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2"/>
  </p:notesMasterIdLst>
  <p:handoutMasterIdLst>
    <p:handoutMasterId r:id="rId33"/>
  </p:handoutMasterIdLst>
  <p:sldIdLst>
    <p:sldId id="322" r:id="rId5"/>
    <p:sldId id="323" r:id="rId6"/>
    <p:sldId id="324" r:id="rId7"/>
    <p:sldId id="325" r:id="rId8"/>
    <p:sldId id="346" r:id="rId9"/>
    <p:sldId id="326" r:id="rId10"/>
    <p:sldId id="343" r:id="rId11"/>
    <p:sldId id="344" r:id="rId12"/>
    <p:sldId id="345" r:id="rId13"/>
    <p:sldId id="327" r:id="rId14"/>
    <p:sldId id="312" r:id="rId15"/>
    <p:sldId id="328" r:id="rId16"/>
    <p:sldId id="330" r:id="rId17"/>
    <p:sldId id="335" r:id="rId18"/>
    <p:sldId id="332" r:id="rId19"/>
    <p:sldId id="333" r:id="rId20"/>
    <p:sldId id="334" r:id="rId21"/>
    <p:sldId id="329" r:id="rId22"/>
    <p:sldId id="337" r:id="rId23"/>
    <p:sldId id="336" r:id="rId24"/>
    <p:sldId id="339" r:id="rId25"/>
    <p:sldId id="338" r:id="rId26"/>
    <p:sldId id="311" r:id="rId27"/>
    <p:sldId id="331" r:id="rId28"/>
    <p:sldId id="340" r:id="rId29"/>
    <p:sldId id="341" r:id="rId30"/>
    <p:sldId id="342" r:id="rId31"/>
  </p:sldIdLst>
  <p:sldSz cx="12188825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97" autoAdjust="0"/>
    <p:restoredTop sz="94581" autoAdjust="0"/>
  </p:normalViewPr>
  <p:slideViewPr>
    <p:cSldViewPr showGuides="1">
      <p:cViewPr varScale="1">
        <p:scale>
          <a:sx n="69" d="100"/>
          <a:sy n="69" d="100"/>
        </p:scale>
        <p:origin x="654" y="6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Numeric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Random Forest</c:v>
                </c:pt>
                <c:pt idx="1">
                  <c:v>Logistic Regression</c:v>
                </c:pt>
                <c:pt idx="2">
                  <c:v>BERT</c:v>
                </c:pt>
                <c:pt idx="3">
                  <c:v>Xgboost</c:v>
                </c:pt>
                <c:pt idx="4">
                  <c:v>MAML</c:v>
                </c:pt>
                <c:pt idx="5">
                  <c:v>Xgboost + MAML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0.57999999999999996</c:v>
                </c:pt>
                <c:pt idx="1">
                  <c:v>0.60409999999999997</c:v>
                </c:pt>
                <c:pt idx="2">
                  <c:v>0</c:v>
                </c:pt>
                <c:pt idx="3">
                  <c:v>0.52890000000000004</c:v>
                </c:pt>
                <c:pt idx="4">
                  <c:v>0.52729999999999999</c:v>
                </c:pt>
                <c:pt idx="5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5-441C-A4DF-B72AB435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Category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Random Forest</c:v>
                </c:pt>
                <c:pt idx="1">
                  <c:v>Logistic Regression</c:v>
                </c:pt>
                <c:pt idx="2">
                  <c:v>BERT</c:v>
                </c:pt>
                <c:pt idx="3">
                  <c:v>Xgboost</c:v>
                </c:pt>
                <c:pt idx="4">
                  <c:v>MAML</c:v>
                </c:pt>
                <c:pt idx="5">
                  <c:v>Xgboost + MAML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0.84030000000000005</c:v>
                </c:pt>
                <c:pt idx="1">
                  <c:v>0.85650000000000004</c:v>
                </c:pt>
                <c:pt idx="2">
                  <c:v>0</c:v>
                </c:pt>
                <c:pt idx="3">
                  <c:v>0.7</c:v>
                </c:pt>
                <c:pt idx="4">
                  <c:v>0.83209999999999995</c:v>
                </c:pt>
                <c:pt idx="5">
                  <c:v>0.81989999999999996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5-441C-A4DF-B72AB435EC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6266472"/>
        <c:axId val="4062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Text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Random Forest</c:v>
                </c:pt>
                <c:pt idx="1">
                  <c:v>Logistic Regression</c:v>
                </c:pt>
                <c:pt idx="2">
                  <c:v>BERT</c:v>
                </c:pt>
                <c:pt idx="3">
                  <c:v>Xgboost</c:v>
                </c:pt>
                <c:pt idx="4">
                  <c:v>MAML</c:v>
                </c:pt>
                <c:pt idx="5">
                  <c:v>Xgboost + MAML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0.4</c:v>
                </c:pt>
                <c:pt idx="1">
                  <c:v>0.43619999999999998</c:v>
                </c:pt>
                <c:pt idx="2">
                  <c:v>0.50780000000000003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A5-441C-A4DF-B72AB435EC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06266472"/>
        <c:axId val="406265296"/>
      </c:lineChart>
      <c:catAx>
        <c:axId val="40626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265296"/>
        <c:crosses val="autoZero"/>
        <c:auto val="1"/>
        <c:lblAlgn val="ctr"/>
        <c:lblOffset val="100"/>
        <c:noMultiLvlLbl val="0"/>
      </c:catAx>
      <c:valAx>
        <c:axId val="40626529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26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566A99-FA95-47BA-9CB6-44CBFE6110A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076E5D-FB8D-4694-846F-D10A4DBAEB9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Traditional methods</a:t>
          </a:r>
        </a:p>
      </dgm:t>
    </dgm:pt>
    <dgm:pt modelId="{8B2803C5-7B96-48B9-99F3-2FE83447BC72}" type="parTrans" cxnId="{04535CFF-8FBA-4849-8364-E0CB32DB476A}">
      <dgm:prSet/>
      <dgm:spPr/>
      <dgm:t>
        <a:bodyPr/>
        <a:lstStyle/>
        <a:p>
          <a:endParaRPr lang="en-US"/>
        </a:p>
      </dgm:t>
    </dgm:pt>
    <dgm:pt modelId="{19BAEAB9-3566-4F8E-BF8A-4902212D411F}" type="sibTrans" cxnId="{04535CFF-8FBA-4849-8364-E0CB32DB476A}">
      <dgm:prSet/>
      <dgm:spPr/>
      <dgm:t>
        <a:bodyPr/>
        <a:lstStyle/>
        <a:p>
          <a:endParaRPr lang="en-US"/>
        </a:p>
      </dgm:t>
    </dgm:pt>
    <dgm:pt modelId="{AFF13686-0C06-4DB9-8614-9DF535B7982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New ML techniques</a:t>
          </a:r>
        </a:p>
      </dgm:t>
    </dgm:pt>
    <dgm:pt modelId="{B6FB8197-D541-4DFC-ADE6-092FE1EE54B8}" type="parTrans" cxnId="{999EFE45-3634-4094-AF5A-F19A88F87B06}">
      <dgm:prSet/>
      <dgm:spPr/>
      <dgm:t>
        <a:bodyPr/>
        <a:lstStyle/>
        <a:p>
          <a:endParaRPr lang="en-US"/>
        </a:p>
      </dgm:t>
    </dgm:pt>
    <dgm:pt modelId="{98C47BEE-BC09-4640-920F-5352B40833F9}" type="sibTrans" cxnId="{999EFE45-3634-4094-AF5A-F19A88F87B06}">
      <dgm:prSet/>
      <dgm:spPr/>
      <dgm:t>
        <a:bodyPr/>
        <a:lstStyle/>
        <a:p>
          <a:endParaRPr lang="en-US"/>
        </a:p>
      </dgm:t>
    </dgm:pt>
    <dgm:pt modelId="{E1A4F6C6-3C7C-46AE-8901-856396D9060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Proactive Security</a:t>
          </a:r>
        </a:p>
      </dgm:t>
    </dgm:pt>
    <dgm:pt modelId="{9F6684B6-6897-4266-8722-207CAF94C18A}" type="parTrans" cxnId="{AAEF31B3-FA54-45FB-BD32-687C17F7E9F9}">
      <dgm:prSet/>
      <dgm:spPr/>
      <dgm:t>
        <a:bodyPr/>
        <a:lstStyle/>
        <a:p>
          <a:endParaRPr lang="en-US"/>
        </a:p>
      </dgm:t>
    </dgm:pt>
    <dgm:pt modelId="{F924A017-3B9B-4356-AF97-C0B9C17E6C00}" type="sibTrans" cxnId="{AAEF31B3-FA54-45FB-BD32-687C17F7E9F9}">
      <dgm:prSet/>
      <dgm:spPr/>
      <dgm:t>
        <a:bodyPr/>
        <a:lstStyle/>
        <a:p>
          <a:endParaRPr lang="en-US"/>
        </a:p>
      </dgm:t>
    </dgm:pt>
    <dgm:pt modelId="{14BA4354-38D1-4429-B602-96370E40574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Research Gap</a:t>
          </a:r>
        </a:p>
      </dgm:t>
    </dgm:pt>
    <dgm:pt modelId="{4AF385AC-2AAD-4B78-9562-BB8F95139134}" type="parTrans" cxnId="{AD283368-6AFA-49E1-BA00-7EBB16DB6A0E}">
      <dgm:prSet/>
      <dgm:spPr/>
      <dgm:t>
        <a:bodyPr/>
        <a:lstStyle/>
        <a:p>
          <a:endParaRPr lang="en-US"/>
        </a:p>
      </dgm:t>
    </dgm:pt>
    <dgm:pt modelId="{11F97658-2145-41D2-8254-60EFEDBB3C8E}" type="sibTrans" cxnId="{AD283368-6AFA-49E1-BA00-7EBB16DB6A0E}">
      <dgm:prSet/>
      <dgm:spPr/>
      <dgm:t>
        <a:bodyPr/>
        <a:lstStyle/>
        <a:p>
          <a:endParaRPr lang="en-US"/>
        </a:p>
      </dgm:t>
    </dgm:pt>
    <dgm:pt modelId="{02BCCCB2-A2F3-47EC-9A07-816ECACEA86F}" type="pres">
      <dgm:prSet presAssocID="{7C566A99-FA95-47BA-9CB6-44CBFE6110A3}" presName="diagram" presStyleCnt="0">
        <dgm:presLayoutVars>
          <dgm:dir/>
          <dgm:resizeHandles val="exact"/>
        </dgm:presLayoutVars>
      </dgm:prSet>
      <dgm:spPr/>
    </dgm:pt>
    <dgm:pt modelId="{99DD26AB-1E0F-45AF-AF02-859E865FE1BF}" type="pres">
      <dgm:prSet presAssocID="{C8076E5D-FB8D-4694-846F-D10A4DBAEB9B}" presName="node" presStyleLbl="node1" presStyleIdx="0" presStyleCnt="4">
        <dgm:presLayoutVars>
          <dgm:bulletEnabled val="1"/>
        </dgm:presLayoutVars>
      </dgm:prSet>
      <dgm:spPr/>
    </dgm:pt>
    <dgm:pt modelId="{3EF90BBD-5049-4235-81D1-7A4716972BCA}" type="pres">
      <dgm:prSet presAssocID="{19BAEAB9-3566-4F8E-BF8A-4902212D411F}" presName="sibTrans" presStyleCnt="0"/>
      <dgm:spPr/>
    </dgm:pt>
    <dgm:pt modelId="{4E1560CA-D4FD-402E-BF82-991013D4E1ED}" type="pres">
      <dgm:prSet presAssocID="{AFF13686-0C06-4DB9-8614-9DF535B7982F}" presName="node" presStyleLbl="node1" presStyleIdx="1" presStyleCnt="4">
        <dgm:presLayoutVars>
          <dgm:bulletEnabled val="1"/>
        </dgm:presLayoutVars>
      </dgm:prSet>
      <dgm:spPr/>
    </dgm:pt>
    <dgm:pt modelId="{32AD0E41-0EE3-465C-BF70-A0A5121E00AA}" type="pres">
      <dgm:prSet presAssocID="{98C47BEE-BC09-4640-920F-5352B40833F9}" presName="sibTrans" presStyleCnt="0"/>
      <dgm:spPr/>
    </dgm:pt>
    <dgm:pt modelId="{2E427013-DA9F-4886-87E5-0C39E826EA67}" type="pres">
      <dgm:prSet presAssocID="{E1A4F6C6-3C7C-46AE-8901-856396D9060D}" presName="node" presStyleLbl="node1" presStyleIdx="2" presStyleCnt="4">
        <dgm:presLayoutVars>
          <dgm:bulletEnabled val="1"/>
        </dgm:presLayoutVars>
      </dgm:prSet>
      <dgm:spPr/>
    </dgm:pt>
    <dgm:pt modelId="{CE0E8DF9-BFD4-4778-8FCF-A6E80A5790D1}" type="pres">
      <dgm:prSet presAssocID="{F924A017-3B9B-4356-AF97-C0B9C17E6C00}" presName="sibTrans" presStyleCnt="0"/>
      <dgm:spPr/>
    </dgm:pt>
    <dgm:pt modelId="{E811C137-E759-432F-B132-60B2863DBD64}" type="pres">
      <dgm:prSet presAssocID="{14BA4354-38D1-4429-B602-96370E405741}" presName="node" presStyleLbl="node1" presStyleIdx="3" presStyleCnt="4">
        <dgm:presLayoutVars>
          <dgm:bulletEnabled val="1"/>
        </dgm:presLayoutVars>
      </dgm:prSet>
      <dgm:spPr/>
    </dgm:pt>
  </dgm:ptLst>
  <dgm:cxnLst>
    <dgm:cxn modelId="{F1F9C908-8A9D-4E80-A3DB-9AB53070A936}" type="presOf" srcId="{14BA4354-38D1-4429-B602-96370E405741}" destId="{E811C137-E759-432F-B132-60B2863DBD64}" srcOrd="0" destOrd="0" presId="urn:microsoft.com/office/officeart/2005/8/layout/default"/>
    <dgm:cxn modelId="{F9B69F18-7038-4042-B779-3A82F817D39C}" type="presOf" srcId="{C8076E5D-FB8D-4694-846F-D10A4DBAEB9B}" destId="{99DD26AB-1E0F-45AF-AF02-859E865FE1BF}" srcOrd="0" destOrd="0" presId="urn:microsoft.com/office/officeart/2005/8/layout/default"/>
    <dgm:cxn modelId="{1BB1F227-C59F-4651-B5F7-933336413CAF}" type="presOf" srcId="{7C566A99-FA95-47BA-9CB6-44CBFE6110A3}" destId="{02BCCCB2-A2F3-47EC-9A07-816ECACEA86F}" srcOrd="0" destOrd="0" presId="urn:microsoft.com/office/officeart/2005/8/layout/default"/>
    <dgm:cxn modelId="{9114123E-0FB2-4998-990B-6B2C44E39484}" type="presOf" srcId="{AFF13686-0C06-4DB9-8614-9DF535B7982F}" destId="{4E1560CA-D4FD-402E-BF82-991013D4E1ED}" srcOrd="0" destOrd="0" presId="urn:microsoft.com/office/officeart/2005/8/layout/default"/>
    <dgm:cxn modelId="{999EFE45-3634-4094-AF5A-F19A88F87B06}" srcId="{7C566A99-FA95-47BA-9CB6-44CBFE6110A3}" destId="{AFF13686-0C06-4DB9-8614-9DF535B7982F}" srcOrd="1" destOrd="0" parTransId="{B6FB8197-D541-4DFC-ADE6-092FE1EE54B8}" sibTransId="{98C47BEE-BC09-4640-920F-5352B40833F9}"/>
    <dgm:cxn modelId="{AD283368-6AFA-49E1-BA00-7EBB16DB6A0E}" srcId="{7C566A99-FA95-47BA-9CB6-44CBFE6110A3}" destId="{14BA4354-38D1-4429-B602-96370E405741}" srcOrd="3" destOrd="0" parTransId="{4AF385AC-2AAD-4B78-9562-BB8F95139134}" sibTransId="{11F97658-2145-41D2-8254-60EFEDBB3C8E}"/>
    <dgm:cxn modelId="{0A87F954-F926-4480-ABEA-9E94B071799E}" type="presOf" srcId="{E1A4F6C6-3C7C-46AE-8901-856396D9060D}" destId="{2E427013-DA9F-4886-87E5-0C39E826EA67}" srcOrd="0" destOrd="0" presId="urn:microsoft.com/office/officeart/2005/8/layout/default"/>
    <dgm:cxn modelId="{AAEF31B3-FA54-45FB-BD32-687C17F7E9F9}" srcId="{7C566A99-FA95-47BA-9CB6-44CBFE6110A3}" destId="{E1A4F6C6-3C7C-46AE-8901-856396D9060D}" srcOrd="2" destOrd="0" parTransId="{9F6684B6-6897-4266-8722-207CAF94C18A}" sibTransId="{F924A017-3B9B-4356-AF97-C0B9C17E6C00}"/>
    <dgm:cxn modelId="{04535CFF-8FBA-4849-8364-E0CB32DB476A}" srcId="{7C566A99-FA95-47BA-9CB6-44CBFE6110A3}" destId="{C8076E5D-FB8D-4694-846F-D10A4DBAEB9B}" srcOrd="0" destOrd="0" parTransId="{8B2803C5-7B96-48B9-99F3-2FE83447BC72}" sibTransId="{19BAEAB9-3566-4F8E-BF8A-4902212D411F}"/>
    <dgm:cxn modelId="{E82A08F9-F2F6-4F94-808D-FBF87489A09F}" type="presParOf" srcId="{02BCCCB2-A2F3-47EC-9A07-816ECACEA86F}" destId="{99DD26AB-1E0F-45AF-AF02-859E865FE1BF}" srcOrd="0" destOrd="0" presId="urn:microsoft.com/office/officeart/2005/8/layout/default"/>
    <dgm:cxn modelId="{7FFE1261-6AEC-4772-9306-1BD26A80FAF0}" type="presParOf" srcId="{02BCCCB2-A2F3-47EC-9A07-816ECACEA86F}" destId="{3EF90BBD-5049-4235-81D1-7A4716972BCA}" srcOrd="1" destOrd="0" presId="urn:microsoft.com/office/officeart/2005/8/layout/default"/>
    <dgm:cxn modelId="{EFF2B1EB-F245-407B-AA3E-124349C1B8FB}" type="presParOf" srcId="{02BCCCB2-A2F3-47EC-9A07-816ECACEA86F}" destId="{4E1560CA-D4FD-402E-BF82-991013D4E1ED}" srcOrd="2" destOrd="0" presId="urn:microsoft.com/office/officeart/2005/8/layout/default"/>
    <dgm:cxn modelId="{DD8A6D9A-0CFC-4D78-8177-31DA5E409AA2}" type="presParOf" srcId="{02BCCCB2-A2F3-47EC-9A07-816ECACEA86F}" destId="{32AD0E41-0EE3-465C-BF70-A0A5121E00AA}" srcOrd="3" destOrd="0" presId="urn:microsoft.com/office/officeart/2005/8/layout/default"/>
    <dgm:cxn modelId="{3477F0D9-67B3-4747-9DB5-3065D8C024DE}" type="presParOf" srcId="{02BCCCB2-A2F3-47EC-9A07-816ECACEA86F}" destId="{2E427013-DA9F-4886-87E5-0C39E826EA67}" srcOrd="4" destOrd="0" presId="urn:microsoft.com/office/officeart/2005/8/layout/default"/>
    <dgm:cxn modelId="{9FD76147-72EC-4092-B5A7-2119868016C7}" type="presParOf" srcId="{02BCCCB2-A2F3-47EC-9A07-816ECACEA86F}" destId="{CE0E8DF9-BFD4-4778-8FCF-A6E80A5790D1}" srcOrd="5" destOrd="0" presId="urn:microsoft.com/office/officeart/2005/8/layout/default"/>
    <dgm:cxn modelId="{B6C55BE5-D1AB-4343-A8C3-B349F97BA521}" type="presParOf" srcId="{02BCCCB2-A2F3-47EC-9A07-816ECACEA86F}" destId="{E811C137-E759-432F-B132-60B2863DBD6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BC225C-F0DD-4F84-B205-91C78804CB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AF1DB-7F3C-4B2A-9918-B8BC7C85AA7C}">
      <dgm:prSet phldrT="[Text]"/>
      <dgm:spPr/>
      <dgm:t>
        <a:bodyPr/>
        <a:lstStyle/>
        <a:p>
          <a:r>
            <a:rPr lang="en-US" dirty="0"/>
            <a:t>Challenges</a:t>
          </a:r>
        </a:p>
        <a:p>
          <a:r>
            <a:rPr lang="en-US" dirty="0"/>
            <a:t>&amp; Techniques</a:t>
          </a:r>
        </a:p>
      </dgm:t>
    </dgm:pt>
    <dgm:pt modelId="{0782A44B-1EF7-4991-954C-C8FF49C7C365}" type="parTrans" cxnId="{6D5B92E8-1AF7-4902-89C0-28773B3A7847}">
      <dgm:prSet/>
      <dgm:spPr/>
      <dgm:t>
        <a:bodyPr/>
        <a:lstStyle/>
        <a:p>
          <a:endParaRPr lang="en-US"/>
        </a:p>
      </dgm:t>
    </dgm:pt>
    <dgm:pt modelId="{7A75EE00-E416-453F-89B5-C645B83EB426}" type="sibTrans" cxnId="{6D5B92E8-1AF7-4902-89C0-28773B3A7847}">
      <dgm:prSet/>
      <dgm:spPr/>
      <dgm:t>
        <a:bodyPr/>
        <a:lstStyle/>
        <a:p>
          <a:endParaRPr lang="en-US"/>
        </a:p>
      </dgm:t>
    </dgm:pt>
    <dgm:pt modelId="{DB78FC4C-9FDF-49A2-A851-B7900B0825D5}">
      <dgm:prSet phldrT="[Text]"/>
      <dgm:spPr/>
      <dgm:t>
        <a:bodyPr/>
        <a:lstStyle/>
        <a:p>
          <a:r>
            <a:rPr lang="en-US" dirty="0"/>
            <a:t>Zero-day phishing attacks present unique challenges due to their unpredictable nature.</a:t>
          </a:r>
        </a:p>
        <a:p>
          <a:r>
            <a:rPr lang="en-US" dirty="0"/>
            <a:t>Traditional detection systems, which depend on historical data, struggle with these novel threats.</a:t>
          </a:r>
        </a:p>
      </dgm:t>
    </dgm:pt>
    <dgm:pt modelId="{4DDF8065-03F3-4B9C-AE71-5B7B7D671C94}" type="parTrans" cxnId="{A6257FEA-2DB9-4134-9831-6AD478D46D67}">
      <dgm:prSet/>
      <dgm:spPr/>
      <dgm:t>
        <a:bodyPr/>
        <a:lstStyle/>
        <a:p>
          <a:endParaRPr lang="en-US"/>
        </a:p>
      </dgm:t>
    </dgm:pt>
    <dgm:pt modelId="{C0ED62B2-30DB-4D12-ACDF-98DCD7C7CFEC}" type="sibTrans" cxnId="{A6257FEA-2DB9-4134-9831-6AD478D46D67}">
      <dgm:prSet/>
      <dgm:spPr/>
      <dgm:t>
        <a:bodyPr/>
        <a:lstStyle/>
        <a:p>
          <a:endParaRPr lang="en-US"/>
        </a:p>
      </dgm:t>
    </dgm:pt>
    <dgm:pt modelId="{4C50AA19-86D6-431C-8331-6964209F459A}">
      <dgm:prSet phldrT="[Text]"/>
      <dgm:spPr/>
      <dgm:t>
        <a:bodyPr/>
        <a:lstStyle/>
        <a:p>
          <a:r>
            <a:rPr lang="en-US" dirty="0"/>
            <a:t>Advanced machine learning methods such as Transfer Learning and Few-Shot Learning are incorporated to improve phishing detection.</a:t>
          </a:r>
        </a:p>
        <a:p>
          <a:r>
            <a:rPr lang="en-US" dirty="0"/>
            <a:t>These techniques allow rapid adaptation to new patterns, significantly enhancing detection capabilities against zero-day attacks.</a:t>
          </a:r>
        </a:p>
      </dgm:t>
    </dgm:pt>
    <dgm:pt modelId="{C448BB5A-BE40-4437-A25F-2AC3FD2E29F9}" type="parTrans" cxnId="{E59CAA3E-F305-4960-82B1-B2EEC981F734}">
      <dgm:prSet/>
      <dgm:spPr/>
      <dgm:t>
        <a:bodyPr/>
        <a:lstStyle/>
        <a:p>
          <a:endParaRPr lang="en-US"/>
        </a:p>
      </dgm:t>
    </dgm:pt>
    <dgm:pt modelId="{5744D158-FBD3-44CB-A8EB-6DE82B22B846}" type="sibTrans" cxnId="{E59CAA3E-F305-4960-82B1-B2EEC981F734}">
      <dgm:prSet/>
      <dgm:spPr/>
      <dgm:t>
        <a:bodyPr/>
        <a:lstStyle/>
        <a:p>
          <a:endParaRPr lang="en-US"/>
        </a:p>
      </dgm:t>
    </dgm:pt>
    <dgm:pt modelId="{DC0350D3-263C-4256-8C57-9593DF52F6CD}">
      <dgm:prSet phldrT="[Text]"/>
      <dgm:spPr/>
      <dgm:t>
        <a:bodyPr/>
        <a:lstStyle/>
        <a:p>
          <a:r>
            <a:rPr lang="en-US" dirty="0"/>
            <a:t>Ongoing challenges in few-shot learning include feature reuse sensitivity and inaccurate data distribution assessments.</a:t>
          </a:r>
        </a:p>
        <a:p>
          <a:r>
            <a:rPr lang="en-US" dirty="0"/>
            <a:t>Opportunities for future research to address these issues and expand the application spectrum of these methodologies.</a:t>
          </a:r>
        </a:p>
      </dgm:t>
    </dgm:pt>
    <dgm:pt modelId="{E806F243-17EE-4BEE-AE34-6636A508D3AE}" type="parTrans" cxnId="{FECE7B6F-E129-4BC1-A820-FF739EB97246}">
      <dgm:prSet/>
      <dgm:spPr/>
      <dgm:t>
        <a:bodyPr/>
        <a:lstStyle/>
        <a:p>
          <a:endParaRPr lang="en-US"/>
        </a:p>
      </dgm:t>
    </dgm:pt>
    <dgm:pt modelId="{984D544A-DD01-4D9C-82D9-FA7A3873466C}" type="sibTrans" cxnId="{FECE7B6F-E129-4BC1-A820-FF739EB97246}">
      <dgm:prSet/>
      <dgm:spPr/>
      <dgm:t>
        <a:bodyPr/>
        <a:lstStyle/>
        <a:p>
          <a:endParaRPr lang="en-US"/>
        </a:p>
      </dgm:t>
    </dgm:pt>
    <dgm:pt modelId="{8DFB0C98-7244-40A7-A7A5-217A55B30637}" type="pres">
      <dgm:prSet presAssocID="{73BC225C-F0DD-4F84-B205-91C78804CBF5}" presName="vert0" presStyleCnt="0">
        <dgm:presLayoutVars>
          <dgm:dir/>
          <dgm:animOne val="branch"/>
          <dgm:animLvl val="lvl"/>
        </dgm:presLayoutVars>
      </dgm:prSet>
      <dgm:spPr/>
    </dgm:pt>
    <dgm:pt modelId="{9548EB14-CD27-4941-89D3-3F0B25BBBAEF}" type="pres">
      <dgm:prSet presAssocID="{189AF1DB-7F3C-4B2A-9918-B8BC7C85AA7C}" presName="thickLine" presStyleLbl="alignNode1" presStyleIdx="0" presStyleCnt="1"/>
      <dgm:spPr/>
    </dgm:pt>
    <dgm:pt modelId="{5B1DC0F1-7E80-42CC-8687-C94A66AF8FE3}" type="pres">
      <dgm:prSet presAssocID="{189AF1DB-7F3C-4B2A-9918-B8BC7C85AA7C}" presName="horz1" presStyleCnt="0"/>
      <dgm:spPr/>
    </dgm:pt>
    <dgm:pt modelId="{CCAEE9B8-60EB-4F27-AFF5-55237DC0DDA0}" type="pres">
      <dgm:prSet presAssocID="{189AF1DB-7F3C-4B2A-9918-B8BC7C85AA7C}" presName="tx1" presStyleLbl="revTx" presStyleIdx="0" presStyleCnt="4"/>
      <dgm:spPr/>
    </dgm:pt>
    <dgm:pt modelId="{0D1CBBAB-1CD9-4407-8F8F-FE755D561160}" type="pres">
      <dgm:prSet presAssocID="{189AF1DB-7F3C-4B2A-9918-B8BC7C85AA7C}" presName="vert1" presStyleCnt="0"/>
      <dgm:spPr/>
    </dgm:pt>
    <dgm:pt modelId="{1AA7C0B9-59BA-42A8-957A-2880A1A98863}" type="pres">
      <dgm:prSet presAssocID="{DB78FC4C-9FDF-49A2-A851-B7900B0825D5}" presName="vertSpace2a" presStyleCnt="0"/>
      <dgm:spPr/>
    </dgm:pt>
    <dgm:pt modelId="{5F970098-8317-4A95-9402-31A6D58F6944}" type="pres">
      <dgm:prSet presAssocID="{DB78FC4C-9FDF-49A2-A851-B7900B0825D5}" presName="horz2" presStyleCnt="0"/>
      <dgm:spPr/>
    </dgm:pt>
    <dgm:pt modelId="{08C4EAA4-E887-46B6-94F9-57A9475C7B8B}" type="pres">
      <dgm:prSet presAssocID="{DB78FC4C-9FDF-49A2-A851-B7900B0825D5}" presName="horzSpace2" presStyleCnt="0"/>
      <dgm:spPr/>
    </dgm:pt>
    <dgm:pt modelId="{2C8AB34A-9CD7-4496-98E4-969AB44842B1}" type="pres">
      <dgm:prSet presAssocID="{DB78FC4C-9FDF-49A2-A851-B7900B0825D5}" presName="tx2" presStyleLbl="revTx" presStyleIdx="1" presStyleCnt="4"/>
      <dgm:spPr/>
    </dgm:pt>
    <dgm:pt modelId="{8E3FB8FA-8154-4285-BB30-462BC57F841D}" type="pres">
      <dgm:prSet presAssocID="{DB78FC4C-9FDF-49A2-A851-B7900B0825D5}" presName="vert2" presStyleCnt="0"/>
      <dgm:spPr/>
    </dgm:pt>
    <dgm:pt modelId="{9A9DE6B1-82F5-4A75-A152-7F507142E240}" type="pres">
      <dgm:prSet presAssocID="{DB78FC4C-9FDF-49A2-A851-B7900B0825D5}" presName="thinLine2b" presStyleLbl="callout" presStyleIdx="0" presStyleCnt="3"/>
      <dgm:spPr/>
    </dgm:pt>
    <dgm:pt modelId="{8ED059ED-A61E-4159-B071-843DC43A1243}" type="pres">
      <dgm:prSet presAssocID="{DB78FC4C-9FDF-49A2-A851-B7900B0825D5}" presName="vertSpace2b" presStyleCnt="0"/>
      <dgm:spPr/>
    </dgm:pt>
    <dgm:pt modelId="{FA88FF54-43D0-4BA9-84DE-B5CFECB720CA}" type="pres">
      <dgm:prSet presAssocID="{4C50AA19-86D6-431C-8331-6964209F459A}" presName="horz2" presStyleCnt="0"/>
      <dgm:spPr/>
    </dgm:pt>
    <dgm:pt modelId="{2187E44E-F48F-4DB1-BA9B-994ECF00DC00}" type="pres">
      <dgm:prSet presAssocID="{4C50AA19-86D6-431C-8331-6964209F459A}" presName="horzSpace2" presStyleCnt="0"/>
      <dgm:spPr/>
    </dgm:pt>
    <dgm:pt modelId="{DAFDAE7C-F7B3-4092-BED9-DB036057B139}" type="pres">
      <dgm:prSet presAssocID="{4C50AA19-86D6-431C-8331-6964209F459A}" presName="tx2" presStyleLbl="revTx" presStyleIdx="2" presStyleCnt="4"/>
      <dgm:spPr/>
    </dgm:pt>
    <dgm:pt modelId="{52463C38-E104-4796-934F-74062108B02E}" type="pres">
      <dgm:prSet presAssocID="{4C50AA19-86D6-431C-8331-6964209F459A}" presName="vert2" presStyleCnt="0"/>
      <dgm:spPr/>
    </dgm:pt>
    <dgm:pt modelId="{23F682D2-7075-41F9-A80E-62E8F881DF64}" type="pres">
      <dgm:prSet presAssocID="{4C50AA19-86D6-431C-8331-6964209F459A}" presName="thinLine2b" presStyleLbl="callout" presStyleIdx="1" presStyleCnt="3"/>
      <dgm:spPr/>
    </dgm:pt>
    <dgm:pt modelId="{78E455EE-4DCA-4423-AEFD-D462197E7CA5}" type="pres">
      <dgm:prSet presAssocID="{4C50AA19-86D6-431C-8331-6964209F459A}" presName="vertSpace2b" presStyleCnt="0"/>
      <dgm:spPr/>
    </dgm:pt>
    <dgm:pt modelId="{4C0F5059-ED55-4B28-BAB9-E4E79B89359A}" type="pres">
      <dgm:prSet presAssocID="{DC0350D3-263C-4256-8C57-9593DF52F6CD}" presName="horz2" presStyleCnt="0"/>
      <dgm:spPr/>
    </dgm:pt>
    <dgm:pt modelId="{2912152E-BF53-48C3-AA8F-EF1C5DAE6B82}" type="pres">
      <dgm:prSet presAssocID="{DC0350D3-263C-4256-8C57-9593DF52F6CD}" presName="horzSpace2" presStyleCnt="0"/>
      <dgm:spPr/>
    </dgm:pt>
    <dgm:pt modelId="{A299A888-7DAF-44F5-B756-858875A9FCC0}" type="pres">
      <dgm:prSet presAssocID="{DC0350D3-263C-4256-8C57-9593DF52F6CD}" presName="tx2" presStyleLbl="revTx" presStyleIdx="3" presStyleCnt="4"/>
      <dgm:spPr/>
    </dgm:pt>
    <dgm:pt modelId="{68E29395-7875-4B3C-9455-B22A107B77DD}" type="pres">
      <dgm:prSet presAssocID="{DC0350D3-263C-4256-8C57-9593DF52F6CD}" presName="vert2" presStyleCnt="0"/>
      <dgm:spPr/>
    </dgm:pt>
    <dgm:pt modelId="{D73FD4E1-69A7-46D2-B58D-D4E0ED39E2FD}" type="pres">
      <dgm:prSet presAssocID="{DC0350D3-263C-4256-8C57-9593DF52F6CD}" presName="thinLine2b" presStyleLbl="callout" presStyleIdx="2" presStyleCnt="3"/>
      <dgm:spPr/>
    </dgm:pt>
    <dgm:pt modelId="{4857420F-943B-42CD-991C-238AA2269B04}" type="pres">
      <dgm:prSet presAssocID="{DC0350D3-263C-4256-8C57-9593DF52F6CD}" presName="vertSpace2b" presStyleCnt="0"/>
      <dgm:spPr/>
    </dgm:pt>
  </dgm:ptLst>
  <dgm:cxnLst>
    <dgm:cxn modelId="{CCC63D03-DE85-4B29-BA59-D4EB308B21F7}" type="presOf" srcId="{DB78FC4C-9FDF-49A2-A851-B7900B0825D5}" destId="{2C8AB34A-9CD7-4496-98E4-969AB44842B1}" srcOrd="0" destOrd="0" presId="urn:microsoft.com/office/officeart/2008/layout/LinedList"/>
    <dgm:cxn modelId="{E59CAA3E-F305-4960-82B1-B2EEC981F734}" srcId="{189AF1DB-7F3C-4B2A-9918-B8BC7C85AA7C}" destId="{4C50AA19-86D6-431C-8331-6964209F459A}" srcOrd="1" destOrd="0" parTransId="{C448BB5A-BE40-4437-A25F-2AC3FD2E29F9}" sibTransId="{5744D158-FBD3-44CB-A8EB-6DE82B22B846}"/>
    <dgm:cxn modelId="{47C8DA40-ACC7-4679-8779-4F53AD5C007C}" type="presOf" srcId="{4C50AA19-86D6-431C-8331-6964209F459A}" destId="{DAFDAE7C-F7B3-4092-BED9-DB036057B139}" srcOrd="0" destOrd="0" presId="urn:microsoft.com/office/officeart/2008/layout/LinedList"/>
    <dgm:cxn modelId="{FECE7B6F-E129-4BC1-A820-FF739EB97246}" srcId="{189AF1DB-7F3C-4B2A-9918-B8BC7C85AA7C}" destId="{DC0350D3-263C-4256-8C57-9593DF52F6CD}" srcOrd="2" destOrd="0" parTransId="{E806F243-17EE-4BEE-AE34-6636A508D3AE}" sibTransId="{984D544A-DD01-4D9C-82D9-FA7A3873466C}"/>
    <dgm:cxn modelId="{DECBC276-0E5D-40AD-8A28-B68C2C04E1DD}" type="presOf" srcId="{73BC225C-F0DD-4F84-B205-91C78804CBF5}" destId="{8DFB0C98-7244-40A7-A7A5-217A55B30637}" srcOrd="0" destOrd="0" presId="urn:microsoft.com/office/officeart/2008/layout/LinedList"/>
    <dgm:cxn modelId="{957100E6-994A-4B67-8588-A6B1D2618CF3}" type="presOf" srcId="{189AF1DB-7F3C-4B2A-9918-B8BC7C85AA7C}" destId="{CCAEE9B8-60EB-4F27-AFF5-55237DC0DDA0}" srcOrd="0" destOrd="0" presId="urn:microsoft.com/office/officeart/2008/layout/LinedList"/>
    <dgm:cxn modelId="{6D5B92E8-1AF7-4902-89C0-28773B3A7847}" srcId="{73BC225C-F0DD-4F84-B205-91C78804CBF5}" destId="{189AF1DB-7F3C-4B2A-9918-B8BC7C85AA7C}" srcOrd="0" destOrd="0" parTransId="{0782A44B-1EF7-4991-954C-C8FF49C7C365}" sibTransId="{7A75EE00-E416-453F-89B5-C645B83EB426}"/>
    <dgm:cxn modelId="{A6257FEA-2DB9-4134-9831-6AD478D46D67}" srcId="{189AF1DB-7F3C-4B2A-9918-B8BC7C85AA7C}" destId="{DB78FC4C-9FDF-49A2-A851-B7900B0825D5}" srcOrd="0" destOrd="0" parTransId="{4DDF8065-03F3-4B9C-AE71-5B7B7D671C94}" sibTransId="{C0ED62B2-30DB-4D12-ACDF-98DCD7C7CFEC}"/>
    <dgm:cxn modelId="{C6C4DEEA-F205-4BD4-AB9F-55088373F758}" type="presOf" srcId="{DC0350D3-263C-4256-8C57-9593DF52F6CD}" destId="{A299A888-7DAF-44F5-B756-858875A9FCC0}" srcOrd="0" destOrd="0" presId="urn:microsoft.com/office/officeart/2008/layout/LinedList"/>
    <dgm:cxn modelId="{17139ABF-24F1-435F-8822-6D71B2530911}" type="presParOf" srcId="{8DFB0C98-7244-40A7-A7A5-217A55B30637}" destId="{9548EB14-CD27-4941-89D3-3F0B25BBBAEF}" srcOrd="0" destOrd="0" presId="urn:microsoft.com/office/officeart/2008/layout/LinedList"/>
    <dgm:cxn modelId="{2F5BEE87-C04A-4685-B043-2643703EF3FB}" type="presParOf" srcId="{8DFB0C98-7244-40A7-A7A5-217A55B30637}" destId="{5B1DC0F1-7E80-42CC-8687-C94A66AF8FE3}" srcOrd="1" destOrd="0" presId="urn:microsoft.com/office/officeart/2008/layout/LinedList"/>
    <dgm:cxn modelId="{1E51F2B3-2552-4070-B383-A377953FF89A}" type="presParOf" srcId="{5B1DC0F1-7E80-42CC-8687-C94A66AF8FE3}" destId="{CCAEE9B8-60EB-4F27-AFF5-55237DC0DDA0}" srcOrd="0" destOrd="0" presId="urn:microsoft.com/office/officeart/2008/layout/LinedList"/>
    <dgm:cxn modelId="{3CF4BD02-7AF5-4266-A8D2-B3817E1EBC44}" type="presParOf" srcId="{5B1DC0F1-7E80-42CC-8687-C94A66AF8FE3}" destId="{0D1CBBAB-1CD9-4407-8F8F-FE755D561160}" srcOrd="1" destOrd="0" presId="urn:microsoft.com/office/officeart/2008/layout/LinedList"/>
    <dgm:cxn modelId="{74F24E38-F256-4841-A281-7B8E1BF72E06}" type="presParOf" srcId="{0D1CBBAB-1CD9-4407-8F8F-FE755D561160}" destId="{1AA7C0B9-59BA-42A8-957A-2880A1A98863}" srcOrd="0" destOrd="0" presId="urn:microsoft.com/office/officeart/2008/layout/LinedList"/>
    <dgm:cxn modelId="{EA2B1E27-F2C7-4032-818C-DE2A5059D108}" type="presParOf" srcId="{0D1CBBAB-1CD9-4407-8F8F-FE755D561160}" destId="{5F970098-8317-4A95-9402-31A6D58F6944}" srcOrd="1" destOrd="0" presId="urn:microsoft.com/office/officeart/2008/layout/LinedList"/>
    <dgm:cxn modelId="{15C770DE-EA70-42AD-9BDD-C2605CF927A1}" type="presParOf" srcId="{5F970098-8317-4A95-9402-31A6D58F6944}" destId="{08C4EAA4-E887-46B6-94F9-57A9475C7B8B}" srcOrd="0" destOrd="0" presId="urn:microsoft.com/office/officeart/2008/layout/LinedList"/>
    <dgm:cxn modelId="{2D22A416-06FB-4CAB-8CE8-2A79C6AF275D}" type="presParOf" srcId="{5F970098-8317-4A95-9402-31A6D58F6944}" destId="{2C8AB34A-9CD7-4496-98E4-969AB44842B1}" srcOrd="1" destOrd="0" presId="urn:microsoft.com/office/officeart/2008/layout/LinedList"/>
    <dgm:cxn modelId="{3F2E0427-E938-4CC4-B789-8E15208E19E1}" type="presParOf" srcId="{5F970098-8317-4A95-9402-31A6D58F6944}" destId="{8E3FB8FA-8154-4285-BB30-462BC57F841D}" srcOrd="2" destOrd="0" presId="urn:microsoft.com/office/officeart/2008/layout/LinedList"/>
    <dgm:cxn modelId="{D6AE22BD-8EB9-4FFF-BB76-7776E8FFEFE3}" type="presParOf" srcId="{0D1CBBAB-1CD9-4407-8F8F-FE755D561160}" destId="{9A9DE6B1-82F5-4A75-A152-7F507142E240}" srcOrd="2" destOrd="0" presId="urn:microsoft.com/office/officeart/2008/layout/LinedList"/>
    <dgm:cxn modelId="{EE3A6571-045A-4D5A-8A5B-26CD8847496D}" type="presParOf" srcId="{0D1CBBAB-1CD9-4407-8F8F-FE755D561160}" destId="{8ED059ED-A61E-4159-B071-843DC43A1243}" srcOrd="3" destOrd="0" presId="urn:microsoft.com/office/officeart/2008/layout/LinedList"/>
    <dgm:cxn modelId="{8B6FDFE7-AFFE-496E-8219-92350B1F2981}" type="presParOf" srcId="{0D1CBBAB-1CD9-4407-8F8F-FE755D561160}" destId="{FA88FF54-43D0-4BA9-84DE-B5CFECB720CA}" srcOrd="4" destOrd="0" presId="urn:microsoft.com/office/officeart/2008/layout/LinedList"/>
    <dgm:cxn modelId="{E83A5A33-F19A-4BD9-B6EE-999C196041A5}" type="presParOf" srcId="{FA88FF54-43D0-4BA9-84DE-B5CFECB720CA}" destId="{2187E44E-F48F-4DB1-BA9B-994ECF00DC00}" srcOrd="0" destOrd="0" presId="urn:microsoft.com/office/officeart/2008/layout/LinedList"/>
    <dgm:cxn modelId="{9E769CA4-87BB-42C2-82CF-020403B17307}" type="presParOf" srcId="{FA88FF54-43D0-4BA9-84DE-B5CFECB720CA}" destId="{DAFDAE7C-F7B3-4092-BED9-DB036057B139}" srcOrd="1" destOrd="0" presId="urn:microsoft.com/office/officeart/2008/layout/LinedList"/>
    <dgm:cxn modelId="{ACC14235-A9EA-4379-95CD-C2499CB53317}" type="presParOf" srcId="{FA88FF54-43D0-4BA9-84DE-B5CFECB720CA}" destId="{52463C38-E104-4796-934F-74062108B02E}" srcOrd="2" destOrd="0" presId="urn:microsoft.com/office/officeart/2008/layout/LinedList"/>
    <dgm:cxn modelId="{8E3E29B6-35F3-4CAF-94AF-8CEB0A0B87C9}" type="presParOf" srcId="{0D1CBBAB-1CD9-4407-8F8F-FE755D561160}" destId="{23F682D2-7075-41F9-A80E-62E8F881DF64}" srcOrd="5" destOrd="0" presId="urn:microsoft.com/office/officeart/2008/layout/LinedList"/>
    <dgm:cxn modelId="{7366470D-E718-42F9-8940-53521C960CDA}" type="presParOf" srcId="{0D1CBBAB-1CD9-4407-8F8F-FE755D561160}" destId="{78E455EE-4DCA-4423-AEFD-D462197E7CA5}" srcOrd="6" destOrd="0" presId="urn:microsoft.com/office/officeart/2008/layout/LinedList"/>
    <dgm:cxn modelId="{EB8C8247-78C2-430D-B220-A7B2B69951EB}" type="presParOf" srcId="{0D1CBBAB-1CD9-4407-8F8F-FE755D561160}" destId="{4C0F5059-ED55-4B28-BAB9-E4E79B89359A}" srcOrd="7" destOrd="0" presId="urn:microsoft.com/office/officeart/2008/layout/LinedList"/>
    <dgm:cxn modelId="{DF9D46EF-BF85-439E-AB23-244E1FD104BB}" type="presParOf" srcId="{4C0F5059-ED55-4B28-BAB9-E4E79B89359A}" destId="{2912152E-BF53-48C3-AA8F-EF1C5DAE6B82}" srcOrd="0" destOrd="0" presId="urn:microsoft.com/office/officeart/2008/layout/LinedList"/>
    <dgm:cxn modelId="{174DE485-056A-47D0-AC7E-DDF40F9618D1}" type="presParOf" srcId="{4C0F5059-ED55-4B28-BAB9-E4E79B89359A}" destId="{A299A888-7DAF-44F5-B756-858875A9FCC0}" srcOrd="1" destOrd="0" presId="urn:microsoft.com/office/officeart/2008/layout/LinedList"/>
    <dgm:cxn modelId="{7ABC63C2-B858-4597-B749-E1835A28EBB4}" type="presParOf" srcId="{4C0F5059-ED55-4B28-BAB9-E4E79B89359A}" destId="{68E29395-7875-4B3C-9455-B22A107B77DD}" srcOrd="2" destOrd="0" presId="urn:microsoft.com/office/officeart/2008/layout/LinedList"/>
    <dgm:cxn modelId="{1673ED46-B04E-466B-85AB-E09C44929715}" type="presParOf" srcId="{0D1CBBAB-1CD9-4407-8F8F-FE755D561160}" destId="{D73FD4E1-69A7-46D2-B58D-D4E0ED39E2FD}" srcOrd="8" destOrd="0" presId="urn:microsoft.com/office/officeart/2008/layout/LinedList"/>
    <dgm:cxn modelId="{94E581B3-D6A3-4E7C-A71D-F8E9B757462F}" type="presParOf" srcId="{0D1CBBAB-1CD9-4407-8F8F-FE755D561160}" destId="{4857420F-943B-42CD-991C-238AA2269B0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1F7E1-A0AC-4A69-9657-A2E0DC5AC5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8D705-7134-4DC1-8797-3873E6377E8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Random Forest</a:t>
          </a:r>
        </a:p>
      </dgm:t>
    </dgm:pt>
    <dgm:pt modelId="{3A560A16-0A18-41E5-AF48-96382247BBBB}" type="parTrans" cxnId="{496D492A-FD6A-4D8C-AD66-8AF2010DCD22}">
      <dgm:prSet/>
      <dgm:spPr/>
      <dgm:t>
        <a:bodyPr/>
        <a:lstStyle/>
        <a:p>
          <a:endParaRPr lang="en-US"/>
        </a:p>
      </dgm:t>
    </dgm:pt>
    <dgm:pt modelId="{B4DF42CA-3ED3-4D89-A93E-DAFC79FA1519}" type="sibTrans" cxnId="{496D492A-FD6A-4D8C-AD66-8AF2010DCD22}">
      <dgm:prSet/>
      <dgm:spPr/>
      <dgm:t>
        <a:bodyPr/>
        <a:lstStyle/>
        <a:p>
          <a:endParaRPr lang="en-US"/>
        </a:p>
      </dgm:t>
    </dgm:pt>
    <dgm:pt modelId="{0C7A8B57-E988-4D41-909B-8F235C4AE5D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Logistic Regression</a:t>
          </a:r>
        </a:p>
      </dgm:t>
    </dgm:pt>
    <dgm:pt modelId="{DAC24932-C660-4EB2-963C-42D11A2BA790}" type="parTrans" cxnId="{CBB19006-A095-4AED-8EA5-D00D57FC9A83}">
      <dgm:prSet/>
      <dgm:spPr/>
      <dgm:t>
        <a:bodyPr/>
        <a:lstStyle/>
        <a:p>
          <a:endParaRPr lang="en-US"/>
        </a:p>
      </dgm:t>
    </dgm:pt>
    <dgm:pt modelId="{C47B8FC2-C175-4905-9E72-A6389B4970A6}" type="sibTrans" cxnId="{CBB19006-A095-4AED-8EA5-D00D57FC9A83}">
      <dgm:prSet/>
      <dgm:spPr/>
      <dgm:t>
        <a:bodyPr/>
        <a:lstStyle/>
        <a:p>
          <a:endParaRPr lang="en-US"/>
        </a:p>
      </dgm:t>
    </dgm:pt>
    <dgm:pt modelId="{25D4C18E-6DF2-4701-9DAF-4B8DD95644E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BERT</a:t>
          </a:r>
        </a:p>
      </dgm:t>
    </dgm:pt>
    <dgm:pt modelId="{B1E5F94C-8A80-4466-ACBF-0D16F69B57B3}" type="parTrans" cxnId="{83FCE3FF-3609-463F-B4C2-62B9C7878223}">
      <dgm:prSet/>
      <dgm:spPr/>
      <dgm:t>
        <a:bodyPr/>
        <a:lstStyle/>
        <a:p>
          <a:endParaRPr lang="en-US"/>
        </a:p>
      </dgm:t>
    </dgm:pt>
    <dgm:pt modelId="{FC204371-AD0A-4910-91CE-CBCD811F1437}" type="sibTrans" cxnId="{83FCE3FF-3609-463F-B4C2-62B9C7878223}">
      <dgm:prSet/>
      <dgm:spPr/>
      <dgm:t>
        <a:bodyPr/>
        <a:lstStyle/>
        <a:p>
          <a:endParaRPr lang="en-US"/>
        </a:p>
      </dgm:t>
    </dgm:pt>
    <dgm:pt modelId="{6623D914-A08C-425E-9FED-DBF4987762B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A37CD8A6-F455-4063-96AB-315D232C275C}" type="parTrans" cxnId="{C6E5F924-D9A7-4133-9211-893A1589FC9D}">
      <dgm:prSet/>
      <dgm:spPr/>
      <dgm:t>
        <a:bodyPr/>
        <a:lstStyle/>
        <a:p>
          <a:endParaRPr lang="en-US"/>
        </a:p>
      </dgm:t>
    </dgm:pt>
    <dgm:pt modelId="{2A50AF00-F4AB-4915-B9AC-F61F5306D045}" type="sibTrans" cxnId="{C6E5F924-D9A7-4133-9211-893A1589FC9D}">
      <dgm:prSet/>
      <dgm:spPr/>
      <dgm:t>
        <a:bodyPr/>
        <a:lstStyle/>
        <a:p>
          <a:endParaRPr lang="en-US"/>
        </a:p>
      </dgm:t>
    </dgm:pt>
    <dgm:pt modelId="{A1464212-4543-460A-B2D6-A8E7C405AB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MAML</a:t>
          </a:r>
        </a:p>
      </dgm:t>
    </dgm:pt>
    <dgm:pt modelId="{7DA6BF40-0140-46D9-BC22-FC9420D04837}" type="parTrans" cxnId="{6FCCF91C-B4B7-4A68-A86C-6CABBC82B185}">
      <dgm:prSet/>
      <dgm:spPr/>
      <dgm:t>
        <a:bodyPr/>
        <a:lstStyle/>
        <a:p>
          <a:endParaRPr lang="en-US"/>
        </a:p>
      </dgm:t>
    </dgm:pt>
    <dgm:pt modelId="{CD27A795-66D6-4F76-B31C-57F9DEFA8139}" type="sibTrans" cxnId="{6FCCF91C-B4B7-4A68-A86C-6CABBC82B185}">
      <dgm:prSet/>
      <dgm:spPr/>
      <dgm:t>
        <a:bodyPr/>
        <a:lstStyle/>
        <a:p>
          <a:endParaRPr lang="en-US"/>
        </a:p>
      </dgm:t>
    </dgm:pt>
    <dgm:pt modelId="{7B1FA2E9-E7EE-4681-9B6F-15EAA6F789E7}" type="pres">
      <dgm:prSet presAssocID="{8071F7E1-A0AC-4A69-9657-A2E0DC5AC501}" presName="diagram" presStyleCnt="0">
        <dgm:presLayoutVars>
          <dgm:dir/>
          <dgm:resizeHandles val="exact"/>
        </dgm:presLayoutVars>
      </dgm:prSet>
      <dgm:spPr/>
    </dgm:pt>
    <dgm:pt modelId="{93F06102-383E-43BE-A18F-ECF3CC245C17}" type="pres">
      <dgm:prSet presAssocID="{2488D705-7134-4DC1-8797-3873E6377E85}" presName="node" presStyleLbl="node1" presStyleIdx="0" presStyleCnt="5">
        <dgm:presLayoutVars>
          <dgm:bulletEnabled val="1"/>
        </dgm:presLayoutVars>
      </dgm:prSet>
      <dgm:spPr/>
    </dgm:pt>
    <dgm:pt modelId="{D575DDD5-7DFD-4EBB-8587-5CD3A43FEE81}" type="pres">
      <dgm:prSet presAssocID="{B4DF42CA-3ED3-4D89-A93E-DAFC79FA1519}" presName="sibTrans" presStyleCnt="0"/>
      <dgm:spPr/>
    </dgm:pt>
    <dgm:pt modelId="{D6A6C18B-0909-4BB1-9007-B85F20C82EDC}" type="pres">
      <dgm:prSet presAssocID="{0C7A8B57-E988-4D41-909B-8F235C4AE5D5}" presName="node" presStyleLbl="node1" presStyleIdx="1" presStyleCnt="5">
        <dgm:presLayoutVars>
          <dgm:bulletEnabled val="1"/>
        </dgm:presLayoutVars>
      </dgm:prSet>
      <dgm:spPr/>
    </dgm:pt>
    <dgm:pt modelId="{79BAB79D-AFBF-4C89-AF3C-7BA091869F9E}" type="pres">
      <dgm:prSet presAssocID="{C47B8FC2-C175-4905-9E72-A6389B4970A6}" presName="sibTrans" presStyleCnt="0"/>
      <dgm:spPr/>
    </dgm:pt>
    <dgm:pt modelId="{4F37169C-5EA0-422B-A754-218E9CD2BD17}" type="pres">
      <dgm:prSet presAssocID="{25D4C18E-6DF2-4701-9DAF-4B8DD95644EF}" presName="node" presStyleLbl="node1" presStyleIdx="2" presStyleCnt="5">
        <dgm:presLayoutVars>
          <dgm:bulletEnabled val="1"/>
        </dgm:presLayoutVars>
      </dgm:prSet>
      <dgm:spPr/>
    </dgm:pt>
    <dgm:pt modelId="{E172AD54-6C70-4340-812A-683EE4DB2D6D}" type="pres">
      <dgm:prSet presAssocID="{FC204371-AD0A-4910-91CE-CBCD811F1437}" presName="sibTrans" presStyleCnt="0"/>
      <dgm:spPr/>
    </dgm:pt>
    <dgm:pt modelId="{DD631272-52CB-473D-B145-B3E451DF948A}" type="pres">
      <dgm:prSet presAssocID="{6623D914-A08C-425E-9FED-DBF4987762BB}" presName="node" presStyleLbl="node1" presStyleIdx="3" presStyleCnt="5">
        <dgm:presLayoutVars>
          <dgm:bulletEnabled val="1"/>
        </dgm:presLayoutVars>
      </dgm:prSet>
      <dgm:spPr/>
    </dgm:pt>
    <dgm:pt modelId="{2A90B18A-609C-4804-9AED-A318440CFAD6}" type="pres">
      <dgm:prSet presAssocID="{2A50AF00-F4AB-4915-B9AC-F61F5306D045}" presName="sibTrans" presStyleCnt="0"/>
      <dgm:spPr/>
    </dgm:pt>
    <dgm:pt modelId="{063CFCD2-01CF-4EDD-B45C-07905B6E223D}" type="pres">
      <dgm:prSet presAssocID="{A1464212-4543-460A-B2D6-A8E7C405AB83}" presName="node" presStyleLbl="node1" presStyleIdx="4" presStyleCnt="5">
        <dgm:presLayoutVars>
          <dgm:bulletEnabled val="1"/>
        </dgm:presLayoutVars>
      </dgm:prSet>
      <dgm:spPr/>
    </dgm:pt>
  </dgm:ptLst>
  <dgm:cxnLst>
    <dgm:cxn modelId="{CBB19006-A095-4AED-8EA5-D00D57FC9A83}" srcId="{8071F7E1-A0AC-4A69-9657-A2E0DC5AC501}" destId="{0C7A8B57-E988-4D41-909B-8F235C4AE5D5}" srcOrd="1" destOrd="0" parTransId="{DAC24932-C660-4EB2-963C-42D11A2BA790}" sibTransId="{C47B8FC2-C175-4905-9E72-A6389B4970A6}"/>
    <dgm:cxn modelId="{6FCCF91C-B4B7-4A68-A86C-6CABBC82B185}" srcId="{8071F7E1-A0AC-4A69-9657-A2E0DC5AC501}" destId="{A1464212-4543-460A-B2D6-A8E7C405AB83}" srcOrd="4" destOrd="0" parTransId="{7DA6BF40-0140-46D9-BC22-FC9420D04837}" sibTransId="{CD27A795-66D6-4F76-B31C-57F9DEFA8139}"/>
    <dgm:cxn modelId="{C6E5F924-D9A7-4133-9211-893A1589FC9D}" srcId="{8071F7E1-A0AC-4A69-9657-A2E0DC5AC501}" destId="{6623D914-A08C-425E-9FED-DBF4987762BB}" srcOrd="3" destOrd="0" parTransId="{A37CD8A6-F455-4063-96AB-315D232C275C}" sibTransId="{2A50AF00-F4AB-4915-B9AC-F61F5306D045}"/>
    <dgm:cxn modelId="{496D492A-FD6A-4D8C-AD66-8AF2010DCD22}" srcId="{8071F7E1-A0AC-4A69-9657-A2E0DC5AC501}" destId="{2488D705-7134-4DC1-8797-3873E6377E85}" srcOrd="0" destOrd="0" parTransId="{3A560A16-0A18-41E5-AF48-96382247BBBB}" sibTransId="{B4DF42CA-3ED3-4D89-A93E-DAFC79FA1519}"/>
    <dgm:cxn modelId="{51EA1E4A-BBA7-4E53-B47F-226EC9684179}" type="presOf" srcId="{25D4C18E-6DF2-4701-9DAF-4B8DD95644EF}" destId="{4F37169C-5EA0-422B-A754-218E9CD2BD17}" srcOrd="0" destOrd="0" presId="urn:microsoft.com/office/officeart/2005/8/layout/default"/>
    <dgm:cxn modelId="{707B9085-7605-4F5C-8915-7019C9E23E43}" type="presOf" srcId="{A1464212-4543-460A-B2D6-A8E7C405AB83}" destId="{063CFCD2-01CF-4EDD-B45C-07905B6E223D}" srcOrd="0" destOrd="0" presId="urn:microsoft.com/office/officeart/2005/8/layout/default"/>
    <dgm:cxn modelId="{9AEBD08B-6190-44CB-8B20-EC69DB3543BA}" type="presOf" srcId="{0C7A8B57-E988-4D41-909B-8F235C4AE5D5}" destId="{D6A6C18B-0909-4BB1-9007-B85F20C82EDC}" srcOrd="0" destOrd="0" presId="urn:microsoft.com/office/officeart/2005/8/layout/default"/>
    <dgm:cxn modelId="{1D38408C-596D-40E2-BB06-3F32C3B5D180}" type="presOf" srcId="{2488D705-7134-4DC1-8797-3873E6377E85}" destId="{93F06102-383E-43BE-A18F-ECF3CC245C17}" srcOrd="0" destOrd="0" presId="urn:microsoft.com/office/officeart/2005/8/layout/default"/>
    <dgm:cxn modelId="{F5831B93-6095-4618-91AD-6B2AC1B5A00F}" type="presOf" srcId="{6623D914-A08C-425E-9FED-DBF4987762BB}" destId="{DD631272-52CB-473D-B145-B3E451DF948A}" srcOrd="0" destOrd="0" presId="urn:microsoft.com/office/officeart/2005/8/layout/default"/>
    <dgm:cxn modelId="{9CB97DBE-0172-4572-B025-E4EFF3A81ED4}" type="presOf" srcId="{8071F7E1-A0AC-4A69-9657-A2E0DC5AC501}" destId="{7B1FA2E9-E7EE-4681-9B6F-15EAA6F789E7}" srcOrd="0" destOrd="0" presId="urn:microsoft.com/office/officeart/2005/8/layout/default"/>
    <dgm:cxn modelId="{83FCE3FF-3609-463F-B4C2-62B9C7878223}" srcId="{8071F7E1-A0AC-4A69-9657-A2E0DC5AC501}" destId="{25D4C18E-6DF2-4701-9DAF-4B8DD95644EF}" srcOrd="2" destOrd="0" parTransId="{B1E5F94C-8A80-4466-ACBF-0D16F69B57B3}" sibTransId="{FC204371-AD0A-4910-91CE-CBCD811F1437}"/>
    <dgm:cxn modelId="{A8FCDB50-DAD2-4CC5-A6BD-6F343A6821FD}" type="presParOf" srcId="{7B1FA2E9-E7EE-4681-9B6F-15EAA6F789E7}" destId="{93F06102-383E-43BE-A18F-ECF3CC245C17}" srcOrd="0" destOrd="0" presId="urn:microsoft.com/office/officeart/2005/8/layout/default"/>
    <dgm:cxn modelId="{795C82F4-D8C2-4399-941C-C9108E996478}" type="presParOf" srcId="{7B1FA2E9-E7EE-4681-9B6F-15EAA6F789E7}" destId="{D575DDD5-7DFD-4EBB-8587-5CD3A43FEE81}" srcOrd="1" destOrd="0" presId="urn:microsoft.com/office/officeart/2005/8/layout/default"/>
    <dgm:cxn modelId="{16204C30-418F-4EAD-B3B3-9903B15B2F5D}" type="presParOf" srcId="{7B1FA2E9-E7EE-4681-9B6F-15EAA6F789E7}" destId="{D6A6C18B-0909-4BB1-9007-B85F20C82EDC}" srcOrd="2" destOrd="0" presId="urn:microsoft.com/office/officeart/2005/8/layout/default"/>
    <dgm:cxn modelId="{C71CBB3C-2634-46B2-91B5-3237CDD8CA75}" type="presParOf" srcId="{7B1FA2E9-E7EE-4681-9B6F-15EAA6F789E7}" destId="{79BAB79D-AFBF-4C89-AF3C-7BA091869F9E}" srcOrd="3" destOrd="0" presId="urn:microsoft.com/office/officeart/2005/8/layout/default"/>
    <dgm:cxn modelId="{B3FA8901-53C0-4969-A10C-D300D25ACBCF}" type="presParOf" srcId="{7B1FA2E9-E7EE-4681-9B6F-15EAA6F789E7}" destId="{4F37169C-5EA0-422B-A754-218E9CD2BD17}" srcOrd="4" destOrd="0" presId="urn:microsoft.com/office/officeart/2005/8/layout/default"/>
    <dgm:cxn modelId="{72EAFA40-2719-4047-AC37-EE8B68446E5D}" type="presParOf" srcId="{7B1FA2E9-E7EE-4681-9B6F-15EAA6F789E7}" destId="{E172AD54-6C70-4340-812A-683EE4DB2D6D}" srcOrd="5" destOrd="0" presId="urn:microsoft.com/office/officeart/2005/8/layout/default"/>
    <dgm:cxn modelId="{A650566D-8EF6-4710-8DB8-48BA18F81D0B}" type="presParOf" srcId="{7B1FA2E9-E7EE-4681-9B6F-15EAA6F789E7}" destId="{DD631272-52CB-473D-B145-B3E451DF948A}" srcOrd="6" destOrd="0" presId="urn:microsoft.com/office/officeart/2005/8/layout/default"/>
    <dgm:cxn modelId="{414F8004-1EAD-446E-8A26-239596FC1A4A}" type="presParOf" srcId="{7B1FA2E9-E7EE-4681-9B6F-15EAA6F789E7}" destId="{2A90B18A-609C-4804-9AED-A318440CFAD6}" srcOrd="7" destOrd="0" presId="urn:microsoft.com/office/officeart/2005/8/layout/default"/>
    <dgm:cxn modelId="{267BF30F-5AA8-45DD-B659-5C9A144A11C1}" type="presParOf" srcId="{7B1FA2E9-E7EE-4681-9B6F-15EAA6F789E7}" destId="{063CFCD2-01CF-4EDD-B45C-07905B6E223D}" srcOrd="8" destOrd="0" presId="urn:microsoft.com/office/officeart/2005/8/layout/default"/>
  </dgm:cxnLst>
  <dgm:bg>
    <a:effectLst>
      <a:outerShdw blurRad="50800" dist="50800" dir="5400000" algn="ctr" rotWithShape="0">
        <a:schemeClr val="accent5"/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7A351F-5BD5-49BC-9A8F-C8B4C7404355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1725E922-DA14-4BCB-A3A5-D6015086CE3A}">
      <dgm:prSet phldrT="[Text]"/>
      <dgm:spPr/>
      <dgm:t>
        <a:bodyPr/>
        <a:lstStyle/>
        <a:p>
          <a:r>
            <a:rPr lang="en-US" dirty="0" err="1"/>
            <a:t>Xgboost</a:t>
          </a:r>
          <a:endParaRPr lang="en-US" dirty="0"/>
        </a:p>
        <a:p>
          <a:r>
            <a:rPr lang="en-US" dirty="0"/>
            <a:t>(Transfer Learning)</a:t>
          </a:r>
        </a:p>
      </dgm:t>
    </dgm:pt>
    <dgm:pt modelId="{E3C7D9C5-D983-4C60-9801-7D2FE3B07B30}" type="parTrans" cxnId="{0BFF02E1-13F5-4CDF-9D2E-930062854F62}">
      <dgm:prSet/>
      <dgm:spPr/>
      <dgm:t>
        <a:bodyPr/>
        <a:lstStyle/>
        <a:p>
          <a:endParaRPr lang="en-US"/>
        </a:p>
      </dgm:t>
    </dgm:pt>
    <dgm:pt modelId="{F52406A8-90F6-49C1-8211-B9B1CB165798}" type="sibTrans" cxnId="{0BFF02E1-13F5-4CDF-9D2E-930062854F62}">
      <dgm:prSet/>
      <dgm:spPr/>
      <dgm:t>
        <a:bodyPr/>
        <a:lstStyle/>
        <a:p>
          <a:endParaRPr lang="en-US"/>
        </a:p>
      </dgm:t>
    </dgm:pt>
    <dgm:pt modelId="{6FFF4849-D824-459D-8BF2-23E55B819E73}">
      <dgm:prSet phldrT="[Text]"/>
      <dgm:spPr/>
      <dgm:t>
        <a:bodyPr/>
        <a:lstStyle/>
        <a:p>
          <a:r>
            <a:rPr lang="en-US" dirty="0"/>
            <a:t>MAML</a:t>
          </a:r>
        </a:p>
        <a:p>
          <a:r>
            <a:rPr lang="en-US" dirty="0"/>
            <a:t>(Few-shot)</a:t>
          </a:r>
        </a:p>
      </dgm:t>
    </dgm:pt>
    <dgm:pt modelId="{C0528B96-7E90-462A-A4BF-59E7890D91D7}" type="parTrans" cxnId="{9B9F7221-7134-436E-BF54-8E7477F9A41C}">
      <dgm:prSet/>
      <dgm:spPr/>
      <dgm:t>
        <a:bodyPr/>
        <a:lstStyle/>
        <a:p>
          <a:endParaRPr lang="en-US"/>
        </a:p>
      </dgm:t>
    </dgm:pt>
    <dgm:pt modelId="{F735C4EF-3EAA-410A-8054-73C5EBE0DEA3}" type="sibTrans" cxnId="{9B9F7221-7134-436E-BF54-8E7477F9A41C}">
      <dgm:prSet/>
      <dgm:spPr/>
      <dgm:t>
        <a:bodyPr/>
        <a:lstStyle/>
        <a:p>
          <a:endParaRPr lang="en-US"/>
        </a:p>
      </dgm:t>
    </dgm:pt>
    <dgm:pt modelId="{DEE2E2C7-1CE1-484B-8FA5-77D43FE551E4}">
      <dgm:prSet phldrT="[Text]"/>
      <dgm:spPr/>
      <dgm:t>
        <a:bodyPr/>
        <a:lstStyle/>
        <a:p>
          <a:r>
            <a:rPr lang="en-US" dirty="0"/>
            <a:t>Accuracy: 81.99%</a:t>
          </a:r>
        </a:p>
      </dgm:t>
    </dgm:pt>
    <dgm:pt modelId="{C1CA7D3E-70B8-424E-9E9C-650D0C7656F2}" type="parTrans" cxnId="{3ED38D30-7A08-49A1-AD90-97FB5E27A63F}">
      <dgm:prSet/>
      <dgm:spPr/>
      <dgm:t>
        <a:bodyPr/>
        <a:lstStyle/>
        <a:p>
          <a:endParaRPr lang="en-US"/>
        </a:p>
      </dgm:t>
    </dgm:pt>
    <dgm:pt modelId="{15CC1B46-123A-4CE5-9D6A-DAC3AB243E66}" type="sibTrans" cxnId="{3ED38D30-7A08-49A1-AD90-97FB5E27A63F}">
      <dgm:prSet/>
      <dgm:spPr/>
      <dgm:t>
        <a:bodyPr/>
        <a:lstStyle/>
        <a:p>
          <a:endParaRPr lang="en-US"/>
        </a:p>
      </dgm:t>
    </dgm:pt>
    <dgm:pt modelId="{4E507083-665F-439E-81AE-5D9979121AAE}" type="pres">
      <dgm:prSet presAssocID="{887A351F-5BD5-49BC-9A8F-C8B4C7404355}" presName="Name0" presStyleCnt="0">
        <dgm:presLayoutVars>
          <dgm:dir/>
          <dgm:resizeHandles val="exact"/>
        </dgm:presLayoutVars>
      </dgm:prSet>
      <dgm:spPr/>
    </dgm:pt>
    <dgm:pt modelId="{7000756A-3105-498B-A24F-AC1540B2002D}" type="pres">
      <dgm:prSet presAssocID="{887A351F-5BD5-49BC-9A8F-C8B4C7404355}" presName="vNodes" presStyleCnt="0"/>
      <dgm:spPr/>
    </dgm:pt>
    <dgm:pt modelId="{97DCE9B8-FE96-4D33-AF95-4AA926288A3F}" type="pres">
      <dgm:prSet presAssocID="{1725E922-DA14-4BCB-A3A5-D6015086CE3A}" presName="node" presStyleLbl="node1" presStyleIdx="0" presStyleCnt="3">
        <dgm:presLayoutVars>
          <dgm:bulletEnabled val="1"/>
        </dgm:presLayoutVars>
      </dgm:prSet>
      <dgm:spPr/>
    </dgm:pt>
    <dgm:pt modelId="{F97B7745-5823-428E-8494-9EB493453C93}" type="pres">
      <dgm:prSet presAssocID="{F52406A8-90F6-49C1-8211-B9B1CB165798}" presName="spacerT" presStyleCnt="0"/>
      <dgm:spPr/>
    </dgm:pt>
    <dgm:pt modelId="{5F661C16-F117-4E20-A1D9-CE7A537D4A00}" type="pres">
      <dgm:prSet presAssocID="{F52406A8-90F6-49C1-8211-B9B1CB165798}" presName="sibTrans" presStyleLbl="sibTrans2D1" presStyleIdx="0" presStyleCnt="2"/>
      <dgm:spPr/>
    </dgm:pt>
    <dgm:pt modelId="{E24938FB-7B82-43DD-94AF-6A08F6F49108}" type="pres">
      <dgm:prSet presAssocID="{F52406A8-90F6-49C1-8211-B9B1CB165798}" presName="spacerB" presStyleCnt="0"/>
      <dgm:spPr/>
    </dgm:pt>
    <dgm:pt modelId="{83F8C90A-BBC0-42E0-9B2A-4A43DA62D180}" type="pres">
      <dgm:prSet presAssocID="{6FFF4849-D824-459D-8BF2-23E55B819E73}" presName="node" presStyleLbl="node1" presStyleIdx="1" presStyleCnt="3">
        <dgm:presLayoutVars>
          <dgm:bulletEnabled val="1"/>
        </dgm:presLayoutVars>
      </dgm:prSet>
      <dgm:spPr/>
    </dgm:pt>
    <dgm:pt modelId="{D2966B95-2A05-4383-8673-F03663923766}" type="pres">
      <dgm:prSet presAssocID="{887A351F-5BD5-49BC-9A8F-C8B4C7404355}" presName="sibTransLast" presStyleLbl="sibTrans2D1" presStyleIdx="1" presStyleCnt="2"/>
      <dgm:spPr/>
    </dgm:pt>
    <dgm:pt modelId="{5596AD04-48F2-48A1-B8B5-5C7A3FC271C4}" type="pres">
      <dgm:prSet presAssocID="{887A351F-5BD5-49BC-9A8F-C8B4C7404355}" presName="connectorText" presStyleLbl="sibTrans2D1" presStyleIdx="1" presStyleCnt="2"/>
      <dgm:spPr/>
    </dgm:pt>
    <dgm:pt modelId="{8F88B8C1-CDED-483B-9068-962944EB8E71}" type="pres">
      <dgm:prSet presAssocID="{887A351F-5BD5-49BC-9A8F-C8B4C740435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9B9F7221-7134-436E-BF54-8E7477F9A41C}" srcId="{887A351F-5BD5-49BC-9A8F-C8B4C7404355}" destId="{6FFF4849-D824-459D-8BF2-23E55B819E73}" srcOrd="1" destOrd="0" parTransId="{C0528B96-7E90-462A-A4BF-59E7890D91D7}" sibTransId="{F735C4EF-3EAA-410A-8054-73C5EBE0DEA3}"/>
    <dgm:cxn modelId="{3ED38D30-7A08-49A1-AD90-97FB5E27A63F}" srcId="{887A351F-5BD5-49BC-9A8F-C8B4C7404355}" destId="{DEE2E2C7-1CE1-484B-8FA5-77D43FE551E4}" srcOrd="2" destOrd="0" parTransId="{C1CA7D3E-70B8-424E-9E9C-650D0C7656F2}" sibTransId="{15CC1B46-123A-4CE5-9D6A-DAC3AB243E66}"/>
    <dgm:cxn modelId="{DD6D4C48-6F81-4271-88A0-57D40572134D}" type="presOf" srcId="{F52406A8-90F6-49C1-8211-B9B1CB165798}" destId="{5F661C16-F117-4E20-A1D9-CE7A537D4A00}" srcOrd="0" destOrd="0" presId="urn:microsoft.com/office/officeart/2005/8/layout/equation2"/>
    <dgm:cxn modelId="{1256EC53-22E6-4785-AA0C-5AB55F5D4E6C}" type="presOf" srcId="{887A351F-5BD5-49BC-9A8F-C8B4C7404355}" destId="{4E507083-665F-439E-81AE-5D9979121AAE}" srcOrd="0" destOrd="0" presId="urn:microsoft.com/office/officeart/2005/8/layout/equation2"/>
    <dgm:cxn modelId="{CF9D347C-1375-4B86-BAFE-788A275862AD}" type="presOf" srcId="{6FFF4849-D824-459D-8BF2-23E55B819E73}" destId="{83F8C90A-BBC0-42E0-9B2A-4A43DA62D180}" srcOrd="0" destOrd="0" presId="urn:microsoft.com/office/officeart/2005/8/layout/equation2"/>
    <dgm:cxn modelId="{5FC35B80-D7F9-4756-81A2-A6CE55933D31}" type="presOf" srcId="{DEE2E2C7-1CE1-484B-8FA5-77D43FE551E4}" destId="{8F88B8C1-CDED-483B-9068-962944EB8E71}" srcOrd="0" destOrd="0" presId="urn:microsoft.com/office/officeart/2005/8/layout/equation2"/>
    <dgm:cxn modelId="{F746C494-C428-4B07-AB86-1EB0EF46E81B}" type="presOf" srcId="{1725E922-DA14-4BCB-A3A5-D6015086CE3A}" destId="{97DCE9B8-FE96-4D33-AF95-4AA926288A3F}" srcOrd="0" destOrd="0" presId="urn:microsoft.com/office/officeart/2005/8/layout/equation2"/>
    <dgm:cxn modelId="{455329CF-FD12-419B-BDC6-E16BB9EAC9B1}" type="presOf" srcId="{F735C4EF-3EAA-410A-8054-73C5EBE0DEA3}" destId="{D2966B95-2A05-4383-8673-F03663923766}" srcOrd="0" destOrd="0" presId="urn:microsoft.com/office/officeart/2005/8/layout/equation2"/>
    <dgm:cxn modelId="{0BFF02E1-13F5-4CDF-9D2E-930062854F62}" srcId="{887A351F-5BD5-49BC-9A8F-C8B4C7404355}" destId="{1725E922-DA14-4BCB-A3A5-D6015086CE3A}" srcOrd="0" destOrd="0" parTransId="{E3C7D9C5-D983-4C60-9801-7D2FE3B07B30}" sibTransId="{F52406A8-90F6-49C1-8211-B9B1CB165798}"/>
    <dgm:cxn modelId="{4F1148E9-869A-4F5C-8FD8-19AEBA8DA429}" type="presOf" srcId="{F735C4EF-3EAA-410A-8054-73C5EBE0DEA3}" destId="{5596AD04-48F2-48A1-B8B5-5C7A3FC271C4}" srcOrd="1" destOrd="0" presId="urn:microsoft.com/office/officeart/2005/8/layout/equation2"/>
    <dgm:cxn modelId="{B656D68F-1A13-48E1-96DF-64A844607555}" type="presParOf" srcId="{4E507083-665F-439E-81AE-5D9979121AAE}" destId="{7000756A-3105-498B-A24F-AC1540B2002D}" srcOrd="0" destOrd="0" presId="urn:microsoft.com/office/officeart/2005/8/layout/equation2"/>
    <dgm:cxn modelId="{008C21EA-C231-4C82-B597-C9AC4FA83CD4}" type="presParOf" srcId="{7000756A-3105-498B-A24F-AC1540B2002D}" destId="{97DCE9B8-FE96-4D33-AF95-4AA926288A3F}" srcOrd="0" destOrd="0" presId="urn:microsoft.com/office/officeart/2005/8/layout/equation2"/>
    <dgm:cxn modelId="{27FD914F-4B7F-4D4F-83D7-EF46E1C9C663}" type="presParOf" srcId="{7000756A-3105-498B-A24F-AC1540B2002D}" destId="{F97B7745-5823-428E-8494-9EB493453C93}" srcOrd="1" destOrd="0" presId="urn:microsoft.com/office/officeart/2005/8/layout/equation2"/>
    <dgm:cxn modelId="{0016BBE5-7197-43A8-838C-CE8AFCCA4877}" type="presParOf" srcId="{7000756A-3105-498B-A24F-AC1540B2002D}" destId="{5F661C16-F117-4E20-A1D9-CE7A537D4A00}" srcOrd="2" destOrd="0" presId="urn:microsoft.com/office/officeart/2005/8/layout/equation2"/>
    <dgm:cxn modelId="{15B8FCB1-5CB4-4991-800D-52F85AEEEFF0}" type="presParOf" srcId="{7000756A-3105-498B-A24F-AC1540B2002D}" destId="{E24938FB-7B82-43DD-94AF-6A08F6F49108}" srcOrd="3" destOrd="0" presId="urn:microsoft.com/office/officeart/2005/8/layout/equation2"/>
    <dgm:cxn modelId="{1B8B4FAA-0034-4F9A-A895-09FF57E91E8A}" type="presParOf" srcId="{7000756A-3105-498B-A24F-AC1540B2002D}" destId="{83F8C90A-BBC0-42E0-9B2A-4A43DA62D180}" srcOrd="4" destOrd="0" presId="urn:microsoft.com/office/officeart/2005/8/layout/equation2"/>
    <dgm:cxn modelId="{0EF1192E-BE0F-4E78-9DD2-2F350995B255}" type="presParOf" srcId="{4E507083-665F-439E-81AE-5D9979121AAE}" destId="{D2966B95-2A05-4383-8673-F03663923766}" srcOrd="1" destOrd="0" presId="urn:microsoft.com/office/officeart/2005/8/layout/equation2"/>
    <dgm:cxn modelId="{A73405B6-5FE0-42FC-BA4C-14D67F9417B0}" type="presParOf" srcId="{D2966B95-2A05-4383-8673-F03663923766}" destId="{5596AD04-48F2-48A1-B8B5-5C7A3FC271C4}" srcOrd="0" destOrd="0" presId="urn:microsoft.com/office/officeart/2005/8/layout/equation2"/>
    <dgm:cxn modelId="{D5E721D2-293B-44E4-8DB7-E1D85D957326}" type="presParOf" srcId="{4E507083-665F-439E-81AE-5D9979121AAE}" destId="{8F88B8C1-CDED-483B-9068-962944EB8E7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A3FB2A-7471-4608-81F6-142A798DE40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543B90-D0C5-41C4-83FE-0E6F2B51E35F}">
      <dgm:prSet phldrT="[Text]"/>
      <dgm:spPr/>
      <dgm:t>
        <a:bodyPr/>
        <a:lstStyle/>
        <a:p>
          <a:endParaRPr lang="en-US" dirty="0"/>
        </a:p>
      </dgm:t>
    </dgm:pt>
    <dgm:pt modelId="{AA28896A-ABB2-45D4-B986-9F98E215B9DC}" type="parTrans" cxnId="{BBB20325-8A0F-49A9-B601-EFC83F4AACFF}">
      <dgm:prSet/>
      <dgm:spPr/>
      <dgm:t>
        <a:bodyPr/>
        <a:lstStyle/>
        <a:p>
          <a:endParaRPr lang="en-US"/>
        </a:p>
      </dgm:t>
    </dgm:pt>
    <dgm:pt modelId="{281007CB-4B92-427C-8C1B-E89E1F5ED3C3}" type="sibTrans" cxnId="{BBB20325-8A0F-49A9-B601-EFC83F4AACFF}">
      <dgm:prSet/>
      <dgm:spPr/>
      <dgm:t>
        <a:bodyPr/>
        <a:lstStyle/>
        <a:p>
          <a:endParaRPr lang="en-US"/>
        </a:p>
      </dgm:t>
    </dgm:pt>
    <dgm:pt modelId="{D1385615-290B-4C7B-968D-C85F179AA38C}">
      <dgm:prSet phldrT="[Text]"/>
      <dgm:spPr/>
      <dgm:t>
        <a:bodyPr/>
        <a:lstStyle/>
        <a:p>
          <a:r>
            <a:rPr lang="en-US" dirty="0"/>
            <a:t>Enhancing Data Collection</a:t>
          </a:r>
        </a:p>
      </dgm:t>
    </dgm:pt>
    <dgm:pt modelId="{EDE319ED-BCAD-4CAA-979D-98CD69D8E8BF}" type="parTrans" cxnId="{D9021700-5A7D-46F0-9F9B-EC9C1D74F53B}">
      <dgm:prSet/>
      <dgm:spPr/>
      <dgm:t>
        <a:bodyPr/>
        <a:lstStyle/>
        <a:p>
          <a:endParaRPr lang="en-US"/>
        </a:p>
      </dgm:t>
    </dgm:pt>
    <dgm:pt modelId="{B7DEA716-2030-4C98-9916-9A1AFB9C9562}" type="sibTrans" cxnId="{D9021700-5A7D-46F0-9F9B-EC9C1D74F53B}">
      <dgm:prSet/>
      <dgm:spPr/>
      <dgm:t>
        <a:bodyPr/>
        <a:lstStyle/>
        <a:p>
          <a:endParaRPr lang="en-US"/>
        </a:p>
      </dgm:t>
    </dgm:pt>
    <dgm:pt modelId="{9A72C3AF-E6AD-49A7-A4BD-4A29101016C6}">
      <dgm:prSet phldrT="[Text]"/>
      <dgm:spPr/>
      <dgm:t>
        <a:bodyPr/>
        <a:lstStyle/>
        <a:p>
          <a:r>
            <a:rPr lang="en-US" dirty="0"/>
            <a:t>Advancing Validation with Domain Adaption Neural Networks (DANN)</a:t>
          </a:r>
        </a:p>
      </dgm:t>
    </dgm:pt>
    <dgm:pt modelId="{0688CEB6-D0B1-4223-A6E6-98F0515D5AA7}" type="parTrans" cxnId="{DE94F3B5-434F-4244-B64A-F4537D2E3F63}">
      <dgm:prSet/>
      <dgm:spPr/>
      <dgm:t>
        <a:bodyPr/>
        <a:lstStyle/>
        <a:p>
          <a:endParaRPr lang="en-US"/>
        </a:p>
      </dgm:t>
    </dgm:pt>
    <dgm:pt modelId="{50F0B51B-AB5C-4878-99A1-EBCC9BC70DF4}" type="sibTrans" cxnId="{DE94F3B5-434F-4244-B64A-F4537D2E3F63}">
      <dgm:prSet/>
      <dgm:spPr/>
      <dgm:t>
        <a:bodyPr/>
        <a:lstStyle/>
        <a:p>
          <a:endParaRPr lang="en-US"/>
        </a:p>
      </dgm:t>
    </dgm:pt>
    <dgm:pt modelId="{0A117B26-8EF7-4563-A8B4-96581246AC43}">
      <dgm:prSet phldrT="[Text]"/>
      <dgm:spPr/>
      <dgm:t>
        <a:bodyPr/>
        <a:lstStyle/>
        <a:p>
          <a:r>
            <a:rPr lang="en-US" dirty="0"/>
            <a:t>Real-time Deployment on Amazon web services (AWS)</a:t>
          </a:r>
        </a:p>
      </dgm:t>
    </dgm:pt>
    <dgm:pt modelId="{52116F5E-BA6C-4A66-BC98-2E8B7F210FDE}" type="parTrans" cxnId="{CF003AFF-C006-4103-9F6A-A6E86374B842}">
      <dgm:prSet/>
      <dgm:spPr/>
      <dgm:t>
        <a:bodyPr/>
        <a:lstStyle/>
        <a:p>
          <a:endParaRPr lang="en-US"/>
        </a:p>
      </dgm:t>
    </dgm:pt>
    <dgm:pt modelId="{EB7F0493-7571-4E6A-84B9-707A010F7F07}" type="sibTrans" cxnId="{CF003AFF-C006-4103-9F6A-A6E86374B842}">
      <dgm:prSet/>
      <dgm:spPr/>
      <dgm:t>
        <a:bodyPr/>
        <a:lstStyle/>
        <a:p>
          <a:endParaRPr lang="en-US"/>
        </a:p>
      </dgm:t>
    </dgm:pt>
    <dgm:pt modelId="{3F06B32C-645D-43BD-A001-9BB0BD327DE7}" type="pres">
      <dgm:prSet presAssocID="{63A3FB2A-7471-4608-81F6-142A798DE403}" presName="vert0" presStyleCnt="0">
        <dgm:presLayoutVars>
          <dgm:dir/>
          <dgm:animOne val="branch"/>
          <dgm:animLvl val="lvl"/>
        </dgm:presLayoutVars>
      </dgm:prSet>
      <dgm:spPr/>
    </dgm:pt>
    <dgm:pt modelId="{A975EF8F-3290-4381-AEFE-4CA481C73160}" type="pres">
      <dgm:prSet presAssocID="{91543B90-D0C5-41C4-83FE-0E6F2B51E35F}" presName="thickLine" presStyleLbl="alignNode1" presStyleIdx="0" presStyleCnt="1"/>
      <dgm:spPr/>
    </dgm:pt>
    <dgm:pt modelId="{2F840127-8C1D-41B8-8390-E9BCA391EFEF}" type="pres">
      <dgm:prSet presAssocID="{91543B90-D0C5-41C4-83FE-0E6F2B51E35F}" presName="horz1" presStyleCnt="0"/>
      <dgm:spPr/>
    </dgm:pt>
    <dgm:pt modelId="{D5165A85-3CFA-41DF-BC5B-F001011B4E7F}" type="pres">
      <dgm:prSet presAssocID="{91543B90-D0C5-41C4-83FE-0E6F2B51E35F}" presName="tx1" presStyleLbl="revTx" presStyleIdx="0" presStyleCnt="4" custScaleX="50156"/>
      <dgm:spPr/>
    </dgm:pt>
    <dgm:pt modelId="{B1C6DED5-6452-4A3D-BA0C-36E910FA3A5F}" type="pres">
      <dgm:prSet presAssocID="{91543B90-D0C5-41C4-83FE-0E6F2B51E35F}" presName="vert1" presStyleCnt="0"/>
      <dgm:spPr/>
    </dgm:pt>
    <dgm:pt modelId="{3687F71F-0430-4551-86A7-7DBBEA5B0C34}" type="pres">
      <dgm:prSet presAssocID="{D1385615-290B-4C7B-968D-C85F179AA38C}" presName="vertSpace2a" presStyleCnt="0"/>
      <dgm:spPr/>
    </dgm:pt>
    <dgm:pt modelId="{80BDEFE1-E981-4A11-B1CB-D053F9E0EEE2}" type="pres">
      <dgm:prSet presAssocID="{D1385615-290B-4C7B-968D-C85F179AA38C}" presName="horz2" presStyleCnt="0"/>
      <dgm:spPr/>
    </dgm:pt>
    <dgm:pt modelId="{B127E75A-C918-4E5E-81B1-DCBF1322B63B}" type="pres">
      <dgm:prSet presAssocID="{D1385615-290B-4C7B-968D-C85F179AA38C}" presName="horzSpace2" presStyleCnt="0"/>
      <dgm:spPr/>
    </dgm:pt>
    <dgm:pt modelId="{D5986045-E8D3-45C4-84B2-3D8528D4BB21}" type="pres">
      <dgm:prSet presAssocID="{D1385615-290B-4C7B-968D-C85F179AA38C}" presName="tx2" presStyleLbl="revTx" presStyleIdx="1" presStyleCnt="4"/>
      <dgm:spPr/>
    </dgm:pt>
    <dgm:pt modelId="{FB3ACE51-37B7-4C7D-8EAA-BAED4A399FD7}" type="pres">
      <dgm:prSet presAssocID="{D1385615-290B-4C7B-968D-C85F179AA38C}" presName="vert2" presStyleCnt="0"/>
      <dgm:spPr/>
    </dgm:pt>
    <dgm:pt modelId="{B45D0C34-6291-4885-AE4B-3D4802ECFC24}" type="pres">
      <dgm:prSet presAssocID="{D1385615-290B-4C7B-968D-C85F179AA38C}" presName="thinLine2b" presStyleLbl="callout" presStyleIdx="0" presStyleCnt="3"/>
      <dgm:spPr/>
    </dgm:pt>
    <dgm:pt modelId="{A17A0E03-0BF4-4372-B358-B2A225E018F0}" type="pres">
      <dgm:prSet presAssocID="{D1385615-290B-4C7B-968D-C85F179AA38C}" presName="vertSpace2b" presStyleCnt="0"/>
      <dgm:spPr/>
    </dgm:pt>
    <dgm:pt modelId="{B509DC4C-325B-4E3D-BA17-F7349D543959}" type="pres">
      <dgm:prSet presAssocID="{9A72C3AF-E6AD-49A7-A4BD-4A29101016C6}" presName="horz2" presStyleCnt="0"/>
      <dgm:spPr/>
    </dgm:pt>
    <dgm:pt modelId="{6FF7094C-3F2A-4F66-AFFC-D6468957CE67}" type="pres">
      <dgm:prSet presAssocID="{9A72C3AF-E6AD-49A7-A4BD-4A29101016C6}" presName="horzSpace2" presStyleCnt="0"/>
      <dgm:spPr/>
    </dgm:pt>
    <dgm:pt modelId="{20D3613D-99F5-4767-98C0-EFF1DAE15539}" type="pres">
      <dgm:prSet presAssocID="{9A72C3AF-E6AD-49A7-A4BD-4A29101016C6}" presName="tx2" presStyleLbl="revTx" presStyleIdx="2" presStyleCnt="4"/>
      <dgm:spPr/>
    </dgm:pt>
    <dgm:pt modelId="{395C7559-9CE5-46E9-9C0A-04835E4B33B1}" type="pres">
      <dgm:prSet presAssocID="{9A72C3AF-E6AD-49A7-A4BD-4A29101016C6}" presName="vert2" presStyleCnt="0"/>
      <dgm:spPr/>
    </dgm:pt>
    <dgm:pt modelId="{B78BC816-3B66-4304-91D8-48BF936028A4}" type="pres">
      <dgm:prSet presAssocID="{9A72C3AF-E6AD-49A7-A4BD-4A29101016C6}" presName="thinLine2b" presStyleLbl="callout" presStyleIdx="1" presStyleCnt="3"/>
      <dgm:spPr/>
    </dgm:pt>
    <dgm:pt modelId="{21640F9B-1248-4FE0-8E5C-AF7A994B792C}" type="pres">
      <dgm:prSet presAssocID="{9A72C3AF-E6AD-49A7-A4BD-4A29101016C6}" presName="vertSpace2b" presStyleCnt="0"/>
      <dgm:spPr/>
    </dgm:pt>
    <dgm:pt modelId="{AACA6761-A7B9-4314-BCDD-407385893F2B}" type="pres">
      <dgm:prSet presAssocID="{0A117B26-8EF7-4563-A8B4-96581246AC43}" presName="horz2" presStyleCnt="0"/>
      <dgm:spPr/>
    </dgm:pt>
    <dgm:pt modelId="{326FE470-36FE-4E89-8C36-44FF4D35E4E0}" type="pres">
      <dgm:prSet presAssocID="{0A117B26-8EF7-4563-A8B4-96581246AC43}" presName="horzSpace2" presStyleCnt="0"/>
      <dgm:spPr/>
    </dgm:pt>
    <dgm:pt modelId="{83F32C27-2F3B-4B0F-A0E2-EF9F1658A99E}" type="pres">
      <dgm:prSet presAssocID="{0A117B26-8EF7-4563-A8B4-96581246AC43}" presName="tx2" presStyleLbl="revTx" presStyleIdx="3" presStyleCnt="4"/>
      <dgm:spPr/>
    </dgm:pt>
    <dgm:pt modelId="{A120EDF0-97A2-4EFC-8791-4F53CBEF4D00}" type="pres">
      <dgm:prSet presAssocID="{0A117B26-8EF7-4563-A8B4-96581246AC43}" presName="vert2" presStyleCnt="0"/>
      <dgm:spPr/>
    </dgm:pt>
    <dgm:pt modelId="{D9BF1C86-D35D-469C-A2FD-B369C563B3A0}" type="pres">
      <dgm:prSet presAssocID="{0A117B26-8EF7-4563-A8B4-96581246AC43}" presName="thinLine2b" presStyleLbl="callout" presStyleIdx="2" presStyleCnt="3"/>
      <dgm:spPr/>
    </dgm:pt>
    <dgm:pt modelId="{82472F4E-B6D4-42D2-9C9C-C049F2AAFFA9}" type="pres">
      <dgm:prSet presAssocID="{0A117B26-8EF7-4563-A8B4-96581246AC43}" presName="vertSpace2b" presStyleCnt="0"/>
      <dgm:spPr/>
    </dgm:pt>
  </dgm:ptLst>
  <dgm:cxnLst>
    <dgm:cxn modelId="{D9021700-5A7D-46F0-9F9B-EC9C1D74F53B}" srcId="{91543B90-D0C5-41C4-83FE-0E6F2B51E35F}" destId="{D1385615-290B-4C7B-968D-C85F179AA38C}" srcOrd="0" destOrd="0" parTransId="{EDE319ED-BCAD-4CAA-979D-98CD69D8E8BF}" sibTransId="{B7DEA716-2030-4C98-9916-9A1AFB9C9562}"/>
    <dgm:cxn modelId="{BBB20325-8A0F-49A9-B601-EFC83F4AACFF}" srcId="{63A3FB2A-7471-4608-81F6-142A798DE403}" destId="{91543B90-D0C5-41C4-83FE-0E6F2B51E35F}" srcOrd="0" destOrd="0" parTransId="{AA28896A-ABB2-45D4-B986-9F98E215B9DC}" sibTransId="{281007CB-4B92-427C-8C1B-E89E1F5ED3C3}"/>
    <dgm:cxn modelId="{B49F0D6D-3084-4480-822B-6B667CD8565A}" type="presOf" srcId="{9A72C3AF-E6AD-49A7-A4BD-4A29101016C6}" destId="{20D3613D-99F5-4767-98C0-EFF1DAE15539}" srcOrd="0" destOrd="0" presId="urn:microsoft.com/office/officeart/2008/layout/LinedList"/>
    <dgm:cxn modelId="{6498847F-EAE8-44A1-A84F-91F27758AE34}" type="presOf" srcId="{D1385615-290B-4C7B-968D-C85F179AA38C}" destId="{D5986045-E8D3-45C4-84B2-3D8528D4BB21}" srcOrd="0" destOrd="0" presId="urn:microsoft.com/office/officeart/2008/layout/LinedList"/>
    <dgm:cxn modelId="{C3CD6AB1-6DC3-472B-9786-3AA794754ED3}" type="presOf" srcId="{0A117B26-8EF7-4563-A8B4-96581246AC43}" destId="{83F32C27-2F3B-4B0F-A0E2-EF9F1658A99E}" srcOrd="0" destOrd="0" presId="urn:microsoft.com/office/officeart/2008/layout/LinedList"/>
    <dgm:cxn modelId="{DE94F3B5-434F-4244-B64A-F4537D2E3F63}" srcId="{91543B90-D0C5-41C4-83FE-0E6F2B51E35F}" destId="{9A72C3AF-E6AD-49A7-A4BD-4A29101016C6}" srcOrd="1" destOrd="0" parTransId="{0688CEB6-D0B1-4223-A6E6-98F0515D5AA7}" sibTransId="{50F0B51B-AB5C-4878-99A1-EBCC9BC70DF4}"/>
    <dgm:cxn modelId="{6C4B55E4-5637-4B13-85EA-16E35BD455D0}" type="presOf" srcId="{91543B90-D0C5-41C4-83FE-0E6F2B51E35F}" destId="{D5165A85-3CFA-41DF-BC5B-F001011B4E7F}" srcOrd="0" destOrd="0" presId="urn:microsoft.com/office/officeart/2008/layout/LinedList"/>
    <dgm:cxn modelId="{ACA24CFA-6135-40AD-BC47-BB3B61A6B659}" type="presOf" srcId="{63A3FB2A-7471-4608-81F6-142A798DE403}" destId="{3F06B32C-645D-43BD-A001-9BB0BD327DE7}" srcOrd="0" destOrd="0" presId="urn:microsoft.com/office/officeart/2008/layout/LinedList"/>
    <dgm:cxn modelId="{CF003AFF-C006-4103-9F6A-A6E86374B842}" srcId="{91543B90-D0C5-41C4-83FE-0E6F2B51E35F}" destId="{0A117B26-8EF7-4563-A8B4-96581246AC43}" srcOrd="2" destOrd="0" parTransId="{52116F5E-BA6C-4A66-BC98-2E8B7F210FDE}" sibTransId="{EB7F0493-7571-4E6A-84B9-707A010F7F07}"/>
    <dgm:cxn modelId="{BED02282-0A60-4076-A241-3FC5A54DB510}" type="presParOf" srcId="{3F06B32C-645D-43BD-A001-9BB0BD327DE7}" destId="{A975EF8F-3290-4381-AEFE-4CA481C73160}" srcOrd="0" destOrd="0" presId="urn:microsoft.com/office/officeart/2008/layout/LinedList"/>
    <dgm:cxn modelId="{7A28FD3B-9FC1-4768-97FE-5F172122FBD8}" type="presParOf" srcId="{3F06B32C-645D-43BD-A001-9BB0BD327DE7}" destId="{2F840127-8C1D-41B8-8390-E9BCA391EFEF}" srcOrd="1" destOrd="0" presId="urn:microsoft.com/office/officeart/2008/layout/LinedList"/>
    <dgm:cxn modelId="{71954199-4D80-421D-9DBE-FC0E781019B1}" type="presParOf" srcId="{2F840127-8C1D-41B8-8390-E9BCA391EFEF}" destId="{D5165A85-3CFA-41DF-BC5B-F001011B4E7F}" srcOrd="0" destOrd="0" presId="urn:microsoft.com/office/officeart/2008/layout/LinedList"/>
    <dgm:cxn modelId="{CB643B7C-2BF5-42C5-9981-E5C8CE5D7510}" type="presParOf" srcId="{2F840127-8C1D-41B8-8390-E9BCA391EFEF}" destId="{B1C6DED5-6452-4A3D-BA0C-36E910FA3A5F}" srcOrd="1" destOrd="0" presId="urn:microsoft.com/office/officeart/2008/layout/LinedList"/>
    <dgm:cxn modelId="{2FFCD249-F127-4746-B4E4-CB43EA7CA214}" type="presParOf" srcId="{B1C6DED5-6452-4A3D-BA0C-36E910FA3A5F}" destId="{3687F71F-0430-4551-86A7-7DBBEA5B0C34}" srcOrd="0" destOrd="0" presId="urn:microsoft.com/office/officeart/2008/layout/LinedList"/>
    <dgm:cxn modelId="{F7A4A50D-3953-4413-B5DA-C2667A86FD57}" type="presParOf" srcId="{B1C6DED5-6452-4A3D-BA0C-36E910FA3A5F}" destId="{80BDEFE1-E981-4A11-B1CB-D053F9E0EEE2}" srcOrd="1" destOrd="0" presId="urn:microsoft.com/office/officeart/2008/layout/LinedList"/>
    <dgm:cxn modelId="{9958F054-99A5-48D8-82E8-5DFDC6C3FF0B}" type="presParOf" srcId="{80BDEFE1-E981-4A11-B1CB-D053F9E0EEE2}" destId="{B127E75A-C918-4E5E-81B1-DCBF1322B63B}" srcOrd="0" destOrd="0" presId="urn:microsoft.com/office/officeart/2008/layout/LinedList"/>
    <dgm:cxn modelId="{295D63F2-171E-4DE8-AE7F-EFD830FC8D20}" type="presParOf" srcId="{80BDEFE1-E981-4A11-B1CB-D053F9E0EEE2}" destId="{D5986045-E8D3-45C4-84B2-3D8528D4BB21}" srcOrd="1" destOrd="0" presId="urn:microsoft.com/office/officeart/2008/layout/LinedList"/>
    <dgm:cxn modelId="{2A29ADF5-4D1C-4DE5-ABBA-777EEAF6E7E8}" type="presParOf" srcId="{80BDEFE1-E981-4A11-B1CB-D053F9E0EEE2}" destId="{FB3ACE51-37B7-4C7D-8EAA-BAED4A399FD7}" srcOrd="2" destOrd="0" presId="urn:microsoft.com/office/officeart/2008/layout/LinedList"/>
    <dgm:cxn modelId="{FA1E08A8-52F0-40FC-8573-AB5958E71A18}" type="presParOf" srcId="{B1C6DED5-6452-4A3D-BA0C-36E910FA3A5F}" destId="{B45D0C34-6291-4885-AE4B-3D4802ECFC24}" srcOrd="2" destOrd="0" presId="urn:microsoft.com/office/officeart/2008/layout/LinedList"/>
    <dgm:cxn modelId="{F65B9B6B-F9E4-4CA4-A83D-1A12F9649920}" type="presParOf" srcId="{B1C6DED5-6452-4A3D-BA0C-36E910FA3A5F}" destId="{A17A0E03-0BF4-4372-B358-B2A225E018F0}" srcOrd="3" destOrd="0" presId="urn:microsoft.com/office/officeart/2008/layout/LinedList"/>
    <dgm:cxn modelId="{A141A212-C999-46B7-91BB-39F39F28B312}" type="presParOf" srcId="{B1C6DED5-6452-4A3D-BA0C-36E910FA3A5F}" destId="{B509DC4C-325B-4E3D-BA17-F7349D543959}" srcOrd="4" destOrd="0" presId="urn:microsoft.com/office/officeart/2008/layout/LinedList"/>
    <dgm:cxn modelId="{3CFA8D0F-26F1-4BEA-9E82-05A062B450DA}" type="presParOf" srcId="{B509DC4C-325B-4E3D-BA17-F7349D543959}" destId="{6FF7094C-3F2A-4F66-AFFC-D6468957CE67}" srcOrd="0" destOrd="0" presId="urn:microsoft.com/office/officeart/2008/layout/LinedList"/>
    <dgm:cxn modelId="{B7032863-D643-4060-8905-9596156DF275}" type="presParOf" srcId="{B509DC4C-325B-4E3D-BA17-F7349D543959}" destId="{20D3613D-99F5-4767-98C0-EFF1DAE15539}" srcOrd="1" destOrd="0" presId="urn:microsoft.com/office/officeart/2008/layout/LinedList"/>
    <dgm:cxn modelId="{56F76F66-FC22-4305-A39F-8BA89A322646}" type="presParOf" srcId="{B509DC4C-325B-4E3D-BA17-F7349D543959}" destId="{395C7559-9CE5-46E9-9C0A-04835E4B33B1}" srcOrd="2" destOrd="0" presId="urn:microsoft.com/office/officeart/2008/layout/LinedList"/>
    <dgm:cxn modelId="{3517F111-3D51-4FB8-9A64-FBCD1C36EE18}" type="presParOf" srcId="{B1C6DED5-6452-4A3D-BA0C-36E910FA3A5F}" destId="{B78BC816-3B66-4304-91D8-48BF936028A4}" srcOrd="5" destOrd="0" presId="urn:microsoft.com/office/officeart/2008/layout/LinedList"/>
    <dgm:cxn modelId="{5AAF75CB-8F56-417E-8AAE-583A4E70BAD2}" type="presParOf" srcId="{B1C6DED5-6452-4A3D-BA0C-36E910FA3A5F}" destId="{21640F9B-1248-4FE0-8E5C-AF7A994B792C}" srcOrd="6" destOrd="0" presId="urn:microsoft.com/office/officeart/2008/layout/LinedList"/>
    <dgm:cxn modelId="{BB26C8C1-7BCD-42EC-A356-C9D4D9A85856}" type="presParOf" srcId="{B1C6DED5-6452-4A3D-BA0C-36E910FA3A5F}" destId="{AACA6761-A7B9-4314-BCDD-407385893F2B}" srcOrd="7" destOrd="0" presId="urn:microsoft.com/office/officeart/2008/layout/LinedList"/>
    <dgm:cxn modelId="{946D3823-C212-4BD1-A2EB-EC83A7226B53}" type="presParOf" srcId="{AACA6761-A7B9-4314-BCDD-407385893F2B}" destId="{326FE470-36FE-4E89-8C36-44FF4D35E4E0}" srcOrd="0" destOrd="0" presId="urn:microsoft.com/office/officeart/2008/layout/LinedList"/>
    <dgm:cxn modelId="{17E9866C-9118-4A30-B60A-8CD01217858E}" type="presParOf" srcId="{AACA6761-A7B9-4314-BCDD-407385893F2B}" destId="{83F32C27-2F3B-4B0F-A0E2-EF9F1658A99E}" srcOrd="1" destOrd="0" presId="urn:microsoft.com/office/officeart/2008/layout/LinedList"/>
    <dgm:cxn modelId="{77C1553F-E64B-4926-AA4E-F29B775AD2C6}" type="presParOf" srcId="{AACA6761-A7B9-4314-BCDD-407385893F2B}" destId="{A120EDF0-97A2-4EFC-8791-4F53CBEF4D00}" srcOrd="2" destOrd="0" presId="urn:microsoft.com/office/officeart/2008/layout/LinedList"/>
    <dgm:cxn modelId="{899C758B-4246-4EFD-A912-4640E751483A}" type="presParOf" srcId="{B1C6DED5-6452-4A3D-BA0C-36E910FA3A5F}" destId="{D9BF1C86-D35D-469C-A2FD-B369C563B3A0}" srcOrd="8" destOrd="0" presId="urn:microsoft.com/office/officeart/2008/layout/LinedList"/>
    <dgm:cxn modelId="{6DFCB6A4-83E8-4834-A4EB-EB4727C15598}" type="presParOf" srcId="{B1C6DED5-6452-4A3D-BA0C-36E910FA3A5F}" destId="{82472F4E-B6D4-42D2-9C9C-C049F2AAFFA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D26AB-1E0F-45AF-AF02-859E865FE1BF}">
      <dsp:nvSpPr>
        <dsp:cNvPr id="0" name=""/>
        <dsp:cNvSpPr/>
      </dsp:nvSpPr>
      <dsp:spPr>
        <a:xfrm>
          <a:off x="1246846" y="1920"/>
          <a:ext cx="3162276" cy="1897366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Traditional methods</a:t>
          </a:r>
        </a:p>
      </dsp:txBody>
      <dsp:txXfrm>
        <a:off x="1246846" y="1920"/>
        <a:ext cx="3162276" cy="1897366"/>
      </dsp:txXfrm>
    </dsp:sp>
    <dsp:sp modelId="{4E1560CA-D4FD-402E-BF82-991013D4E1ED}">
      <dsp:nvSpPr>
        <dsp:cNvPr id="0" name=""/>
        <dsp:cNvSpPr/>
      </dsp:nvSpPr>
      <dsp:spPr>
        <a:xfrm>
          <a:off x="4725351" y="1920"/>
          <a:ext cx="3162276" cy="1897366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New ML techniques</a:t>
          </a:r>
        </a:p>
      </dsp:txBody>
      <dsp:txXfrm>
        <a:off x="4725351" y="1920"/>
        <a:ext cx="3162276" cy="1897366"/>
      </dsp:txXfrm>
    </dsp:sp>
    <dsp:sp modelId="{2E427013-DA9F-4886-87E5-0C39E826EA67}">
      <dsp:nvSpPr>
        <dsp:cNvPr id="0" name=""/>
        <dsp:cNvSpPr/>
      </dsp:nvSpPr>
      <dsp:spPr>
        <a:xfrm>
          <a:off x="1246846" y="2215513"/>
          <a:ext cx="3162276" cy="1897366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Proactive Security</a:t>
          </a:r>
        </a:p>
      </dsp:txBody>
      <dsp:txXfrm>
        <a:off x="1246846" y="2215513"/>
        <a:ext cx="3162276" cy="1897366"/>
      </dsp:txXfrm>
    </dsp:sp>
    <dsp:sp modelId="{E811C137-E759-432F-B132-60B2863DBD64}">
      <dsp:nvSpPr>
        <dsp:cNvPr id="0" name=""/>
        <dsp:cNvSpPr/>
      </dsp:nvSpPr>
      <dsp:spPr>
        <a:xfrm>
          <a:off x="4725351" y="2215513"/>
          <a:ext cx="3162276" cy="1897366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Research Gap</a:t>
          </a:r>
        </a:p>
      </dsp:txBody>
      <dsp:txXfrm>
        <a:off x="4725351" y="2215513"/>
        <a:ext cx="3162276" cy="1897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8EB14-CD27-4941-89D3-3F0B25BBBAEF}">
      <dsp:nvSpPr>
        <dsp:cNvPr id="0" name=""/>
        <dsp:cNvSpPr/>
      </dsp:nvSpPr>
      <dsp:spPr>
        <a:xfrm>
          <a:off x="0" y="0"/>
          <a:ext cx="91344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EE9B8-60EB-4F27-AFF5-55237DC0DDA0}">
      <dsp:nvSpPr>
        <dsp:cNvPr id="0" name=""/>
        <dsp:cNvSpPr/>
      </dsp:nvSpPr>
      <dsp:spPr>
        <a:xfrm>
          <a:off x="0" y="0"/>
          <a:ext cx="1826895" cy="41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Challenges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&amp; Techniques</a:t>
          </a:r>
        </a:p>
      </dsp:txBody>
      <dsp:txXfrm>
        <a:off x="0" y="0"/>
        <a:ext cx="1826895" cy="4114800"/>
      </dsp:txXfrm>
    </dsp:sp>
    <dsp:sp modelId="{2C8AB34A-9CD7-4496-98E4-969AB44842B1}">
      <dsp:nvSpPr>
        <dsp:cNvPr id="0" name=""/>
        <dsp:cNvSpPr/>
      </dsp:nvSpPr>
      <dsp:spPr>
        <a:xfrm>
          <a:off x="1963912" y="64293"/>
          <a:ext cx="7170562" cy="128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Zero-day phishing attacks present unique challenges due to their unpredictable nature.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Traditional detection systems, which depend on historical data, struggle with these novel threats.</a:t>
          </a:r>
        </a:p>
      </dsp:txBody>
      <dsp:txXfrm>
        <a:off x="1963912" y="64293"/>
        <a:ext cx="7170562" cy="1285874"/>
      </dsp:txXfrm>
    </dsp:sp>
    <dsp:sp modelId="{9A9DE6B1-82F5-4A75-A152-7F507142E240}">
      <dsp:nvSpPr>
        <dsp:cNvPr id="0" name=""/>
        <dsp:cNvSpPr/>
      </dsp:nvSpPr>
      <dsp:spPr>
        <a:xfrm>
          <a:off x="1826895" y="1350168"/>
          <a:ext cx="7307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DAE7C-F7B3-4092-BED9-DB036057B139}">
      <dsp:nvSpPr>
        <dsp:cNvPr id="0" name=""/>
        <dsp:cNvSpPr/>
      </dsp:nvSpPr>
      <dsp:spPr>
        <a:xfrm>
          <a:off x="1963912" y="1414462"/>
          <a:ext cx="7170562" cy="128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Advanced machine learning methods such as Transfer Learning and Few-Shot Learning are incorporated to improve phishing detection.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These techniques allow rapid adaptation to new patterns, significantly enhancing detection capabilities against zero-day attacks.</a:t>
          </a:r>
        </a:p>
      </dsp:txBody>
      <dsp:txXfrm>
        <a:off x="1963912" y="1414462"/>
        <a:ext cx="7170562" cy="1285874"/>
      </dsp:txXfrm>
    </dsp:sp>
    <dsp:sp modelId="{23F682D2-7075-41F9-A80E-62E8F881DF64}">
      <dsp:nvSpPr>
        <dsp:cNvPr id="0" name=""/>
        <dsp:cNvSpPr/>
      </dsp:nvSpPr>
      <dsp:spPr>
        <a:xfrm>
          <a:off x="1826895" y="2700337"/>
          <a:ext cx="7307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9A888-7DAF-44F5-B756-858875A9FCC0}">
      <dsp:nvSpPr>
        <dsp:cNvPr id="0" name=""/>
        <dsp:cNvSpPr/>
      </dsp:nvSpPr>
      <dsp:spPr>
        <a:xfrm>
          <a:off x="1963912" y="2764631"/>
          <a:ext cx="7170562" cy="128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Ongoing challenges in few-shot learning include feature reuse sensitivity and inaccurate data distribution assessments.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Opportunities for future research to address these issues and expand the application spectrum of these methodologies.</a:t>
          </a:r>
        </a:p>
      </dsp:txBody>
      <dsp:txXfrm>
        <a:off x="1963912" y="2764631"/>
        <a:ext cx="7170562" cy="1285874"/>
      </dsp:txXfrm>
    </dsp:sp>
    <dsp:sp modelId="{D73FD4E1-69A7-46D2-B58D-D4E0ED39E2FD}">
      <dsp:nvSpPr>
        <dsp:cNvPr id="0" name=""/>
        <dsp:cNvSpPr/>
      </dsp:nvSpPr>
      <dsp:spPr>
        <a:xfrm>
          <a:off x="1826895" y="4050506"/>
          <a:ext cx="7307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06102-383E-43BE-A18F-ECF3CC245C17}">
      <dsp:nvSpPr>
        <dsp:cNvPr id="0" name=""/>
        <dsp:cNvSpPr/>
      </dsp:nvSpPr>
      <dsp:spPr>
        <a:xfrm>
          <a:off x="0" y="201959"/>
          <a:ext cx="2854523" cy="171271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Random Forest</a:t>
          </a:r>
        </a:p>
      </dsp:txBody>
      <dsp:txXfrm>
        <a:off x="0" y="201959"/>
        <a:ext cx="2854523" cy="1712714"/>
      </dsp:txXfrm>
    </dsp:sp>
    <dsp:sp modelId="{D6A6C18B-0909-4BB1-9007-B85F20C82EDC}">
      <dsp:nvSpPr>
        <dsp:cNvPr id="0" name=""/>
        <dsp:cNvSpPr/>
      </dsp:nvSpPr>
      <dsp:spPr>
        <a:xfrm>
          <a:off x="3139975" y="201959"/>
          <a:ext cx="2854523" cy="171271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Logistic Regression</a:t>
          </a:r>
        </a:p>
      </dsp:txBody>
      <dsp:txXfrm>
        <a:off x="3139975" y="201959"/>
        <a:ext cx="2854523" cy="1712714"/>
      </dsp:txXfrm>
    </dsp:sp>
    <dsp:sp modelId="{4F37169C-5EA0-422B-A754-218E9CD2BD17}">
      <dsp:nvSpPr>
        <dsp:cNvPr id="0" name=""/>
        <dsp:cNvSpPr/>
      </dsp:nvSpPr>
      <dsp:spPr>
        <a:xfrm>
          <a:off x="6279951" y="201959"/>
          <a:ext cx="2854523" cy="171271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BERT</a:t>
          </a:r>
        </a:p>
      </dsp:txBody>
      <dsp:txXfrm>
        <a:off x="6279951" y="201959"/>
        <a:ext cx="2854523" cy="1712714"/>
      </dsp:txXfrm>
    </dsp:sp>
    <dsp:sp modelId="{DD631272-52CB-473D-B145-B3E451DF948A}">
      <dsp:nvSpPr>
        <dsp:cNvPr id="0" name=""/>
        <dsp:cNvSpPr/>
      </dsp:nvSpPr>
      <dsp:spPr>
        <a:xfrm>
          <a:off x="1569987" y="2200126"/>
          <a:ext cx="2854523" cy="171271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XGboost</a:t>
          </a:r>
          <a:endParaRPr lang="en-US" sz="3900" kern="1200" dirty="0"/>
        </a:p>
      </dsp:txBody>
      <dsp:txXfrm>
        <a:off x="1569987" y="2200126"/>
        <a:ext cx="2854523" cy="1712714"/>
      </dsp:txXfrm>
    </dsp:sp>
    <dsp:sp modelId="{063CFCD2-01CF-4EDD-B45C-07905B6E223D}">
      <dsp:nvSpPr>
        <dsp:cNvPr id="0" name=""/>
        <dsp:cNvSpPr/>
      </dsp:nvSpPr>
      <dsp:spPr>
        <a:xfrm>
          <a:off x="4709963" y="2200126"/>
          <a:ext cx="2854523" cy="171271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MAML</a:t>
          </a:r>
        </a:p>
      </dsp:txBody>
      <dsp:txXfrm>
        <a:off x="4709963" y="2200126"/>
        <a:ext cx="2854523" cy="1712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CE9B8-FE96-4D33-AF95-4AA926288A3F}">
      <dsp:nvSpPr>
        <dsp:cNvPr id="0" name=""/>
        <dsp:cNvSpPr/>
      </dsp:nvSpPr>
      <dsp:spPr>
        <a:xfrm>
          <a:off x="5000" y="232815"/>
          <a:ext cx="1775221" cy="1775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Xgboost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(Transfer Learning)</a:t>
          </a:r>
        </a:p>
      </dsp:txBody>
      <dsp:txXfrm>
        <a:off x="264975" y="492790"/>
        <a:ext cx="1255271" cy="1255271"/>
      </dsp:txXfrm>
    </dsp:sp>
    <dsp:sp modelId="{5F661C16-F117-4E20-A1D9-CE7A537D4A00}">
      <dsp:nvSpPr>
        <dsp:cNvPr id="0" name=""/>
        <dsp:cNvSpPr/>
      </dsp:nvSpPr>
      <dsp:spPr>
        <a:xfrm>
          <a:off x="377797" y="2152185"/>
          <a:ext cx="1029628" cy="102962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4274" y="2545915"/>
        <a:ext cx="756674" cy="242168"/>
      </dsp:txXfrm>
    </dsp:sp>
    <dsp:sp modelId="{83F8C90A-BBC0-42E0-9B2A-4A43DA62D180}">
      <dsp:nvSpPr>
        <dsp:cNvPr id="0" name=""/>
        <dsp:cNvSpPr/>
      </dsp:nvSpPr>
      <dsp:spPr>
        <a:xfrm>
          <a:off x="5000" y="3325962"/>
          <a:ext cx="1775221" cy="1775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MAML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(Few-shot)</a:t>
          </a:r>
        </a:p>
      </dsp:txBody>
      <dsp:txXfrm>
        <a:off x="264975" y="3585937"/>
        <a:ext cx="1255271" cy="1255271"/>
      </dsp:txXfrm>
    </dsp:sp>
    <dsp:sp modelId="{D2966B95-2A05-4383-8673-F03663923766}">
      <dsp:nvSpPr>
        <dsp:cNvPr id="0" name=""/>
        <dsp:cNvSpPr/>
      </dsp:nvSpPr>
      <dsp:spPr>
        <a:xfrm>
          <a:off x="2046505" y="2336808"/>
          <a:ext cx="564520" cy="660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046505" y="2468884"/>
        <a:ext cx="395164" cy="396230"/>
      </dsp:txXfrm>
    </dsp:sp>
    <dsp:sp modelId="{8F88B8C1-CDED-483B-9068-962944EB8E71}">
      <dsp:nvSpPr>
        <dsp:cNvPr id="0" name=""/>
        <dsp:cNvSpPr/>
      </dsp:nvSpPr>
      <dsp:spPr>
        <a:xfrm>
          <a:off x="2845355" y="891778"/>
          <a:ext cx="3550443" cy="3550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Accuracy: 81.99%</a:t>
          </a:r>
        </a:p>
      </dsp:txBody>
      <dsp:txXfrm>
        <a:off x="3365305" y="1411728"/>
        <a:ext cx="2510543" cy="25105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5EF8F-3290-4381-AEFE-4CA481C73160}">
      <dsp:nvSpPr>
        <dsp:cNvPr id="0" name=""/>
        <dsp:cNvSpPr/>
      </dsp:nvSpPr>
      <dsp:spPr>
        <a:xfrm>
          <a:off x="0" y="0"/>
          <a:ext cx="91344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65A85-3CFA-41DF-BC5B-F001011B4E7F}">
      <dsp:nvSpPr>
        <dsp:cNvPr id="0" name=""/>
        <dsp:cNvSpPr/>
      </dsp:nvSpPr>
      <dsp:spPr>
        <a:xfrm>
          <a:off x="0" y="0"/>
          <a:ext cx="916297" cy="41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916297" cy="4114800"/>
      </dsp:txXfrm>
    </dsp:sp>
    <dsp:sp modelId="{D5986045-E8D3-45C4-84B2-3D8528D4BB21}">
      <dsp:nvSpPr>
        <dsp:cNvPr id="0" name=""/>
        <dsp:cNvSpPr/>
      </dsp:nvSpPr>
      <dsp:spPr>
        <a:xfrm>
          <a:off x="1053314" y="64293"/>
          <a:ext cx="7170562" cy="128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Enhancing Data Collection</a:t>
          </a:r>
        </a:p>
      </dsp:txBody>
      <dsp:txXfrm>
        <a:off x="1053314" y="64293"/>
        <a:ext cx="7170562" cy="1285874"/>
      </dsp:txXfrm>
    </dsp:sp>
    <dsp:sp modelId="{B45D0C34-6291-4885-AE4B-3D4802ECFC24}">
      <dsp:nvSpPr>
        <dsp:cNvPr id="0" name=""/>
        <dsp:cNvSpPr/>
      </dsp:nvSpPr>
      <dsp:spPr>
        <a:xfrm>
          <a:off x="916297" y="1350168"/>
          <a:ext cx="7307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3613D-99F5-4767-98C0-EFF1DAE15539}">
      <dsp:nvSpPr>
        <dsp:cNvPr id="0" name=""/>
        <dsp:cNvSpPr/>
      </dsp:nvSpPr>
      <dsp:spPr>
        <a:xfrm>
          <a:off x="1053314" y="1414462"/>
          <a:ext cx="7170562" cy="128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Advancing Validation with Domain Adaption Neural Networks (DANN)</a:t>
          </a:r>
        </a:p>
      </dsp:txBody>
      <dsp:txXfrm>
        <a:off x="1053314" y="1414462"/>
        <a:ext cx="7170562" cy="1285874"/>
      </dsp:txXfrm>
    </dsp:sp>
    <dsp:sp modelId="{B78BC816-3B66-4304-91D8-48BF936028A4}">
      <dsp:nvSpPr>
        <dsp:cNvPr id="0" name=""/>
        <dsp:cNvSpPr/>
      </dsp:nvSpPr>
      <dsp:spPr>
        <a:xfrm>
          <a:off x="916297" y="2700337"/>
          <a:ext cx="7307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32C27-2F3B-4B0F-A0E2-EF9F1658A99E}">
      <dsp:nvSpPr>
        <dsp:cNvPr id="0" name=""/>
        <dsp:cNvSpPr/>
      </dsp:nvSpPr>
      <dsp:spPr>
        <a:xfrm>
          <a:off x="1053314" y="2764631"/>
          <a:ext cx="7170562" cy="128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Real-time Deployment on Amazon web services (AWS)</a:t>
          </a:r>
        </a:p>
      </dsp:txBody>
      <dsp:txXfrm>
        <a:off x="1053314" y="2764631"/>
        <a:ext cx="7170562" cy="1285874"/>
      </dsp:txXfrm>
    </dsp:sp>
    <dsp:sp modelId="{D9BF1C86-D35D-469C-A2FD-B369C563B3A0}">
      <dsp:nvSpPr>
        <dsp:cNvPr id="0" name=""/>
        <dsp:cNvSpPr/>
      </dsp:nvSpPr>
      <dsp:spPr>
        <a:xfrm>
          <a:off x="916297" y="4050506"/>
          <a:ext cx="7307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4/18/2024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8T19:38:01.1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79,'887'0,"-856"-2,0-2,0 0,-1-3,47-15,-44 12,0 1,1 1,50-4,244 11,-154 3,-150 0,1 0,-1 2,27 7,-22-5,50 6,386-8,-239-7,2275 3,-2468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4/18/2024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4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8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2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667998" cy="2895600"/>
          </a:xfrm>
        </p:spPr>
        <p:txBody>
          <a:bodyPr>
            <a:noAutofit/>
          </a:bodyPr>
          <a:lstStyle/>
          <a:p>
            <a:r>
              <a:rPr lang="en-US" sz="3600" dirty="0"/>
              <a:t>Leveraging Transfer Learning and Few-Shot Learning for Zero-Day Phishing Attack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7A88-00B9-DF5A-3905-52148099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9BD8B4-A234-444D-9C7B-A2D28C5B5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57959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83208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" title="Arrow pointing from Step 1 to Step 2">
            <a:extLst>
              <a:ext uri="{FF2B5EF4-FFF2-40B4-BE49-F238E27FC236}">
                <a16:creationId xmlns:a16="http://schemas.microsoft.com/office/drawing/2014/main" id="{6A7F2BFC-BC41-CC25-9793-0401BBCB875A}"/>
              </a:ext>
            </a:extLst>
          </p:cNvPr>
          <p:cNvSpPr/>
          <p:nvPr/>
        </p:nvSpPr>
        <p:spPr>
          <a:xfrm>
            <a:off x="9276912" y="3148970"/>
            <a:ext cx="2779003" cy="2779003"/>
          </a:xfrm>
          <a:prstGeom prst="leftCircularArrow">
            <a:avLst>
              <a:gd name="adj1" fmla="val 3451"/>
              <a:gd name="adj2" fmla="val 427731"/>
              <a:gd name="adj3" fmla="val 2203242"/>
              <a:gd name="adj4" fmla="val 9024489"/>
              <a:gd name="adj5" fmla="val 40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6" name="Group 5" descr="Alternating flow showing sequence of 3 steps in a process and their task descriptions">
            <a:extLst>
              <a:ext uri="{FF2B5EF4-FFF2-40B4-BE49-F238E27FC236}">
                <a16:creationId xmlns:a16="http://schemas.microsoft.com/office/drawing/2014/main" id="{7A612C5E-7DAC-E047-36D3-D1AD3C5D7A3B}"/>
              </a:ext>
            </a:extLst>
          </p:cNvPr>
          <p:cNvGrpSpPr/>
          <p:nvPr/>
        </p:nvGrpSpPr>
        <p:grpSpPr>
          <a:xfrm>
            <a:off x="1558657" y="1688514"/>
            <a:ext cx="9071511" cy="4468715"/>
            <a:chOff x="1558657" y="1688514"/>
            <a:chExt cx="9071511" cy="4468715"/>
          </a:xfrm>
        </p:grpSpPr>
        <p:sp>
          <p:nvSpPr>
            <p:cNvPr id="7" name="Freeform: Shape 6" title="Step 1 task description">
              <a:extLst>
                <a:ext uri="{FF2B5EF4-FFF2-40B4-BE49-F238E27FC236}">
                  <a16:creationId xmlns:a16="http://schemas.microsoft.com/office/drawing/2014/main" id="{55D0792D-31D6-B301-25C2-24B4B332DCCB}"/>
                </a:ext>
              </a:extLst>
            </p:cNvPr>
            <p:cNvSpPr/>
            <p:nvPr/>
          </p:nvSpPr>
          <p:spPr>
            <a:xfrm>
              <a:off x="1558657" y="2954273"/>
              <a:ext cx="2444561" cy="2016252"/>
            </a:xfrm>
            <a:custGeom>
              <a:avLst/>
              <a:gdLst>
                <a:gd name="connsiteX0" fmla="*/ 0 w 2444561"/>
                <a:gd name="connsiteY0" fmla="*/ 201625 h 2016252"/>
                <a:gd name="connsiteX1" fmla="*/ 201625 w 2444561"/>
                <a:gd name="connsiteY1" fmla="*/ 0 h 2016252"/>
                <a:gd name="connsiteX2" fmla="*/ 2242936 w 2444561"/>
                <a:gd name="connsiteY2" fmla="*/ 0 h 2016252"/>
                <a:gd name="connsiteX3" fmla="*/ 2444561 w 2444561"/>
                <a:gd name="connsiteY3" fmla="*/ 201625 h 2016252"/>
                <a:gd name="connsiteX4" fmla="*/ 2444561 w 2444561"/>
                <a:gd name="connsiteY4" fmla="*/ 1814627 h 2016252"/>
                <a:gd name="connsiteX5" fmla="*/ 2242936 w 2444561"/>
                <a:gd name="connsiteY5" fmla="*/ 2016252 h 2016252"/>
                <a:gd name="connsiteX6" fmla="*/ 201625 w 2444561"/>
                <a:gd name="connsiteY6" fmla="*/ 2016252 h 2016252"/>
                <a:gd name="connsiteX7" fmla="*/ 0 w 2444561"/>
                <a:gd name="connsiteY7" fmla="*/ 1814627 h 2016252"/>
                <a:gd name="connsiteX8" fmla="*/ 0 w 2444561"/>
                <a:gd name="connsiteY8" fmla="*/ 201625 h 20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4561" h="2016252">
                  <a:moveTo>
                    <a:pt x="0" y="201625"/>
                  </a:moveTo>
                  <a:cubicBezTo>
                    <a:pt x="0" y="90271"/>
                    <a:pt x="90271" y="0"/>
                    <a:pt x="201625" y="0"/>
                  </a:cubicBezTo>
                  <a:lnTo>
                    <a:pt x="2242936" y="0"/>
                  </a:lnTo>
                  <a:cubicBezTo>
                    <a:pt x="2354290" y="0"/>
                    <a:pt x="2444561" y="90271"/>
                    <a:pt x="2444561" y="201625"/>
                  </a:cubicBezTo>
                  <a:lnTo>
                    <a:pt x="2444561" y="1814627"/>
                  </a:lnTo>
                  <a:cubicBezTo>
                    <a:pt x="2444561" y="1925981"/>
                    <a:pt x="2354290" y="2016252"/>
                    <a:pt x="2242936" y="2016252"/>
                  </a:cubicBezTo>
                  <a:lnTo>
                    <a:pt x="201625" y="2016252"/>
                  </a:lnTo>
                  <a:cubicBezTo>
                    <a:pt x="90271" y="2016252"/>
                    <a:pt x="0" y="1925981"/>
                    <a:pt x="0" y="1814627"/>
                  </a:cubicBezTo>
                  <a:lnTo>
                    <a:pt x="0" y="201625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215" tIns="90215" rIns="90215" bIns="522269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dirty="0"/>
                <a:t>Found dataset on </a:t>
              </a:r>
              <a:r>
                <a:rPr lang="en-US" sz="2300" dirty="0" err="1"/>
                <a:t>PishTank</a:t>
              </a:r>
              <a:r>
                <a:rPr lang="en-US" sz="2300" dirty="0"/>
                <a:t> website.</a:t>
              </a:r>
              <a:endParaRPr lang="en-US" sz="2300" kern="1200" dirty="0"/>
            </a:p>
          </p:txBody>
        </p:sp>
        <p:sp>
          <p:nvSpPr>
            <p:cNvPr id="8" name="Shape 7" title="Arrow pointing from Step 1 to Step 2">
              <a:extLst>
                <a:ext uri="{FF2B5EF4-FFF2-40B4-BE49-F238E27FC236}">
                  <a16:creationId xmlns:a16="http://schemas.microsoft.com/office/drawing/2014/main" id="{FB77B274-C19F-3A5E-BB73-6BCF52A03FA3}"/>
                </a:ext>
              </a:extLst>
            </p:cNvPr>
            <p:cNvSpPr/>
            <p:nvPr/>
          </p:nvSpPr>
          <p:spPr>
            <a:xfrm>
              <a:off x="2916773" y="3378226"/>
              <a:ext cx="2779003" cy="2779003"/>
            </a:xfrm>
            <a:prstGeom prst="leftCircularArrow">
              <a:avLst>
                <a:gd name="adj1" fmla="val 3451"/>
                <a:gd name="adj2" fmla="val 427731"/>
                <a:gd name="adj3" fmla="val 2203242"/>
                <a:gd name="adj4" fmla="val 9024489"/>
                <a:gd name="adj5" fmla="val 40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: Shape 8" title="Step 1 title">
              <a:extLst>
                <a:ext uri="{FF2B5EF4-FFF2-40B4-BE49-F238E27FC236}">
                  <a16:creationId xmlns:a16="http://schemas.microsoft.com/office/drawing/2014/main" id="{1CBC00BB-B385-8510-C7C7-92BEDAEB0EEB}"/>
                </a:ext>
              </a:extLst>
            </p:cNvPr>
            <p:cNvSpPr/>
            <p:nvPr/>
          </p:nvSpPr>
          <p:spPr>
            <a:xfrm>
              <a:off x="2101893" y="4538472"/>
              <a:ext cx="2172943" cy="864108"/>
            </a:xfrm>
            <a:custGeom>
              <a:avLst/>
              <a:gdLst>
                <a:gd name="connsiteX0" fmla="*/ 0 w 2172943"/>
                <a:gd name="connsiteY0" fmla="*/ 86411 h 864108"/>
                <a:gd name="connsiteX1" fmla="*/ 86411 w 2172943"/>
                <a:gd name="connsiteY1" fmla="*/ 0 h 864108"/>
                <a:gd name="connsiteX2" fmla="*/ 2086532 w 2172943"/>
                <a:gd name="connsiteY2" fmla="*/ 0 h 864108"/>
                <a:gd name="connsiteX3" fmla="*/ 2172943 w 2172943"/>
                <a:gd name="connsiteY3" fmla="*/ 86411 h 864108"/>
                <a:gd name="connsiteX4" fmla="*/ 2172943 w 2172943"/>
                <a:gd name="connsiteY4" fmla="*/ 777697 h 864108"/>
                <a:gd name="connsiteX5" fmla="*/ 2086532 w 2172943"/>
                <a:gd name="connsiteY5" fmla="*/ 864108 h 864108"/>
                <a:gd name="connsiteX6" fmla="*/ 86411 w 2172943"/>
                <a:gd name="connsiteY6" fmla="*/ 864108 h 864108"/>
                <a:gd name="connsiteX7" fmla="*/ 0 w 2172943"/>
                <a:gd name="connsiteY7" fmla="*/ 777697 h 864108"/>
                <a:gd name="connsiteX8" fmla="*/ 0 w 2172943"/>
                <a:gd name="connsiteY8" fmla="*/ 86411 h 8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2943" h="864108">
                  <a:moveTo>
                    <a:pt x="0" y="86411"/>
                  </a:moveTo>
                  <a:cubicBezTo>
                    <a:pt x="0" y="38688"/>
                    <a:pt x="38688" y="0"/>
                    <a:pt x="86411" y="0"/>
                  </a:cubicBezTo>
                  <a:lnTo>
                    <a:pt x="2086532" y="0"/>
                  </a:lnTo>
                  <a:cubicBezTo>
                    <a:pt x="2134255" y="0"/>
                    <a:pt x="2172943" y="38688"/>
                    <a:pt x="2172943" y="86411"/>
                  </a:cubicBezTo>
                  <a:lnTo>
                    <a:pt x="2172943" y="777697"/>
                  </a:lnTo>
                  <a:cubicBezTo>
                    <a:pt x="2172943" y="825420"/>
                    <a:pt x="2134255" y="864108"/>
                    <a:pt x="2086532" y="864108"/>
                  </a:cubicBezTo>
                  <a:lnTo>
                    <a:pt x="86411" y="864108"/>
                  </a:lnTo>
                  <a:cubicBezTo>
                    <a:pt x="38688" y="864108"/>
                    <a:pt x="0" y="825420"/>
                    <a:pt x="0" y="777697"/>
                  </a:cubicBezTo>
                  <a:lnTo>
                    <a:pt x="0" y="864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459" tIns="63409" rIns="82459" bIns="63409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Dataset</a:t>
              </a:r>
              <a:endParaRPr lang="en-US" sz="3000" kern="1200" dirty="0"/>
            </a:p>
          </p:txBody>
        </p:sp>
        <p:sp>
          <p:nvSpPr>
            <p:cNvPr id="10" name="Freeform: Shape 9" title="Step 2 task description">
              <a:extLst>
                <a:ext uri="{FF2B5EF4-FFF2-40B4-BE49-F238E27FC236}">
                  <a16:creationId xmlns:a16="http://schemas.microsoft.com/office/drawing/2014/main" id="{1D3F4838-4B61-4479-A81B-96B76F07CA5C}"/>
                </a:ext>
              </a:extLst>
            </p:cNvPr>
            <p:cNvSpPr/>
            <p:nvPr/>
          </p:nvSpPr>
          <p:spPr>
            <a:xfrm>
              <a:off x="4731560" y="2954274"/>
              <a:ext cx="2444561" cy="2016252"/>
            </a:xfrm>
            <a:custGeom>
              <a:avLst/>
              <a:gdLst>
                <a:gd name="connsiteX0" fmla="*/ 0 w 2444561"/>
                <a:gd name="connsiteY0" fmla="*/ 201625 h 2016252"/>
                <a:gd name="connsiteX1" fmla="*/ 201625 w 2444561"/>
                <a:gd name="connsiteY1" fmla="*/ 0 h 2016252"/>
                <a:gd name="connsiteX2" fmla="*/ 2242936 w 2444561"/>
                <a:gd name="connsiteY2" fmla="*/ 0 h 2016252"/>
                <a:gd name="connsiteX3" fmla="*/ 2444561 w 2444561"/>
                <a:gd name="connsiteY3" fmla="*/ 201625 h 2016252"/>
                <a:gd name="connsiteX4" fmla="*/ 2444561 w 2444561"/>
                <a:gd name="connsiteY4" fmla="*/ 1814627 h 2016252"/>
                <a:gd name="connsiteX5" fmla="*/ 2242936 w 2444561"/>
                <a:gd name="connsiteY5" fmla="*/ 2016252 h 2016252"/>
                <a:gd name="connsiteX6" fmla="*/ 201625 w 2444561"/>
                <a:gd name="connsiteY6" fmla="*/ 2016252 h 2016252"/>
                <a:gd name="connsiteX7" fmla="*/ 0 w 2444561"/>
                <a:gd name="connsiteY7" fmla="*/ 1814627 h 2016252"/>
                <a:gd name="connsiteX8" fmla="*/ 0 w 2444561"/>
                <a:gd name="connsiteY8" fmla="*/ 201625 h 20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4561" h="2016252">
                  <a:moveTo>
                    <a:pt x="0" y="201625"/>
                  </a:moveTo>
                  <a:cubicBezTo>
                    <a:pt x="0" y="90271"/>
                    <a:pt x="90271" y="0"/>
                    <a:pt x="201625" y="0"/>
                  </a:cubicBezTo>
                  <a:lnTo>
                    <a:pt x="2242936" y="0"/>
                  </a:lnTo>
                  <a:cubicBezTo>
                    <a:pt x="2354290" y="0"/>
                    <a:pt x="2444561" y="90271"/>
                    <a:pt x="2444561" y="201625"/>
                  </a:cubicBezTo>
                  <a:lnTo>
                    <a:pt x="2444561" y="1814627"/>
                  </a:lnTo>
                  <a:cubicBezTo>
                    <a:pt x="2444561" y="1925981"/>
                    <a:pt x="2354290" y="2016252"/>
                    <a:pt x="2242936" y="2016252"/>
                  </a:cubicBezTo>
                  <a:lnTo>
                    <a:pt x="201625" y="2016252"/>
                  </a:lnTo>
                  <a:cubicBezTo>
                    <a:pt x="90271" y="2016252"/>
                    <a:pt x="0" y="1925981"/>
                    <a:pt x="0" y="1814627"/>
                  </a:cubicBezTo>
                  <a:lnTo>
                    <a:pt x="0" y="201625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215" tIns="522269" rIns="90215" bIns="90215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dirty="0"/>
                <a:t>Got API key from </a:t>
              </a:r>
              <a:r>
                <a:rPr lang="en-US" sz="2300" dirty="0" err="1"/>
                <a:t>PishTank</a:t>
              </a:r>
              <a:r>
                <a:rPr lang="en-US" sz="2300" dirty="0"/>
                <a:t> web</a:t>
              </a:r>
              <a:endParaRPr lang="en-US" sz="2300" kern="1200" dirty="0"/>
            </a:p>
          </p:txBody>
        </p:sp>
        <p:sp>
          <p:nvSpPr>
            <p:cNvPr id="11" name="Arrow: Circular 10" title="Arrow pointing from Step 2 to Step 3">
              <a:extLst>
                <a:ext uri="{FF2B5EF4-FFF2-40B4-BE49-F238E27FC236}">
                  <a16:creationId xmlns:a16="http://schemas.microsoft.com/office/drawing/2014/main" id="{1A8506CB-9B6F-B460-277A-798D35DF6E98}"/>
                </a:ext>
              </a:extLst>
            </p:cNvPr>
            <p:cNvSpPr/>
            <p:nvPr/>
          </p:nvSpPr>
          <p:spPr>
            <a:xfrm>
              <a:off x="6069305" y="1688514"/>
              <a:ext cx="3091364" cy="3091364"/>
            </a:xfrm>
            <a:prstGeom prst="circularArrow">
              <a:avLst>
                <a:gd name="adj1" fmla="val 3103"/>
                <a:gd name="adj2" fmla="val 381347"/>
                <a:gd name="adj3" fmla="val 19443143"/>
                <a:gd name="adj4" fmla="val 12575511"/>
                <a:gd name="adj5" fmla="val 362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 title="Step 2 title">
              <a:extLst>
                <a:ext uri="{FF2B5EF4-FFF2-40B4-BE49-F238E27FC236}">
                  <a16:creationId xmlns:a16="http://schemas.microsoft.com/office/drawing/2014/main" id="{F9832D2A-0BB1-0A7E-E1BE-75F916E430D8}"/>
                </a:ext>
              </a:extLst>
            </p:cNvPr>
            <p:cNvSpPr/>
            <p:nvPr/>
          </p:nvSpPr>
          <p:spPr>
            <a:xfrm>
              <a:off x="5274796" y="2522220"/>
              <a:ext cx="2172943" cy="864108"/>
            </a:xfrm>
            <a:custGeom>
              <a:avLst/>
              <a:gdLst>
                <a:gd name="connsiteX0" fmla="*/ 0 w 2172943"/>
                <a:gd name="connsiteY0" fmla="*/ 86411 h 864108"/>
                <a:gd name="connsiteX1" fmla="*/ 86411 w 2172943"/>
                <a:gd name="connsiteY1" fmla="*/ 0 h 864108"/>
                <a:gd name="connsiteX2" fmla="*/ 2086532 w 2172943"/>
                <a:gd name="connsiteY2" fmla="*/ 0 h 864108"/>
                <a:gd name="connsiteX3" fmla="*/ 2172943 w 2172943"/>
                <a:gd name="connsiteY3" fmla="*/ 86411 h 864108"/>
                <a:gd name="connsiteX4" fmla="*/ 2172943 w 2172943"/>
                <a:gd name="connsiteY4" fmla="*/ 777697 h 864108"/>
                <a:gd name="connsiteX5" fmla="*/ 2086532 w 2172943"/>
                <a:gd name="connsiteY5" fmla="*/ 864108 h 864108"/>
                <a:gd name="connsiteX6" fmla="*/ 86411 w 2172943"/>
                <a:gd name="connsiteY6" fmla="*/ 864108 h 864108"/>
                <a:gd name="connsiteX7" fmla="*/ 0 w 2172943"/>
                <a:gd name="connsiteY7" fmla="*/ 777697 h 864108"/>
                <a:gd name="connsiteX8" fmla="*/ 0 w 2172943"/>
                <a:gd name="connsiteY8" fmla="*/ 86411 h 8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2943" h="864108">
                  <a:moveTo>
                    <a:pt x="0" y="86411"/>
                  </a:moveTo>
                  <a:cubicBezTo>
                    <a:pt x="0" y="38688"/>
                    <a:pt x="38688" y="0"/>
                    <a:pt x="86411" y="0"/>
                  </a:cubicBezTo>
                  <a:lnTo>
                    <a:pt x="2086532" y="0"/>
                  </a:lnTo>
                  <a:cubicBezTo>
                    <a:pt x="2134255" y="0"/>
                    <a:pt x="2172943" y="38688"/>
                    <a:pt x="2172943" y="86411"/>
                  </a:cubicBezTo>
                  <a:lnTo>
                    <a:pt x="2172943" y="777697"/>
                  </a:lnTo>
                  <a:cubicBezTo>
                    <a:pt x="2172943" y="825420"/>
                    <a:pt x="2134255" y="864108"/>
                    <a:pt x="2086532" y="864108"/>
                  </a:cubicBezTo>
                  <a:lnTo>
                    <a:pt x="86411" y="864108"/>
                  </a:lnTo>
                  <a:cubicBezTo>
                    <a:pt x="38688" y="864108"/>
                    <a:pt x="0" y="825420"/>
                    <a:pt x="0" y="777697"/>
                  </a:cubicBezTo>
                  <a:lnTo>
                    <a:pt x="0" y="864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459" tIns="63409" rIns="82459" bIns="63409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API</a:t>
              </a:r>
              <a:endParaRPr lang="en-US" sz="3000" kern="1200" dirty="0"/>
            </a:p>
          </p:txBody>
        </p:sp>
        <p:sp>
          <p:nvSpPr>
            <p:cNvPr id="14" name="Freeform: Shape 13" title="Step 3 task description">
              <a:extLst>
                <a:ext uri="{FF2B5EF4-FFF2-40B4-BE49-F238E27FC236}">
                  <a16:creationId xmlns:a16="http://schemas.microsoft.com/office/drawing/2014/main" id="{87D0FBF0-F33C-17D4-27C0-D1A62D5FE2AC}"/>
                </a:ext>
              </a:extLst>
            </p:cNvPr>
            <p:cNvSpPr/>
            <p:nvPr/>
          </p:nvSpPr>
          <p:spPr>
            <a:xfrm>
              <a:off x="7904463" y="2954273"/>
              <a:ext cx="2444561" cy="2016252"/>
            </a:xfrm>
            <a:custGeom>
              <a:avLst/>
              <a:gdLst>
                <a:gd name="connsiteX0" fmla="*/ 0 w 2444561"/>
                <a:gd name="connsiteY0" fmla="*/ 201625 h 2016252"/>
                <a:gd name="connsiteX1" fmla="*/ 201625 w 2444561"/>
                <a:gd name="connsiteY1" fmla="*/ 0 h 2016252"/>
                <a:gd name="connsiteX2" fmla="*/ 2242936 w 2444561"/>
                <a:gd name="connsiteY2" fmla="*/ 0 h 2016252"/>
                <a:gd name="connsiteX3" fmla="*/ 2444561 w 2444561"/>
                <a:gd name="connsiteY3" fmla="*/ 201625 h 2016252"/>
                <a:gd name="connsiteX4" fmla="*/ 2444561 w 2444561"/>
                <a:gd name="connsiteY4" fmla="*/ 1814627 h 2016252"/>
                <a:gd name="connsiteX5" fmla="*/ 2242936 w 2444561"/>
                <a:gd name="connsiteY5" fmla="*/ 2016252 h 2016252"/>
                <a:gd name="connsiteX6" fmla="*/ 201625 w 2444561"/>
                <a:gd name="connsiteY6" fmla="*/ 2016252 h 2016252"/>
                <a:gd name="connsiteX7" fmla="*/ 0 w 2444561"/>
                <a:gd name="connsiteY7" fmla="*/ 1814627 h 2016252"/>
                <a:gd name="connsiteX8" fmla="*/ 0 w 2444561"/>
                <a:gd name="connsiteY8" fmla="*/ 201625 h 20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4561" h="2016252">
                  <a:moveTo>
                    <a:pt x="0" y="201625"/>
                  </a:moveTo>
                  <a:cubicBezTo>
                    <a:pt x="0" y="90271"/>
                    <a:pt x="90271" y="0"/>
                    <a:pt x="201625" y="0"/>
                  </a:cubicBezTo>
                  <a:lnTo>
                    <a:pt x="2242936" y="0"/>
                  </a:lnTo>
                  <a:cubicBezTo>
                    <a:pt x="2354290" y="0"/>
                    <a:pt x="2444561" y="90271"/>
                    <a:pt x="2444561" y="201625"/>
                  </a:cubicBezTo>
                  <a:lnTo>
                    <a:pt x="2444561" y="1814627"/>
                  </a:lnTo>
                  <a:cubicBezTo>
                    <a:pt x="2444561" y="1925981"/>
                    <a:pt x="2354290" y="2016252"/>
                    <a:pt x="2242936" y="2016252"/>
                  </a:cubicBezTo>
                  <a:lnTo>
                    <a:pt x="201625" y="2016252"/>
                  </a:lnTo>
                  <a:cubicBezTo>
                    <a:pt x="90271" y="2016252"/>
                    <a:pt x="0" y="1925981"/>
                    <a:pt x="0" y="1814627"/>
                  </a:cubicBezTo>
                  <a:lnTo>
                    <a:pt x="0" y="201625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215" tIns="90215" rIns="90215" bIns="522269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dirty="0"/>
                <a:t>Dataset loaded in CSV format</a:t>
              </a:r>
              <a:endParaRPr lang="en-US" sz="2300" kern="1200" dirty="0"/>
            </a:p>
          </p:txBody>
        </p:sp>
        <p:sp>
          <p:nvSpPr>
            <p:cNvPr id="15" name="Freeform: Shape 14" title="Step 3 title">
              <a:extLst>
                <a:ext uri="{FF2B5EF4-FFF2-40B4-BE49-F238E27FC236}">
                  <a16:creationId xmlns:a16="http://schemas.microsoft.com/office/drawing/2014/main" id="{2D0BA794-EC86-593C-B7DF-9DA378B4E0D0}"/>
                </a:ext>
              </a:extLst>
            </p:cNvPr>
            <p:cNvSpPr/>
            <p:nvPr/>
          </p:nvSpPr>
          <p:spPr>
            <a:xfrm>
              <a:off x="8457225" y="4585141"/>
              <a:ext cx="2172943" cy="864108"/>
            </a:xfrm>
            <a:custGeom>
              <a:avLst/>
              <a:gdLst>
                <a:gd name="connsiteX0" fmla="*/ 0 w 2172943"/>
                <a:gd name="connsiteY0" fmla="*/ 86411 h 864108"/>
                <a:gd name="connsiteX1" fmla="*/ 86411 w 2172943"/>
                <a:gd name="connsiteY1" fmla="*/ 0 h 864108"/>
                <a:gd name="connsiteX2" fmla="*/ 2086532 w 2172943"/>
                <a:gd name="connsiteY2" fmla="*/ 0 h 864108"/>
                <a:gd name="connsiteX3" fmla="*/ 2172943 w 2172943"/>
                <a:gd name="connsiteY3" fmla="*/ 86411 h 864108"/>
                <a:gd name="connsiteX4" fmla="*/ 2172943 w 2172943"/>
                <a:gd name="connsiteY4" fmla="*/ 777697 h 864108"/>
                <a:gd name="connsiteX5" fmla="*/ 2086532 w 2172943"/>
                <a:gd name="connsiteY5" fmla="*/ 864108 h 864108"/>
                <a:gd name="connsiteX6" fmla="*/ 86411 w 2172943"/>
                <a:gd name="connsiteY6" fmla="*/ 864108 h 864108"/>
                <a:gd name="connsiteX7" fmla="*/ 0 w 2172943"/>
                <a:gd name="connsiteY7" fmla="*/ 777697 h 864108"/>
                <a:gd name="connsiteX8" fmla="*/ 0 w 2172943"/>
                <a:gd name="connsiteY8" fmla="*/ 86411 h 8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2943" h="864108">
                  <a:moveTo>
                    <a:pt x="0" y="86411"/>
                  </a:moveTo>
                  <a:cubicBezTo>
                    <a:pt x="0" y="38688"/>
                    <a:pt x="38688" y="0"/>
                    <a:pt x="86411" y="0"/>
                  </a:cubicBezTo>
                  <a:lnTo>
                    <a:pt x="2086532" y="0"/>
                  </a:lnTo>
                  <a:cubicBezTo>
                    <a:pt x="2134255" y="0"/>
                    <a:pt x="2172943" y="38688"/>
                    <a:pt x="2172943" y="86411"/>
                  </a:cubicBezTo>
                  <a:lnTo>
                    <a:pt x="2172943" y="777697"/>
                  </a:lnTo>
                  <a:cubicBezTo>
                    <a:pt x="2172943" y="825420"/>
                    <a:pt x="2134255" y="864108"/>
                    <a:pt x="2086532" y="864108"/>
                  </a:cubicBezTo>
                  <a:lnTo>
                    <a:pt x="86411" y="864108"/>
                  </a:lnTo>
                  <a:cubicBezTo>
                    <a:pt x="38688" y="864108"/>
                    <a:pt x="0" y="825420"/>
                    <a:pt x="0" y="777697"/>
                  </a:cubicBezTo>
                  <a:lnTo>
                    <a:pt x="0" y="864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459" tIns="63409" rIns="82459" bIns="63409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Storage</a:t>
              </a:r>
              <a:endParaRPr lang="en-US" sz="3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2" name="Group 1" descr="Alternating flow showing sequence of 3 steps in a process and their task descriptions">
            <a:extLst>
              <a:ext uri="{FF2B5EF4-FFF2-40B4-BE49-F238E27FC236}">
                <a16:creationId xmlns:a16="http://schemas.microsoft.com/office/drawing/2014/main" id="{87CF3D9D-6B98-5E3B-AE60-69A9E25EA887}"/>
              </a:ext>
            </a:extLst>
          </p:cNvPr>
          <p:cNvGrpSpPr/>
          <p:nvPr/>
        </p:nvGrpSpPr>
        <p:grpSpPr>
          <a:xfrm>
            <a:off x="1558657" y="1688514"/>
            <a:ext cx="10630168" cy="4483684"/>
            <a:chOff x="1558657" y="1688514"/>
            <a:chExt cx="10630168" cy="4483684"/>
          </a:xfrm>
        </p:grpSpPr>
        <p:sp>
          <p:nvSpPr>
            <p:cNvPr id="4" name="Freeform: Shape 3" title="Step 1 task description">
              <a:extLst>
                <a:ext uri="{FF2B5EF4-FFF2-40B4-BE49-F238E27FC236}">
                  <a16:creationId xmlns:a16="http://schemas.microsoft.com/office/drawing/2014/main" id="{4678E2A1-49D2-F915-A454-587987A484B1}"/>
                </a:ext>
              </a:extLst>
            </p:cNvPr>
            <p:cNvSpPr/>
            <p:nvPr/>
          </p:nvSpPr>
          <p:spPr>
            <a:xfrm>
              <a:off x="1558657" y="2954273"/>
              <a:ext cx="2444561" cy="2016252"/>
            </a:xfrm>
            <a:custGeom>
              <a:avLst/>
              <a:gdLst>
                <a:gd name="connsiteX0" fmla="*/ 0 w 2444561"/>
                <a:gd name="connsiteY0" fmla="*/ 201625 h 2016252"/>
                <a:gd name="connsiteX1" fmla="*/ 201625 w 2444561"/>
                <a:gd name="connsiteY1" fmla="*/ 0 h 2016252"/>
                <a:gd name="connsiteX2" fmla="*/ 2242936 w 2444561"/>
                <a:gd name="connsiteY2" fmla="*/ 0 h 2016252"/>
                <a:gd name="connsiteX3" fmla="*/ 2444561 w 2444561"/>
                <a:gd name="connsiteY3" fmla="*/ 201625 h 2016252"/>
                <a:gd name="connsiteX4" fmla="*/ 2444561 w 2444561"/>
                <a:gd name="connsiteY4" fmla="*/ 1814627 h 2016252"/>
                <a:gd name="connsiteX5" fmla="*/ 2242936 w 2444561"/>
                <a:gd name="connsiteY5" fmla="*/ 2016252 h 2016252"/>
                <a:gd name="connsiteX6" fmla="*/ 201625 w 2444561"/>
                <a:gd name="connsiteY6" fmla="*/ 2016252 h 2016252"/>
                <a:gd name="connsiteX7" fmla="*/ 0 w 2444561"/>
                <a:gd name="connsiteY7" fmla="*/ 1814627 h 2016252"/>
                <a:gd name="connsiteX8" fmla="*/ 0 w 2444561"/>
                <a:gd name="connsiteY8" fmla="*/ 201625 h 20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4561" h="2016252">
                  <a:moveTo>
                    <a:pt x="0" y="201625"/>
                  </a:moveTo>
                  <a:cubicBezTo>
                    <a:pt x="0" y="90271"/>
                    <a:pt x="90271" y="0"/>
                    <a:pt x="201625" y="0"/>
                  </a:cubicBezTo>
                  <a:lnTo>
                    <a:pt x="2242936" y="0"/>
                  </a:lnTo>
                  <a:cubicBezTo>
                    <a:pt x="2354290" y="0"/>
                    <a:pt x="2444561" y="90271"/>
                    <a:pt x="2444561" y="201625"/>
                  </a:cubicBezTo>
                  <a:lnTo>
                    <a:pt x="2444561" y="1814627"/>
                  </a:lnTo>
                  <a:cubicBezTo>
                    <a:pt x="2444561" y="1925981"/>
                    <a:pt x="2354290" y="2016252"/>
                    <a:pt x="2242936" y="2016252"/>
                  </a:cubicBezTo>
                  <a:lnTo>
                    <a:pt x="201625" y="2016252"/>
                  </a:lnTo>
                  <a:cubicBezTo>
                    <a:pt x="90271" y="2016252"/>
                    <a:pt x="0" y="1925981"/>
                    <a:pt x="0" y="1814627"/>
                  </a:cubicBezTo>
                  <a:lnTo>
                    <a:pt x="0" y="201625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215" tIns="90215" rIns="90215" bIns="522269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dirty="0"/>
                <a:t>Loaded data in </a:t>
              </a:r>
              <a:r>
                <a:rPr lang="en-US" sz="2300" dirty="0" err="1"/>
                <a:t>Pycharm</a:t>
              </a:r>
              <a:endParaRPr lang="en-US" sz="2300" kern="1200" dirty="0"/>
            </a:p>
          </p:txBody>
        </p:sp>
        <p:sp>
          <p:nvSpPr>
            <p:cNvPr id="5" name="Shape 4" title="Arrow pointing from Step 1 to Step 2">
              <a:extLst>
                <a:ext uri="{FF2B5EF4-FFF2-40B4-BE49-F238E27FC236}">
                  <a16:creationId xmlns:a16="http://schemas.microsoft.com/office/drawing/2014/main" id="{7731EC4C-6079-0189-E593-54882C4D7DB6}"/>
                </a:ext>
              </a:extLst>
            </p:cNvPr>
            <p:cNvSpPr/>
            <p:nvPr/>
          </p:nvSpPr>
          <p:spPr>
            <a:xfrm>
              <a:off x="2916773" y="3378226"/>
              <a:ext cx="2779003" cy="2779003"/>
            </a:xfrm>
            <a:prstGeom prst="leftCircularArrow">
              <a:avLst>
                <a:gd name="adj1" fmla="val 3451"/>
                <a:gd name="adj2" fmla="val 427731"/>
                <a:gd name="adj3" fmla="val 2203242"/>
                <a:gd name="adj4" fmla="val 9024489"/>
                <a:gd name="adj5" fmla="val 40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: Shape 5" title="Step 1 title">
              <a:extLst>
                <a:ext uri="{FF2B5EF4-FFF2-40B4-BE49-F238E27FC236}">
                  <a16:creationId xmlns:a16="http://schemas.microsoft.com/office/drawing/2014/main" id="{BF835E60-8383-143C-50FE-8670F239577D}"/>
                </a:ext>
              </a:extLst>
            </p:cNvPr>
            <p:cNvSpPr/>
            <p:nvPr/>
          </p:nvSpPr>
          <p:spPr>
            <a:xfrm>
              <a:off x="2101893" y="4538472"/>
              <a:ext cx="2172943" cy="864108"/>
            </a:xfrm>
            <a:custGeom>
              <a:avLst/>
              <a:gdLst>
                <a:gd name="connsiteX0" fmla="*/ 0 w 2172943"/>
                <a:gd name="connsiteY0" fmla="*/ 86411 h 864108"/>
                <a:gd name="connsiteX1" fmla="*/ 86411 w 2172943"/>
                <a:gd name="connsiteY1" fmla="*/ 0 h 864108"/>
                <a:gd name="connsiteX2" fmla="*/ 2086532 w 2172943"/>
                <a:gd name="connsiteY2" fmla="*/ 0 h 864108"/>
                <a:gd name="connsiteX3" fmla="*/ 2172943 w 2172943"/>
                <a:gd name="connsiteY3" fmla="*/ 86411 h 864108"/>
                <a:gd name="connsiteX4" fmla="*/ 2172943 w 2172943"/>
                <a:gd name="connsiteY4" fmla="*/ 777697 h 864108"/>
                <a:gd name="connsiteX5" fmla="*/ 2086532 w 2172943"/>
                <a:gd name="connsiteY5" fmla="*/ 864108 h 864108"/>
                <a:gd name="connsiteX6" fmla="*/ 86411 w 2172943"/>
                <a:gd name="connsiteY6" fmla="*/ 864108 h 864108"/>
                <a:gd name="connsiteX7" fmla="*/ 0 w 2172943"/>
                <a:gd name="connsiteY7" fmla="*/ 777697 h 864108"/>
                <a:gd name="connsiteX8" fmla="*/ 0 w 2172943"/>
                <a:gd name="connsiteY8" fmla="*/ 86411 h 8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2943" h="864108">
                  <a:moveTo>
                    <a:pt x="0" y="86411"/>
                  </a:moveTo>
                  <a:cubicBezTo>
                    <a:pt x="0" y="38688"/>
                    <a:pt x="38688" y="0"/>
                    <a:pt x="86411" y="0"/>
                  </a:cubicBezTo>
                  <a:lnTo>
                    <a:pt x="2086532" y="0"/>
                  </a:lnTo>
                  <a:cubicBezTo>
                    <a:pt x="2134255" y="0"/>
                    <a:pt x="2172943" y="38688"/>
                    <a:pt x="2172943" y="86411"/>
                  </a:cubicBezTo>
                  <a:lnTo>
                    <a:pt x="2172943" y="777697"/>
                  </a:lnTo>
                  <a:cubicBezTo>
                    <a:pt x="2172943" y="825420"/>
                    <a:pt x="2134255" y="864108"/>
                    <a:pt x="2086532" y="864108"/>
                  </a:cubicBezTo>
                  <a:lnTo>
                    <a:pt x="86411" y="864108"/>
                  </a:lnTo>
                  <a:cubicBezTo>
                    <a:pt x="38688" y="864108"/>
                    <a:pt x="0" y="825420"/>
                    <a:pt x="0" y="777697"/>
                  </a:cubicBezTo>
                  <a:lnTo>
                    <a:pt x="0" y="864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459" tIns="63409" rIns="82459" bIns="63409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Data Load</a:t>
              </a:r>
              <a:endParaRPr lang="en-US" sz="3000" kern="1200" dirty="0"/>
            </a:p>
          </p:txBody>
        </p:sp>
        <p:sp>
          <p:nvSpPr>
            <p:cNvPr id="7" name="Freeform: Shape 6" title="Step 2 task description">
              <a:extLst>
                <a:ext uri="{FF2B5EF4-FFF2-40B4-BE49-F238E27FC236}">
                  <a16:creationId xmlns:a16="http://schemas.microsoft.com/office/drawing/2014/main" id="{B1A1C37F-359E-A7A4-D227-EC27D342BE73}"/>
                </a:ext>
              </a:extLst>
            </p:cNvPr>
            <p:cNvSpPr/>
            <p:nvPr/>
          </p:nvSpPr>
          <p:spPr>
            <a:xfrm>
              <a:off x="4731560" y="2954273"/>
              <a:ext cx="2444561" cy="2151127"/>
            </a:xfrm>
            <a:custGeom>
              <a:avLst/>
              <a:gdLst>
                <a:gd name="connsiteX0" fmla="*/ 0 w 2444561"/>
                <a:gd name="connsiteY0" fmla="*/ 201625 h 2016252"/>
                <a:gd name="connsiteX1" fmla="*/ 201625 w 2444561"/>
                <a:gd name="connsiteY1" fmla="*/ 0 h 2016252"/>
                <a:gd name="connsiteX2" fmla="*/ 2242936 w 2444561"/>
                <a:gd name="connsiteY2" fmla="*/ 0 h 2016252"/>
                <a:gd name="connsiteX3" fmla="*/ 2444561 w 2444561"/>
                <a:gd name="connsiteY3" fmla="*/ 201625 h 2016252"/>
                <a:gd name="connsiteX4" fmla="*/ 2444561 w 2444561"/>
                <a:gd name="connsiteY4" fmla="*/ 1814627 h 2016252"/>
                <a:gd name="connsiteX5" fmla="*/ 2242936 w 2444561"/>
                <a:gd name="connsiteY5" fmla="*/ 2016252 h 2016252"/>
                <a:gd name="connsiteX6" fmla="*/ 201625 w 2444561"/>
                <a:gd name="connsiteY6" fmla="*/ 2016252 h 2016252"/>
                <a:gd name="connsiteX7" fmla="*/ 0 w 2444561"/>
                <a:gd name="connsiteY7" fmla="*/ 1814627 h 2016252"/>
                <a:gd name="connsiteX8" fmla="*/ 0 w 2444561"/>
                <a:gd name="connsiteY8" fmla="*/ 201625 h 20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4561" h="2016252">
                  <a:moveTo>
                    <a:pt x="0" y="201625"/>
                  </a:moveTo>
                  <a:cubicBezTo>
                    <a:pt x="0" y="90271"/>
                    <a:pt x="90271" y="0"/>
                    <a:pt x="201625" y="0"/>
                  </a:cubicBezTo>
                  <a:lnTo>
                    <a:pt x="2242936" y="0"/>
                  </a:lnTo>
                  <a:cubicBezTo>
                    <a:pt x="2354290" y="0"/>
                    <a:pt x="2444561" y="90271"/>
                    <a:pt x="2444561" y="201625"/>
                  </a:cubicBezTo>
                  <a:lnTo>
                    <a:pt x="2444561" y="1814627"/>
                  </a:lnTo>
                  <a:cubicBezTo>
                    <a:pt x="2444561" y="1925981"/>
                    <a:pt x="2354290" y="2016252"/>
                    <a:pt x="2242936" y="2016252"/>
                  </a:cubicBezTo>
                  <a:lnTo>
                    <a:pt x="201625" y="2016252"/>
                  </a:lnTo>
                  <a:cubicBezTo>
                    <a:pt x="90271" y="2016252"/>
                    <a:pt x="0" y="1925981"/>
                    <a:pt x="0" y="1814627"/>
                  </a:cubicBezTo>
                  <a:lnTo>
                    <a:pt x="0" y="201625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215" tIns="522269" rIns="90215" bIns="90215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Clean </a:t>
              </a:r>
              <a:r>
                <a:rPr lang="en-US" sz="2300" dirty="0"/>
                <a:t>the numerical data &amp; categorical Data</a:t>
              </a:r>
              <a:endParaRPr lang="en-US" sz="2300" kern="1200" dirty="0"/>
            </a:p>
          </p:txBody>
        </p:sp>
        <p:sp>
          <p:nvSpPr>
            <p:cNvPr id="8" name="Arrow: Circular 7" title="Arrow pointing from Step 2 to Step 3">
              <a:extLst>
                <a:ext uri="{FF2B5EF4-FFF2-40B4-BE49-F238E27FC236}">
                  <a16:creationId xmlns:a16="http://schemas.microsoft.com/office/drawing/2014/main" id="{95FBAA52-3845-9767-A1A4-726283846AE9}"/>
                </a:ext>
              </a:extLst>
            </p:cNvPr>
            <p:cNvSpPr/>
            <p:nvPr/>
          </p:nvSpPr>
          <p:spPr>
            <a:xfrm>
              <a:off x="6069305" y="1688514"/>
              <a:ext cx="3091364" cy="3091364"/>
            </a:xfrm>
            <a:prstGeom prst="circularArrow">
              <a:avLst>
                <a:gd name="adj1" fmla="val 3103"/>
                <a:gd name="adj2" fmla="val 381347"/>
                <a:gd name="adj3" fmla="val 19443143"/>
                <a:gd name="adj4" fmla="val 12575511"/>
                <a:gd name="adj5" fmla="val 362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: Shape 8" title="Step 2 title">
              <a:extLst>
                <a:ext uri="{FF2B5EF4-FFF2-40B4-BE49-F238E27FC236}">
                  <a16:creationId xmlns:a16="http://schemas.microsoft.com/office/drawing/2014/main" id="{AC4EEB72-BD90-5608-002B-6CF178F21C4D}"/>
                </a:ext>
              </a:extLst>
            </p:cNvPr>
            <p:cNvSpPr/>
            <p:nvPr/>
          </p:nvSpPr>
          <p:spPr>
            <a:xfrm>
              <a:off x="5274796" y="2522220"/>
              <a:ext cx="2172943" cy="864108"/>
            </a:xfrm>
            <a:custGeom>
              <a:avLst/>
              <a:gdLst>
                <a:gd name="connsiteX0" fmla="*/ 0 w 2172943"/>
                <a:gd name="connsiteY0" fmla="*/ 86411 h 864108"/>
                <a:gd name="connsiteX1" fmla="*/ 86411 w 2172943"/>
                <a:gd name="connsiteY1" fmla="*/ 0 h 864108"/>
                <a:gd name="connsiteX2" fmla="*/ 2086532 w 2172943"/>
                <a:gd name="connsiteY2" fmla="*/ 0 h 864108"/>
                <a:gd name="connsiteX3" fmla="*/ 2172943 w 2172943"/>
                <a:gd name="connsiteY3" fmla="*/ 86411 h 864108"/>
                <a:gd name="connsiteX4" fmla="*/ 2172943 w 2172943"/>
                <a:gd name="connsiteY4" fmla="*/ 777697 h 864108"/>
                <a:gd name="connsiteX5" fmla="*/ 2086532 w 2172943"/>
                <a:gd name="connsiteY5" fmla="*/ 864108 h 864108"/>
                <a:gd name="connsiteX6" fmla="*/ 86411 w 2172943"/>
                <a:gd name="connsiteY6" fmla="*/ 864108 h 864108"/>
                <a:gd name="connsiteX7" fmla="*/ 0 w 2172943"/>
                <a:gd name="connsiteY7" fmla="*/ 777697 h 864108"/>
                <a:gd name="connsiteX8" fmla="*/ 0 w 2172943"/>
                <a:gd name="connsiteY8" fmla="*/ 86411 h 8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2943" h="864108">
                  <a:moveTo>
                    <a:pt x="0" y="86411"/>
                  </a:moveTo>
                  <a:cubicBezTo>
                    <a:pt x="0" y="38688"/>
                    <a:pt x="38688" y="0"/>
                    <a:pt x="86411" y="0"/>
                  </a:cubicBezTo>
                  <a:lnTo>
                    <a:pt x="2086532" y="0"/>
                  </a:lnTo>
                  <a:cubicBezTo>
                    <a:pt x="2134255" y="0"/>
                    <a:pt x="2172943" y="38688"/>
                    <a:pt x="2172943" y="86411"/>
                  </a:cubicBezTo>
                  <a:lnTo>
                    <a:pt x="2172943" y="777697"/>
                  </a:lnTo>
                  <a:cubicBezTo>
                    <a:pt x="2172943" y="825420"/>
                    <a:pt x="2134255" y="864108"/>
                    <a:pt x="2086532" y="864108"/>
                  </a:cubicBezTo>
                  <a:lnTo>
                    <a:pt x="86411" y="864108"/>
                  </a:lnTo>
                  <a:cubicBezTo>
                    <a:pt x="38688" y="864108"/>
                    <a:pt x="0" y="825420"/>
                    <a:pt x="0" y="777697"/>
                  </a:cubicBezTo>
                  <a:lnTo>
                    <a:pt x="0" y="864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459" tIns="63409" rIns="82459" bIns="63409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Data Cleaning</a:t>
              </a:r>
              <a:endParaRPr lang="en-US" sz="3000" kern="1200" dirty="0"/>
            </a:p>
          </p:txBody>
        </p:sp>
        <p:sp>
          <p:nvSpPr>
            <p:cNvPr id="10" name="Freeform: Shape 9" title="Step 3 task description">
              <a:extLst>
                <a:ext uri="{FF2B5EF4-FFF2-40B4-BE49-F238E27FC236}">
                  <a16:creationId xmlns:a16="http://schemas.microsoft.com/office/drawing/2014/main" id="{1C1A1546-FBC5-3275-690F-180222FB6825}"/>
                </a:ext>
              </a:extLst>
            </p:cNvPr>
            <p:cNvSpPr/>
            <p:nvPr/>
          </p:nvSpPr>
          <p:spPr>
            <a:xfrm>
              <a:off x="7904463" y="2954273"/>
              <a:ext cx="2444561" cy="2016252"/>
            </a:xfrm>
            <a:custGeom>
              <a:avLst/>
              <a:gdLst>
                <a:gd name="connsiteX0" fmla="*/ 0 w 2444561"/>
                <a:gd name="connsiteY0" fmla="*/ 201625 h 2016252"/>
                <a:gd name="connsiteX1" fmla="*/ 201625 w 2444561"/>
                <a:gd name="connsiteY1" fmla="*/ 0 h 2016252"/>
                <a:gd name="connsiteX2" fmla="*/ 2242936 w 2444561"/>
                <a:gd name="connsiteY2" fmla="*/ 0 h 2016252"/>
                <a:gd name="connsiteX3" fmla="*/ 2444561 w 2444561"/>
                <a:gd name="connsiteY3" fmla="*/ 201625 h 2016252"/>
                <a:gd name="connsiteX4" fmla="*/ 2444561 w 2444561"/>
                <a:gd name="connsiteY4" fmla="*/ 1814627 h 2016252"/>
                <a:gd name="connsiteX5" fmla="*/ 2242936 w 2444561"/>
                <a:gd name="connsiteY5" fmla="*/ 2016252 h 2016252"/>
                <a:gd name="connsiteX6" fmla="*/ 201625 w 2444561"/>
                <a:gd name="connsiteY6" fmla="*/ 2016252 h 2016252"/>
                <a:gd name="connsiteX7" fmla="*/ 0 w 2444561"/>
                <a:gd name="connsiteY7" fmla="*/ 1814627 h 2016252"/>
                <a:gd name="connsiteX8" fmla="*/ 0 w 2444561"/>
                <a:gd name="connsiteY8" fmla="*/ 201625 h 20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4561" h="2016252">
                  <a:moveTo>
                    <a:pt x="0" y="201625"/>
                  </a:moveTo>
                  <a:cubicBezTo>
                    <a:pt x="0" y="90271"/>
                    <a:pt x="90271" y="0"/>
                    <a:pt x="201625" y="0"/>
                  </a:cubicBezTo>
                  <a:lnTo>
                    <a:pt x="2242936" y="0"/>
                  </a:lnTo>
                  <a:cubicBezTo>
                    <a:pt x="2354290" y="0"/>
                    <a:pt x="2444561" y="90271"/>
                    <a:pt x="2444561" y="201625"/>
                  </a:cubicBezTo>
                  <a:lnTo>
                    <a:pt x="2444561" y="1814627"/>
                  </a:lnTo>
                  <a:cubicBezTo>
                    <a:pt x="2444561" y="1925981"/>
                    <a:pt x="2354290" y="2016252"/>
                    <a:pt x="2242936" y="2016252"/>
                  </a:cubicBezTo>
                  <a:lnTo>
                    <a:pt x="201625" y="2016252"/>
                  </a:lnTo>
                  <a:cubicBezTo>
                    <a:pt x="90271" y="2016252"/>
                    <a:pt x="0" y="1925981"/>
                    <a:pt x="0" y="1814627"/>
                  </a:cubicBezTo>
                  <a:lnTo>
                    <a:pt x="0" y="201625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215" tIns="90215" rIns="90215" bIns="522269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Done Exploratory Analysis on all three types of Data</a:t>
              </a:r>
            </a:p>
          </p:txBody>
        </p:sp>
        <p:sp>
          <p:nvSpPr>
            <p:cNvPr id="14" name="Shape 13" title="Arrow pointing from Step 1 to Step 2">
              <a:extLst>
                <a:ext uri="{FF2B5EF4-FFF2-40B4-BE49-F238E27FC236}">
                  <a16:creationId xmlns:a16="http://schemas.microsoft.com/office/drawing/2014/main" id="{A558E7AB-7265-702A-08BA-4B60A942B2D6}"/>
                </a:ext>
              </a:extLst>
            </p:cNvPr>
            <p:cNvSpPr/>
            <p:nvPr/>
          </p:nvSpPr>
          <p:spPr>
            <a:xfrm>
              <a:off x="9409822" y="3393195"/>
              <a:ext cx="2779003" cy="2779003"/>
            </a:xfrm>
            <a:prstGeom prst="leftCircularArrow">
              <a:avLst>
                <a:gd name="adj1" fmla="val 3451"/>
                <a:gd name="adj2" fmla="val 427731"/>
                <a:gd name="adj3" fmla="val 2203242"/>
                <a:gd name="adj4" fmla="val 9024489"/>
                <a:gd name="adj5" fmla="val 40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 title="Step 3 title">
              <a:extLst>
                <a:ext uri="{FF2B5EF4-FFF2-40B4-BE49-F238E27FC236}">
                  <a16:creationId xmlns:a16="http://schemas.microsoft.com/office/drawing/2014/main" id="{1A4545AE-B838-144F-C332-B49EC08408C3}"/>
                </a:ext>
              </a:extLst>
            </p:cNvPr>
            <p:cNvSpPr/>
            <p:nvPr/>
          </p:nvSpPr>
          <p:spPr>
            <a:xfrm>
              <a:off x="8395112" y="4641419"/>
              <a:ext cx="2444561" cy="864108"/>
            </a:xfrm>
            <a:custGeom>
              <a:avLst/>
              <a:gdLst>
                <a:gd name="connsiteX0" fmla="*/ 0 w 2172943"/>
                <a:gd name="connsiteY0" fmla="*/ 86411 h 864108"/>
                <a:gd name="connsiteX1" fmla="*/ 86411 w 2172943"/>
                <a:gd name="connsiteY1" fmla="*/ 0 h 864108"/>
                <a:gd name="connsiteX2" fmla="*/ 2086532 w 2172943"/>
                <a:gd name="connsiteY2" fmla="*/ 0 h 864108"/>
                <a:gd name="connsiteX3" fmla="*/ 2172943 w 2172943"/>
                <a:gd name="connsiteY3" fmla="*/ 86411 h 864108"/>
                <a:gd name="connsiteX4" fmla="*/ 2172943 w 2172943"/>
                <a:gd name="connsiteY4" fmla="*/ 777697 h 864108"/>
                <a:gd name="connsiteX5" fmla="*/ 2086532 w 2172943"/>
                <a:gd name="connsiteY5" fmla="*/ 864108 h 864108"/>
                <a:gd name="connsiteX6" fmla="*/ 86411 w 2172943"/>
                <a:gd name="connsiteY6" fmla="*/ 864108 h 864108"/>
                <a:gd name="connsiteX7" fmla="*/ 0 w 2172943"/>
                <a:gd name="connsiteY7" fmla="*/ 777697 h 864108"/>
                <a:gd name="connsiteX8" fmla="*/ 0 w 2172943"/>
                <a:gd name="connsiteY8" fmla="*/ 86411 h 8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2943" h="864108">
                  <a:moveTo>
                    <a:pt x="0" y="86411"/>
                  </a:moveTo>
                  <a:cubicBezTo>
                    <a:pt x="0" y="38688"/>
                    <a:pt x="38688" y="0"/>
                    <a:pt x="86411" y="0"/>
                  </a:cubicBezTo>
                  <a:lnTo>
                    <a:pt x="2086532" y="0"/>
                  </a:lnTo>
                  <a:cubicBezTo>
                    <a:pt x="2134255" y="0"/>
                    <a:pt x="2172943" y="38688"/>
                    <a:pt x="2172943" y="86411"/>
                  </a:cubicBezTo>
                  <a:lnTo>
                    <a:pt x="2172943" y="777697"/>
                  </a:lnTo>
                  <a:cubicBezTo>
                    <a:pt x="2172943" y="825420"/>
                    <a:pt x="2134255" y="864108"/>
                    <a:pt x="2086532" y="864108"/>
                  </a:cubicBezTo>
                  <a:lnTo>
                    <a:pt x="86411" y="864108"/>
                  </a:lnTo>
                  <a:cubicBezTo>
                    <a:pt x="38688" y="864108"/>
                    <a:pt x="0" y="825420"/>
                    <a:pt x="0" y="777697"/>
                  </a:cubicBezTo>
                  <a:lnTo>
                    <a:pt x="0" y="864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459" tIns="63409" rIns="82459" bIns="63409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EDA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69272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85C6-C6AA-61D6-0D26-4E73E9B0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EDA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A6AAA-BC10-32B8-D8BD-5ADA9ED4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609" y="685800"/>
            <a:ext cx="6220408" cy="5334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3F3B-C22B-6027-99EE-4B6C0A23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/>
          <a:p>
            <a:r>
              <a:rPr lang="en-US" dirty="0"/>
              <a:t>Correlation </a:t>
            </a:r>
            <a:r>
              <a:rPr lang="en-US" dirty="0" err="1"/>
              <a:t>matrics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3546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85C6-C6AA-61D6-0D26-4E73E9B0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EDA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71F4B-F82E-C2F1-BE6A-D1AF9C81C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1" y="657033"/>
            <a:ext cx="7691637" cy="513416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3F3B-C22B-6027-99EE-4B6C0A23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/>
          <a:p>
            <a:r>
              <a:rPr lang="en-US" dirty="0"/>
              <a:t>Numeric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79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85C6-C6AA-61D6-0D26-4E73E9B0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EDA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3F3B-C22B-6027-99EE-4B6C0A23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/>
          <a:p>
            <a:r>
              <a:rPr lang="en-US" dirty="0"/>
              <a:t>Categorical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5B68A-EDE0-19C9-C71D-2A7942CD5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12" y="914400"/>
            <a:ext cx="6286500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851113-8E4A-2269-ADAF-4286465A6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212" y="3810000"/>
            <a:ext cx="6286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6798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85C6-C6AA-61D6-0D26-4E73E9B0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EDA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3F3B-C22B-6027-99EE-4B6C0A23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/>
          <a:p>
            <a:r>
              <a:rPr lang="en-US" dirty="0"/>
              <a:t>Categorical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4A514-D057-4409-5FE9-123D2DD8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12" y="495300"/>
            <a:ext cx="7048500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D64B0-4C21-FF23-8DF8-B587CC019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11" y="3543300"/>
            <a:ext cx="7014433" cy="30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9653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85C6-C6AA-61D6-0D26-4E73E9B0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EDA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80279A-EEAA-A9C8-A3A5-A02F1EF8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414" y="952500"/>
            <a:ext cx="6400800" cy="4800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3F3B-C22B-6027-99EE-4B6C0A23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/>
          <a:p>
            <a:r>
              <a:rPr lang="en-US" dirty="0"/>
              <a:t>Text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4446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2" name="Group 1" descr="Alternating flow showing sequence of 3 steps in a process and their task descriptions">
            <a:extLst>
              <a:ext uri="{FF2B5EF4-FFF2-40B4-BE49-F238E27FC236}">
                <a16:creationId xmlns:a16="http://schemas.microsoft.com/office/drawing/2014/main" id="{87CF3D9D-6B98-5E3B-AE60-69A9E25EA887}"/>
              </a:ext>
            </a:extLst>
          </p:cNvPr>
          <p:cNvGrpSpPr/>
          <p:nvPr/>
        </p:nvGrpSpPr>
        <p:grpSpPr>
          <a:xfrm>
            <a:off x="1558657" y="2154673"/>
            <a:ext cx="10653564" cy="3925490"/>
            <a:chOff x="1558657" y="2154673"/>
            <a:chExt cx="10653564" cy="3925490"/>
          </a:xfrm>
        </p:grpSpPr>
        <p:sp>
          <p:nvSpPr>
            <p:cNvPr id="4" name="Freeform: Shape 3" title="Step 1 task description">
              <a:extLst>
                <a:ext uri="{FF2B5EF4-FFF2-40B4-BE49-F238E27FC236}">
                  <a16:creationId xmlns:a16="http://schemas.microsoft.com/office/drawing/2014/main" id="{4678E2A1-49D2-F915-A454-587987A484B1}"/>
                </a:ext>
              </a:extLst>
            </p:cNvPr>
            <p:cNvSpPr/>
            <p:nvPr/>
          </p:nvSpPr>
          <p:spPr>
            <a:xfrm>
              <a:off x="1558657" y="2954273"/>
              <a:ext cx="2444561" cy="2016252"/>
            </a:xfrm>
            <a:custGeom>
              <a:avLst/>
              <a:gdLst>
                <a:gd name="connsiteX0" fmla="*/ 0 w 2444561"/>
                <a:gd name="connsiteY0" fmla="*/ 201625 h 2016252"/>
                <a:gd name="connsiteX1" fmla="*/ 201625 w 2444561"/>
                <a:gd name="connsiteY1" fmla="*/ 0 h 2016252"/>
                <a:gd name="connsiteX2" fmla="*/ 2242936 w 2444561"/>
                <a:gd name="connsiteY2" fmla="*/ 0 h 2016252"/>
                <a:gd name="connsiteX3" fmla="*/ 2444561 w 2444561"/>
                <a:gd name="connsiteY3" fmla="*/ 201625 h 2016252"/>
                <a:gd name="connsiteX4" fmla="*/ 2444561 w 2444561"/>
                <a:gd name="connsiteY4" fmla="*/ 1814627 h 2016252"/>
                <a:gd name="connsiteX5" fmla="*/ 2242936 w 2444561"/>
                <a:gd name="connsiteY5" fmla="*/ 2016252 h 2016252"/>
                <a:gd name="connsiteX6" fmla="*/ 201625 w 2444561"/>
                <a:gd name="connsiteY6" fmla="*/ 2016252 h 2016252"/>
                <a:gd name="connsiteX7" fmla="*/ 0 w 2444561"/>
                <a:gd name="connsiteY7" fmla="*/ 1814627 h 2016252"/>
                <a:gd name="connsiteX8" fmla="*/ 0 w 2444561"/>
                <a:gd name="connsiteY8" fmla="*/ 201625 h 20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4561" h="2016252">
                  <a:moveTo>
                    <a:pt x="0" y="201625"/>
                  </a:moveTo>
                  <a:cubicBezTo>
                    <a:pt x="0" y="90271"/>
                    <a:pt x="90271" y="0"/>
                    <a:pt x="201625" y="0"/>
                  </a:cubicBezTo>
                  <a:lnTo>
                    <a:pt x="2242936" y="0"/>
                  </a:lnTo>
                  <a:cubicBezTo>
                    <a:pt x="2354290" y="0"/>
                    <a:pt x="2444561" y="90271"/>
                    <a:pt x="2444561" y="201625"/>
                  </a:cubicBezTo>
                  <a:lnTo>
                    <a:pt x="2444561" y="1814627"/>
                  </a:lnTo>
                  <a:cubicBezTo>
                    <a:pt x="2444561" y="1925981"/>
                    <a:pt x="2354290" y="2016252"/>
                    <a:pt x="2242936" y="2016252"/>
                  </a:cubicBezTo>
                  <a:lnTo>
                    <a:pt x="201625" y="2016252"/>
                  </a:lnTo>
                  <a:cubicBezTo>
                    <a:pt x="90271" y="2016252"/>
                    <a:pt x="0" y="1925981"/>
                    <a:pt x="0" y="1814627"/>
                  </a:cubicBezTo>
                  <a:lnTo>
                    <a:pt x="0" y="201625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215" tIns="90215" rIns="90215" bIns="522269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Done feature engineering on all 3 types of Datase</a:t>
              </a:r>
              <a:r>
                <a:rPr lang="en-US" sz="2300" dirty="0"/>
                <a:t>t.</a:t>
              </a:r>
              <a:endParaRPr lang="en-US" sz="2300" kern="1200" dirty="0"/>
            </a:p>
          </p:txBody>
        </p:sp>
        <p:sp>
          <p:nvSpPr>
            <p:cNvPr id="5" name="Shape 4" title="Arrow pointing from Step 1 to Step 2">
              <a:extLst>
                <a:ext uri="{FF2B5EF4-FFF2-40B4-BE49-F238E27FC236}">
                  <a16:creationId xmlns:a16="http://schemas.microsoft.com/office/drawing/2014/main" id="{7731EC4C-6079-0189-E593-54882C4D7DB6}"/>
                </a:ext>
              </a:extLst>
            </p:cNvPr>
            <p:cNvSpPr/>
            <p:nvPr/>
          </p:nvSpPr>
          <p:spPr>
            <a:xfrm>
              <a:off x="2060774" y="3301160"/>
              <a:ext cx="2779003" cy="2779003"/>
            </a:xfrm>
            <a:prstGeom prst="leftCircularArrow">
              <a:avLst>
                <a:gd name="adj1" fmla="val 3451"/>
                <a:gd name="adj2" fmla="val 427731"/>
                <a:gd name="adj3" fmla="val 2203242"/>
                <a:gd name="adj4" fmla="val 9024489"/>
                <a:gd name="adj5" fmla="val 40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: Shape 5" title="Step 1 title">
              <a:extLst>
                <a:ext uri="{FF2B5EF4-FFF2-40B4-BE49-F238E27FC236}">
                  <a16:creationId xmlns:a16="http://schemas.microsoft.com/office/drawing/2014/main" id="{BF835E60-8383-143C-50FE-8670F239577D}"/>
                </a:ext>
              </a:extLst>
            </p:cNvPr>
            <p:cNvSpPr/>
            <p:nvPr/>
          </p:nvSpPr>
          <p:spPr>
            <a:xfrm>
              <a:off x="1728419" y="4538472"/>
              <a:ext cx="2546418" cy="864108"/>
            </a:xfrm>
            <a:custGeom>
              <a:avLst/>
              <a:gdLst>
                <a:gd name="connsiteX0" fmla="*/ 0 w 2172943"/>
                <a:gd name="connsiteY0" fmla="*/ 86411 h 864108"/>
                <a:gd name="connsiteX1" fmla="*/ 86411 w 2172943"/>
                <a:gd name="connsiteY1" fmla="*/ 0 h 864108"/>
                <a:gd name="connsiteX2" fmla="*/ 2086532 w 2172943"/>
                <a:gd name="connsiteY2" fmla="*/ 0 h 864108"/>
                <a:gd name="connsiteX3" fmla="*/ 2172943 w 2172943"/>
                <a:gd name="connsiteY3" fmla="*/ 86411 h 864108"/>
                <a:gd name="connsiteX4" fmla="*/ 2172943 w 2172943"/>
                <a:gd name="connsiteY4" fmla="*/ 777697 h 864108"/>
                <a:gd name="connsiteX5" fmla="*/ 2086532 w 2172943"/>
                <a:gd name="connsiteY5" fmla="*/ 864108 h 864108"/>
                <a:gd name="connsiteX6" fmla="*/ 86411 w 2172943"/>
                <a:gd name="connsiteY6" fmla="*/ 864108 h 864108"/>
                <a:gd name="connsiteX7" fmla="*/ 0 w 2172943"/>
                <a:gd name="connsiteY7" fmla="*/ 777697 h 864108"/>
                <a:gd name="connsiteX8" fmla="*/ 0 w 2172943"/>
                <a:gd name="connsiteY8" fmla="*/ 86411 h 8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2943" h="864108">
                  <a:moveTo>
                    <a:pt x="0" y="86411"/>
                  </a:moveTo>
                  <a:cubicBezTo>
                    <a:pt x="0" y="38688"/>
                    <a:pt x="38688" y="0"/>
                    <a:pt x="86411" y="0"/>
                  </a:cubicBezTo>
                  <a:lnTo>
                    <a:pt x="2086532" y="0"/>
                  </a:lnTo>
                  <a:cubicBezTo>
                    <a:pt x="2134255" y="0"/>
                    <a:pt x="2172943" y="38688"/>
                    <a:pt x="2172943" y="86411"/>
                  </a:cubicBezTo>
                  <a:lnTo>
                    <a:pt x="2172943" y="777697"/>
                  </a:lnTo>
                  <a:cubicBezTo>
                    <a:pt x="2172943" y="825420"/>
                    <a:pt x="2134255" y="864108"/>
                    <a:pt x="2086532" y="864108"/>
                  </a:cubicBezTo>
                  <a:lnTo>
                    <a:pt x="86411" y="864108"/>
                  </a:lnTo>
                  <a:cubicBezTo>
                    <a:pt x="38688" y="864108"/>
                    <a:pt x="0" y="825420"/>
                    <a:pt x="0" y="777697"/>
                  </a:cubicBezTo>
                  <a:lnTo>
                    <a:pt x="0" y="864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459" tIns="63409" rIns="82459" bIns="63409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Feature Engineering</a:t>
              </a:r>
              <a:endParaRPr lang="en-US" sz="3000" kern="1200" dirty="0"/>
            </a:p>
          </p:txBody>
        </p:sp>
        <p:sp>
          <p:nvSpPr>
            <p:cNvPr id="8" name="Arrow: Circular 7" title="Arrow pointing from Step 2 to Step 3">
              <a:extLst>
                <a:ext uri="{FF2B5EF4-FFF2-40B4-BE49-F238E27FC236}">
                  <a16:creationId xmlns:a16="http://schemas.microsoft.com/office/drawing/2014/main" id="{95FBAA52-3845-9767-A1A4-726283846AE9}"/>
                </a:ext>
              </a:extLst>
            </p:cNvPr>
            <p:cNvSpPr/>
            <p:nvPr/>
          </p:nvSpPr>
          <p:spPr>
            <a:xfrm>
              <a:off x="9120857" y="2154673"/>
              <a:ext cx="3091364" cy="3091364"/>
            </a:xfrm>
            <a:prstGeom prst="circularArrow">
              <a:avLst>
                <a:gd name="adj1" fmla="val 3103"/>
                <a:gd name="adj2" fmla="val 381347"/>
                <a:gd name="adj3" fmla="val 19443143"/>
                <a:gd name="adj4" fmla="val 12575511"/>
                <a:gd name="adj5" fmla="val 362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: Shape 6" title="Step 2 task description">
              <a:extLst>
                <a:ext uri="{FF2B5EF4-FFF2-40B4-BE49-F238E27FC236}">
                  <a16:creationId xmlns:a16="http://schemas.microsoft.com/office/drawing/2014/main" id="{B1A1C37F-359E-A7A4-D227-EC27D342BE73}"/>
                </a:ext>
              </a:extLst>
            </p:cNvPr>
            <p:cNvSpPr/>
            <p:nvPr/>
          </p:nvSpPr>
          <p:spPr>
            <a:xfrm>
              <a:off x="4731560" y="2954273"/>
              <a:ext cx="6849252" cy="2693837"/>
            </a:xfrm>
            <a:custGeom>
              <a:avLst/>
              <a:gdLst>
                <a:gd name="connsiteX0" fmla="*/ 0 w 2444561"/>
                <a:gd name="connsiteY0" fmla="*/ 201625 h 2016252"/>
                <a:gd name="connsiteX1" fmla="*/ 201625 w 2444561"/>
                <a:gd name="connsiteY1" fmla="*/ 0 h 2016252"/>
                <a:gd name="connsiteX2" fmla="*/ 2242936 w 2444561"/>
                <a:gd name="connsiteY2" fmla="*/ 0 h 2016252"/>
                <a:gd name="connsiteX3" fmla="*/ 2444561 w 2444561"/>
                <a:gd name="connsiteY3" fmla="*/ 201625 h 2016252"/>
                <a:gd name="connsiteX4" fmla="*/ 2444561 w 2444561"/>
                <a:gd name="connsiteY4" fmla="*/ 1814627 h 2016252"/>
                <a:gd name="connsiteX5" fmla="*/ 2242936 w 2444561"/>
                <a:gd name="connsiteY5" fmla="*/ 2016252 h 2016252"/>
                <a:gd name="connsiteX6" fmla="*/ 201625 w 2444561"/>
                <a:gd name="connsiteY6" fmla="*/ 2016252 h 2016252"/>
                <a:gd name="connsiteX7" fmla="*/ 0 w 2444561"/>
                <a:gd name="connsiteY7" fmla="*/ 1814627 h 2016252"/>
                <a:gd name="connsiteX8" fmla="*/ 0 w 2444561"/>
                <a:gd name="connsiteY8" fmla="*/ 201625 h 20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4561" h="2016252">
                  <a:moveTo>
                    <a:pt x="0" y="201625"/>
                  </a:moveTo>
                  <a:cubicBezTo>
                    <a:pt x="0" y="90271"/>
                    <a:pt x="90271" y="0"/>
                    <a:pt x="201625" y="0"/>
                  </a:cubicBezTo>
                  <a:lnTo>
                    <a:pt x="2242936" y="0"/>
                  </a:lnTo>
                  <a:cubicBezTo>
                    <a:pt x="2354290" y="0"/>
                    <a:pt x="2444561" y="90271"/>
                    <a:pt x="2444561" y="201625"/>
                  </a:cubicBezTo>
                  <a:lnTo>
                    <a:pt x="2444561" y="1814627"/>
                  </a:lnTo>
                  <a:cubicBezTo>
                    <a:pt x="2444561" y="1925981"/>
                    <a:pt x="2354290" y="2016252"/>
                    <a:pt x="2242936" y="2016252"/>
                  </a:cubicBezTo>
                  <a:lnTo>
                    <a:pt x="201625" y="2016252"/>
                  </a:lnTo>
                  <a:cubicBezTo>
                    <a:pt x="90271" y="2016252"/>
                    <a:pt x="0" y="1925981"/>
                    <a:pt x="0" y="1814627"/>
                  </a:cubicBezTo>
                  <a:lnTo>
                    <a:pt x="0" y="201625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215" tIns="522269" rIns="90215" bIns="90215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dirty="0"/>
                <a:t>Random Forest.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dirty="0"/>
                <a:t>Logistic Regression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dirty="0"/>
                <a:t>BERT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dirty="0" err="1"/>
                <a:t>XGBoost</a:t>
              </a:r>
              <a:endParaRPr lang="en-US" sz="2300" dirty="0"/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dirty="0"/>
                <a:t>MAML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dirty="0" err="1"/>
                <a:t>Xgboost</a:t>
              </a:r>
              <a:r>
                <a:rPr lang="en-US" sz="2300" dirty="0"/>
                <a:t> + MAML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300" dirty="0"/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300" kern="1200" dirty="0"/>
            </a:p>
          </p:txBody>
        </p:sp>
        <p:sp>
          <p:nvSpPr>
            <p:cNvPr id="9" name="Freeform: Shape 8" title="Step 2 title">
              <a:extLst>
                <a:ext uri="{FF2B5EF4-FFF2-40B4-BE49-F238E27FC236}">
                  <a16:creationId xmlns:a16="http://schemas.microsoft.com/office/drawing/2014/main" id="{AC4EEB72-BD90-5608-002B-6CF178F21C4D}"/>
                </a:ext>
              </a:extLst>
            </p:cNvPr>
            <p:cNvSpPr/>
            <p:nvPr/>
          </p:nvSpPr>
          <p:spPr>
            <a:xfrm>
              <a:off x="5274796" y="2522220"/>
              <a:ext cx="2172943" cy="864108"/>
            </a:xfrm>
            <a:custGeom>
              <a:avLst/>
              <a:gdLst>
                <a:gd name="connsiteX0" fmla="*/ 0 w 2172943"/>
                <a:gd name="connsiteY0" fmla="*/ 86411 h 864108"/>
                <a:gd name="connsiteX1" fmla="*/ 86411 w 2172943"/>
                <a:gd name="connsiteY1" fmla="*/ 0 h 864108"/>
                <a:gd name="connsiteX2" fmla="*/ 2086532 w 2172943"/>
                <a:gd name="connsiteY2" fmla="*/ 0 h 864108"/>
                <a:gd name="connsiteX3" fmla="*/ 2172943 w 2172943"/>
                <a:gd name="connsiteY3" fmla="*/ 86411 h 864108"/>
                <a:gd name="connsiteX4" fmla="*/ 2172943 w 2172943"/>
                <a:gd name="connsiteY4" fmla="*/ 777697 h 864108"/>
                <a:gd name="connsiteX5" fmla="*/ 2086532 w 2172943"/>
                <a:gd name="connsiteY5" fmla="*/ 864108 h 864108"/>
                <a:gd name="connsiteX6" fmla="*/ 86411 w 2172943"/>
                <a:gd name="connsiteY6" fmla="*/ 864108 h 864108"/>
                <a:gd name="connsiteX7" fmla="*/ 0 w 2172943"/>
                <a:gd name="connsiteY7" fmla="*/ 777697 h 864108"/>
                <a:gd name="connsiteX8" fmla="*/ 0 w 2172943"/>
                <a:gd name="connsiteY8" fmla="*/ 86411 h 8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2943" h="864108">
                  <a:moveTo>
                    <a:pt x="0" y="86411"/>
                  </a:moveTo>
                  <a:cubicBezTo>
                    <a:pt x="0" y="38688"/>
                    <a:pt x="38688" y="0"/>
                    <a:pt x="86411" y="0"/>
                  </a:cubicBezTo>
                  <a:lnTo>
                    <a:pt x="2086532" y="0"/>
                  </a:lnTo>
                  <a:cubicBezTo>
                    <a:pt x="2134255" y="0"/>
                    <a:pt x="2172943" y="38688"/>
                    <a:pt x="2172943" y="86411"/>
                  </a:cubicBezTo>
                  <a:lnTo>
                    <a:pt x="2172943" y="777697"/>
                  </a:lnTo>
                  <a:cubicBezTo>
                    <a:pt x="2172943" y="825420"/>
                    <a:pt x="2134255" y="864108"/>
                    <a:pt x="2086532" y="864108"/>
                  </a:cubicBezTo>
                  <a:lnTo>
                    <a:pt x="86411" y="864108"/>
                  </a:lnTo>
                  <a:cubicBezTo>
                    <a:pt x="38688" y="864108"/>
                    <a:pt x="0" y="825420"/>
                    <a:pt x="0" y="777697"/>
                  </a:cubicBezTo>
                  <a:lnTo>
                    <a:pt x="0" y="8641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459" tIns="63409" rIns="82459" bIns="63409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72710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A51A-D3C9-B49A-6EF2-CCA8DA88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438695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Random </a:t>
            </a:r>
            <a:br>
              <a:rPr lang="en-US" dirty="0"/>
            </a:br>
            <a:r>
              <a:rPr lang="en-US" dirty="0"/>
              <a:t>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B2E10-09AC-E058-6539-8AF0C12F9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012" y="655320"/>
            <a:ext cx="7924802" cy="4754880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9795E-C074-92E3-1718-65BD099D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3991747"/>
            <a:ext cx="472505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3869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6186" y="228600"/>
            <a:ext cx="9144001" cy="9144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74812" y="1447800"/>
            <a:ext cx="9134391" cy="411480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Introduction</a:t>
            </a:r>
          </a:p>
          <a:p>
            <a:pPr lvl="0"/>
            <a:r>
              <a:rPr lang="en-US" dirty="0"/>
              <a:t>Motivation</a:t>
            </a:r>
          </a:p>
          <a:p>
            <a:pPr lvl="0"/>
            <a:r>
              <a:rPr lang="en-US" dirty="0"/>
              <a:t>Literature Review</a:t>
            </a:r>
          </a:p>
          <a:p>
            <a:pPr lvl="0"/>
            <a:r>
              <a:rPr lang="en-US" dirty="0"/>
              <a:t>Background Information</a:t>
            </a:r>
          </a:p>
          <a:p>
            <a:pPr lvl="0"/>
            <a:r>
              <a:rPr lang="en-US" dirty="0"/>
              <a:t>System model</a:t>
            </a:r>
          </a:p>
          <a:p>
            <a:pPr lvl="0"/>
            <a:r>
              <a:rPr lang="en-US" dirty="0"/>
              <a:t>Methodology</a:t>
            </a:r>
          </a:p>
          <a:p>
            <a:pPr lvl="0"/>
            <a:r>
              <a:rPr lang="en-US" dirty="0"/>
              <a:t>Results</a:t>
            </a:r>
          </a:p>
          <a:p>
            <a:pPr lvl="0"/>
            <a:r>
              <a:rPr lang="en-US" dirty="0"/>
              <a:t>Conclusion</a:t>
            </a:r>
          </a:p>
          <a:p>
            <a:pPr lvl="0"/>
            <a:r>
              <a:rPr lang="en-US" dirty="0"/>
              <a:t>Future work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A51A-D3C9-B49A-6EF2-CCA8DA88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438695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1A80E8-6A13-A2AC-0B99-77C86FB8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1" y="323535"/>
            <a:ext cx="6781802" cy="45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D39F2F-8094-23A4-22BC-C1866ABED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3581400"/>
            <a:ext cx="499179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7288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A51A-D3C9-B49A-6EF2-CCA8DA88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9906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MAML Epoch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4318E-EC11-5306-4A7D-333D244E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218" y="728876"/>
            <a:ext cx="6735115" cy="475363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126D13-862A-8BF1-0243-45BC0C9CEB39}"/>
              </a:ext>
            </a:extLst>
          </p:cNvPr>
          <p:cNvSpPr txBox="1">
            <a:spLocks/>
          </p:cNvSpPr>
          <p:nvPr/>
        </p:nvSpPr>
        <p:spPr>
          <a:xfrm>
            <a:off x="684212" y="1772195"/>
            <a:ext cx="3596607" cy="2667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 baseline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Loss Ratio</a:t>
            </a:r>
          </a:p>
        </p:txBody>
      </p:sp>
    </p:spTree>
    <p:extLst>
      <p:ext uri="{BB962C8B-B14F-4D97-AF65-F5344CB8AC3E}">
        <p14:creationId xmlns:p14="http://schemas.microsoft.com/office/powerpoint/2010/main" val="231322658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91D4-DEF0-E474-3BB5-315B5F51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+ Few-shot learning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947173-4A51-556F-7F9A-08EFDFC7B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316368"/>
              </p:ext>
            </p:extLst>
          </p:nvPr>
        </p:nvGraphicFramePr>
        <p:xfrm>
          <a:off x="4951413" y="6858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5BBD94A-79FC-C757-5ADA-CF91B34EF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19" y="4724400"/>
            <a:ext cx="4172192" cy="9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5095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</a:t>
            </a:r>
          </a:p>
        </p:txBody>
      </p:sp>
      <p:graphicFrame>
        <p:nvGraphicFramePr>
          <p:cNvPr id="6" name="Content Placeholder 5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35773"/>
              </p:ext>
            </p:extLst>
          </p:nvPr>
        </p:nvGraphicFramePr>
        <p:xfrm>
          <a:off x="1522413" y="1752600"/>
          <a:ext cx="9753599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92E1-CF4D-F500-ED1F-ACBFE6B2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55" y="381000"/>
            <a:ext cx="9799359" cy="1371600"/>
          </a:xfrm>
        </p:spPr>
        <p:txBody>
          <a:bodyPr/>
          <a:lstStyle/>
          <a:p>
            <a:r>
              <a:rPr lang="en-US" dirty="0"/>
              <a:t>Model Accuracy Results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B7C06-5254-1948-FA62-A2D5E0CA3A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5" y="2057400"/>
            <a:ext cx="1075239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6176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DA78-22D5-FE8F-B9E1-556756AE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DF5A-4D81-31A4-55D9-04441296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905999" cy="4114801"/>
          </a:xfrm>
        </p:spPr>
        <p:txBody>
          <a:bodyPr/>
          <a:lstStyle/>
          <a:p>
            <a:r>
              <a:rPr lang="en-US" dirty="0"/>
              <a:t> Significant accuracy improvements are observed when implementing MAML, especially for categorical data (83.21%).</a:t>
            </a:r>
          </a:p>
          <a:p>
            <a:r>
              <a:rPr lang="en-US" dirty="0"/>
              <a:t>Further enhancement with a hybrid </a:t>
            </a:r>
            <a:r>
              <a:rPr lang="en-US" dirty="0" err="1"/>
              <a:t>XGBoost</a:t>
            </a:r>
            <a:r>
              <a:rPr lang="en-US" dirty="0"/>
              <a:t> and MAML model, reaching 81.99% accuracy after training.</a:t>
            </a:r>
          </a:p>
          <a:p>
            <a:r>
              <a:rPr lang="en-US" dirty="0"/>
              <a:t>Highlighting the critical role of categorical features like 'HTTP Redirecting,' 'Special Character Symbols (//, @),' and 'Domain Registration Country.'</a:t>
            </a:r>
          </a:p>
          <a:p>
            <a:r>
              <a:rPr lang="en-US" dirty="0"/>
              <a:t>These features are critical differentiators in detecting phishing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8502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0446-62D9-C24D-DD00-71593096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1C7B68-2559-C886-FE04-542A9E083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54850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30685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8A97-BD88-D05F-6F1E-80107D87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541020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5857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210B-624F-C4E7-E3C6-E40B5829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E76E-E1C7-6ECF-1CDB-E977500B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In the face of zero-day phishing attempts characterized by their randomness and lack of observable patterns, our research leverages advanced machine learning techniques, including few-shot and transfer learning, to bridge the critical gap in cybersecurity defenses. </a:t>
            </a:r>
          </a:p>
          <a:p>
            <a:pPr algn="just"/>
            <a:r>
              <a:rPr lang="en-US" sz="1800" dirty="0"/>
              <a:t>By integrating these methodologies with enriched datasets, our study aims to develop robust models that can quickly adapt to new and sophisticated phishing threats, enhancing detection capabilities across various cybersecurity contexts.</a:t>
            </a:r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87568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460C-D915-0B78-235A-8BB6303C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5D7F83-F8F7-2EBA-6D16-DCCBC5C35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58094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54541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5EFD-0C59-02FB-2A70-AA80C15C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32B0D9-0D70-D5C4-DBAC-2BE002D81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16316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2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E6F3-6BE1-043B-33EC-97D3354F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3DC3-033A-47AD-7236-B52FEAAC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1277010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2716-9C45-8ED8-4A06-FEB1587F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0"/>
            <a:ext cx="9144001" cy="13716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6BCB-CB83-7109-C7E1-B01BE69F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5826C-DF0D-0A6F-0821-53A59F1D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25923"/>
            <a:ext cx="10820401" cy="4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1322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420C-066E-DF20-5D11-8AE06F20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4336CB-3C38-4FA2-B45D-792E091C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752600"/>
            <a:ext cx="9982200" cy="48722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485902-31FB-725A-867F-FB9F78119B55}"/>
                  </a:ext>
                </a:extLst>
              </p14:cNvPr>
              <p14:cNvContentPartPr/>
              <p14:nvPr/>
            </p14:nvContentPartPr>
            <p14:xfrm>
              <a:off x="1523935" y="5333455"/>
              <a:ext cx="1883160" cy="2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485902-31FB-725A-867F-FB9F78119B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9935" y="5225455"/>
                <a:ext cx="1990800" cy="2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74536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E0492BB-78B1-D958-5CD8-D4ACBF52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3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Tools</a:t>
            </a:r>
          </a:p>
        </p:txBody>
      </p:sp>
      <p:pic>
        <p:nvPicPr>
          <p:cNvPr id="6" name="Content Placeholder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81B69E6F-D5F2-41CC-1992-B867DC06F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98" y="2148853"/>
            <a:ext cx="1146629" cy="1146629"/>
          </a:xfrm>
        </p:spPr>
      </p:pic>
      <p:pic>
        <p:nvPicPr>
          <p:cNvPr id="12" name="Picture 11" descr="A black square with white text on it&#10;&#10;Description automatically generated">
            <a:extLst>
              <a:ext uri="{FF2B5EF4-FFF2-40B4-BE49-F238E27FC236}">
                <a16:creationId xmlns:a16="http://schemas.microsoft.com/office/drawing/2014/main" id="{63355EA0-E7A4-3429-0DB0-35A09A7EF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2034553"/>
            <a:ext cx="1375228" cy="13752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5E0DE4-4D95-9006-B218-2B8B0008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12" y="3722590"/>
            <a:ext cx="5426658" cy="2719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283B4B-EC2D-760C-469B-CA27C6745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927" y="2318953"/>
            <a:ext cx="6019800" cy="20686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3E7246D-A7E7-6F0C-FAA7-D068D71A41DA}"/>
              </a:ext>
            </a:extLst>
          </p:cNvPr>
          <p:cNvSpPr txBox="1"/>
          <p:nvPr/>
        </p:nvSpPr>
        <p:spPr>
          <a:xfrm>
            <a:off x="5219927" y="1766060"/>
            <a:ext cx="6019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35324732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234</TotalTime>
  <Words>455</Words>
  <Application>Microsoft Office PowerPoint</Application>
  <PresentationFormat>Custom</PresentationFormat>
  <Paragraphs>105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Blue atom design template</vt:lpstr>
      <vt:lpstr>Leveraging Transfer Learning and Few-Shot Learning for Zero-Day Phishing Attack Detection</vt:lpstr>
      <vt:lpstr>Overview</vt:lpstr>
      <vt:lpstr>Introduction</vt:lpstr>
      <vt:lpstr>Motivation</vt:lpstr>
      <vt:lpstr>Literature Review</vt:lpstr>
      <vt:lpstr>Background Information</vt:lpstr>
      <vt:lpstr>Dataset</vt:lpstr>
      <vt:lpstr>Features</vt:lpstr>
      <vt:lpstr>Tools</vt:lpstr>
      <vt:lpstr>System Models</vt:lpstr>
      <vt:lpstr>Methodology</vt:lpstr>
      <vt:lpstr>Methodology</vt:lpstr>
      <vt:lpstr>EDA Results</vt:lpstr>
      <vt:lpstr>EDA Results</vt:lpstr>
      <vt:lpstr>EDA Results</vt:lpstr>
      <vt:lpstr>EDA Results</vt:lpstr>
      <vt:lpstr>EDA Results</vt:lpstr>
      <vt:lpstr>Methodology</vt:lpstr>
      <vt:lpstr>Random  Forest</vt:lpstr>
      <vt:lpstr>Logistic Regression</vt:lpstr>
      <vt:lpstr>MAML Epoch</vt:lpstr>
      <vt:lpstr>Transfer Learning + Few-shot learning</vt:lpstr>
      <vt:lpstr>Model Accuracy </vt:lpstr>
      <vt:lpstr>Model Accuracy Results 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Transfer Learning and Few-Shot Learning for Zero-Day Phishing Attack Detection</dc:title>
  <dc:creator>Simran Nirajkumar Shah</dc:creator>
  <cp:lastModifiedBy>Simran Nirajkumar Shah</cp:lastModifiedBy>
  <cp:revision>7</cp:revision>
  <dcterms:created xsi:type="dcterms:W3CDTF">2024-04-17T18:00:39Z</dcterms:created>
  <dcterms:modified xsi:type="dcterms:W3CDTF">2024-04-18T19:38:33Z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