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99"/>
    <p:restoredTop sz="96276"/>
  </p:normalViewPr>
  <p:slideViewPr>
    <p:cSldViewPr snapToGrid="0">
      <p:cViewPr varScale="1">
        <p:scale>
          <a:sx n="53" d="100"/>
          <a:sy n="53" d="100"/>
        </p:scale>
        <p:origin x="184"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E3C1C9-0891-4F9A-AD24-EFA50B8A6D3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9592A8E-066A-47A7-8BBB-9AC0D906807D}">
      <dgm:prSet/>
      <dgm:spPr/>
      <dgm:t>
        <a:bodyPr/>
        <a:lstStyle/>
        <a:p>
          <a:r>
            <a:rPr lang="en-US" b="0" i="0"/>
            <a:t>About Dataset</a:t>
          </a:r>
          <a:endParaRPr lang="en-US" dirty="0"/>
        </a:p>
      </dgm:t>
    </dgm:pt>
    <dgm:pt modelId="{68D83D51-D317-40BE-A0EC-9E062C2CC1DA}" type="parTrans" cxnId="{6EC6B838-5B2B-4BE7-A114-CA34A1CBA004}">
      <dgm:prSet/>
      <dgm:spPr/>
      <dgm:t>
        <a:bodyPr/>
        <a:lstStyle/>
        <a:p>
          <a:endParaRPr lang="en-US"/>
        </a:p>
      </dgm:t>
    </dgm:pt>
    <dgm:pt modelId="{AE19487A-D395-4FF8-A43F-C5B58A7A6007}" type="sibTrans" cxnId="{6EC6B838-5B2B-4BE7-A114-CA34A1CBA004}">
      <dgm:prSet/>
      <dgm:spPr/>
      <dgm:t>
        <a:bodyPr/>
        <a:lstStyle/>
        <a:p>
          <a:endParaRPr lang="en-US"/>
        </a:p>
      </dgm:t>
    </dgm:pt>
    <dgm:pt modelId="{4CDA7807-FCC0-4EAD-A9ED-1AD73CB13AB6}">
      <dgm:prSet/>
      <dgm:spPr/>
      <dgm:t>
        <a:bodyPr/>
        <a:lstStyle/>
        <a:p>
          <a:r>
            <a:rPr lang="en-US" b="0" i="0"/>
            <a:t>Motivation</a:t>
          </a:r>
          <a:endParaRPr lang="en-US"/>
        </a:p>
      </dgm:t>
    </dgm:pt>
    <dgm:pt modelId="{0B2C51EE-2B0B-442F-9356-93A2795CA632}" type="parTrans" cxnId="{B55DD32A-21E6-4BD6-B563-F3271669D5B7}">
      <dgm:prSet/>
      <dgm:spPr/>
      <dgm:t>
        <a:bodyPr/>
        <a:lstStyle/>
        <a:p>
          <a:endParaRPr lang="en-US"/>
        </a:p>
      </dgm:t>
    </dgm:pt>
    <dgm:pt modelId="{87AAE3BC-0131-43B6-B4A9-415B08472817}" type="sibTrans" cxnId="{B55DD32A-21E6-4BD6-B563-F3271669D5B7}">
      <dgm:prSet/>
      <dgm:spPr/>
      <dgm:t>
        <a:bodyPr/>
        <a:lstStyle/>
        <a:p>
          <a:endParaRPr lang="en-US"/>
        </a:p>
      </dgm:t>
    </dgm:pt>
    <dgm:pt modelId="{3732B59B-816B-46DB-908F-45D44051BD52}">
      <dgm:prSet/>
      <dgm:spPr/>
      <dgm:t>
        <a:bodyPr/>
        <a:lstStyle/>
        <a:p>
          <a:r>
            <a:rPr lang="en-US" b="0" i="0"/>
            <a:t>Questions</a:t>
          </a:r>
          <a:endParaRPr lang="en-US"/>
        </a:p>
      </dgm:t>
    </dgm:pt>
    <dgm:pt modelId="{95AC131A-1D8C-4F9C-A190-53E30F6AAE22}" type="parTrans" cxnId="{08A2121E-22BB-4B44-BF09-CB49A08EAF22}">
      <dgm:prSet/>
      <dgm:spPr/>
      <dgm:t>
        <a:bodyPr/>
        <a:lstStyle/>
        <a:p>
          <a:endParaRPr lang="en-US"/>
        </a:p>
      </dgm:t>
    </dgm:pt>
    <dgm:pt modelId="{C1E3A547-81D2-419E-BFFE-8EFFA0866E0D}" type="sibTrans" cxnId="{08A2121E-22BB-4B44-BF09-CB49A08EAF22}">
      <dgm:prSet/>
      <dgm:spPr/>
      <dgm:t>
        <a:bodyPr/>
        <a:lstStyle/>
        <a:p>
          <a:endParaRPr lang="en-US"/>
        </a:p>
      </dgm:t>
    </dgm:pt>
    <dgm:pt modelId="{B6EBC3EE-BD0F-4D97-8B55-4D92DE0C4C35}">
      <dgm:prSet/>
      <dgm:spPr/>
      <dgm:t>
        <a:bodyPr/>
        <a:lstStyle/>
        <a:p>
          <a:r>
            <a:rPr lang="en-US" b="0" i="0"/>
            <a:t>Plot</a:t>
          </a:r>
          <a:endParaRPr lang="en-US"/>
        </a:p>
      </dgm:t>
    </dgm:pt>
    <dgm:pt modelId="{D6D681B4-4911-4E0E-8DBC-9C0A914B0557}" type="parTrans" cxnId="{8923601A-7696-4500-95AB-25EDD07443CF}">
      <dgm:prSet/>
      <dgm:spPr/>
      <dgm:t>
        <a:bodyPr/>
        <a:lstStyle/>
        <a:p>
          <a:endParaRPr lang="en-US"/>
        </a:p>
      </dgm:t>
    </dgm:pt>
    <dgm:pt modelId="{BAC24B9A-72AE-4446-AD89-07CDDBEF9FF2}" type="sibTrans" cxnId="{8923601A-7696-4500-95AB-25EDD07443CF}">
      <dgm:prSet/>
      <dgm:spPr/>
      <dgm:t>
        <a:bodyPr/>
        <a:lstStyle/>
        <a:p>
          <a:endParaRPr lang="en-US"/>
        </a:p>
      </dgm:t>
    </dgm:pt>
    <dgm:pt modelId="{EFE56B57-A82F-4748-B713-D04A97EC221A}">
      <dgm:prSet/>
      <dgm:spPr/>
      <dgm:t>
        <a:bodyPr/>
        <a:lstStyle/>
        <a:p>
          <a:r>
            <a:rPr lang="en-US" b="0" i="0"/>
            <a:t>Statistical Analysis</a:t>
          </a:r>
          <a:endParaRPr lang="en-US"/>
        </a:p>
      </dgm:t>
    </dgm:pt>
    <dgm:pt modelId="{B0D7C9D3-E393-418C-A3AA-E73A27C771CA}" type="parTrans" cxnId="{0BB124B8-2673-4BF7-A1CD-9C9CB4762247}">
      <dgm:prSet/>
      <dgm:spPr/>
      <dgm:t>
        <a:bodyPr/>
        <a:lstStyle/>
        <a:p>
          <a:endParaRPr lang="en-US"/>
        </a:p>
      </dgm:t>
    </dgm:pt>
    <dgm:pt modelId="{B6D9D4BC-389E-4439-95FE-4D11E6FD3CB4}" type="sibTrans" cxnId="{0BB124B8-2673-4BF7-A1CD-9C9CB4762247}">
      <dgm:prSet/>
      <dgm:spPr/>
      <dgm:t>
        <a:bodyPr/>
        <a:lstStyle/>
        <a:p>
          <a:endParaRPr lang="en-US"/>
        </a:p>
      </dgm:t>
    </dgm:pt>
    <dgm:pt modelId="{2CC98E4E-5337-4981-9791-4637234CCD09}">
      <dgm:prSet/>
      <dgm:spPr/>
      <dgm:t>
        <a:bodyPr/>
        <a:lstStyle/>
        <a:p>
          <a:r>
            <a:rPr lang="en-US" b="0" i="0"/>
            <a:t>Conclusion</a:t>
          </a:r>
          <a:endParaRPr lang="en-US" dirty="0"/>
        </a:p>
      </dgm:t>
    </dgm:pt>
    <dgm:pt modelId="{35D8EA50-32C6-49E1-B44A-C1CBC7106860}" type="parTrans" cxnId="{15CED338-C612-4DE7-948F-05E34918820C}">
      <dgm:prSet/>
      <dgm:spPr/>
      <dgm:t>
        <a:bodyPr/>
        <a:lstStyle/>
        <a:p>
          <a:endParaRPr lang="en-US"/>
        </a:p>
      </dgm:t>
    </dgm:pt>
    <dgm:pt modelId="{D71FD729-4F6E-41FA-9258-AF4F131523FC}" type="sibTrans" cxnId="{15CED338-C612-4DE7-948F-05E34918820C}">
      <dgm:prSet/>
      <dgm:spPr/>
      <dgm:t>
        <a:bodyPr/>
        <a:lstStyle/>
        <a:p>
          <a:endParaRPr lang="en-US"/>
        </a:p>
      </dgm:t>
    </dgm:pt>
    <dgm:pt modelId="{01AA6BA5-C240-4F33-B4A6-75C7488599CD}" type="pres">
      <dgm:prSet presAssocID="{20E3C1C9-0891-4F9A-AD24-EFA50B8A6D39}" presName="root" presStyleCnt="0">
        <dgm:presLayoutVars>
          <dgm:dir/>
          <dgm:resizeHandles val="exact"/>
        </dgm:presLayoutVars>
      </dgm:prSet>
      <dgm:spPr/>
    </dgm:pt>
    <dgm:pt modelId="{51A6A40E-AB9E-490C-AA04-539F7CFA66BF}" type="pres">
      <dgm:prSet presAssocID="{99592A8E-066A-47A7-8BBB-9AC0D906807D}" presName="compNode" presStyleCnt="0"/>
      <dgm:spPr/>
    </dgm:pt>
    <dgm:pt modelId="{D86F035D-F688-4549-B2F6-BDCD67A075D1}" type="pres">
      <dgm:prSet presAssocID="{99592A8E-066A-47A7-8BBB-9AC0D906807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C34C80A-C977-49D9-B97A-67F9CFDF5234}" type="pres">
      <dgm:prSet presAssocID="{99592A8E-066A-47A7-8BBB-9AC0D906807D}" presName="spaceRect" presStyleCnt="0"/>
      <dgm:spPr/>
    </dgm:pt>
    <dgm:pt modelId="{E0DB2961-207F-4DCD-8075-7BDAC422C00D}" type="pres">
      <dgm:prSet presAssocID="{99592A8E-066A-47A7-8BBB-9AC0D906807D}" presName="textRect" presStyleLbl="revTx" presStyleIdx="0" presStyleCnt="6">
        <dgm:presLayoutVars>
          <dgm:chMax val="1"/>
          <dgm:chPref val="1"/>
        </dgm:presLayoutVars>
      </dgm:prSet>
      <dgm:spPr/>
    </dgm:pt>
    <dgm:pt modelId="{9249D5CF-2CE0-43E3-912A-14B5A84FBA2C}" type="pres">
      <dgm:prSet presAssocID="{AE19487A-D395-4FF8-A43F-C5B58A7A6007}" presName="sibTrans" presStyleCnt="0"/>
      <dgm:spPr/>
    </dgm:pt>
    <dgm:pt modelId="{DFED6AC5-7AB4-433B-922D-2D65BC197E66}" type="pres">
      <dgm:prSet presAssocID="{4CDA7807-FCC0-4EAD-A9ED-1AD73CB13AB6}" presName="compNode" presStyleCnt="0"/>
      <dgm:spPr/>
    </dgm:pt>
    <dgm:pt modelId="{6D361387-AE2B-4C1C-BDF3-D23511934DE0}" type="pres">
      <dgm:prSet presAssocID="{4CDA7807-FCC0-4EAD-A9ED-1AD73CB13A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225261B-5EA3-4E36-A736-2C81EA13DA73}" type="pres">
      <dgm:prSet presAssocID="{4CDA7807-FCC0-4EAD-A9ED-1AD73CB13AB6}" presName="spaceRect" presStyleCnt="0"/>
      <dgm:spPr/>
    </dgm:pt>
    <dgm:pt modelId="{A3435D68-4EA9-48E9-88DC-F2D5583DA3F8}" type="pres">
      <dgm:prSet presAssocID="{4CDA7807-FCC0-4EAD-A9ED-1AD73CB13AB6}" presName="textRect" presStyleLbl="revTx" presStyleIdx="1" presStyleCnt="6">
        <dgm:presLayoutVars>
          <dgm:chMax val="1"/>
          <dgm:chPref val="1"/>
        </dgm:presLayoutVars>
      </dgm:prSet>
      <dgm:spPr/>
    </dgm:pt>
    <dgm:pt modelId="{3E08EC70-D95C-48B2-8638-521B68DCBDAB}" type="pres">
      <dgm:prSet presAssocID="{87AAE3BC-0131-43B6-B4A9-415B08472817}" presName="sibTrans" presStyleCnt="0"/>
      <dgm:spPr/>
    </dgm:pt>
    <dgm:pt modelId="{C126D5DF-7027-47F2-8363-3930945FA34E}" type="pres">
      <dgm:prSet presAssocID="{3732B59B-816B-46DB-908F-45D44051BD52}" presName="compNode" presStyleCnt="0"/>
      <dgm:spPr/>
    </dgm:pt>
    <dgm:pt modelId="{8847D061-E4D4-454C-91C1-6D173F880CA6}" type="pres">
      <dgm:prSet presAssocID="{3732B59B-816B-46DB-908F-45D44051BD5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9E73C2DA-9B69-4327-AA98-63C897D6294C}" type="pres">
      <dgm:prSet presAssocID="{3732B59B-816B-46DB-908F-45D44051BD52}" presName="spaceRect" presStyleCnt="0"/>
      <dgm:spPr/>
    </dgm:pt>
    <dgm:pt modelId="{A31ECCDD-B046-4A41-A1D7-7F7BD43B6CF9}" type="pres">
      <dgm:prSet presAssocID="{3732B59B-816B-46DB-908F-45D44051BD52}" presName="textRect" presStyleLbl="revTx" presStyleIdx="2" presStyleCnt="6">
        <dgm:presLayoutVars>
          <dgm:chMax val="1"/>
          <dgm:chPref val="1"/>
        </dgm:presLayoutVars>
      </dgm:prSet>
      <dgm:spPr/>
    </dgm:pt>
    <dgm:pt modelId="{EA985C60-CFCB-474D-A35E-CDA01FD92CCD}" type="pres">
      <dgm:prSet presAssocID="{C1E3A547-81D2-419E-BFFE-8EFFA0866E0D}" presName="sibTrans" presStyleCnt="0"/>
      <dgm:spPr/>
    </dgm:pt>
    <dgm:pt modelId="{5330E565-98DF-49D8-9308-C073A0B8F425}" type="pres">
      <dgm:prSet presAssocID="{B6EBC3EE-BD0F-4D97-8B55-4D92DE0C4C35}" presName="compNode" presStyleCnt="0"/>
      <dgm:spPr/>
    </dgm:pt>
    <dgm:pt modelId="{3C549101-7B73-4E75-BBFA-98B08C400B6C}" type="pres">
      <dgm:prSet presAssocID="{B6EBC3EE-BD0F-4D97-8B55-4D92DE0C4C3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D3F510D7-F1EA-46B3-9DDE-66B1C2A30EBE}" type="pres">
      <dgm:prSet presAssocID="{B6EBC3EE-BD0F-4D97-8B55-4D92DE0C4C35}" presName="spaceRect" presStyleCnt="0"/>
      <dgm:spPr/>
    </dgm:pt>
    <dgm:pt modelId="{EE9D260C-426A-4FC7-B596-0AD14BA4E50B}" type="pres">
      <dgm:prSet presAssocID="{B6EBC3EE-BD0F-4D97-8B55-4D92DE0C4C35}" presName="textRect" presStyleLbl="revTx" presStyleIdx="3" presStyleCnt="6">
        <dgm:presLayoutVars>
          <dgm:chMax val="1"/>
          <dgm:chPref val="1"/>
        </dgm:presLayoutVars>
      </dgm:prSet>
      <dgm:spPr/>
    </dgm:pt>
    <dgm:pt modelId="{3CBA6253-E6D1-4DE3-8C66-DF56B3E38CA9}" type="pres">
      <dgm:prSet presAssocID="{BAC24B9A-72AE-4446-AD89-07CDDBEF9FF2}" presName="sibTrans" presStyleCnt="0"/>
      <dgm:spPr/>
    </dgm:pt>
    <dgm:pt modelId="{E1CA9D1E-8C7B-4916-A604-4A50BA204E8F}" type="pres">
      <dgm:prSet presAssocID="{EFE56B57-A82F-4748-B713-D04A97EC221A}" presName="compNode" presStyleCnt="0"/>
      <dgm:spPr/>
    </dgm:pt>
    <dgm:pt modelId="{50D1AD21-57DF-4BE5-8362-FAA53B802576}" type="pres">
      <dgm:prSet presAssocID="{EFE56B57-A82F-4748-B713-D04A97EC221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23FD5906-6C02-4A15-9251-0C9D2189827B}" type="pres">
      <dgm:prSet presAssocID="{EFE56B57-A82F-4748-B713-D04A97EC221A}" presName="spaceRect" presStyleCnt="0"/>
      <dgm:spPr/>
    </dgm:pt>
    <dgm:pt modelId="{38832BCC-56E8-4CED-ADE3-17AA6F15F3C8}" type="pres">
      <dgm:prSet presAssocID="{EFE56B57-A82F-4748-B713-D04A97EC221A}" presName="textRect" presStyleLbl="revTx" presStyleIdx="4" presStyleCnt="6">
        <dgm:presLayoutVars>
          <dgm:chMax val="1"/>
          <dgm:chPref val="1"/>
        </dgm:presLayoutVars>
      </dgm:prSet>
      <dgm:spPr/>
    </dgm:pt>
    <dgm:pt modelId="{06FBF480-C654-414A-B611-8E17FE601009}" type="pres">
      <dgm:prSet presAssocID="{B6D9D4BC-389E-4439-95FE-4D11E6FD3CB4}" presName="sibTrans" presStyleCnt="0"/>
      <dgm:spPr/>
    </dgm:pt>
    <dgm:pt modelId="{EA6AAEF3-AD80-409C-912F-4E0241CD1F68}" type="pres">
      <dgm:prSet presAssocID="{2CC98E4E-5337-4981-9791-4637234CCD09}" presName="compNode" presStyleCnt="0"/>
      <dgm:spPr/>
    </dgm:pt>
    <dgm:pt modelId="{1250C814-4414-4DC2-9CF2-E39CC8120F3B}" type="pres">
      <dgm:prSet presAssocID="{2CC98E4E-5337-4981-9791-4637234CCD0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563D4942-415E-41D6-B9D3-EC65F4EBB2F0}" type="pres">
      <dgm:prSet presAssocID="{2CC98E4E-5337-4981-9791-4637234CCD09}" presName="spaceRect" presStyleCnt="0"/>
      <dgm:spPr/>
    </dgm:pt>
    <dgm:pt modelId="{9706CB8C-16CB-4445-8A93-D9A61F7DA559}" type="pres">
      <dgm:prSet presAssocID="{2CC98E4E-5337-4981-9791-4637234CCD09}" presName="textRect" presStyleLbl="revTx" presStyleIdx="5" presStyleCnt="6">
        <dgm:presLayoutVars>
          <dgm:chMax val="1"/>
          <dgm:chPref val="1"/>
        </dgm:presLayoutVars>
      </dgm:prSet>
      <dgm:spPr/>
    </dgm:pt>
  </dgm:ptLst>
  <dgm:cxnLst>
    <dgm:cxn modelId="{6E7E7204-FB06-4244-B3C7-102EF89F50EE}" type="presOf" srcId="{3732B59B-816B-46DB-908F-45D44051BD52}" destId="{A31ECCDD-B046-4A41-A1D7-7F7BD43B6CF9}" srcOrd="0" destOrd="0" presId="urn:microsoft.com/office/officeart/2018/2/layout/IconLabelList"/>
    <dgm:cxn modelId="{8923601A-7696-4500-95AB-25EDD07443CF}" srcId="{20E3C1C9-0891-4F9A-AD24-EFA50B8A6D39}" destId="{B6EBC3EE-BD0F-4D97-8B55-4D92DE0C4C35}" srcOrd="3" destOrd="0" parTransId="{D6D681B4-4911-4E0E-8DBC-9C0A914B0557}" sibTransId="{BAC24B9A-72AE-4446-AD89-07CDDBEF9FF2}"/>
    <dgm:cxn modelId="{08A2121E-22BB-4B44-BF09-CB49A08EAF22}" srcId="{20E3C1C9-0891-4F9A-AD24-EFA50B8A6D39}" destId="{3732B59B-816B-46DB-908F-45D44051BD52}" srcOrd="2" destOrd="0" parTransId="{95AC131A-1D8C-4F9C-A190-53E30F6AAE22}" sibTransId="{C1E3A547-81D2-419E-BFFE-8EFFA0866E0D}"/>
    <dgm:cxn modelId="{64CFF323-01AD-4640-A560-1CF68C063677}" type="presOf" srcId="{20E3C1C9-0891-4F9A-AD24-EFA50B8A6D39}" destId="{01AA6BA5-C240-4F33-B4A6-75C7488599CD}" srcOrd="0" destOrd="0" presId="urn:microsoft.com/office/officeart/2018/2/layout/IconLabelList"/>
    <dgm:cxn modelId="{B55DD32A-21E6-4BD6-B563-F3271669D5B7}" srcId="{20E3C1C9-0891-4F9A-AD24-EFA50B8A6D39}" destId="{4CDA7807-FCC0-4EAD-A9ED-1AD73CB13AB6}" srcOrd="1" destOrd="0" parTransId="{0B2C51EE-2B0B-442F-9356-93A2795CA632}" sibTransId="{87AAE3BC-0131-43B6-B4A9-415B08472817}"/>
    <dgm:cxn modelId="{6EC6B838-5B2B-4BE7-A114-CA34A1CBA004}" srcId="{20E3C1C9-0891-4F9A-AD24-EFA50B8A6D39}" destId="{99592A8E-066A-47A7-8BBB-9AC0D906807D}" srcOrd="0" destOrd="0" parTransId="{68D83D51-D317-40BE-A0EC-9E062C2CC1DA}" sibTransId="{AE19487A-D395-4FF8-A43F-C5B58A7A6007}"/>
    <dgm:cxn modelId="{15CED338-C612-4DE7-948F-05E34918820C}" srcId="{20E3C1C9-0891-4F9A-AD24-EFA50B8A6D39}" destId="{2CC98E4E-5337-4981-9791-4637234CCD09}" srcOrd="5" destOrd="0" parTransId="{35D8EA50-32C6-49E1-B44A-C1CBC7106860}" sibTransId="{D71FD729-4F6E-41FA-9258-AF4F131523FC}"/>
    <dgm:cxn modelId="{BB34333E-F215-4DD7-81DB-057CAA8F759C}" type="presOf" srcId="{99592A8E-066A-47A7-8BBB-9AC0D906807D}" destId="{E0DB2961-207F-4DCD-8075-7BDAC422C00D}" srcOrd="0" destOrd="0" presId="urn:microsoft.com/office/officeart/2018/2/layout/IconLabelList"/>
    <dgm:cxn modelId="{B397724B-FC89-4824-8AC5-9790670F941D}" type="presOf" srcId="{4CDA7807-FCC0-4EAD-A9ED-1AD73CB13AB6}" destId="{A3435D68-4EA9-48E9-88DC-F2D5583DA3F8}" srcOrd="0" destOrd="0" presId="urn:microsoft.com/office/officeart/2018/2/layout/IconLabelList"/>
    <dgm:cxn modelId="{E6CA0E5F-6A9E-432F-A8C7-405155A2C30B}" type="presOf" srcId="{2CC98E4E-5337-4981-9791-4637234CCD09}" destId="{9706CB8C-16CB-4445-8A93-D9A61F7DA559}" srcOrd="0" destOrd="0" presId="urn:microsoft.com/office/officeart/2018/2/layout/IconLabelList"/>
    <dgm:cxn modelId="{09418275-44EF-45B9-A361-5CF65BC72AAA}" type="presOf" srcId="{EFE56B57-A82F-4748-B713-D04A97EC221A}" destId="{38832BCC-56E8-4CED-ADE3-17AA6F15F3C8}" srcOrd="0" destOrd="0" presId="urn:microsoft.com/office/officeart/2018/2/layout/IconLabelList"/>
    <dgm:cxn modelId="{0BB124B8-2673-4BF7-A1CD-9C9CB4762247}" srcId="{20E3C1C9-0891-4F9A-AD24-EFA50B8A6D39}" destId="{EFE56B57-A82F-4748-B713-D04A97EC221A}" srcOrd="4" destOrd="0" parTransId="{B0D7C9D3-E393-418C-A3AA-E73A27C771CA}" sibTransId="{B6D9D4BC-389E-4439-95FE-4D11E6FD3CB4}"/>
    <dgm:cxn modelId="{A594D6C5-DAD8-4261-BE32-C24740CCD81A}" type="presOf" srcId="{B6EBC3EE-BD0F-4D97-8B55-4D92DE0C4C35}" destId="{EE9D260C-426A-4FC7-B596-0AD14BA4E50B}" srcOrd="0" destOrd="0" presId="urn:microsoft.com/office/officeart/2018/2/layout/IconLabelList"/>
    <dgm:cxn modelId="{58BCDA6A-C0A5-4081-A5CA-5438007CDB89}" type="presParOf" srcId="{01AA6BA5-C240-4F33-B4A6-75C7488599CD}" destId="{51A6A40E-AB9E-490C-AA04-539F7CFA66BF}" srcOrd="0" destOrd="0" presId="urn:microsoft.com/office/officeart/2018/2/layout/IconLabelList"/>
    <dgm:cxn modelId="{AFE3FD00-F992-4BD8-9A7B-7110D2C40E40}" type="presParOf" srcId="{51A6A40E-AB9E-490C-AA04-539F7CFA66BF}" destId="{D86F035D-F688-4549-B2F6-BDCD67A075D1}" srcOrd="0" destOrd="0" presId="urn:microsoft.com/office/officeart/2018/2/layout/IconLabelList"/>
    <dgm:cxn modelId="{74D91AAE-4F81-41D0-8FAC-83AB2E9DC3C1}" type="presParOf" srcId="{51A6A40E-AB9E-490C-AA04-539F7CFA66BF}" destId="{3C34C80A-C977-49D9-B97A-67F9CFDF5234}" srcOrd="1" destOrd="0" presId="urn:microsoft.com/office/officeart/2018/2/layout/IconLabelList"/>
    <dgm:cxn modelId="{3FE7BF21-0014-45DC-BBF2-24AB87F72AA5}" type="presParOf" srcId="{51A6A40E-AB9E-490C-AA04-539F7CFA66BF}" destId="{E0DB2961-207F-4DCD-8075-7BDAC422C00D}" srcOrd="2" destOrd="0" presId="urn:microsoft.com/office/officeart/2018/2/layout/IconLabelList"/>
    <dgm:cxn modelId="{BD0DAC5C-3432-47D3-8008-03690A31329F}" type="presParOf" srcId="{01AA6BA5-C240-4F33-B4A6-75C7488599CD}" destId="{9249D5CF-2CE0-43E3-912A-14B5A84FBA2C}" srcOrd="1" destOrd="0" presId="urn:microsoft.com/office/officeart/2018/2/layout/IconLabelList"/>
    <dgm:cxn modelId="{2E337AD9-DC7B-4122-B892-FD5881C7AAFB}" type="presParOf" srcId="{01AA6BA5-C240-4F33-B4A6-75C7488599CD}" destId="{DFED6AC5-7AB4-433B-922D-2D65BC197E66}" srcOrd="2" destOrd="0" presId="urn:microsoft.com/office/officeart/2018/2/layout/IconLabelList"/>
    <dgm:cxn modelId="{0D0C1571-B5F3-4000-BB87-D87D63FE6B7C}" type="presParOf" srcId="{DFED6AC5-7AB4-433B-922D-2D65BC197E66}" destId="{6D361387-AE2B-4C1C-BDF3-D23511934DE0}" srcOrd="0" destOrd="0" presId="urn:microsoft.com/office/officeart/2018/2/layout/IconLabelList"/>
    <dgm:cxn modelId="{230867D8-556F-496B-B904-908B409530E5}" type="presParOf" srcId="{DFED6AC5-7AB4-433B-922D-2D65BC197E66}" destId="{4225261B-5EA3-4E36-A736-2C81EA13DA73}" srcOrd="1" destOrd="0" presId="urn:microsoft.com/office/officeart/2018/2/layout/IconLabelList"/>
    <dgm:cxn modelId="{C87165C0-AEBD-48DA-B930-B011F0FC4A98}" type="presParOf" srcId="{DFED6AC5-7AB4-433B-922D-2D65BC197E66}" destId="{A3435D68-4EA9-48E9-88DC-F2D5583DA3F8}" srcOrd="2" destOrd="0" presId="urn:microsoft.com/office/officeart/2018/2/layout/IconLabelList"/>
    <dgm:cxn modelId="{5E294C51-1FB4-49C6-9C18-1733EF37351B}" type="presParOf" srcId="{01AA6BA5-C240-4F33-B4A6-75C7488599CD}" destId="{3E08EC70-D95C-48B2-8638-521B68DCBDAB}" srcOrd="3" destOrd="0" presId="urn:microsoft.com/office/officeart/2018/2/layout/IconLabelList"/>
    <dgm:cxn modelId="{8E62E484-AE9E-4099-8038-8A1A7900AD53}" type="presParOf" srcId="{01AA6BA5-C240-4F33-B4A6-75C7488599CD}" destId="{C126D5DF-7027-47F2-8363-3930945FA34E}" srcOrd="4" destOrd="0" presId="urn:microsoft.com/office/officeart/2018/2/layout/IconLabelList"/>
    <dgm:cxn modelId="{A29980C2-4616-403B-84DA-D4B04C760E1F}" type="presParOf" srcId="{C126D5DF-7027-47F2-8363-3930945FA34E}" destId="{8847D061-E4D4-454C-91C1-6D173F880CA6}" srcOrd="0" destOrd="0" presId="urn:microsoft.com/office/officeart/2018/2/layout/IconLabelList"/>
    <dgm:cxn modelId="{AB35D3A8-9673-4054-8421-8827474F418C}" type="presParOf" srcId="{C126D5DF-7027-47F2-8363-3930945FA34E}" destId="{9E73C2DA-9B69-4327-AA98-63C897D6294C}" srcOrd="1" destOrd="0" presId="urn:microsoft.com/office/officeart/2018/2/layout/IconLabelList"/>
    <dgm:cxn modelId="{FA565E8A-4E6A-4DD0-8679-6E63E58E4A86}" type="presParOf" srcId="{C126D5DF-7027-47F2-8363-3930945FA34E}" destId="{A31ECCDD-B046-4A41-A1D7-7F7BD43B6CF9}" srcOrd="2" destOrd="0" presId="urn:microsoft.com/office/officeart/2018/2/layout/IconLabelList"/>
    <dgm:cxn modelId="{F1E1AD28-3599-4D81-91E1-30EB977A2A41}" type="presParOf" srcId="{01AA6BA5-C240-4F33-B4A6-75C7488599CD}" destId="{EA985C60-CFCB-474D-A35E-CDA01FD92CCD}" srcOrd="5" destOrd="0" presId="urn:microsoft.com/office/officeart/2018/2/layout/IconLabelList"/>
    <dgm:cxn modelId="{47C7906E-7E11-444B-8EC1-E31E6DC14048}" type="presParOf" srcId="{01AA6BA5-C240-4F33-B4A6-75C7488599CD}" destId="{5330E565-98DF-49D8-9308-C073A0B8F425}" srcOrd="6" destOrd="0" presId="urn:microsoft.com/office/officeart/2018/2/layout/IconLabelList"/>
    <dgm:cxn modelId="{7AE4DA83-344A-4F8B-B174-C40F56A2E73B}" type="presParOf" srcId="{5330E565-98DF-49D8-9308-C073A0B8F425}" destId="{3C549101-7B73-4E75-BBFA-98B08C400B6C}" srcOrd="0" destOrd="0" presId="urn:microsoft.com/office/officeart/2018/2/layout/IconLabelList"/>
    <dgm:cxn modelId="{D52057E0-8F65-416E-9D4D-DF535691AB9D}" type="presParOf" srcId="{5330E565-98DF-49D8-9308-C073A0B8F425}" destId="{D3F510D7-F1EA-46B3-9DDE-66B1C2A30EBE}" srcOrd="1" destOrd="0" presId="urn:microsoft.com/office/officeart/2018/2/layout/IconLabelList"/>
    <dgm:cxn modelId="{E5FFE5D7-4C8F-40F4-8927-C4148A8EEBD2}" type="presParOf" srcId="{5330E565-98DF-49D8-9308-C073A0B8F425}" destId="{EE9D260C-426A-4FC7-B596-0AD14BA4E50B}" srcOrd="2" destOrd="0" presId="urn:microsoft.com/office/officeart/2018/2/layout/IconLabelList"/>
    <dgm:cxn modelId="{D070DAD1-5B8F-43D8-BD1C-F091D0973802}" type="presParOf" srcId="{01AA6BA5-C240-4F33-B4A6-75C7488599CD}" destId="{3CBA6253-E6D1-4DE3-8C66-DF56B3E38CA9}" srcOrd="7" destOrd="0" presId="urn:microsoft.com/office/officeart/2018/2/layout/IconLabelList"/>
    <dgm:cxn modelId="{21041ED0-8748-498D-B52B-4A85AA3D1D78}" type="presParOf" srcId="{01AA6BA5-C240-4F33-B4A6-75C7488599CD}" destId="{E1CA9D1E-8C7B-4916-A604-4A50BA204E8F}" srcOrd="8" destOrd="0" presId="urn:microsoft.com/office/officeart/2018/2/layout/IconLabelList"/>
    <dgm:cxn modelId="{5AEBB0B1-8CC5-4D95-B6B0-FE52F77FAF5E}" type="presParOf" srcId="{E1CA9D1E-8C7B-4916-A604-4A50BA204E8F}" destId="{50D1AD21-57DF-4BE5-8362-FAA53B802576}" srcOrd="0" destOrd="0" presId="urn:microsoft.com/office/officeart/2018/2/layout/IconLabelList"/>
    <dgm:cxn modelId="{C4C1C35F-48B3-4B63-A9BE-364B6268CDDF}" type="presParOf" srcId="{E1CA9D1E-8C7B-4916-A604-4A50BA204E8F}" destId="{23FD5906-6C02-4A15-9251-0C9D2189827B}" srcOrd="1" destOrd="0" presId="urn:microsoft.com/office/officeart/2018/2/layout/IconLabelList"/>
    <dgm:cxn modelId="{F9F7EDAD-8A8B-4B64-8F02-10E6458ABC3A}" type="presParOf" srcId="{E1CA9D1E-8C7B-4916-A604-4A50BA204E8F}" destId="{38832BCC-56E8-4CED-ADE3-17AA6F15F3C8}" srcOrd="2" destOrd="0" presId="urn:microsoft.com/office/officeart/2018/2/layout/IconLabelList"/>
    <dgm:cxn modelId="{BF0FA356-B0EB-4ACB-9FF8-DAE0D08A34FB}" type="presParOf" srcId="{01AA6BA5-C240-4F33-B4A6-75C7488599CD}" destId="{06FBF480-C654-414A-B611-8E17FE601009}" srcOrd="9" destOrd="0" presId="urn:microsoft.com/office/officeart/2018/2/layout/IconLabelList"/>
    <dgm:cxn modelId="{792307F8-6203-4677-8E4A-C8EE5A92DC55}" type="presParOf" srcId="{01AA6BA5-C240-4F33-B4A6-75C7488599CD}" destId="{EA6AAEF3-AD80-409C-912F-4E0241CD1F68}" srcOrd="10" destOrd="0" presId="urn:microsoft.com/office/officeart/2018/2/layout/IconLabelList"/>
    <dgm:cxn modelId="{9E90F53B-A959-4A10-B92E-B522E7FBC465}" type="presParOf" srcId="{EA6AAEF3-AD80-409C-912F-4E0241CD1F68}" destId="{1250C814-4414-4DC2-9CF2-E39CC8120F3B}" srcOrd="0" destOrd="0" presId="urn:microsoft.com/office/officeart/2018/2/layout/IconLabelList"/>
    <dgm:cxn modelId="{153F8015-2A88-40E6-87EE-19DAF178DDD2}" type="presParOf" srcId="{EA6AAEF3-AD80-409C-912F-4E0241CD1F68}" destId="{563D4942-415E-41D6-B9D3-EC65F4EBB2F0}" srcOrd="1" destOrd="0" presId="urn:microsoft.com/office/officeart/2018/2/layout/IconLabelList"/>
    <dgm:cxn modelId="{9E7B476B-6EB7-4977-ABC1-9695171B61CF}" type="presParOf" srcId="{EA6AAEF3-AD80-409C-912F-4E0241CD1F68}" destId="{9706CB8C-16CB-4445-8A93-D9A61F7DA55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77E4F-C01D-4982-AF3E-B9E43C27CEC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2FCF2B8-78D0-4BCF-A10D-3F525028840B}">
      <dgm:prSet/>
      <dgm:spPr/>
      <dgm:t>
        <a:bodyPr/>
        <a:lstStyle/>
        <a:p>
          <a:pPr>
            <a:lnSpc>
              <a:spcPct val="100000"/>
            </a:lnSpc>
            <a:defRPr cap="all"/>
          </a:pPr>
          <a:r>
            <a:rPr lang="en-US"/>
            <a:t>Planets are more likely to be which type?</a:t>
          </a:r>
        </a:p>
      </dgm:t>
    </dgm:pt>
    <dgm:pt modelId="{ADB3306F-8DF6-4436-856F-5D75E9E23910}" type="parTrans" cxnId="{FC67B970-AD9A-43C0-AAD3-8B5AD0FC3CC0}">
      <dgm:prSet/>
      <dgm:spPr/>
      <dgm:t>
        <a:bodyPr/>
        <a:lstStyle/>
        <a:p>
          <a:endParaRPr lang="en-US"/>
        </a:p>
      </dgm:t>
    </dgm:pt>
    <dgm:pt modelId="{231ADBCD-3F00-4AB7-84E3-6CB46BC0E366}" type="sibTrans" cxnId="{FC67B970-AD9A-43C0-AAD3-8B5AD0FC3CC0}">
      <dgm:prSet/>
      <dgm:spPr/>
      <dgm:t>
        <a:bodyPr/>
        <a:lstStyle/>
        <a:p>
          <a:endParaRPr lang="en-US"/>
        </a:p>
      </dgm:t>
    </dgm:pt>
    <dgm:pt modelId="{D981DE28-1D60-4D2B-A74B-F5517829E9E7}">
      <dgm:prSet/>
      <dgm:spPr/>
      <dgm:t>
        <a:bodyPr/>
        <a:lstStyle/>
        <a:p>
          <a:pPr>
            <a:lnSpc>
              <a:spcPct val="100000"/>
            </a:lnSpc>
            <a:defRPr cap="all"/>
          </a:pPr>
          <a:r>
            <a:rPr lang="en-US"/>
            <a:t>How much is the average radius for Earth-like planets?</a:t>
          </a:r>
        </a:p>
      </dgm:t>
    </dgm:pt>
    <dgm:pt modelId="{5CD7A5FE-5239-499A-B5F7-2A2FEC47EDA0}" type="parTrans" cxnId="{1207320B-1CC1-4D19-A6E1-1CBDC758769D}">
      <dgm:prSet/>
      <dgm:spPr/>
      <dgm:t>
        <a:bodyPr/>
        <a:lstStyle/>
        <a:p>
          <a:endParaRPr lang="en-US"/>
        </a:p>
      </dgm:t>
    </dgm:pt>
    <dgm:pt modelId="{23F1C71A-FAC4-40DB-A242-EDBEFA3C50EE}" type="sibTrans" cxnId="{1207320B-1CC1-4D19-A6E1-1CBDC758769D}">
      <dgm:prSet/>
      <dgm:spPr/>
      <dgm:t>
        <a:bodyPr/>
        <a:lstStyle/>
        <a:p>
          <a:endParaRPr lang="en-US"/>
        </a:p>
      </dgm:t>
    </dgm:pt>
    <dgm:pt modelId="{850655FB-E274-448D-A388-3C48567FE890}" type="pres">
      <dgm:prSet presAssocID="{08277E4F-C01D-4982-AF3E-B9E43C27CEC0}" presName="root" presStyleCnt="0">
        <dgm:presLayoutVars>
          <dgm:dir/>
          <dgm:resizeHandles val="exact"/>
        </dgm:presLayoutVars>
      </dgm:prSet>
      <dgm:spPr/>
    </dgm:pt>
    <dgm:pt modelId="{674FB815-8999-456A-B3BA-33FE15AA3652}" type="pres">
      <dgm:prSet presAssocID="{02FCF2B8-78D0-4BCF-A10D-3F525028840B}" presName="compNode" presStyleCnt="0"/>
      <dgm:spPr/>
    </dgm:pt>
    <dgm:pt modelId="{18B7027E-1BFA-4082-ADD4-2DF51D7AAAAC}" type="pres">
      <dgm:prSet presAssocID="{02FCF2B8-78D0-4BCF-A10D-3F525028840B}" presName="iconBgRect" presStyleLbl="bgShp" presStyleIdx="0" presStyleCnt="2"/>
      <dgm:spPr/>
    </dgm:pt>
    <dgm:pt modelId="{A5A304B3-7B8D-4033-8E6F-ED9471C3CF9B}" type="pres">
      <dgm:prSet presAssocID="{02FCF2B8-78D0-4BCF-A10D-3F52502884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lar system"/>
        </a:ext>
      </dgm:extLst>
    </dgm:pt>
    <dgm:pt modelId="{E2CE732F-1BCE-41A8-BCB3-6BD0B7DD8723}" type="pres">
      <dgm:prSet presAssocID="{02FCF2B8-78D0-4BCF-A10D-3F525028840B}" presName="spaceRect" presStyleCnt="0"/>
      <dgm:spPr/>
    </dgm:pt>
    <dgm:pt modelId="{775E418F-2859-425A-A806-63A35005DC41}" type="pres">
      <dgm:prSet presAssocID="{02FCF2B8-78D0-4BCF-A10D-3F525028840B}" presName="textRect" presStyleLbl="revTx" presStyleIdx="0" presStyleCnt="2">
        <dgm:presLayoutVars>
          <dgm:chMax val="1"/>
          <dgm:chPref val="1"/>
        </dgm:presLayoutVars>
      </dgm:prSet>
      <dgm:spPr/>
    </dgm:pt>
    <dgm:pt modelId="{007C221D-5951-4A96-8295-0E8C203D8187}" type="pres">
      <dgm:prSet presAssocID="{231ADBCD-3F00-4AB7-84E3-6CB46BC0E366}" presName="sibTrans" presStyleCnt="0"/>
      <dgm:spPr/>
    </dgm:pt>
    <dgm:pt modelId="{B40748EB-6FC6-40A1-BCAB-C3C3ACF7D4A7}" type="pres">
      <dgm:prSet presAssocID="{D981DE28-1D60-4D2B-A74B-F5517829E9E7}" presName="compNode" presStyleCnt="0"/>
      <dgm:spPr/>
    </dgm:pt>
    <dgm:pt modelId="{FBCFB419-95A6-464D-AA0A-204BD6983AC9}" type="pres">
      <dgm:prSet presAssocID="{D981DE28-1D60-4D2B-A74B-F5517829E9E7}" presName="iconBgRect" presStyleLbl="bgShp" presStyleIdx="1" presStyleCnt="2"/>
      <dgm:spPr/>
    </dgm:pt>
    <dgm:pt modelId="{7035F167-592E-48A4-9C53-211D3FE55D11}" type="pres">
      <dgm:prSet presAssocID="{D981DE28-1D60-4D2B-A74B-F5517829E9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net"/>
        </a:ext>
      </dgm:extLst>
    </dgm:pt>
    <dgm:pt modelId="{147A53E2-A1CB-4A5F-8ACD-4F97DD8282B0}" type="pres">
      <dgm:prSet presAssocID="{D981DE28-1D60-4D2B-A74B-F5517829E9E7}" presName="spaceRect" presStyleCnt="0"/>
      <dgm:spPr/>
    </dgm:pt>
    <dgm:pt modelId="{B84E7DCA-C023-403F-8D05-6E4914A63341}" type="pres">
      <dgm:prSet presAssocID="{D981DE28-1D60-4D2B-A74B-F5517829E9E7}" presName="textRect" presStyleLbl="revTx" presStyleIdx="1" presStyleCnt="2">
        <dgm:presLayoutVars>
          <dgm:chMax val="1"/>
          <dgm:chPref val="1"/>
        </dgm:presLayoutVars>
      </dgm:prSet>
      <dgm:spPr/>
    </dgm:pt>
  </dgm:ptLst>
  <dgm:cxnLst>
    <dgm:cxn modelId="{1207320B-1CC1-4D19-A6E1-1CBDC758769D}" srcId="{08277E4F-C01D-4982-AF3E-B9E43C27CEC0}" destId="{D981DE28-1D60-4D2B-A74B-F5517829E9E7}" srcOrd="1" destOrd="0" parTransId="{5CD7A5FE-5239-499A-B5F7-2A2FEC47EDA0}" sibTransId="{23F1C71A-FAC4-40DB-A242-EDBEFA3C50EE}"/>
    <dgm:cxn modelId="{EBA93230-A0F2-4A0C-8E56-A342291847B5}" type="presOf" srcId="{D981DE28-1D60-4D2B-A74B-F5517829E9E7}" destId="{B84E7DCA-C023-403F-8D05-6E4914A63341}" srcOrd="0" destOrd="0" presId="urn:microsoft.com/office/officeart/2018/5/layout/IconCircleLabelList"/>
    <dgm:cxn modelId="{FC67B970-AD9A-43C0-AAD3-8B5AD0FC3CC0}" srcId="{08277E4F-C01D-4982-AF3E-B9E43C27CEC0}" destId="{02FCF2B8-78D0-4BCF-A10D-3F525028840B}" srcOrd="0" destOrd="0" parTransId="{ADB3306F-8DF6-4436-856F-5D75E9E23910}" sibTransId="{231ADBCD-3F00-4AB7-84E3-6CB46BC0E366}"/>
    <dgm:cxn modelId="{9BD9D673-1563-4858-A4DA-C7BDC626C6E5}" type="presOf" srcId="{02FCF2B8-78D0-4BCF-A10D-3F525028840B}" destId="{775E418F-2859-425A-A806-63A35005DC41}" srcOrd="0" destOrd="0" presId="urn:microsoft.com/office/officeart/2018/5/layout/IconCircleLabelList"/>
    <dgm:cxn modelId="{CAB4D081-CB7B-40BF-BFFA-13CF773B1704}" type="presOf" srcId="{08277E4F-C01D-4982-AF3E-B9E43C27CEC0}" destId="{850655FB-E274-448D-A388-3C48567FE890}" srcOrd="0" destOrd="0" presId="urn:microsoft.com/office/officeart/2018/5/layout/IconCircleLabelList"/>
    <dgm:cxn modelId="{FB7A7CAA-4D2E-4163-965D-56E1D8EA6841}" type="presParOf" srcId="{850655FB-E274-448D-A388-3C48567FE890}" destId="{674FB815-8999-456A-B3BA-33FE15AA3652}" srcOrd="0" destOrd="0" presId="urn:microsoft.com/office/officeart/2018/5/layout/IconCircleLabelList"/>
    <dgm:cxn modelId="{D8FBD943-5199-44CC-8D34-45760F8A76F6}" type="presParOf" srcId="{674FB815-8999-456A-B3BA-33FE15AA3652}" destId="{18B7027E-1BFA-4082-ADD4-2DF51D7AAAAC}" srcOrd="0" destOrd="0" presId="urn:microsoft.com/office/officeart/2018/5/layout/IconCircleLabelList"/>
    <dgm:cxn modelId="{5C5B10E0-9409-4866-A3F4-99A97AE949BF}" type="presParOf" srcId="{674FB815-8999-456A-B3BA-33FE15AA3652}" destId="{A5A304B3-7B8D-4033-8E6F-ED9471C3CF9B}" srcOrd="1" destOrd="0" presId="urn:microsoft.com/office/officeart/2018/5/layout/IconCircleLabelList"/>
    <dgm:cxn modelId="{955A0305-3A8D-4A5A-8874-185E5C36D154}" type="presParOf" srcId="{674FB815-8999-456A-B3BA-33FE15AA3652}" destId="{E2CE732F-1BCE-41A8-BCB3-6BD0B7DD8723}" srcOrd="2" destOrd="0" presId="urn:microsoft.com/office/officeart/2018/5/layout/IconCircleLabelList"/>
    <dgm:cxn modelId="{D94FC788-D517-498F-A75C-89C12894F721}" type="presParOf" srcId="{674FB815-8999-456A-B3BA-33FE15AA3652}" destId="{775E418F-2859-425A-A806-63A35005DC41}" srcOrd="3" destOrd="0" presId="urn:microsoft.com/office/officeart/2018/5/layout/IconCircleLabelList"/>
    <dgm:cxn modelId="{42882E67-2C08-4BD1-9816-2AB6597E9A11}" type="presParOf" srcId="{850655FB-E274-448D-A388-3C48567FE890}" destId="{007C221D-5951-4A96-8295-0E8C203D8187}" srcOrd="1" destOrd="0" presId="urn:microsoft.com/office/officeart/2018/5/layout/IconCircleLabelList"/>
    <dgm:cxn modelId="{9CD0CB15-F24B-4A7C-B772-43B61E6857AC}" type="presParOf" srcId="{850655FB-E274-448D-A388-3C48567FE890}" destId="{B40748EB-6FC6-40A1-BCAB-C3C3ACF7D4A7}" srcOrd="2" destOrd="0" presId="urn:microsoft.com/office/officeart/2018/5/layout/IconCircleLabelList"/>
    <dgm:cxn modelId="{19585E74-B653-436A-8261-BAAB90DA708D}" type="presParOf" srcId="{B40748EB-6FC6-40A1-BCAB-C3C3ACF7D4A7}" destId="{FBCFB419-95A6-464D-AA0A-204BD6983AC9}" srcOrd="0" destOrd="0" presId="urn:microsoft.com/office/officeart/2018/5/layout/IconCircleLabelList"/>
    <dgm:cxn modelId="{1B3663C5-8EBA-4D7B-8600-8D93730530ED}" type="presParOf" srcId="{B40748EB-6FC6-40A1-BCAB-C3C3ACF7D4A7}" destId="{7035F167-592E-48A4-9C53-211D3FE55D11}" srcOrd="1" destOrd="0" presId="urn:microsoft.com/office/officeart/2018/5/layout/IconCircleLabelList"/>
    <dgm:cxn modelId="{789BA00E-73AB-4A03-B8BE-2FDF276751BA}" type="presParOf" srcId="{B40748EB-6FC6-40A1-BCAB-C3C3ACF7D4A7}" destId="{147A53E2-A1CB-4A5F-8ACD-4F97DD8282B0}" srcOrd="2" destOrd="0" presId="urn:microsoft.com/office/officeart/2018/5/layout/IconCircleLabelList"/>
    <dgm:cxn modelId="{2E8AF465-7512-47C1-AAE5-53F47979E6C8}" type="presParOf" srcId="{B40748EB-6FC6-40A1-BCAB-C3C3ACF7D4A7}" destId="{B84E7DCA-C023-403F-8D05-6E4914A6334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F035D-F688-4549-B2F6-BDCD67A075D1}">
      <dsp:nvSpPr>
        <dsp:cNvPr id="0" name=""/>
        <dsp:cNvSpPr/>
      </dsp:nvSpPr>
      <dsp:spPr>
        <a:xfrm>
          <a:off x="638133" y="47895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B2961-207F-4DCD-8075-7BDAC422C00D}">
      <dsp:nvSpPr>
        <dsp:cNvPr id="0" name=""/>
        <dsp:cNvSpPr/>
      </dsp:nvSpPr>
      <dsp:spPr>
        <a:xfrm>
          <a:off x="143133" y="159358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About Dataset</a:t>
          </a:r>
          <a:endParaRPr lang="en-US" sz="2400" kern="1200" dirty="0"/>
        </a:p>
      </dsp:txBody>
      <dsp:txXfrm>
        <a:off x="143133" y="1593589"/>
        <a:ext cx="1800000" cy="720000"/>
      </dsp:txXfrm>
    </dsp:sp>
    <dsp:sp modelId="{6D361387-AE2B-4C1C-BDF3-D23511934DE0}">
      <dsp:nvSpPr>
        <dsp:cNvPr id="0" name=""/>
        <dsp:cNvSpPr/>
      </dsp:nvSpPr>
      <dsp:spPr>
        <a:xfrm>
          <a:off x="2753133" y="47895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435D68-4EA9-48E9-88DC-F2D5583DA3F8}">
      <dsp:nvSpPr>
        <dsp:cNvPr id="0" name=""/>
        <dsp:cNvSpPr/>
      </dsp:nvSpPr>
      <dsp:spPr>
        <a:xfrm>
          <a:off x="2258133" y="159358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Motivation</a:t>
          </a:r>
          <a:endParaRPr lang="en-US" sz="2400" kern="1200"/>
        </a:p>
      </dsp:txBody>
      <dsp:txXfrm>
        <a:off x="2258133" y="1593589"/>
        <a:ext cx="1800000" cy="720000"/>
      </dsp:txXfrm>
    </dsp:sp>
    <dsp:sp modelId="{8847D061-E4D4-454C-91C1-6D173F880CA6}">
      <dsp:nvSpPr>
        <dsp:cNvPr id="0" name=""/>
        <dsp:cNvSpPr/>
      </dsp:nvSpPr>
      <dsp:spPr>
        <a:xfrm>
          <a:off x="4868133" y="47895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ECCDD-B046-4A41-A1D7-7F7BD43B6CF9}">
      <dsp:nvSpPr>
        <dsp:cNvPr id="0" name=""/>
        <dsp:cNvSpPr/>
      </dsp:nvSpPr>
      <dsp:spPr>
        <a:xfrm>
          <a:off x="4373133" y="159358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Questions</a:t>
          </a:r>
          <a:endParaRPr lang="en-US" sz="2400" kern="1200"/>
        </a:p>
      </dsp:txBody>
      <dsp:txXfrm>
        <a:off x="4373133" y="1593589"/>
        <a:ext cx="1800000" cy="720000"/>
      </dsp:txXfrm>
    </dsp:sp>
    <dsp:sp modelId="{3C549101-7B73-4E75-BBFA-98B08C400B6C}">
      <dsp:nvSpPr>
        <dsp:cNvPr id="0" name=""/>
        <dsp:cNvSpPr/>
      </dsp:nvSpPr>
      <dsp:spPr>
        <a:xfrm>
          <a:off x="638133" y="276358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9D260C-426A-4FC7-B596-0AD14BA4E50B}">
      <dsp:nvSpPr>
        <dsp:cNvPr id="0" name=""/>
        <dsp:cNvSpPr/>
      </dsp:nvSpPr>
      <dsp:spPr>
        <a:xfrm>
          <a:off x="143133" y="38782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Plot</a:t>
          </a:r>
          <a:endParaRPr lang="en-US" sz="2400" kern="1200"/>
        </a:p>
      </dsp:txBody>
      <dsp:txXfrm>
        <a:off x="143133" y="3878220"/>
        <a:ext cx="1800000" cy="720000"/>
      </dsp:txXfrm>
    </dsp:sp>
    <dsp:sp modelId="{50D1AD21-57DF-4BE5-8362-FAA53B802576}">
      <dsp:nvSpPr>
        <dsp:cNvPr id="0" name=""/>
        <dsp:cNvSpPr/>
      </dsp:nvSpPr>
      <dsp:spPr>
        <a:xfrm>
          <a:off x="2753133" y="276358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32BCC-56E8-4CED-ADE3-17AA6F15F3C8}">
      <dsp:nvSpPr>
        <dsp:cNvPr id="0" name=""/>
        <dsp:cNvSpPr/>
      </dsp:nvSpPr>
      <dsp:spPr>
        <a:xfrm>
          <a:off x="2258133" y="38782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Statistical Analysis</a:t>
          </a:r>
          <a:endParaRPr lang="en-US" sz="2400" kern="1200"/>
        </a:p>
      </dsp:txBody>
      <dsp:txXfrm>
        <a:off x="2258133" y="3878220"/>
        <a:ext cx="1800000" cy="720000"/>
      </dsp:txXfrm>
    </dsp:sp>
    <dsp:sp modelId="{1250C814-4414-4DC2-9CF2-E39CC8120F3B}">
      <dsp:nvSpPr>
        <dsp:cNvPr id="0" name=""/>
        <dsp:cNvSpPr/>
      </dsp:nvSpPr>
      <dsp:spPr>
        <a:xfrm>
          <a:off x="4868133" y="2763589"/>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06CB8C-16CB-4445-8A93-D9A61F7DA559}">
      <dsp:nvSpPr>
        <dsp:cNvPr id="0" name=""/>
        <dsp:cNvSpPr/>
      </dsp:nvSpPr>
      <dsp:spPr>
        <a:xfrm>
          <a:off x="4373133" y="387822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Conclusion</a:t>
          </a:r>
          <a:endParaRPr lang="en-US" sz="2400" kern="1200" dirty="0"/>
        </a:p>
      </dsp:txBody>
      <dsp:txXfrm>
        <a:off x="4373133" y="387822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7027E-1BFA-4082-ADD4-2DF51D7AAAAC}">
      <dsp:nvSpPr>
        <dsp:cNvPr id="0" name=""/>
        <dsp:cNvSpPr/>
      </dsp:nvSpPr>
      <dsp:spPr>
        <a:xfrm>
          <a:off x="705933" y="113105"/>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304B3-7B8D-4033-8E6F-ED9471C3CF9B}">
      <dsp:nvSpPr>
        <dsp:cNvPr id="0" name=""/>
        <dsp:cNvSpPr/>
      </dsp:nvSpPr>
      <dsp:spPr>
        <a:xfrm>
          <a:off x="1137370" y="544543"/>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E418F-2859-425A-A806-63A35005DC41}">
      <dsp:nvSpPr>
        <dsp:cNvPr id="0" name=""/>
        <dsp:cNvSpPr/>
      </dsp:nvSpPr>
      <dsp:spPr>
        <a:xfrm>
          <a:off x="58776" y="2768105"/>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Planets are more likely to be which type?</a:t>
          </a:r>
        </a:p>
      </dsp:txBody>
      <dsp:txXfrm>
        <a:off x="58776" y="2768105"/>
        <a:ext cx="3318750" cy="720000"/>
      </dsp:txXfrm>
    </dsp:sp>
    <dsp:sp modelId="{FBCFB419-95A6-464D-AA0A-204BD6983AC9}">
      <dsp:nvSpPr>
        <dsp:cNvPr id="0" name=""/>
        <dsp:cNvSpPr/>
      </dsp:nvSpPr>
      <dsp:spPr>
        <a:xfrm>
          <a:off x="4605464" y="113105"/>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5F167-592E-48A4-9C53-211D3FE55D11}">
      <dsp:nvSpPr>
        <dsp:cNvPr id="0" name=""/>
        <dsp:cNvSpPr/>
      </dsp:nvSpPr>
      <dsp:spPr>
        <a:xfrm>
          <a:off x="5036901" y="544543"/>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E7DCA-C023-403F-8D05-6E4914A63341}">
      <dsp:nvSpPr>
        <dsp:cNvPr id="0" name=""/>
        <dsp:cNvSpPr/>
      </dsp:nvSpPr>
      <dsp:spPr>
        <a:xfrm>
          <a:off x="3958308" y="2768105"/>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How much is the average radius for Earth-like planets?</a:t>
          </a:r>
        </a:p>
      </dsp:txBody>
      <dsp:txXfrm>
        <a:off x="3958308" y="2768105"/>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4/23/23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00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56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4/23/23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6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1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32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54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24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8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4/23/23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3903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18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4/23/23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01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4/23/23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47550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ssive planets orbiting a bright space">
            <a:extLst>
              <a:ext uri="{FF2B5EF4-FFF2-40B4-BE49-F238E27FC236}">
                <a16:creationId xmlns:a16="http://schemas.microsoft.com/office/drawing/2014/main" id="{6E6B6587-E702-CF82-74D4-8B9854766891}"/>
              </a:ext>
            </a:extLst>
          </p:cNvPr>
          <p:cNvPicPr>
            <a:picLocks noChangeAspect="1"/>
          </p:cNvPicPr>
          <p:nvPr/>
        </p:nvPicPr>
        <p:blipFill rotWithShape="1">
          <a:blip r:embed="rId2"/>
          <a:srcRect/>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E68BF62-213D-4708-75ED-4D1596A4DF63}"/>
              </a:ext>
            </a:extLst>
          </p:cNvPr>
          <p:cNvSpPr>
            <a:spLocks noGrp="1"/>
          </p:cNvSpPr>
          <p:nvPr>
            <p:ph type="ctrTitle"/>
          </p:nvPr>
        </p:nvSpPr>
        <p:spPr>
          <a:xfrm>
            <a:off x="565151" y="768334"/>
            <a:ext cx="4134538" cy="2866405"/>
          </a:xfrm>
        </p:spPr>
        <p:txBody>
          <a:bodyPr>
            <a:normAutofit/>
          </a:bodyPr>
          <a:lstStyle/>
          <a:p>
            <a:r>
              <a:rPr lang="en-US" sz="5400"/>
              <a:t>NASA Exoplanets</a:t>
            </a:r>
            <a:endParaRPr lang="en-US" sz="5400" dirty="0"/>
          </a:p>
        </p:txBody>
      </p:sp>
      <p:sp>
        <p:nvSpPr>
          <p:cNvPr id="3" name="Subtitle 2">
            <a:extLst>
              <a:ext uri="{FF2B5EF4-FFF2-40B4-BE49-F238E27FC236}">
                <a16:creationId xmlns:a16="http://schemas.microsoft.com/office/drawing/2014/main" id="{F1C64957-524B-0F8E-37A0-FF1C2D4CC35B}"/>
              </a:ext>
            </a:extLst>
          </p:cNvPr>
          <p:cNvSpPr>
            <a:spLocks noGrp="1"/>
          </p:cNvSpPr>
          <p:nvPr>
            <p:ph type="subTitle" idx="1"/>
          </p:nvPr>
        </p:nvSpPr>
        <p:spPr>
          <a:xfrm>
            <a:off x="565151" y="4283239"/>
            <a:ext cx="4134538" cy="1475177"/>
          </a:xfrm>
        </p:spPr>
        <p:txBody>
          <a:bodyPr>
            <a:normAutofit/>
          </a:bodyPr>
          <a:lstStyle/>
          <a:p>
            <a:r>
              <a:rPr lang="en-US" dirty="0"/>
              <a:t>By Shreyas Patel and Simran Shah</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802941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42824-BC8C-EE2C-4A72-93158A25DBC6}"/>
              </a:ext>
            </a:extLst>
          </p:cNvPr>
          <p:cNvSpPr>
            <a:spLocks noGrp="1"/>
          </p:cNvSpPr>
          <p:nvPr>
            <p:ph type="title"/>
          </p:nvPr>
        </p:nvSpPr>
        <p:spPr>
          <a:xfrm>
            <a:off x="565150" y="770890"/>
            <a:ext cx="5070105" cy="3395472"/>
          </a:xfrm>
        </p:spPr>
        <p:txBody>
          <a:bodyPr>
            <a:normAutofit/>
          </a:bodyPr>
          <a:lstStyle/>
          <a:p>
            <a:r>
              <a:rPr lang="en-US" dirty="0"/>
              <a:t>Statistical Analysis</a:t>
            </a:r>
          </a:p>
        </p:txBody>
      </p:sp>
      <p:grpSp>
        <p:nvGrpSpPr>
          <p:cNvPr id="24" name="Group 12">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8" name="Straight Connector 18">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10;&#10;Description automatically generated">
            <a:extLst>
              <a:ext uri="{FF2B5EF4-FFF2-40B4-BE49-F238E27FC236}">
                <a16:creationId xmlns:a16="http://schemas.microsoft.com/office/drawing/2014/main" id="{34778E89-E182-6D2A-149D-EAE2E3E27B03}"/>
              </a:ext>
            </a:extLst>
          </p:cNvPr>
          <p:cNvPicPr>
            <a:picLocks noGrp="1" noChangeAspect="1"/>
          </p:cNvPicPr>
          <p:nvPr>
            <p:ph idx="1"/>
          </p:nvPr>
        </p:nvPicPr>
        <p:blipFill>
          <a:blip r:embed="rId2"/>
          <a:stretch>
            <a:fillRect/>
          </a:stretch>
        </p:blipFill>
        <p:spPr>
          <a:xfrm>
            <a:off x="5635256" y="4135895"/>
            <a:ext cx="4473326" cy="696665"/>
          </a:xfrm>
        </p:spPr>
      </p:pic>
      <p:sp>
        <p:nvSpPr>
          <p:cNvPr id="6" name="TextBox 5">
            <a:extLst>
              <a:ext uri="{FF2B5EF4-FFF2-40B4-BE49-F238E27FC236}">
                <a16:creationId xmlns:a16="http://schemas.microsoft.com/office/drawing/2014/main" id="{27A2FA7D-BAB7-1C5A-400D-FBD41E698AE1}"/>
              </a:ext>
            </a:extLst>
          </p:cNvPr>
          <p:cNvSpPr txBox="1"/>
          <p:nvPr/>
        </p:nvSpPr>
        <p:spPr>
          <a:xfrm>
            <a:off x="5635256" y="2025440"/>
            <a:ext cx="5905254" cy="1764842"/>
          </a:xfrm>
          <a:prstGeom prst="rect">
            <a:avLst/>
          </a:prstGeom>
          <a:noFill/>
        </p:spPr>
        <p:txBody>
          <a:bodyPr wrap="square" rtlCol="0">
            <a:spAutoFit/>
          </a:bodyPr>
          <a:lstStyle/>
          <a:p>
            <a:pPr defTabSz="1316736">
              <a:spcAft>
                <a:spcPts val="600"/>
              </a:spcAft>
            </a:pPr>
            <a:r>
              <a:rPr lang="en-US" sz="2592" kern="1200">
                <a:solidFill>
                  <a:schemeClr val="tx1"/>
                </a:solidFill>
                <a:latin typeface="+mn-lt"/>
                <a:ea typeface="+mn-ea"/>
                <a:cs typeface="+mn-cs"/>
              </a:rPr>
              <a:t>T-test</a:t>
            </a:r>
          </a:p>
          <a:p>
            <a:pPr marL="411480" indent="-411480" defTabSz="1316736">
              <a:spcAft>
                <a:spcPts val="600"/>
              </a:spcAft>
              <a:buFont typeface="Arial" panose="020B0604020202020204" pitchFamily="34" charset="0"/>
              <a:buChar char="•"/>
            </a:pPr>
            <a:r>
              <a:rPr lang="en-US" sz="2592" kern="1200">
                <a:solidFill>
                  <a:schemeClr val="tx1"/>
                </a:solidFill>
                <a:latin typeface="+mn-lt"/>
                <a:ea typeface="+mn-ea"/>
                <a:cs typeface="+mn-cs"/>
              </a:rPr>
              <a:t>There is significant difference between 2 groups as P-value is lower than 0.05.</a:t>
            </a:r>
            <a:endParaRPr lang="en-US"/>
          </a:p>
        </p:txBody>
      </p:sp>
      <p:pic>
        <p:nvPicPr>
          <p:cNvPr id="22" name="Picture 21" descr="Diagram, engineering drawing&#10;&#10;Description automatically generated">
            <a:extLst>
              <a:ext uri="{FF2B5EF4-FFF2-40B4-BE49-F238E27FC236}">
                <a16:creationId xmlns:a16="http://schemas.microsoft.com/office/drawing/2014/main" id="{999BC731-92DA-C2CE-945E-1EFEF93379C5}"/>
              </a:ext>
            </a:extLst>
          </p:cNvPr>
          <p:cNvPicPr>
            <a:picLocks noChangeAspect="1"/>
          </p:cNvPicPr>
          <p:nvPr/>
        </p:nvPicPr>
        <p:blipFill>
          <a:blip r:embed="rId3"/>
          <a:stretch>
            <a:fillRect/>
          </a:stretch>
        </p:blipFill>
        <p:spPr>
          <a:xfrm>
            <a:off x="876488" y="2025440"/>
            <a:ext cx="3882280" cy="3155163"/>
          </a:xfrm>
          <a:prstGeom prst="rect">
            <a:avLst/>
          </a:prstGeom>
        </p:spPr>
      </p:pic>
    </p:spTree>
    <p:extLst>
      <p:ext uri="{BB962C8B-B14F-4D97-AF65-F5344CB8AC3E}">
        <p14:creationId xmlns:p14="http://schemas.microsoft.com/office/powerpoint/2010/main" val="16552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6" name="Oval 1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Oval 1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Oval 2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2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2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2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2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3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3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 name="Straight Connector 4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42824-BC8C-EE2C-4A72-93158A25DBC6}"/>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5400"/>
              <a:t>Statistical Analysis</a:t>
            </a:r>
          </a:p>
        </p:txBody>
      </p:sp>
      <p:sp>
        <p:nvSpPr>
          <p:cNvPr id="10" name="TextBox 9">
            <a:extLst>
              <a:ext uri="{FF2B5EF4-FFF2-40B4-BE49-F238E27FC236}">
                <a16:creationId xmlns:a16="http://schemas.microsoft.com/office/drawing/2014/main" id="{2EC630D9-C998-E9D6-B0C6-1216FA68A9F3}"/>
              </a:ext>
            </a:extLst>
          </p:cNvPr>
          <p:cNvSpPr txBox="1"/>
          <p:nvPr/>
        </p:nvSpPr>
        <p:spPr>
          <a:xfrm>
            <a:off x="5620344" y="2903547"/>
            <a:ext cx="5655777" cy="2851710"/>
          </a:xfrm>
          <a:prstGeom prst="rect">
            <a:avLst/>
          </a:prstGeom>
        </p:spPr>
        <p:txBody>
          <a:bodyPr vert="horz" lIns="91440" tIns="45720" rIns="91440" bIns="45720" rtlCol="0" anchor="b">
            <a:normAutofit/>
          </a:bodyPr>
          <a:lstStyle/>
          <a:p>
            <a:pPr>
              <a:lnSpc>
                <a:spcPct val="90000"/>
              </a:lnSpc>
              <a:spcBef>
                <a:spcPts val="900"/>
              </a:spcBef>
            </a:pPr>
            <a:r>
              <a:rPr lang="en-US" dirty="0"/>
              <a:t>Linear Regression</a:t>
            </a:r>
          </a:p>
          <a:p>
            <a:pPr>
              <a:lnSpc>
                <a:spcPct val="90000"/>
              </a:lnSpc>
              <a:spcBef>
                <a:spcPts val="900"/>
              </a:spcBef>
            </a:pPr>
            <a:r>
              <a:rPr lang="en-US" dirty="0"/>
              <a:t>We can see from the given </a:t>
            </a:r>
            <a:r>
              <a:rPr lang="en-US" dirty="0" err="1"/>
              <a:t>Linregress</a:t>
            </a:r>
            <a:r>
              <a:rPr lang="en-US" dirty="0"/>
              <a:t> Result that the linear regression line's slope is -2.4935294256177226e-05 and its intercept is 0.11242792408441929. The strength of the linear relationship between the two variables is indicated by the </a:t>
            </a:r>
            <a:r>
              <a:rPr lang="en-US" dirty="0" err="1"/>
              <a:t>r-value</a:t>
            </a:r>
            <a:r>
              <a:rPr lang="en-US" dirty="0"/>
              <a:t>, which is -0.31127384113237555. A weak negative linear relationship between the variables is shown by this negative number.</a:t>
            </a:r>
          </a:p>
        </p:txBody>
      </p:sp>
      <p:grpSp>
        <p:nvGrpSpPr>
          <p:cNvPr id="45" name="Group 44">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051635"/>
            <a:chOff x="10290314" y="0"/>
            <a:chExt cx="1901687" cy="6051635"/>
          </a:xfrm>
        </p:grpSpPr>
        <p:sp>
          <p:nvSpPr>
            <p:cNvPr id="46" name="Oval 45">
              <a:extLst>
                <a:ext uri="{FF2B5EF4-FFF2-40B4-BE49-F238E27FC236}">
                  <a16:creationId xmlns:a16="http://schemas.microsoft.com/office/drawing/2014/main" id="{7DEA532E-6A04-FE40-ADA2-51CE319EF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Oval 50">
              <a:extLst>
                <a:ext uri="{FF2B5EF4-FFF2-40B4-BE49-F238E27FC236}">
                  <a16:creationId xmlns:a16="http://schemas.microsoft.com/office/drawing/2014/main" id="{60A91F59-C207-FC44-BEBC-0BFD0F1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Connector 5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18C45BC-F156-2960-32F6-1C892355610D}"/>
              </a:ext>
            </a:extLst>
          </p:cNvPr>
          <p:cNvSpPr txBox="1"/>
          <p:nvPr/>
        </p:nvSpPr>
        <p:spPr>
          <a:xfrm>
            <a:off x="5631151" y="768334"/>
            <a:ext cx="5825139" cy="1754326"/>
          </a:xfrm>
          <a:prstGeom prst="rect">
            <a:avLst/>
          </a:prstGeom>
          <a:noFill/>
        </p:spPr>
        <p:txBody>
          <a:bodyPr wrap="square" rtlCol="0">
            <a:spAutoFit/>
          </a:bodyPr>
          <a:lstStyle/>
          <a:p>
            <a:pPr>
              <a:spcAft>
                <a:spcPts val="600"/>
              </a:spcAft>
            </a:pPr>
            <a:r>
              <a:rPr lang="en-US" dirty="0" err="1"/>
              <a:t>LinregressResult</a:t>
            </a:r>
            <a:r>
              <a:rPr lang="en-US" dirty="0"/>
              <a:t>(slope=-2.4935294256177226e-05, intercept=0.11242792408441929, </a:t>
            </a:r>
            <a:r>
              <a:rPr lang="en-US" dirty="0" err="1"/>
              <a:t>rvalue</a:t>
            </a:r>
            <a:r>
              <a:rPr lang="en-US" dirty="0"/>
              <a:t>=-0.31127384113237555, </a:t>
            </a:r>
            <a:r>
              <a:rPr lang="en-US" dirty="0" err="1"/>
              <a:t>pvalue</a:t>
            </a:r>
            <a:r>
              <a:rPr lang="en-US" dirty="0"/>
              <a:t>=1.4579466024832974e-107, stderr=1.1030661814215443e-06, </a:t>
            </a:r>
            <a:r>
              <a:rPr lang="en-US" dirty="0" err="1"/>
              <a:t>intercept_stderr</a:t>
            </a:r>
            <a:r>
              <a:rPr lang="en-US" dirty="0"/>
              <a:t>=0.00281520198728659)</a:t>
            </a:r>
          </a:p>
        </p:txBody>
      </p:sp>
      <p:pic>
        <p:nvPicPr>
          <p:cNvPr id="2050" name="Picture 2" descr="cartoon of data science - Google Search | Big data, Big data analytics,  Marketing humor">
            <a:extLst>
              <a:ext uri="{FF2B5EF4-FFF2-40B4-BE49-F238E27FC236}">
                <a16:creationId xmlns:a16="http://schemas.microsoft.com/office/drawing/2014/main" id="{95FFDC00-09C1-A288-1818-4EFD5F35F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83" y="2877818"/>
            <a:ext cx="4475516" cy="317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47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38816-232D-FE7A-97FE-1BB59C8C41E7}"/>
              </a:ext>
            </a:extLst>
          </p:cNvPr>
          <p:cNvSpPr>
            <a:spLocks noGrp="1"/>
          </p:cNvSpPr>
          <p:nvPr>
            <p:ph type="title"/>
          </p:nvPr>
        </p:nvSpPr>
        <p:spPr>
          <a:xfrm>
            <a:off x="565151" y="770890"/>
            <a:ext cx="4133559" cy="1268984"/>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36628D45-AA61-D628-4479-7D0FFDB84966}"/>
              </a:ext>
            </a:extLst>
          </p:cNvPr>
          <p:cNvSpPr>
            <a:spLocks noGrp="1"/>
          </p:cNvSpPr>
          <p:nvPr>
            <p:ph idx="1"/>
          </p:nvPr>
        </p:nvSpPr>
        <p:spPr>
          <a:xfrm>
            <a:off x="565151" y="2160016"/>
            <a:ext cx="4133559" cy="3601212"/>
          </a:xfrm>
        </p:spPr>
        <p:txBody>
          <a:bodyPr>
            <a:normAutofit/>
          </a:bodyPr>
          <a:lstStyle/>
          <a:p>
            <a:r>
              <a:rPr lang="en-US" b="0" i="0" dirty="0">
                <a:effectLst/>
                <a:latin typeface="-apple-system"/>
              </a:rPr>
              <a:t>Comparatively, radius multiplier of earth is more than </a:t>
            </a:r>
            <a:r>
              <a:rPr lang="en-US" b="0" i="0" dirty="0" err="1">
                <a:effectLst/>
                <a:latin typeface="-apple-system"/>
              </a:rPr>
              <a:t>jupiter</a:t>
            </a:r>
            <a:r>
              <a:rPr lang="en-US" b="0" i="0" dirty="0">
                <a:effectLst/>
                <a:latin typeface="-apple-system"/>
              </a:rPr>
              <a:t>, although </a:t>
            </a:r>
            <a:r>
              <a:rPr lang="en-US" b="0" i="0" dirty="0" err="1">
                <a:effectLst/>
                <a:latin typeface="-apple-system"/>
              </a:rPr>
              <a:t>jupiter</a:t>
            </a:r>
            <a:r>
              <a:rPr lang="en-US" b="0" i="0" dirty="0">
                <a:effectLst/>
                <a:latin typeface="-apple-system"/>
              </a:rPr>
              <a:t> has higher radius then earth.</a:t>
            </a:r>
          </a:p>
          <a:p>
            <a:endParaRPr lang="en-US" dirty="0"/>
          </a:p>
        </p:txBody>
      </p:sp>
      <p:pic>
        <p:nvPicPr>
          <p:cNvPr id="5" name="Picture 4" descr="Chart, box and whisker chart&#10;&#10;Description automatically generated">
            <a:extLst>
              <a:ext uri="{FF2B5EF4-FFF2-40B4-BE49-F238E27FC236}">
                <a16:creationId xmlns:a16="http://schemas.microsoft.com/office/drawing/2014/main" id="{9B8F39F5-7E26-5F69-DEBA-EF86FB704336}"/>
              </a:ext>
            </a:extLst>
          </p:cNvPr>
          <p:cNvPicPr>
            <a:picLocks noChangeAspect="1"/>
          </p:cNvPicPr>
          <p:nvPr/>
        </p:nvPicPr>
        <p:blipFill>
          <a:blip r:embed="rId2"/>
          <a:stretch>
            <a:fillRect/>
          </a:stretch>
        </p:blipFill>
        <p:spPr>
          <a:xfrm>
            <a:off x="5106596" y="723859"/>
            <a:ext cx="6430513" cy="5401630"/>
          </a:xfrm>
          <a:prstGeom prst="rect">
            <a:avLst/>
          </a:prstGeom>
        </p:spPr>
      </p:pic>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24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70C7A6C8-CA8F-6094-2565-2D74227B006A}"/>
              </a:ext>
            </a:extLst>
          </p:cNvPr>
          <p:cNvPicPr>
            <a:picLocks noChangeAspect="1"/>
          </p:cNvPicPr>
          <p:nvPr/>
        </p:nvPicPr>
        <p:blipFill rotWithShape="1">
          <a:blip r:embed="rId2"/>
          <a:srcRect b="15730"/>
          <a:stretch/>
        </p:blipFill>
        <p:spPr>
          <a:xfrm>
            <a:off x="20" y="1"/>
            <a:ext cx="12191980" cy="6857999"/>
          </a:xfrm>
          <a:prstGeom prst="rect">
            <a:avLst/>
          </a:prstGeom>
        </p:spPr>
      </p:pic>
      <p:sp>
        <p:nvSpPr>
          <p:cNvPr id="39"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2D30E3B2-5064-B611-98B4-5ED9535C62A7}"/>
              </a:ext>
            </a:extLst>
          </p:cNvPr>
          <p:cNvSpPr>
            <a:spLocks noGrp="1"/>
          </p:cNvSpPr>
          <p:nvPr>
            <p:ph type="title"/>
          </p:nvPr>
        </p:nvSpPr>
        <p:spPr>
          <a:xfrm>
            <a:off x="565150" y="768334"/>
            <a:ext cx="6969505" cy="2866405"/>
          </a:xfrm>
        </p:spPr>
        <p:txBody>
          <a:bodyPr vert="horz" lIns="91440" tIns="45720" rIns="91440" bIns="45720" rtlCol="0" anchor="t">
            <a:normAutofit/>
          </a:bodyPr>
          <a:lstStyle/>
          <a:p>
            <a:r>
              <a:rPr lang="en-US" sz="6600"/>
              <a:t>Conclusion</a:t>
            </a:r>
          </a:p>
        </p:txBody>
      </p:sp>
      <p:cxnSp>
        <p:nvCxnSpPr>
          <p:cNvPr id="41" name="Straight Connector 40">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4"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0E83D60D-B43C-97E1-AD62-7DEFFE52BC45}"/>
              </a:ext>
            </a:extLst>
          </p:cNvPr>
          <p:cNvSpPr txBox="1"/>
          <p:nvPr/>
        </p:nvSpPr>
        <p:spPr>
          <a:xfrm>
            <a:off x="565150" y="2177881"/>
            <a:ext cx="7335835" cy="3693319"/>
          </a:xfrm>
          <a:prstGeom prst="rect">
            <a:avLst/>
          </a:prstGeom>
          <a:noFill/>
        </p:spPr>
        <p:txBody>
          <a:bodyPr wrap="square" rtlCol="0">
            <a:spAutoFit/>
          </a:bodyPr>
          <a:lstStyle/>
          <a:p>
            <a:pPr algn="just"/>
            <a:r>
              <a:rPr lang="en-US" sz="2400" b="0" i="0" dirty="0">
                <a:effectLst/>
                <a:latin typeface="-apple-system"/>
              </a:rPr>
              <a:t>Majority of the planets are of type Neptune-like which are cold planets. This makes the claim that the majority of the planets in our universe share Neptune's features as cold planets. As a gas giant with a mostly hydrogen, helium, and methane atmosphere, Neptune is one of the coldest planets in our solar system. The majority of the planets in our universe may not contain the prerequisites for life, according to this assertion, which suggests that they may not be habitable for humans.</a:t>
            </a:r>
          </a:p>
          <a:p>
            <a:endParaRPr lang="en-US" dirty="0"/>
          </a:p>
        </p:txBody>
      </p:sp>
    </p:spTree>
    <p:extLst>
      <p:ext uri="{BB962C8B-B14F-4D97-AF65-F5344CB8AC3E}">
        <p14:creationId xmlns:p14="http://schemas.microsoft.com/office/powerpoint/2010/main" val="27620155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D3EC9-07BD-DD74-2E23-450991A42454}"/>
              </a:ext>
            </a:extLst>
          </p:cNvPr>
          <p:cNvSpPr>
            <a:spLocks noGrp="1"/>
          </p:cNvSpPr>
          <p:nvPr>
            <p:ph type="title"/>
          </p:nvPr>
        </p:nvSpPr>
        <p:spPr>
          <a:xfrm>
            <a:off x="565150" y="2485898"/>
            <a:ext cx="3608387" cy="3395472"/>
          </a:xfrm>
        </p:spPr>
        <p:txBody>
          <a:bodyPr anchor="b">
            <a:normAutofit/>
          </a:bodyPr>
          <a:lstStyle/>
          <a:p>
            <a:r>
              <a:rPr lang="en-US" dirty="0"/>
              <a:t>Content</a:t>
            </a:r>
          </a:p>
        </p:txBody>
      </p:sp>
      <p:grpSp>
        <p:nvGrpSpPr>
          <p:cNvPr id="18"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99234BBC-A307-B617-9A21-9FDFA817A49D}"/>
              </a:ext>
            </a:extLst>
          </p:cNvPr>
          <p:cNvGraphicFramePr>
            <a:graphicFrameLocks noGrp="1"/>
          </p:cNvGraphicFramePr>
          <p:nvPr>
            <p:ph idx="1"/>
            <p:extLst>
              <p:ext uri="{D42A27DB-BD31-4B8C-83A1-F6EECF244321}">
                <p14:modId xmlns:p14="http://schemas.microsoft.com/office/powerpoint/2010/main" val="2951633035"/>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74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7D6DB59-938B-DEA4-4035-516BBF9400BA}"/>
              </a:ext>
            </a:extLst>
          </p:cNvPr>
          <p:cNvSpPr>
            <a:spLocks noGrp="1"/>
          </p:cNvSpPr>
          <p:nvPr>
            <p:ph type="title"/>
          </p:nvPr>
        </p:nvSpPr>
        <p:spPr>
          <a:xfrm>
            <a:off x="5224243" y="770890"/>
            <a:ext cx="6400999" cy="1268984"/>
          </a:xfrm>
        </p:spPr>
        <p:txBody>
          <a:bodyPr>
            <a:normAutofit/>
          </a:bodyPr>
          <a:lstStyle/>
          <a:p>
            <a:r>
              <a:rPr lang="en-US" dirty="0"/>
              <a:t>About Dataset</a:t>
            </a:r>
          </a:p>
        </p:txBody>
      </p:sp>
      <p:sp>
        <p:nvSpPr>
          <p:cNvPr id="3" name="Content Placeholder 2">
            <a:extLst>
              <a:ext uri="{FF2B5EF4-FFF2-40B4-BE49-F238E27FC236}">
                <a16:creationId xmlns:a16="http://schemas.microsoft.com/office/drawing/2014/main" id="{6339B8F3-136C-3B1E-5D31-59FC3DD2DD31}"/>
              </a:ext>
            </a:extLst>
          </p:cNvPr>
          <p:cNvSpPr>
            <a:spLocks noGrp="1"/>
          </p:cNvSpPr>
          <p:nvPr>
            <p:ph idx="1"/>
          </p:nvPr>
        </p:nvSpPr>
        <p:spPr>
          <a:xfrm>
            <a:off x="5224243" y="2160016"/>
            <a:ext cx="6400999" cy="3601212"/>
          </a:xfrm>
        </p:spPr>
        <p:txBody>
          <a:bodyPr>
            <a:normAutofit/>
          </a:bodyPr>
          <a:lstStyle/>
          <a:p>
            <a:r>
              <a:rPr lang="en-US" dirty="0"/>
              <a:t>The NASA Exoplanet Archive is a database that includes details on every exoplanet (a planet beyond our solar system) that has been identified so far by NASA's numerous space missions, ground-based observatories, and other sources.</a:t>
            </a:r>
          </a:p>
        </p:txBody>
      </p:sp>
      <p:pic>
        <p:nvPicPr>
          <p:cNvPr id="5" name="Picture 4" descr="Earth from space">
            <a:extLst>
              <a:ext uri="{FF2B5EF4-FFF2-40B4-BE49-F238E27FC236}">
                <a16:creationId xmlns:a16="http://schemas.microsoft.com/office/drawing/2014/main" id="{8CDF25F8-C33D-DC4C-45A3-5A71473B91A1}"/>
              </a:ext>
            </a:extLst>
          </p:cNvPr>
          <p:cNvPicPr>
            <a:picLocks noChangeAspect="1"/>
          </p:cNvPicPr>
          <p:nvPr/>
        </p:nvPicPr>
        <p:blipFill rotWithShape="1">
          <a:blip r:embed="rId2"/>
          <a:srcRect l="35136" r="26664"/>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2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D23A9D8-CB4B-87EF-50E3-5F038039F71A}"/>
              </a:ext>
            </a:extLst>
          </p:cNvPr>
          <p:cNvSpPr>
            <a:spLocks noGrp="1"/>
          </p:cNvSpPr>
          <p:nvPr>
            <p:ph type="title"/>
          </p:nvPr>
        </p:nvSpPr>
        <p:spPr>
          <a:xfrm>
            <a:off x="7493280" y="770890"/>
            <a:ext cx="4133560" cy="1268984"/>
          </a:xfrm>
        </p:spPr>
        <p:txBody>
          <a:bodyPr>
            <a:normAutofit/>
          </a:bodyPr>
          <a:lstStyle/>
          <a:p>
            <a:r>
              <a:rPr lang="en-US" dirty="0"/>
              <a:t>Observation</a:t>
            </a:r>
          </a:p>
        </p:txBody>
      </p:sp>
      <p:sp>
        <p:nvSpPr>
          <p:cNvPr id="3" name="Content Placeholder 2">
            <a:extLst>
              <a:ext uri="{FF2B5EF4-FFF2-40B4-BE49-F238E27FC236}">
                <a16:creationId xmlns:a16="http://schemas.microsoft.com/office/drawing/2014/main" id="{6DD8193E-28A8-2983-5E7B-3EF63468A059}"/>
              </a:ext>
            </a:extLst>
          </p:cNvPr>
          <p:cNvSpPr>
            <a:spLocks noGrp="1"/>
          </p:cNvSpPr>
          <p:nvPr>
            <p:ph idx="1"/>
          </p:nvPr>
        </p:nvSpPr>
        <p:spPr>
          <a:xfrm>
            <a:off x="7493280" y="2160016"/>
            <a:ext cx="4133560" cy="3601212"/>
          </a:xfrm>
        </p:spPr>
        <p:txBody>
          <a:bodyPr>
            <a:normAutofit/>
          </a:bodyPr>
          <a:lstStyle/>
          <a:p>
            <a:pPr>
              <a:lnSpc>
                <a:spcPct val="90000"/>
              </a:lnSpc>
            </a:pPr>
            <a:r>
              <a:rPr lang="en-US" b="0" i="0" dirty="0">
                <a:effectLst/>
                <a:latin typeface="-apple-system"/>
              </a:rPr>
              <a:t>Each observation in the NASA Exoplanet Archive dataset represents a planet outside our solar system (an exoplanet) and its host star. The dataset contains details about the exoplanet's characteristics and those of its host star, as well as the techniques used to find it.</a:t>
            </a:r>
            <a:endParaRPr lang="en-US"/>
          </a:p>
        </p:txBody>
      </p:sp>
      <p:pic>
        <p:nvPicPr>
          <p:cNvPr id="5" name="Picture 4" descr="The planet earth taken from the outer space">
            <a:extLst>
              <a:ext uri="{FF2B5EF4-FFF2-40B4-BE49-F238E27FC236}">
                <a16:creationId xmlns:a16="http://schemas.microsoft.com/office/drawing/2014/main" id="{1A8F1E14-04C9-ACFA-DA08-9153422C69B8}"/>
              </a:ext>
            </a:extLst>
          </p:cNvPr>
          <p:cNvPicPr>
            <a:picLocks noChangeAspect="1"/>
          </p:cNvPicPr>
          <p:nvPr/>
        </p:nvPicPr>
        <p:blipFill rotWithShape="1">
          <a:blip r:embed="rId2"/>
          <a:srcRect l="34092" r="1" b="1"/>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0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25">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5D46CDC-AF3B-5022-77A2-C32D5E340D75}"/>
              </a:ext>
            </a:extLst>
          </p:cNvPr>
          <p:cNvSpPr>
            <a:spLocks noGrp="1"/>
          </p:cNvSpPr>
          <p:nvPr>
            <p:ph type="title"/>
          </p:nvPr>
        </p:nvSpPr>
        <p:spPr>
          <a:xfrm>
            <a:off x="5224243" y="770890"/>
            <a:ext cx="6400999" cy="1268984"/>
          </a:xfrm>
        </p:spPr>
        <p:txBody>
          <a:bodyPr>
            <a:normAutofit/>
          </a:bodyPr>
          <a:lstStyle/>
          <a:p>
            <a:r>
              <a:rPr lang="en-US" dirty="0"/>
              <a:t>Variable</a:t>
            </a:r>
          </a:p>
        </p:txBody>
      </p:sp>
      <p:sp>
        <p:nvSpPr>
          <p:cNvPr id="7" name="Content Placeholder 2">
            <a:extLst>
              <a:ext uri="{FF2B5EF4-FFF2-40B4-BE49-F238E27FC236}">
                <a16:creationId xmlns:a16="http://schemas.microsoft.com/office/drawing/2014/main" id="{EBDEBB87-15F6-AF98-3C01-3D69B9658058}"/>
              </a:ext>
            </a:extLst>
          </p:cNvPr>
          <p:cNvSpPr>
            <a:spLocks noGrp="1"/>
          </p:cNvSpPr>
          <p:nvPr>
            <p:ph idx="1"/>
          </p:nvPr>
        </p:nvSpPr>
        <p:spPr>
          <a:xfrm>
            <a:off x="5224243" y="1470369"/>
            <a:ext cx="6400999" cy="4488995"/>
          </a:xfrm>
        </p:spPr>
        <p:txBody>
          <a:bodyPr>
            <a:normAutofit/>
          </a:bodyPr>
          <a:lstStyle/>
          <a:p>
            <a:pPr marL="0" indent="0">
              <a:lnSpc>
                <a:spcPct val="90000"/>
              </a:lnSpc>
              <a:buNone/>
            </a:pPr>
            <a:r>
              <a:rPr lang="en-US" b="0" i="0" dirty="0">
                <a:effectLst/>
                <a:latin typeface="-apple-system"/>
              </a:rPr>
              <a:t>There are 13 variables in the dataset,</a:t>
            </a:r>
          </a:p>
          <a:p>
            <a:pPr>
              <a:lnSpc>
                <a:spcPct val="90000"/>
              </a:lnSpc>
              <a:buFont typeface="Arial" panose="020B0604020202020204" pitchFamily="34" charset="0"/>
              <a:buChar char="•"/>
            </a:pPr>
            <a:r>
              <a:rPr lang="en-US" b="0" i="0" dirty="0">
                <a:effectLst/>
                <a:latin typeface="-apple-system"/>
              </a:rPr>
              <a:t>name</a:t>
            </a:r>
          </a:p>
          <a:p>
            <a:pPr>
              <a:lnSpc>
                <a:spcPct val="90000"/>
              </a:lnSpc>
              <a:buFont typeface="Arial" panose="020B0604020202020204" pitchFamily="34" charset="0"/>
              <a:buChar char="•"/>
            </a:pPr>
            <a:r>
              <a:rPr lang="en-US" b="0" i="0" dirty="0">
                <a:effectLst/>
                <a:latin typeface="-apple-system"/>
              </a:rPr>
              <a:t>distance</a:t>
            </a:r>
          </a:p>
          <a:p>
            <a:pPr>
              <a:lnSpc>
                <a:spcPct val="90000"/>
              </a:lnSpc>
              <a:buFont typeface="Arial" panose="020B0604020202020204" pitchFamily="34" charset="0"/>
              <a:buChar char="•"/>
            </a:pPr>
            <a:r>
              <a:rPr lang="en-US" b="0" i="0" dirty="0" err="1">
                <a:effectLst/>
                <a:latin typeface="-apple-system"/>
              </a:rPr>
              <a:t>stellar_magnitude</a:t>
            </a:r>
            <a:endParaRPr lang="en-US" b="0" i="0" dirty="0">
              <a:effectLst/>
              <a:latin typeface="-apple-system"/>
            </a:endParaRPr>
          </a:p>
          <a:p>
            <a:pPr>
              <a:lnSpc>
                <a:spcPct val="90000"/>
              </a:lnSpc>
              <a:buFont typeface="Arial" panose="020B0604020202020204" pitchFamily="34" charset="0"/>
              <a:buChar char="•"/>
            </a:pPr>
            <a:r>
              <a:rPr lang="en-US" b="0" i="0" dirty="0" err="1">
                <a:effectLst/>
                <a:latin typeface="-apple-system"/>
              </a:rPr>
              <a:t>planet_type</a:t>
            </a:r>
            <a:endParaRPr lang="en-US" b="0" i="0" dirty="0">
              <a:effectLst/>
              <a:latin typeface="-apple-system"/>
            </a:endParaRPr>
          </a:p>
          <a:p>
            <a:pPr>
              <a:lnSpc>
                <a:spcPct val="90000"/>
              </a:lnSpc>
              <a:buFont typeface="Arial" panose="020B0604020202020204" pitchFamily="34" charset="0"/>
              <a:buChar char="•"/>
            </a:pPr>
            <a:r>
              <a:rPr lang="en-US" b="0" i="0" dirty="0" err="1">
                <a:effectLst/>
                <a:latin typeface="-apple-system"/>
              </a:rPr>
              <a:t>discovery_year</a:t>
            </a:r>
            <a:endParaRPr lang="en-US" b="0" i="0" dirty="0">
              <a:effectLst/>
              <a:latin typeface="-apple-system"/>
            </a:endParaRPr>
          </a:p>
          <a:p>
            <a:pPr>
              <a:lnSpc>
                <a:spcPct val="90000"/>
              </a:lnSpc>
              <a:buFont typeface="Arial" panose="020B0604020202020204" pitchFamily="34" charset="0"/>
              <a:buChar char="•"/>
            </a:pPr>
            <a:r>
              <a:rPr lang="en-US" b="0" i="0" dirty="0" err="1">
                <a:effectLst/>
                <a:latin typeface="-apple-system"/>
              </a:rPr>
              <a:t>mass_multiplier</a:t>
            </a:r>
            <a:endParaRPr lang="en-US" b="0" i="0" dirty="0">
              <a:effectLst/>
              <a:latin typeface="-apple-system"/>
            </a:endParaRPr>
          </a:p>
          <a:p>
            <a:pPr>
              <a:lnSpc>
                <a:spcPct val="90000"/>
              </a:lnSpc>
              <a:buFont typeface="Arial" panose="020B0604020202020204" pitchFamily="34" charset="0"/>
              <a:buChar char="•"/>
            </a:pPr>
            <a:r>
              <a:rPr lang="en-US" b="0" i="0" dirty="0" err="1">
                <a:effectLst/>
                <a:latin typeface="-apple-system"/>
              </a:rPr>
              <a:t>mass_wrt</a:t>
            </a:r>
            <a:endParaRPr lang="en-US" b="0" i="0" dirty="0">
              <a:effectLst/>
              <a:latin typeface="-apple-system"/>
            </a:endParaRPr>
          </a:p>
        </p:txBody>
      </p:sp>
      <p:pic>
        <p:nvPicPr>
          <p:cNvPr id="40" name="Picture 19" descr="Water droplet on a petal">
            <a:extLst>
              <a:ext uri="{FF2B5EF4-FFF2-40B4-BE49-F238E27FC236}">
                <a16:creationId xmlns:a16="http://schemas.microsoft.com/office/drawing/2014/main" id="{26BEAA80-8A13-BC53-EE0D-45AF831B887E}"/>
              </a:ext>
            </a:extLst>
          </p:cNvPr>
          <p:cNvPicPr>
            <a:picLocks noChangeAspect="1"/>
          </p:cNvPicPr>
          <p:nvPr/>
        </p:nvPicPr>
        <p:blipFill rotWithShape="1">
          <a:blip r:embed="rId2"/>
          <a:srcRect l="34077" r="27723"/>
          <a:stretch/>
        </p:blipFill>
        <p:spPr>
          <a:xfrm>
            <a:off x="20" y="1"/>
            <a:ext cx="4657325" cy="6857999"/>
          </a:xfrm>
          <a:prstGeom prst="rect">
            <a:avLst/>
          </a:prstGeom>
        </p:spPr>
      </p:pic>
      <p:cxnSp>
        <p:nvCxnSpPr>
          <p:cNvPr id="41" name="Straight Connector 3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2D99173-37AD-065A-FDEF-0F132F938B66}"/>
              </a:ext>
            </a:extLst>
          </p:cNvPr>
          <p:cNvSpPr txBox="1"/>
          <p:nvPr/>
        </p:nvSpPr>
        <p:spPr>
          <a:xfrm>
            <a:off x="8526639" y="1934412"/>
            <a:ext cx="3126540" cy="3094693"/>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000000"/>
                </a:solidFill>
                <a:effectLst/>
                <a:uLnTx/>
                <a:uFillTx/>
                <a:latin typeface="-apple-system"/>
                <a:ea typeface="+mn-ea"/>
                <a:cs typeface="+mn-cs"/>
              </a:rPr>
              <a:t>radius_multiplier</a:t>
            </a:r>
            <a:endParaRPr kumimoji="0" lang="en-US" sz="2400" b="0" i="0" u="none" strike="noStrike" kern="1200" cap="none" spc="0" normalizeH="0" baseline="0" noProof="0" dirty="0">
              <a:ln>
                <a:noFill/>
              </a:ln>
              <a:solidFill>
                <a:srgbClr val="000000"/>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000000"/>
                </a:solidFill>
                <a:effectLst/>
                <a:uLnTx/>
                <a:uFillTx/>
                <a:latin typeface="-apple-system"/>
                <a:ea typeface="+mn-ea"/>
                <a:cs typeface="+mn-cs"/>
              </a:rPr>
              <a:t>radius_wrt</a:t>
            </a:r>
            <a:endParaRPr kumimoji="0" lang="en-US" sz="2400" b="0" i="0" u="none" strike="noStrike" kern="1200" cap="none" spc="0" normalizeH="0" baseline="0" noProof="0" dirty="0">
              <a:ln>
                <a:noFill/>
              </a:ln>
              <a:solidFill>
                <a:srgbClr val="000000"/>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000000"/>
                </a:solidFill>
                <a:effectLst/>
                <a:uLnTx/>
                <a:uFillTx/>
                <a:latin typeface="-apple-system"/>
                <a:ea typeface="+mn-ea"/>
                <a:cs typeface="+mn-cs"/>
              </a:rPr>
              <a:t>orbital_radius</a:t>
            </a:r>
            <a:endParaRPr kumimoji="0" lang="en-US" sz="2400" b="0" i="0" u="none" strike="noStrike" kern="1200" cap="none" spc="0" normalizeH="0" baseline="0" noProof="0" dirty="0">
              <a:ln>
                <a:noFill/>
              </a:ln>
              <a:solidFill>
                <a:srgbClr val="000000"/>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000000"/>
                </a:solidFill>
                <a:effectLst/>
                <a:uLnTx/>
                <a:uFillTx/>
                <a:latin typeface="-apple-system"/>
                <a:ea typeface="+mn-ea"/>
                <a:cs typeface="+mn-cs"/>
              </a:rPr>
              <a:t>orbital_period</a:t>
            </a:r>
            <a:endParaRPr kumimoji="0" lang="en-US" sz="2400" b="0" i="0" u="none" strike="noStrike" kern="1200" cap="none" spc="0" normalizeH="0" baseline="0" noProof="0" dirty="0">
              <a:ln>
                <a:noFill/>
              </a:ln>
              <a:solidFill>
                <a:srgbClr val="000000"/>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pple-system"/>
                <a:ea typeface="+mn-ea"/>
                <a:cs typeface="+mn-cs"/>
              </a:rPr>
              <a:t>eccentricity</a:t>
            </a:r>
          </a:p>
          <a:p>
            <a:pPr marL="228600"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000000"/>
                </a:solidFill>
                <a:effectLst/>
                <a:uLnTx/>
                <a:uFillTx/>
                <a:latin typeface="-apple-system"/>
                <a:ea typeface="+mn-ea"/>
                <a:cs typeface="+mn-cs"/>
              </a:rPr>
              <a:t>detection_method</a:t>
            </a:r>
            <a:endParaRPr kumimoji="0" lang="en-US" sz="2400" b="0" i="0" u="none" strike="noStrike" kern="1200" cap="none" spc="0" normalizeH="0" baseline="0" noProof="0" dirty="0">
              <a:ln>
                <a:noFill/>
              </a:ln>
              <a:solidFill>
                <a:srgbClr val="000000"/>
              </a:solidFill>
              <a:effectLst/>
              <a:uLnTx/>
              <a:uFillTx/>
              <a:latin typeface="-apple-system"/>
              <a:ea typeface="+mn-ea"/>
              <a:cs typeface="+mn-cs"/>
            </a:endParaRPr>
          </a:p>
          <a:p>
            <a:endParaRPr lang="en-US" sz="2800" dirty="0"/>
          </a:p>
        </p:txBody>
      </p:sp>
    </p:spTree>
    <p:extLst>
      <p:ext uri="{BB962C8B-B14F-4D97-AF65-F5344CB8AC3E}">
        <p14:creationId xmlns:p14="http://schemas.microsoft.com/office/powerpoint/2010/main" val="53380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5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urful pile of yarn turned into a yellow yarn light bulb">
            <a:extLst>
              <a:ext uri="{FF2B5EF4-FFF2-40B4-BE49-F238E27FC236}">
                <a16:creationId xmlns:a16="http://schemas.microsoft.com/office/drawing/2014/main" id="{55112D1B-AED2-0E1A-C02C-D52FA95AF02C}"/>
              </a:ext>
            </a:extLst>
          </p:cNvPr>
          <p:cNvPicPr>
            <a:picLocks noChangeAspect="1"/>
          </p:cNvPicPr>
          <p:nvPr/>
        </p:nvPicPr>
        <p:blipFill rotWithShape="1">
          <a:blip r:embed="rId2"/>
          <a:srcRect t="12835" b="2895"/>
          <a:stretch/>
        </p:blipFill>
        <p:spPr>
          <a:xfrm>
            <a:off x="20" y="1"/>
            <a:ext cx="12191980" cy="6857999"/>
          </a:xfrm>
          <a:prstGeom prst="rect">
            <a:avLst/>
          </a:prstGeom>
        </p:spPr>
      </p:pic>
      <p:sp>
        <p:nvSpPr>
          <p:cNvPr id="86"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B375317-4609-4BD9-A16E-34802755A122}"/>
              </a:ext>
            </a:extLst>
          </p:cNvPr>
          <p:cNvSpPr>
            <a:spLocks noGrp="1"/>
          </p:cNvSpPr>
          <p:nvPr>
            <p:ph type="title"/>
          </p:nvPr>
        </p:nvSpPr>
        <p:spPr>
          <a:xfrm>
            <a:off x="565150" y="770890"/>
            <a:ext cx="7335835" cy="1268984"/>
          </a:xfrm>
        </p:spPr>
        <p:txBody>
          <a:bodyPr vert="horz" lIns="91440" tIns="45720" rIns="91440" bIns="45720" rtlCol="0" anchor="t">
            <a:normAutofit/>
          </a:bodyPr>
          <a:lstStyle/>
          <a:p>
            <a:r>
              <a:rPr lang="en-US"/>
              <a:t>Motivation</a:t>
            </a:r>
          </a:p>
        </p:txBody>
      </p:sp>
      <p:sp>
        <p:nvSpPr>
          <p:cNvPr id="4" name="TextBox 3">
            <a:extLst>
              <a:ext uri="{FF2B5EF4-FFF2-40B4-BE49-F238E27FC236}">
                <a16:creationId xmlns:a16="http://schemas.microsoft.com/office/drawing/2014/main" id="{AF27B867-00FA-9EF0-3FFB-82561E90B7C1}"/>
              </a:ext>
            </a:extLst>
          </p:cNvPr>
          <p:cNvSpPr txBox="1"/>
          <p:nvPr/>
        </p:nvSpPr>
        <p:spPr>
          <a:xfrm>
            <a:off x="565150" y="2160016"/>
            <a:ext cx="7335835" cy="3601212"/>
          </a:xfrm>
          <a:prstGeom prst="rect">
            <a:avLst/>
          </a:prstGeom>
        </p:spPr>
        <p:txBody>
          <a:bodyPr vert="horz" lIns="91440" tIns="45720" rIns="91440" bIns="45720" rtlCol="0">
            <a:normAutofit/>
          </a:bodyPr>
          <a:lstStyle/>
          <a:p>
            <a:pPr>
              <a:spcBef>
                <a:spcPts val="900"/>
              </a:spcBef>
            </a:pPr>
            <a:r>
              <a:rPr lang="en-US" dirty="0">
                <a:effectLst/>
              </a:rPr>
              <a:t>The NASA Exoplanet Archive collection can be used for data analytics to gain important insights and information about the features and traits of exoplanets and their home stars. This can help in a better understanding of how planets in our galaxy develop, evolve, and interact with their environments. Data analytics methods can be used to spot patterns and trends in the data, such as relationships between exoplanet mass and radius or between a planet's distance from its star and the possibility that it has an atmosphere. The development of models and ideas concerning the formation and evolution of exoplanets can then be done using these patterns and trends.</a:t>
            </a:r>
            <a:endParaRPr lang="en-US" dirty="0"/>
          </a:p>
        </p:txBody>
      </p:sp>
      <p:cxnSp>
        <p:nvCxnSpPr>
          <p:cNvPr id="87" name="Straight Connector 58">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8" name="Group 60">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62"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261565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0AFFF5A8-E429-F144-EDC1-172035285552}"/>
              </a:ext>
            </a:extLst>
          </p:cNvPr>
          <p:cNvPicPr>
            <a:picLocks noChangeAspect="1"/>
          </p:cNvPicPr>
          <p:nvPr/>
        </p:nvPicPr>
        <p:blipFill rotWithShape="1">
          <a:blip r:embed="rId2"/>
          <a:srcRect l="28844" r="6268" b="1"/>
          <a:stretch/>
        </p:blipFill>
        <p:spPr>
          <a:xfrm>
            <a:off x="20" y="1"/>
            <a:ext cx="12191980" cy="6857999"/>
          </a:xfrm>
          <a:prstGeom prst="rect">
            <a:avLst/>
          </a:prstGeom>
        </p:spPr>
      </p:pic>
      <p:sp>
        <p:nvSpPr>
          <p:cNvPr id="55"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955D0461-B4D9-751D-4A2A-2550CC80B115}"/>
              </a:ext>
            </a:extLst>
          </p:cNvPr>
          <p:cNvSpPr>
            <a:spLocks noGrp="1"/>
          </p:cNvSpPr>
          <p:nvPr>
            <p:ph type="title"/>
          </p:nvPr>
        </p:nvSpPr>
        <p:spPr>
          <a:xfrm>
            <a:off x="565150" y="770890"/>
            <a:ext cx="7335835" cy="1268984"/>
          </a:xfrm>
        </p:spPr>
        <p:txBody>
          <a:bodyPr vert="horz" lIns="91440" tIns="45720" rIns="91440" bIns="45720" rtlCol="0" anchor="t">
            <a:normAutofit/>
          </a:bodyPr>
          <a:lstStyle/>
          <a:p>
            <a:r>
              <a:rPr lang="en-US" dirty="0"/>
              <a:t>Questions</a:t>
            </a:r>
          </a:p>
        </p:txBody>
      </p:sp>
      <p:cxnSp>
        <p:nvCxnSpPr>
          <p:cNvPr id="57" name="Straight Connector 56">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60"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68" name="TextBox 3">
            <a:extLst>
              <a:ext uri="{FF2B5EF4-FFF2-40B4-BE49-F238E27FC236}">
                <a16:creationId xmlns:a16="http://schemas.microsoft.com/office/drawing/2014/main" id="{9F794DC0-0953-F5F8-3F94-E142893F0E47}"/>
              </a:ext>
            </a:extLst>
          </p:cNvPr>
          <p:cNvGraphicFramePr/>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54446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75E54-AA23-E735-B80F-4195D59DC049}"/>
              </a:ext>
            </a:extLst>
          </p:cNvPr>
          <p:cNvSpPr>
            <a:spLocks noGrp="1"/>
          </p:cNvSpPr>
          <p:nvPr>
            <p:ph type="title"/>
          </p:nvPr>
        </p:nvSpPr>
        <p:spPr>
          <a:xfrm>
            <a:off x="565151" y="770890"/>
            <a:ext cx="4133559" cy="1268984"/>
          </a:xfrm>
        </p:spPr>
        <p:txBody>
          <a:bodyPr>
            <a:normAutofit/>
          </a:bodyPr>
          <a:lstStyle/>
          <a:p>
            <a:pPr>
              <a:lnSpc>
                <a:spcPct val="90000"/>
              </a:lnSpc>
            </a:pPr>
            <a:r>
              <a:rPr lang="en-US" dirty="0"/>
              <a:t>Plot and Interpretation</a:t>
            </a:r>
          </a:p>
        </p:txBody>
      </p:sp>
      <p:sp>
        <p:nvSpPr>
          <p:cNvPr id="53" name="Content Placeholder 52">
            <a:extLst>
              <a:ext uri="{FF2B5EF4-FFF2-40B4-BE49-F238E27FC236}">
                <a16:creationId xmlns:a16="http://schemas.microsoft.com/office/drawing/2014/main" id="{FB018611-9F01-7A4B-D5F7-6E08FEEF895B}"/>
              </a:ext>
            </a:extLst>
          </p:cNvPr>
          <p:cNvSpPr>
            <a:spLocks noGrp="1"/>
          </p:cNvSpPr>
          <p:nvPr>
            <p:ph idx="1"/>
          </p:nvPr>
        </p:nvSpPr>
        <p:spPr>
          <a:xfrm>
            <a:off x="565151" y="2160016"/>
            <a:ext cx="4133559" cy="3601212"/>
          </a:xfrm>
        </p:spPr>
        <p:txBody>
          <a:bodyPr>
            <a:normAutofit/>
          </a:bodyPr>
          <a:lstStyle/>
          <a:p>
            <a:r>
              <a:rPr lang="en-US" sz="2000" dirty="0"/>
              <a:t>As you can see from this Neptune-like planets (cold planets) are in the solar system.</a:t>
            </a:r>
          </a:p>
          <a:p>
            <a:r>
              <a:rPr lang="en-US" sz="2000" dirty="0"/>
              <a:t>Here is the order:</a:t>
            </a:r>
          </a:p>
          <a:p>
            <a:pPr lvl="1"/>
            <a:r>
              <a:rPr lang="en-US" sz="1600" dirty="0"/>
              <a:t>Neptune-Like -&gt; Gas Giant -&gt; Super Earth -&gt; Terrestrial -&gt; unknown</a:t>
            </a:r>
          </a:p>
          <a:p>
            <a:endParaRPr lang="en-US" sz="2000" dirty="0"/>
          </a:p>
        </p:txBody>
      </p:sp>
      <p:pic>
        <p:nvPicPr>
          <p:cNvPr id="49" name="Content Placeholder 48" descr="Chart, histogram&#10;&#10;Description automatically generated">
            <a:extLst>
              <a:ext uri="{FF2B5EF4-FFF2-40B4-BE49-F238E27FC236}">
                <a16:creationId xmlns:a16="http://schemas.microsoft.com/office/drawing/2014/main" id="{8F04E022-A66E-9938-F0F1-8A8A188F3EC5}"/>
              </a:ext>
            </a:extLst>
          </p:cNvPr>
          <p:cNvPicPr>
            <a:picLocks noChangeAspect="1"/>
          </p:cNvPicPr>
          <p:nvPr/>
        </p:nvPicPr>
        <p:blipFill>
          <a:blip r:embed="rId2"/>
          <a:stretch>
            <a:fillRect/>
          </a:stretch>
        </p:blipFill>
        <p:spPr>
          <a:xfrm>
            <a:off x="5578823" y="681645"/>
            <a:ext cx="5486059" cy="5486059"/>
          </a:xfrm>
          <a:prstGeom prst="rect">
            <a:avLst/>
          </a:prstGeom>
        </p:spPr>
      </p:pic>
      <p:grpSp>
        <p:nvGrpSpPr>
          <p:cNvPr id="58" name="Group 5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9"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4" name="Straight Connector 63">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2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5"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FB75E54-AA23-E735-B80F-4195D59DC049}"/>
              </a:ext>
            </a:extLst>
          </p:cNvPr>
          <p:cNvSpPr>
            <a:spLocks noGrp="1"/>
          </p:cNvSpPr>
          <p:nvPr>
            <p:ph type="title"/>
          </p:nvPr>
        </p:nvSpPr>
        <p:spPr>
          <a:xfrm>
            <a:off x="7493280" y="770890"/>
            <a:ext cx="4133560" cy="1268984"/>
          </a:xfrm>
        </p:spPr>
        <p:txBody>
          <a:bodyPr>
            <a:normAutofit/>
          </a:bodyPr>
          <a:lstStyle/>
          <a:p>
            <a:pPr>
              <a:lnSpc>
                <a:spcPct val="90000"/>
              </a:lnSpc>
            </a:pPr>
            <a:r>
              <a:rPr lang="en-US"/>
              <a:t>Plot and Interpretation</a:t>
            </a:r>
            <a:endParaRPr lang="en-US" dirty="0"/>
          </a:p>
        </p:txBody>
      </p:sp>
      <p:sp>
        <p:nvSpPr>
          <p:cNvPr id="53" name="Content Placeholder 52">
            <a:extLst>
              <a:ext uri="{FF2B5EF4-FFF2-40B4-BE49-F238E27FC236}">
                <a16:creationId xmlns:a16="http://schemas.microsoft.com/office/drawing/2014/main" id="{FB018611-9F01-7A4B-D5F7-6E08FEEF895B}"/>
              </a:ext>
            </a:extLst>
          </p:cNvPr>
          <p:cNvSpPr>
            <a:spLocks noGrp="1"/>
          </p:cNvSpPr>
          <p:nvPr>
            <p:ph idx="1"/>
          </p:nvPr>
        </p:nvSpPr>
        <p:spPr>
          <a:xfrm>
            <a:off x="7493280" y="2160016"/>
            <a:ext cx="4133560" cy="3601212"/>
          </a:xfrm>
        </p:spPr>
        <p:txBody>
          <a:bodyPr>
            <a:normAutofit/>
          </a:bodyPr>
          <a:lstStyle/>
          <a:p>
            <a:r>
              <a:rPr lang="en-US" dirty="0"/>
              <a:t>There are 2 kind of super earth, min radius of </a:t>
            </a:r>
            <a:r>
              <a:rPr lang="en-US" dirty="0" err="1"/>
              <a:t>jupiter</a:t>
            </a:r>
            <a:r>
              <a:rPr lang="en-US" dirty="0"/>
              <a:t> is very less compared to earth.</a:t>
            </a:r>
          </a:p>
          <a:p>
            <a:endParaRPr lang="en-US" dirty="0"/>
          </a:p>
        </p:txBody>
      </p:sp>
      <p:pic>
        <p:nvPicPr>
          <p:cNvPr id="4" name="Picture 3" descr="Chart, box and whisker chart&#10;&#10;Description automatically generated">
            <a:extLst>
              <a:ext uri="{FF2B5EF4-FFF2-40B4-BE49-F238E27FC236}">
                <a16:creationId xmlns:a16="http://schemas.microsoft.com/office/drawing/2014/main" id="{47908BDD-CD26-EFD2-A9AD-92C7F96BC1E1}"/>
              </a:ext>
            </a:extLst>
          </p:cNvPr>
          <p:cNvPicPr>
            <a:picLocks noChangeAspect="1"/>
          </p:cNvPicPr>
          <p:nvPr/>
        </p:nvPicPr>
        <p:blipFill rotWithShape="1">
          <a:blip r:embed="rId2"/>
          <a:srcRect l="12123" r="1" b="1"/>
          <a:stretch/>
        </p:blipFill>
        <p:spPr>
          <a:xfrm>
            <a:off x="20" y="1"/>
            <a:ext cx="6927143" cy="6857999"/>
          </a:xfrm>
          <a:prstGeom prst="rect">
            <a:avLst/>
          </a:prstGeom>
        </p:spPr>
      </p:pic>
      <p:cxnSp>
        <p:nvCxnSpPr>
          <p:cNvPr id="90" name="Straight Connector 8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588907"/>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1B2F"/>
      </a:dk2>
      <a:lt2>
        <a:srgbClr val="F0F3F2"/>
      </a:lt2>
      <a:accent1>
        <a:srgbClr val="D53B67"/>
      </a:accent1>
      <a:accent2>
        <a:srgbClr val="C32996"/>
      </a:accent2>
      <a:accent3>
        <a:srgbClr val="C23BD5"/>
      </a:accent3>
      <a:accent4>
        <a:srgbClr val="7029C3"/>
      </a:accent4>
      <a:accent5>
        <a:srgbClr val="423BD5"/>
      </a:accent5>
      <a:accent6>
        <a:srgbClr val="2962C3"/>
      </a:accent6>
      <a:hlink>
        <a:srgbClr val="7059C7"/>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50</TotalTime>
  <Words>567</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Neue Haas Grotesk Text Pro</vt:lpstr>
      <vt:lpstr>PunchcardVTI</vt:lpstr>
      <vt:lpstr>NASA Exoplanets</vt:lpstr>
      <vt:lpstr>Content</vt:lpstr>
      <vt:lpstr>About Dataset</vt:lpstr>
      <vt:lpstr>Observation</vt:lpstr>
      <vt:lpstr>Variable</vt:lpstr>
      <vt:lpstr>Motivation</vt:lpstr>
      <vt:lpstr>Questions</vt:lpstr>
      <vt:lpstr>Plot and Interpretation</vt:lpstr>
      <vt:lpstr>Plot and Interpretation</vt:lpstr>
      <vt:lpstr>Statistical Analysis</vt:lpstr>
      <vt:lpstr>Statistical Analysis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Exoplanets</dc:title>
  <dc:creator>Shreyas Patel</dc:creator>
  <cp:lastModifiedBy>Shreyas Patel</cp:lastModifiedBy>
  <cp:revision>2</cp:revision>
  <dcterms:created xsi:type="dcterms:W3CDTF">2023-04-23T23:22:26Z</dcterms:created>
  <dcterms:modified xsi:type="dcterms:W3CDTF">2023-04-24T00:12:40Z</dcterms:modified>
</cp:coreProperties>
</file>