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61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707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187042"/>
            <a:ext cx="6185598" cy="609995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4152128"/>
            <a:ext cx="6219190" cy="6135370"/>
          </a:xfrm>
          <a:custGeom>
            <a:avLst/>
            <a:gdLst/>
            <a:ahLst/>
            <a:cxnLst/>
            <a:rect l="l" t="t" r="r" b="b"/>
            <a:pathLst>
              <a:path w="6219190" h="6135370">
                <a:moveTo>
                  <a:pt x="6219125" y="6134871"/>
                </a:moveTo>
                <a:lnTo>
                  <a:pt x="6149531" y="6134871"/>
                </a:lnTo>
                <a:lnTo>
                  <a:pt x="0" y="70446"/>
                </a:lnTo>
                <a:lnTo>
                  <a:pt x="0" y="0"/>
                </a:lnTo>
                <a:lnTo>
                  <a:pt x="6219125" y="61348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92314" y="612415"/>
            <a:ext cx="561974" cy="29527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271523"/>
            <a:ext cx="4033741" cy="154765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66243" y="4711211"/>
            <a:ext cx="317450" cy="5575787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076966" y="1536362"/>
            <a:ext cx="5211034" cy="31729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535766" y="2221733"/>
            <a:ext cx="7426325" cy="7037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816800" y="3031351"/>
            <a:ext cx="6591300" cy="6597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17072A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11104" y="424828"/>
            <a:ext cx="14065791" cy="1358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74647" y="2593414"/>
            <a:ext cx="14938705" cy="65824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.png"/><Relationship Id="rId7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25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.png"/><Relationship Id="rId7" Type="http://schemas.openxmlformats.org/officeDocument/2006/relationships/image" Target="../media/image43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.png"/><Relationship Id="rId9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imss.org/resources/journal-healthcare-information-management" TargetMode="External"/><Relationship Id="rId3" Type="http://schemas.openxmlformats.org/officeDocument/2006/relationships/image" Target="../media/image47.png"/><Relationship Id="rId7" Type="http://schemas.openxmlformats.org/officeDocument/2006/relationships/hyperlink" Target="https://www.healthdatamanagement.com/" TargetMode="Externa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ealthcareitnews.com/" TargetMode="External"/><Relationship Id="rId5" Type="http://schemas.openxmlformats.org/officeDocument/2006/relationships/hyperlink" Target="https://www.himss.org/" TargetMode="External"/><Relationship Id="rId4" Type="http://schemas.openxmlformats.org/officeDocument/2006/relationships/image" Target="../media/image48.png"/><Relationship Id="rId9" Type="http://schemas.openxmlformats.org/officeDocument/2006/relationships/hyperlink" Target="https://www.hcanews.com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E0C5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180885"/>
            <a:ext cx="11902081" cy="29288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106631"/>
            <a:ext cx="4181800" cy="15482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1686" y="368106"/>
            <a:ext cx="2743199" cy="13239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077620" y="0"/>
            <a:ext cx="6210299" cy="1028699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09936" y="2714387"/>
            <a:ext cx="10645140" cy="741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81704" algn="l"/>
                <a:tab pos="5541010" algn="l"/>
              </a:tabLst>
            </a:pPr>
            <a:r>
              <a:rPr sz="4700" spc="500" dirty="0">
                <a:latin typeface="Times New Roman"/>
                <a:cs typeface="Times New Roman"/>
              </a:rPr>
              <a:t>INTM575-	</a:t>
            </a:r>
            <a:r>
              <a:rPr sz="4700" spc="254" dirty="0">
                <a:latin typeface="Times New Roman"/>
                <a:cs typeface="Times New Roman"/>
              </a:rPr>
              <a:t>DATA	</a:t>
            </a:r>
            <a:r>
              <a:rPr sz="4700" spc="290" dirty="0">
                <a:latin typeface="Times New Roman"/>
                <a:cs typeface="Times New Roman"/>
              </a:rPr>
              <a:t>WAREHOUSING</a:t>
            </a:r>
            <a:endParaRPr sz="4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9936" y="3428762"/>
            <a:ext cx="10465435" cy="29394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68780" algn="l"/>
                <a:tab pos="3728085" algn="l"/>
              </a:tabLst>
            </a:pPr>
            <a:r>
              <a:rPr sz="4700" b="1" spc="325" dirty="0">
                <a:solidFill>
                  <a:srgbClr val="FFFFFF"/>
                </a:solidFill>
                <a:latin typeface="Times New Roman"/>
                <a:cs typeface="Times New Roman"/>
              </a:rPr>
              <a:t>AND	</a:t>
            </a:r>
            <a:r>
              <a:rPr sz="4700" b="1" spc="254" dirty="0">
                <a:solidFill>
                  <a:srgbClr val="FFFFFF"/>
                </a:solidFill>
                <a:latin typeface="Times New Roman"/>
                <a:cs typeface="Times New Roman"/>
              </a:rPr>
              <a:t>DATA	</a:t>
            </a:r>
            <a:r>
              <a:rPr sz="4700" b="1" spc="350" dirty="0">
                <a:solidFill>
                  <a:srgbClr val="FFFFFF"/>
                </a:solidFill>
                <a:latin typeface="Times New Roman"/>
                <a:cs typeface="Times New Roman"/>
              </a:rPr>
              <a:t>MINING</a:t>
            </a:r>
            <a:endParaRPr sz="4700">
              <a:latin typeface="Times New Roman"/>
              <a:cs typeface="Times New Roman"/>
            </a:endParaRPr>
          </a:p>
          <a:p>
            <a:pPr marL="12700">
              <a:lnSpc>
                <a:spcPts val="4545"/>
              </a:lnSpc>
              <a:spcBef>
                <a:spcPts val="3865"/>
              </a:spcBef>
              <a:tabLst>
                <a:tab pos="1454150" algn="l"/>
              </a:tabLst>
            </a:pPr>
            <a:r>
              <a:rPr sz="3950" b="1" spc="290" dirty="0">
                <a:solidFill>
                  <a:srgbClr val="FFFFFF"/>
                </a:solidFill>
                <a:latin typeface="Cambria"/>
                <a:cs typeface="Cambria"/>
              </a:rPr>
              <a:t>Case	</a:t>
            </a:r>
            <a:r>
              <a:rPr sz="3950" b="1" spc="420" dirty="0">
                <a:solidFill>
                  <a:srgbClr val="FFFFFF"/>
                </a:solidFill>
                <a:latin typeface="Cambria"/>
                <a:cs typeface="Cambria"/>
              </a:rPr>
              <a:t>Study</a:t>
            </a:r>
            <a:endParaRPr sz="3950">
              <a:latin typeface="Cambria"/>
              <a:cs typeface="Cambria"/>
            </a:endParaRPr>
          </a:p>
          <a:p>
            <a:pPr marL="12700">
              <a:lnSpc>
                <a:spcPts val="4350"/>
              </a:lnSpc>
              <a:tabLst>
                <a:tab pos="1514475" algn="l"/>
                <a:tab pos="4686300" algn="l"/>
              </a:tabLst>
            </a:pPr>
            <a:r>
              <a:rPr sz="3950" b="1" spc="365" dirty="0">
                <a:solidFill>
                  <a:srgbClr val="FFFFFF"/>
                </a:solidFill>
                <a:latin typeface="Cambria"/>
                <a:cs typeface="Cambria"/>
              </a:rPr>
              <a:t>Data	</a:t>
            </a:r>
            <a:r>
              <a:rPr sz="3950" b="1" spc="275" dirty="0">
                <a:solidFill>
                  <a:srgbClr val="FFFFFF"/>
                </a:solidFill>
                <a:latin typeface="Cambria"/>
                <a:cs typeface="Cambria"/>
              </a:rPr>
              <a:t>ware</a:t>
            </a:r>
            <a:r>
              <a:rPr sz="3950" b="1" spc="-4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950" b="1" spc="-175" dirty="0">
                <a:solidFill>
                  <a:srgbClr val="FFFFFF"/>
                </a:solidFill>
                <a:latin typeface="Cambria"/>
                <a:cs typeface="Cambria"/>
              </a:rPr>
              <a:t>Thouse	</a:t>
            </a:r>
            <a:r>
              <a:rPr sz="3950" b="1" spc="409" dirty="0">
                <a:solidFill>
                  <a:srgbClr val="FFFFFF"/>
                </a:solidFill>
                <a:latin typeface="Cambria"/>
                <a:cs typeface="Cambria"/>
              </a:rPr>
              <a:t>implementation</a:t>
            </a:r>
            <a:endParaRPr sz="3950">
              <a:latin typeface="Cambria"/>
              <a:cs typeface="Cambria"/>
            </a:endParaRPr>
          </a:p>
          <a:p>
            <a:pPr marL="12700">
              <a:lnSpc>
                <a:spcPts val="4545"/>
              </a:lnSpc>
              <a:tabLst>
                <a:tab pos="2560955" algn="l"/>
                <a:tab pos="3593465" algn="l"/>
                <a:tab pos="6536690" algn="l"/>
              </a:tabLst>
            </a:pPr>
            <a:r>
              <a:rPr sz="3950" b="1" spc="409" dirty="0">
                <a:solidFill>
                  <a:srgbClr val="FFFFFF"/>
                </a:solidFill>
                <a:latin typeface="Cambria"/>
                <a:cs typeface="Cambria"/>
              </a:rPr>
              <a:t>strategy	</a:t>
            </a:r>
            <a:r>
              <a:rPr sz="3950" b="1" spc="285" dirty="0">
                <a:solidFill>
                  <a:srgbClr val="FFFFFF"/>
                </a:solidFill>
                <a:latin typeface="Cambria"/>
                <a:cs typeface="Cambria"/>
              </a:rPr>
              <a:t>for	</a:t>
            </a:r>
            <a:r>
              <a:rPr sz="3950" b="1" spc="550" dirty="0">
                <a:solidFill>
                  <a:srgbClr val="FFFFFF"/>
                </a:solidFill>
                <a:latin typeface="Cambria"/>
                <a:cs typeface="Cambria"/>
              </a:rPr>
              <a:t>PHILLIPS	</a:t>
            </a:r>
            <a:r>
              <a:rPr sz="3950" b="1" spc="580" dirty="0">
                <a:solidFill>
                  <a:srgbClr val="FFFFFF"/>
                </a:solidFill>
                <a:latin typeface="Cambria"/>
                <a:cs typeface="Cambria"/>
              </a:rPr>
              <a:t>HEALTHCARE</a:t>
            </a:r>
            <a:endParaRPr sz="3950">
              <a:latin typeface="Cambria"/>
              <a:cs typeface="Cambr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29499" y="8296926"/>
            <a:ext cx="4100195" cy="397510"/>
          </a:xfrm>
          <a:custGeom>
            <a:avLst/>
            <a:gdLst/>
            <a:ahLst/>
            <a:cxnLst/>
            <a:rect l="l" t="t" r="r" b="b"/>
            <a:pathLst>
              <a:path w="4100195" h="397509">
                <a:moveTo>
                  <a:pt x="4000822" y="397509"/>
                </a:moveTo>
                <a:lnTo>
                  <a:pt x="99263" y="397509"/>
                </a:lnTo>
                <a:lnTo>
                  <a:pt x="60625" y="389700"/>
                </a:lnTo>
                <a:lnTo>
                  <a:pt x="29073" y="368402"/>
                </a:lnTo>
                <a:lnTo>
                  <a:pt x="7800" y="336814"/>
                </a:lnTo>
                <a:lnTo>
                  <a:pt x="0" y="298132"/>
                </a:lnTo>
                <a:lnTo>
                  <a:pt x="0" y="99377"/>
                </a:lnTo>
                <a:lnTo>
                  <a:pt x="7800" y="60695"/>
                </a:lnTo>
                <a:lnTo>
                  <a:pt x="29073" y="29106"/>
                </a:lnTo>
                <a:lnTo>
                  <a:pt x="60625" y="7809"/>
                </a:lnTo>
                <a:lnTo>
                  <a:pt x="99263" y="0"/>
                </a:lnTo>
                <a:lnTo>
                  <a:pt x="4000822" y="0"/>
                </a:lnTo>
                <a:lnTo>
                  <a:pt x="4038809" y="7564"/>
                </a:lnTo>
                <a:lnTo>
                  <a:pt x="4071012" y="29106"/>
                </a:lnTo>
                <a:lnTo>
                  <a:pt x="4092529" y="61347"/>
                </a:lnTo>
                <a:lnTo>
                  <a:pt x="4100085" y="99377"/>
                </a:lnTo>
                <a:lnTo>
                  <a:pt x="4100085" y="298132"/>
                </a:lnTo>
                <a:lnTo>
                  <a:pt x="4092529" y="336162"/>
                </a:lnTo>
                <a:lnTo>
                  <a:pt x="4071012" y="368402"/>
                </a:lnTo>
                <a:lnTo>
                  <a:pt x="4038809" y="389945"/>
                </a:lnTo>
                <a:lnTo>
                  <a:pt x="4000822" y="397509"/>
                </a:lnTo>
                <a:close/>
              </a:path>
            </a:pathLst>
          </a:custGeom>
          <a:solidFill>
            <a:srgbClr val="C370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29325" y="8867790"/>
            <a:ext cx="4624705" cy="397510"/>
          </a:xfrm>
          <a:custGeom>
            <a:avLst/>
            <a:gdLst/>
            <a:ahLst/>
            <a:cxnLst/>
            <a:rect l="l" t="t" r="r" b="b"/>
            <a:pathLst>
              <a:path w="4624705" h="397509">
                <a:moveTo>
                  <a:pt x="4524891" y="397509"/>
                </a:moveTo>
                <a:lnTo>
                  <a:pt x="99417" y="397509"/>
                </a:lnTo>
                <a:lnTo>
                  <a:pt x="60719" y="389700"/>
                </a:lnTo>
                <a:lnTo>
                  <a:pt x="29118" y="368402"/>
                </a:lnTo>
                <a:lnTo>
                  <a:pt x="7812" y="336814"/>
                </a:lnTo>
                <a:lnTo>
                  <a:pt x="0" y="298132"/>
                </a:lnTo>
                <a:lnTo>
                  <a:pt x="0" y="99377"/>
                </a:lnTo>
                <a:lnTo>
                  <a:pt x="7812" y="60695"/>
                </a:lnTo>
                <a:lnTo>
                  <a:pt x="29118" y="29106"/>
                </a:lnTo>
                <a:lnTo>
                  <a:pt x="60719" y="7809"/>
                </a:lnTo>
                <a:lnTo>
                  <a:pt x="99417" y="0"/>
                </a:lnTo>
                <a:lnTo>
                  <a:pt x="4524891" y="0"/>
                </a:lnTo>
                <a:lnTo>
                  <a:pt x="4562937" y="7564"/>
                </a:lnTo>
                <a:lnTo>
                  <a:pt x="4595190" y="29106"/>
                </a:lnTo>
                <a:lnTo>
                  <a:pt x="4616741" y="61347"/>
                </a:lnTo>
                <a:lnTo>
                  <a:pt x="4624309" y="99377"/>
                </a:lnTo>
                <a:lnTo>
                  <a:pt x="4624309" y="298132"/>
                </a:lnTo>
                <a:lnTo>
                  <a:pt x="4616741" y="336162"/>
                </a:lnTo>
                <a:lnTo>
                  <a:pt x="4595190" y="368402"/>
                </a:lnTo>
                <a:lnTo>
                  <a:pt x="4562937" y="389945"/>
                </a:lnTo>
                <a:lnTo>
                  <a:pt x="4524891" y="397509"/>
                </a:lnTo>
                <a:close/>
              </a:path>
            </a:pathLst>
          </a:custGeom>
          <a:solidFill>
            <a:srgbClr val="C370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29457" y="9438655"/>
            <a:ext cx="4262120" cy="397510"/>
          </a:xfrm>
          <a:custGeom>
            <a:avLst/>
            <a:gdLst/>
            <a:ahLst/>
            <a:cxnLst/>
            <a:rect l="l" t="t" r="r" b="b"/>
            <a:pathLst>
              <a:path w="4262120" h="397509">
                <a:moveTo>
                  <a:pt x="4162794" y="397509"/>
                </a:moveTo>
                <a:lnTo>
                  <a:pt x="99300" y="397509"/>
                </a:lnTo>
                <a:lnTo>
                  <a:pt x="60648" y="389700"/>
                </a:lnTo>
                <a:lnTo>
                  <a:pt x="29084" y="368402"/>
                </a:lnTo>
                <a:lnTo>
                  <a:pt x="7803" y="336814"/>
                </a:lnTo>
                <a:lnTo>
                  <a:pt x="0" y="298132"/>
                </a:lnTo>
                <a:lnTo>
                  <a:pt x="0" y="99377"/>
                </a:lnTo>
                <a:lnTo>
                  <a:pt x="7803" y="60695"/>
                </a:lnTo>
                <a:lnTo>
                  <a:pt x="29084" y="29106"/>
                </a:lnTo>
                <a:lnTo>
                  <a:pt x="60648" y="7809"/>
                </a:lnTo>
                <a:lnTo>
                  <a:pt x="99300" y="0"/>
                </a:lnTo>
                <a:lnTo>
                  <a:pt x="4162794" y="0"/>
                </a:lnTo>
                <a:lnTo>
                  <a:pt x="4200795" y="7564"/>
                </a:lnTo>
                <a:lnTo>
                  <a:pt x="4233010" y="29106"/>
                </a:lnTo>
                <a:lnTo>
                  <a:pt x="4254536" y="61347"/>
                </a:lnTo>
                <a:lnTo>
                  <a:pt x="4262095" y="99377"/>
                </a:lnTo>
                <a:lnTo>
                  <a:pt x="4262095" y="298132"/>
                </a:lnTo>
                <a:lnTo>
                  <a:pt x="4254536" y="336162"/>
                </a:lnTo>
                <a:lnTo>
                  <a:pt x="4233010" y="368402"/>
                </a:lnTo>
                <a:lnTo>
                  <a:pt x="4200795" y="389945"/>
                </a:lnTo>
                <a:lnTo>
                  <a:pt x="4162794" y="397509"/>
                </a:lnTo>
                <a:close/>
              </a:path>
            </a:pathLst>
          </a:custGeom>
          <a:solidFill>
            <a:srgbClr val="C370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16000" y="7659416"/>
            <a:ext cx="4497070" cy="2132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84045" algn="l"/>
              </a:tabLst>
            </a:pPr>
            <a:r>
              <a:rPr sz="2500" b="1" spc="150" dirty="0">
                <a:solidFill>
                  <a:srgbClr val="FFFFFF"/>
                </a:solidFill>
                <a:latin typeface="Arial"/>
                <a:cs typeface="Arial"/>
              </a:rPr>
              <a:t>Submitted	</a:t>
            </a:r>
            <a:r>
              <a:rPr sz="2500" b="1" spc="15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endParaRPr sz="2500" dirty="0">
              <a:latin typeface="Arial"/>
              <a:cs typeface="Arial"/>
            </a:endParaRPr>
          </a:p>
          <a:p>
            <a:pPr marL="125095">
              <a:lnSpc>
                <a:spcPct val="100000"/>
              </a:lnSpc>
              <a:spcBef>
                <a:spcPts val="1960"/>
              </a:spcBef>
              <a:tabLst>
                <a:tab pos="1567815" algn="l"/>
                <a:tab pos="3105150" algn="l"/>
                <a:tab pos="3364865" algn="l"/>
              </a:tabLst>
            </a:pPr>
            <a:r>
              <a:rPr sz="2200" spc="-195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2200" spc="-3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56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2200" spc="-2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2200" spc="-3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15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200" spc="-3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14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200" spc="-3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2200" spc="-195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2200" spc="-3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2200" spc="-3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14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200" spc="-3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15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200" spc="-3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2200" spc="-3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14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2200" spc="110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2200" spc="14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200" spc="-3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sz="2200" spc="-3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9</a:t>
            </a:r>
            <a:endParaRPr sz="2200" dirty="0">
              <a:latin typeface="Arial MT"/>
              <a:cs typeface="Arial MT"/>
            </a:endParaRPr>
          </a:p>
          <a:p>
            <a:pPr marL="125095" marR="5080">
              <a:lnSpc>
                <a:spcPct val="170300"/>
              </a:lnSpc>
              <a:tabLst>
                <a:tab pos="1309370" algn="l"/>
                <a:tab pos="1624330" algn="l"/>
                <a:tab pos="2229485" algn="l"/>
                <a:tab pos="3296920" algn="l"/>
                <a:tab pos="3556635" algn="l"/>
                <a:tab pos="3672204" algn="l"/>
                <a:tab pos="3931920" algn="l"/>
              </a:tabLst>
            </a:pPr>
            <a:r>
              <a:rPr sz="2200" spc="-19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200" spc="-3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15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200" spc="-3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14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200" spc="-3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2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200" spc="-3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9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2200" spc="-3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14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200" spc="-3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FFFFFF"/>
                </a:solidFill>
                <a:latin typeface="Arial MT"/>
                <a:cs typeface="Arial MT"/>
              </a:rPr>
              <a:t>K</a:t>
            </a:r>
            <a:r>
              <a:rPr sz="2200" spc="-3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195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2200" spc="-3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H	</a:t>
            </a:r>
            <a:r>
              <a:rPr sz="2200" spc="-2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2200" spc="-3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56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2200" spc="-195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2200" spc="-3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2200" spc="-3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15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200" spc="-3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14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		</a:t>
            </a:r>
            <a:r>
              <a:rPr sz="2200" spc="110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2200" spc="-150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2200" spc="-3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r>
              <a:rPr sz="2200" spc="-3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2  </a:t>
            </a:r>
            <a:r>
              <a:rPr sz="2200" spc="-195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2200" spc="-3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2200" spc="-3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14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200" spc="-3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56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2200" spc="70" dirty="0">
                <a:solidFill>
                  <a:srgbClr val="FFFFFF"/>
                </a:solidFill>
                <a:latin typeface="Arial MT"/>
                <a:cs typeface="Arial MT"/>
              </a:rPr>
              <a:t>K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2200" spc="-19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2200" spc="-195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2200" spc="-3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2200" spc="-3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26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200" spc="-3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2200" spc="-3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Arial MT"/>
                <a:cs typeface="Arial MT"/>
              </a:rPr>
              <a:t>Z</a:t>
            </a:r>
            <a:r>
              <a:rPr sz="2200" spc="-3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14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200" spc="-3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100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2200" spc="110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2200" spc="-150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2200" spc="-3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495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r>
              <a:rPr sz="2200" spc="-95" dirty="0">
                <a:solidFill>
                  <a:srgbClr val="FFFFFF"/>
                </a:solidFill>
                <a:latin typeface="Arial MT"/>
                <a:cs typeface="Arial MT"/>
              </a:rPr>
              <a:t>8</a:t>
            </a:r>
            <a:endParaRPr sz="2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8356600" cy="10287000"/>
          </a:xfrm>
          <a:custGeom>
            <a:avLst/>
            <a:gdLst/>
            <a:ahLst/>
            <a:cxnLst/>
            <a:rect l="l" t="t" r="r" b="b"/>
            <a:pathLst>
              <a:path w="8356600" h="10287000">
                <a:moveTo>
                  <a:pt x="8356464" y="10286996"/>
                </a:moveTo>
                <a:lnTo>
                  <a:pt x="0" y="10286996"/>
                </a:lnTo>
                <a:lnTo>
                  <a:pt x="0" y="0"/>
                </a:lnTo>
                <a:lnTo>
                  <a:pt x="8356464" y="0"/>
                </a:lnTo>
                <a:lnTo>
                  <a:pt x="8356464" y="10286996"/>
                </a:lnTo>
                <a:close/>
              </a:path>
            </a:pathLst>
          </a:custGeom>
          <a:solidFill>
            <a:srgbClr val="28094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92314" y="612415"/>
            <a:ext cx="561974" cy="29527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88246" y="760598"/>
            <a:ext cx="304800" cy="304800"/>
            <a:chOff x="488246" y="760598"/>
            <a:chExt cx="304800" cy="304800"/>
          </a:xfrm>
        </p:grpSpPr>
        <p:sp>
          <p:nvSpPr>
            <p:cNvPr id="5" name="object 5"/>
            <p:cNvSpPr/>
            <p:nvPr/>
          </p:nvSpPr>
          <p:spPr>
            <a:xfrm>
              <a:off x="494310" y="839560"/>
              <a:ext cx="292735" cy="147320"/>
            </a:xfrm>
            <a:custGeom>
              <a:avLst/>
              <a:gdLst/>
              <a:ahLst/>
              <a:cxnLst/>
              <a:rect l="l" t="t" r="r" b="b"/>
              <a:pathLst>
                <a:path w="292734" h="147319">
                  <a:moveTo>
                    <a:pt x="0" y="0"/>
                  </a:moveTo>
                  <a:lnTo>
                    <a:pt x="292647" y="0"/>
                  </a:lnTo>
                  <a:lnTo>
                    <a:pt x="292647" y="146852"/>
                  </a:lnTo>
                  <a:lnTo>
                    <a:pt x="0" y="146852"/>
                  </a:lnTo>
                  <a:lnTo>
                    <a:pt x="0" y="0"/>
                  </a:lnTo>
                  <a:close/>
                </a:path>
              </a:pathLst>
            </a:custGeom>
            <a:ln w="12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7207" y="766662"/>
              <a:ext cx="147320" cy="292735"/>
            </a:xfrm>
            <a:custGeom>
              <a:avLst/>
              <a:gdLst/>
              <a:ahLst/>
              <a:cxnLst/>
              <a:rect l="l" t="t" r="r" b="b"/>
              <a:pathLst>
                <a:path w="147320" h="292734">
                  <a:moveTo>
                    <a:pt x="146852" y="0"/>
                  </a:moveTo>
                  <a:lnTo>
                    <a:pt x="146852" y="292647"/>
                  </a:lnTo>
                  <a:lnTo>
                    <a:pt x="0" y="292647"/>
                  </a:lnTo>
                  <a:lnTo>
                    <a:pt x="0" y="0"/>
                  </a:lnTo>
                  <a:lnTo>
                    <a:pt x="146852" y="0"/>
                  </a:lnTo>
                  <a:close/>
                </a:path>
              </a:pathLst>
            </a:custGeom>
            <a:ln w="12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9701" y="802053"/>
              <a:ext cx="222250" cy="222250"/>
            </a:xfrm>
            <a:custGeom>
              <a:avLst/>
              <a:gdLst/>
              <a:ahLst/>
              <a:cxnLst/>
              <a:rect l="l" t="t" r="r" b="b"/>
              <a:pathLst>
                <a:path w="222250" h="222250">
                  <a:moveTo>
                    <a:pt x="0" y="0"/>
                  </a:moveTo>
                  <a:lnTo>
                    <a:pt x="221865" y="0"/>
                  </a:lnTo>
                  <a:lnTo>
                    <a:pt x="221865" y="221865"/>
                  </a:lnTo>
                  <a:lnTo>
                    <a:pt x="0" y="221865"/>
                  </a:lnTo>
                  <a:lnTo>
                    <a:pt x="0" y="0"/>
                  </a:lnTo>
                  <a:close/>
                </a:path>
              </a:pathLst>
            </a:custGeom>
            <a:ln w="12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271525"/>
            <a:ext cx="4033741" cy="1547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8943279"/>
            <a:ext cx="1939680" cy="134371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43787" y="2433741"/>
            <a:ext cx="318352" cy="785325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731383" y="2097363"/>
            <a:ext cx="9429748" cy="7372349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347941" y="1623393"/>
            <a:ext cx="5882640" cy="2031364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 marR="5080">
              <a:lnSpc>
                <a:spcPts val="7880"/>
              </a:lnSpc>
              <a:spcBef>
                <a:spcPts val="234"/>
              </a:spcBef>
              <a:tabLst>
                <a:tab pos="3270885" algn="l"/>
              </a:tabLst>
            </a:pPr>
            <a:r>
              <a:rPr sz="6600" spc="10" dirty="0">
                <a:latin typeface="Roboto"/>
                <a:cs typeface="Roboto"/>
              </a:rPr>
              <a:t>Conceptual </a:t>
            </a:r>
            <a:r>
              <a:rPr sz="6600" spc="15" dirty="0">
                <a:latin typeface="Roboto"/>
                <a:cs typeface="Roboto"/>
              </a:rPr>
              <a:t> Schema</a:t>
            </a:r>
            <a:r>
              <a:rPr sz="6600" dirty="0">
                <a:latin typeface="Roboto"/>
                <a:cs typeface="Roboto"/>
              </a:rPr>
              <a:t>	Design</a:t>
            </a:r>
            <a:endParaRPr sz="6600">
              <a:latin typeface="Roboto"/>
              <a:cs typeface="Robo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1566" y="758711"/>
            <a:ext cx="271653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15" dirty="0">
                <a:solidFill>
                  <a:srgbClr val="FFFFFF"/>
                </a:solidFill>
                <a:latin typeface="Arial"/>
                <a:cs typeface="Arial"/>
              </a:rPr>
              <a:t>PHILLIPS</a:t>
            </a:r>
            <a:r>
              <a:rPr sz="1700" b="1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b="1" spc="10" dirty="0">
                <a:solidFill>
                  <a:srgbClr val="FFFFFF"/>
                </a:solidFill>
                <a:latin typeface="Arial"/>
                <a:cs typeface="Arial"/>
              </a:rPr>
              <a:t>HEALTHCAREY</a:t>
            </a:r>
            <a:endParaRPr sz="17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47941" y="3976689"/>
            <a:ext cx="6123940" cy="5626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100"/>
              </a:spcBef>
            </a:pPr>
            <a:r>
              <a:rPr sz="2300" spc="-20" dirty="0">
                <a:solidFill>
                  <a:srgbClr val="FFFFFF"/>
                </a:solidFill>
                <a:latin typeface="Trebuchet MS"/>
                <a:cs typeface="Trebuchet MS"/>
              </a:rPr>
              <a:t>Conceptual </a:t>
            </a:r>
            <a:r>
              <a:rPr sz="2300" spc="-25" dirty="0">
                <a:solidFill>
                  <a:srgbClr val="FFFFFF"/>
                </a:solidFill>
                <a:latin typeface="Trebuchet MS"/>
                <a:cs typeface="Trebuchet MS"/>
              </a:rPr>
              <a:t>schema </a:t>
            </a:r>
            <a:r>
              <a:rPr sz="2300" spc="5" dirty="0">
                <a:solidFill>
                  <a:srgbClr val="FFFFFF"/>
                </a:solidFill>
                <a:latin typeface="Trebuchet MS"/>
                <a:cs typeface="Trebuchet MS"/>
              </a:rPr>
              <a:t>design </a:t>
            </a:r>
            <a:r>
              <a:rPr sz="2300" spc="-20" dirty="0">
                <a:solidFill>
                  <a:srgbClr val="FFFFFF"/>
                </a:solidFill>
                <a:latin typeface="Trebuchet MS"/>
                <a:cs typeface="Trebuchet MS"/>
              </a:rPr>
              <a:t>involves </a:t>
            </a:r>
            <a:r>
              <a:rPr sz="2300" spc="-15" dirty="0">
                <a:solidFill>
                  <a:srgbClr val="FFFFFF"/>
                </a:solidFill>
                <a:latin typeface="Trebuchet MS"/>
                <a:cs typeface="Trebuchet MS"/>
              </a:rPr>
              <a:t>developing </a:t>
            </a:r>
            <a:r>
              <a:rPr sz="2300" spc="-6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15" dirty="0">
                <a:solidFill>
                  <a:srgbClr val="FFFFFF"/>
                </a:solidFill>
                <a:latin typeface="Trebuchet MS"/>
                <a:cs typeface="Trebuchet MS"/>
              </a:rPr>
              <a:t>an </a:t>
            </a:r>
            <a:r>
              <a:rPr sz="2300" dirty="0">
                <a:solidFill>
                  <a:srgbClr val="FFFFFF"/>
                </a:solidFill>
                <a:latin typeface="Trebuchet MS"/>
                <a:cs typeface="Trebuchet MS"/>
              </a:rPr>
              <a:t>overview </a:t>
            </a:r>
            <a:r>
              <a:rPr sz="2300" spc="-5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2300" spc="-6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300" spc="5" dirty="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sz="2300" spc="-20" dirty="0">
                <a:solidFill>
                  <a:srgbClr val="FFFFFF"/>
                </a:solidFill>
                <a:latin typeface="Trebuchet MS"/>
                <a:cs typeface="Trebuchet MS"/>
              </a:rPr>
              <a:t>warehouse, </a:t>
            </a:r>
            <a:r>
              <a:rPr sz="2300" spc="-45" dirty="0">
                <a:solidFill>
                  <a:srgbClr val="FFFFFF"/>
                </a:solidFill>
                <a:latin typeface="Trebuchet MS"/>
                <a:cs typeface="Trebuchet MS"/>
              </a:rPr>
              <a:t>including </a:t>
            </a:r>
            <a:r>
              <a:rPr sz="23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5" dirty="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sz="2300" spc="-25" dirty="0">
                <a:solidFill>
                  <a:srgbClr val="FFFFFF"/>
                </a:solidFill>
                <a:latin typeface="Trebuchet MS"/>
                <a:cs typeface="Trebuchet MS"/>
              </a:rPr>
              <a:t>sources, </a:t>
            </a:r>
            <a:r>
              <a:rPr sz="2300" spc="-50" dirty="0">
                <a:solidFill>
                  <a:srgbClr val="FFFFFF"/>
                </a:solidFill>
                <a:latin typeface="Trebuchet MS"/>
                <a:cs typeface="Trebuchet MS"/>
              </a:rPr>
              <a:t>transformation </a:t>
            </a:r>
            <a:r>
              <a:rPr sz="2300" spc="-80" dirty="0">
                <a:solidFill>
                  <a:srgbClr val="FFFFFF"/>
                </a:solidFill>
                <a:latin typeface="Trebuchet MS"/>
                <a:cs typeface="Trebuchet MS"/>
              </a:rPr>
              <a:t>policies, </a:t>
            </a:r>
            <a:r>
              <a:rPr sz="2300" spc="-55" dirty="0">
                <a:solidFill>
                  <a:srgbClr val="FFFFFF"/>
                </a:solidFill>
                <a:latin typeface="Trebuchet MS"/>
                <a:cs typeface="Trebuchet MS"/>
              </a:rPr>
              <a:t>structure, </a:t>
            </a:r>
            <a:r>
              <a:rPr sz="2300" spc="-6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-55" dirty="0">
                <a:solidFill>
                  <a:srgbClr val="FFFFFF"/>
                </a:solidFill>
                <a:latin typeface="Trebuchet MS"/>
                <a:cs typeface="Trebuchet MS"/>
              </a:rPr>
              <a:t>metadata, </a:t>
            </a:r>
            <a:r>
              <a:rPr sz="2300" spc="2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2300" spc="-25" dirty="0">
                <a:solidFill>
                  <a:srgbClr val="FFFFFF"/>
                </a:solidFill>
                <a:latin typeface="Trebuchet MS"/>
                <a:cs typeface="Trebuchet MS"/>
              </a:rPr>
              <a:t>visual </a:t>
            </a:r>
            <a:r>
              <a:rPr sz="2300" spc="-45" dirty="0">
                <a:solidFill>
                  <a:srgbClr val="FFFFFF"/>
                </a:solidFill>
                <a:latin typeface="Trebuchet MS"/>
                <a:cs typeface="Trebuchet MS"/>
              </a:rPr>
              <a:t>representation </a:t>
            </a:r>
            <a:r>
              <a:rPr sz="2300" spc="-5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2300" spc="5" dirty="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sz="23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1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300" spc="-20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300" spc="-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300" spc="6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300" spc="-29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23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25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300" spc="-13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3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-4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300" spc="5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300" spc="-1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300" spc="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300" spc="5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300" spc="-20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300" spc="-18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300" spc="5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300" spc="-2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300" spc="-4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300" spc="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3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-1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300" spc="-2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300" spc="-4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3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5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300" spc="-1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300" spc="-3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300" spc="-3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300" spc="2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300" spc="-1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300" spc="-3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300" spc="-3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300" spc="-4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3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300" spc="-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300" spc="30" dirty="0">
                <a:solidFill>
                  <a:srgbClr val="FFFFFF"/>
                </a:solidFill>
                <a:latin typeface="Trebuchet MS"/>
                <a:cs typeface="Trebuchet MS"/>
              </a:rPr>
              <a:t>d  </a:t>
            </a:r>
            <a:r>
              <a:rPr sz="2300" spc="-35" dirty="0">
                <a:solidFill>
                  <a:srgbClr val="FFFFFF"/>
                </a:solidFill>
                <a:latin typeface="Trebuchet MS"/>
                <a:cs typeface="Trebuchet MS"/>
              </a:rPr>
              <a:t>organization </a:t>
            </a:r>
            <a:r>
              <a:rPr sz="2300" spc="-5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2300" spc="-6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300" spc="5" dirty="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sz="2300" spc="-105" dirty="0">
                <a:solidFill>
                  <a:srgbClr val="FFFFFF"/>
                </a:solidFill>
                <a:latin typeface="Trebuchet MS"/>
                <a:cs typeface="Trebuchet MS"/>
              </a:rPr>
              <a:t>model, </a:t>
            </a:r>
            <a:r>
              <a:rPr sz="2300" spc="-65" dirty="0">
                <a:solidFill>
                  <a:srgbClr val="FFFFFF"/>
                </a:solidFill>
                <a:latin typeface="Trebuchet MS"/>
                <a:cs typeface="Trebuchet MS"/>
              </a:rPr>
              <a:t>with </a:t>
            </a:r>
            <a:r>
              <a:rPr sz="2300" spc="-75" dirty="0">
                <a:solidFill>
                  <a:srgbClr val="FFFFFF"/>
                </a:solidFill>
                <a:latin typeface="Trebuchet MS"/>
                <a:cs typeface="Trebuchet MS"/>
              </a:rPr>
              <a:t>input </a:t>
            </a:r>
            <a:r>
              <a:rPr sz="2300" spc="-65" dirty="0">
                <a:solidFill>
                  <a:srgbClr val="FFFFFF"/>
                </a:solidFill>
                <a:latin typeface="Trebuchet MS"/>
                <a:cs typeface="Trebuchet MS"/>
              </a:rPr>
              <a:t>from </a:t>
            </a:r>
            <a:r>
              <a:rPr sz="2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23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-50" dirty="0">
                <a:solidFill>
                  <a:srgbClr val="FFFFFF"/>
                </a:solidFill>
                <a:latin typeface="Trebuchet MS"/>
                <a:cs typeface="Trebuchet MS"/>
              </a:rPr>
              <a:t>architects,</a:t>
            </a:r>
            <a:r>
              <a:rPr sz="23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-25" dirty="0">
                <a:solidFill>
                  <a:srgbClr val="FFFFFF"/>
                </a:solidFill>
                <a:latin typeface="Trebuchet MS"/>
                <a:cs typeface="Trebuchet MS"/>
              </a:rPr>
              <a:t>analysts,</a:t>
            </a:r>
            <a:r>
              <a:rPr sz="23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2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3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-45" dirty="0">
                <a:solidFill>
                  <a:srgbClr val="FFFFFF"/>
                </a:solidFill>
                <a:latin typeface="Trebuchet MS"/>
                <a:cs typeface="Trebuchet MS"/>
              </a:rPr>
              <a:t>stakeholders.</a:t>
            </a:r>
            <a:endParaRPr sz="2300">
              <a:latin typeface="Trebuchet MS"/>
              <a:cs typeface="Trebuchet MS"/>
            </a:endParaRPr>
          </a:p>
          <a:p>
            <a:pPr marL="12700" marR="302895">
              <a:lnSpc>
                <a:spcPct val="114100"/>
              </a:lnSpc>
            </a:pPr>
            <a:r>
              <a:rPr sz="2300" spc="160" dirty="0">
                <a:solidFill>
                  <a:srgbClr val="FFFFFF"/>
                </a:solidFill>
                <a:latin typeface="Trebuchet MS"/>
                <a:cs typeface="Trebuchet MS"/>
              </a:rPr>
              <a:t>KPIs </a:t>
            </a:r>
            <a:r>
              <a:rPr sz="2300" spc="2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2300" spc="-75" dirty="0">
                <a:solidFill>
                  <a:srgbClr val="FFFFFF"/>
                </a:solidFill>
                <a:latin typeface="Trebuchet MS"/>
                <a:cs typeface="Trebuchet MS"/>
              </a:rPr>
              <a:t>metrics </a:t>
            </a:r>
            <a:r>
              <a:rPr sz="2300" spc="-15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2300" spc="-65" dirty="0">
                <a:solidFill>
                  <a:srgbClr val="FFFFFF"/>
                </a:solidFill>
                <a:latin typeface="Trebuchet MS"/>
                <a:cs typeface="Trebuchet MS"/>
              </a:rPr>
              <a:t>monitoring the </a:t>
            </a:r>
            <a:r>
              <a:rPr sz="2300" spc="5" dirty="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sz="23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25" dirty="0">
                <a:solidFill>
                  <a:srgbClr val="FFFFFF"/>
                </a:solidFill>
                <a:latin typeface="Trebuchet MS"/>
                <a:cs typeface="Trebuchet MS"/>
              </a:rPr>
              <a:t>warehouse's</a:t>
            </a:r>
            <a:r>
              <a:rPr sz="23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20" dirty="0">
                <a:solidFill>
                  <a:srgbClr val="FFFFFF"/>
                </a:solidFill>
                <a:latin typeface="Trebuchet MS"/>
                <a:cs typeface="Trebuchet MS"/>
              </a:rPr>
              <a:t>success</a:t>
            </a:r>
            <a:r>
              <a:rPr sz="23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15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23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5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23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-60" dirty="0">
                <a:solidFill>
                  <a:srgbClr val="FFFFFF"/>
                </a:solidFill>
                <a:latin typeface="Trebuchet MS"/>
                <a:cs typeface="Trebuchet MS"/>
              </a:rPr>
              <a:t>included,</a:t>
            </a:r>
            <a:r>
              <a:rPr sz="23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55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23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-90" dirty="0">
                <a:solidFill>
                  <a:srgbClr val="FFFFFF"/>
                </a:solidFill>
                <a:latin typeface="Trebuchet MS"/>
                <a:cs typeface="Trebuchet MS"/>
              </a:rPr>
              <a:t>well </a:t>
            </a:r>
            <a:r>
              <a:rPr sz="2300" spc="-6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55" dirty="0">
                <a:solidFill>
                  <a:srgbClr val="FFFFFF"/>
                </a:solidFill>
                <a:latin typeface="Trebuchet MS"/>
                <a:cs typeface="Trebuchet MS"/>
              </a:rPr>
              <a:t>as </a:t>
            </a:r>
            <a:r>
              <a:rPr sz="2300" spc="5" dirty="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sz="2300" spc="20" dirty="0">
                <a:solidFill>
                  <a:srgbClr val="FFFFFF"/>
                </a:solidFill>
                <a:latin typeface="Trebuchet MS"/>
                <a:cs typeface="Trebuchet MS"/>
              </a:rPr>
              <a:t>governance </a:t>
            </a:r>
            <a:r>
              <a:rPr sz="2300" spc="-70" dirty="0">
                <a:solidFill>
                  <a:srgbClr val="FFFFFF"/>
                </a:solidFill>
                <a:latin typeface="Trebuchet MS"/>
                <a:cs typeface="Trebuchet MS"/>
              </a:rPr>
              <a:t>policies </a:t>
            </a:r>
            <a:r>
              <a:rPr sz="2300" spc="-15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2300" spc="-70" dirty="0">
                <a:solidFill>
                  <a:srgbClr val="FFFFFF"/>
                </a:solidFill>
                <a:latin typeface="Trebuchet MS"/>
                <a:cs typeface="Trebuchet MS"/>
              </a:rPr>
              <a:t>quality, </a:t>
            </a:r>
            <a:r>
              <a:rPr sz="23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-50" dirty="0">
                <a:solidFill>
                  <a:srgbClr val="FFFFFF"/>
                </a:solidFill>
                <a:latin typeface="Trebuchet MS"/>
                <a:cs typeface="Trebuchet MS"/>
              </a:rPr>
              <a:t>security, </a:t>
            </a:r>
            <a:r>
              <a:rPr sz="2300" spc="2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2300" spc="-75" dirty="0">
                <a:solidFill>
                  <a:srgbClr val="FFFFFF"/>
                </a:solidFill>
                <a:latin typeface="Trebuchet MS"/>
                <a:cs typeface="Trebuchet MS"/>
              </a:rPr>
              <a:t>integrity. </a:t>
            </a:r>
            <a:r>
              <a:rPr sz="2300" spc="100" dirty="0">
                <a:solidFill>
                  <a:srgbClr val="FFFFFF"/>
                </a:solidFill>
                <a:latin typeface="Trebuchet MS"/>
                <a:cs typeface="Trebuchet MS"/>
              </a:rPr>
              <a:t>It's </a:t>
            </a:r>
            <a:r>
              <a:rPr sz="2300" spc="60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2300" spc="-50" dirty="0">
                <a:solidFill>
                  <a:srgbClr val="FFFFFF"/>
                </a:solidFill>
                <a:latin typeface="Trebuchet MS"/>
                <a:cs typeface="Trebuchet MS"/>
              </a:rPr>
              <a:t>crucial </a:t>
            </a:r>
            <a:r>
              <a:rPr sz="2300" spc="-25" dirty="0">
                <a:solidFill>
                  <a:srgbClr val="FFFFFF"/>
                </a:solidFill>
                <a:latin typeface="Trebuchet MS"/>
                <a:cs typeface="Trebuchet MS"/>
              </a:rPr>
              <a:t>part </a:t>
            </a:r>
            <a:r>
              <a:rPr sz="2300" spc="-5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2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-85" dirty="0">
                <a:solidFill>
                  <a:srgbClr val="FFFFFF"/>
                </a:solidFill>
                <a:latin typeface="Trebuchet MS"/>
                <a:cs typeface="Trebuchet MS"/>
              </a:rPr>
              <a:t>Phillips </a:t>
            </a:r>
            <a:r>
              <a:rPr sz="2300" spc="10" dirty="0">
                <a:solidFill>
                  <a:srgbClr val="FFFFFF"/>
                </a:solidFill>
                <a:latin typeface="Trebuchet MS"/>
                <a:cs typeface="Trebuchet MS"/>
              </a:rPr>
              <a:t>Healthcare's </a:t>
            </a:r>
            <a:r>
              <a:rPr sz="2300" spc="-100" dirty="0">
                <a:solidFill>
                  <a:srgbClr val="FFFFFF"/>
                </a:solidFill>
                <a:latin typeface="Trebuchet MS"/>
                <a:cs typeface="Trebuchet MS"/>
              </a:rPr>
              <a:t>implementation </a:t>
            </a:r>
            <a:r>
              <a:rPr sz="2300" spc="-15" dirty="0">
                <a:solidFill>
                  <a:srgbClr val="FFFFFF"/>
                </a:solidFill>
                <a:latin typeface="Trebuchet MS"/>
                <a:cs typeface="Trebuchet MS"/>
              </a:rPr>
              <a:t>strategy, </a:t>
            </a:r>
            <a:r>
              <a:rPr sz="2300" spc="-6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-15" dirty="0">
                <a:solidFill>
                  <a:srgbClr val="FFFFFF"/>
                </a:solidFill>
                <a:latin typeface="Trebuchet MS"/>
                <a:cs typeface="Trebuchet MS"/>
              </a:rPr>
              <a:t>ensuring </a:t>
            </a:r>
            <a:r>
              <a:rPr sz="2300" spc="-6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300" spc="5" dirty="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sz="2300" dirty="0">
                <a:solidFill>
                  <a:srgbClr val="FFFFFF"/>
                </a:solidFill>
                <a:latin typeface="Trebuchet MS"/>
                <a:cs typeface="Trebuchet MS"/>
              </a:rPr>
              <a:t>warehouse </a:t>
            </a:r>
            <a:r>
              <a:rPr sz="2300" spc="-20" dirty="0">
                <a:solidFill>
                  <a:srgbClr val="FFFFFF"/>
                </a:solidFill>
                <a:latin typeface="Trebuchet MS"/>
                <a:cs typeface="Trebuchet MS"/>
              </a:rPr>
              <a:t>aligns </a:t>
            </a:r>
            <a:r>
              <a:rPr sz="2300" spc="-65" dirty="0">
                <a:solidFill>
                  <a:srgbClr val="FFFFFF"/>
                </a:solidFill>
                <a:latin typeface="Trebuchet MS"/>
                <a:cs typeface="Trebuchet MS"/>
              </a:rPr>
              <a:t>with the </a:t>
            </a:r>
            <a:r>
              <a:rPr sz="2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Trebuchet MS"/>
                <a:cs typeface="Trebuchet MS"/>
              </a:rPr>
              <a:t>organization's</a:t>
            </a:r>
            <a:r>
              <a:rPr sz="23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15" dirty="0">
                <a:solidFill>
                  <a:srgbClr val="FFFFFF"/>
                </a:solidFill>
                <a:latin typeface="Trebuchet MS"/>
                <a:cs typeface="Trebuchet MS"/>
              </a:rPr>
              <a:t>goals</a:t>
            </a:r>
            <a:r>
              <a:rPr sz="23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2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3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-70" dirty="0">
                <a:solidFill>
                  <a:srgbClr val="FFFFFF"/>
                </a:solidFill>
                <a:latin typeface="Trebuchet MS"/>
                <a:cs typeface="Trebuchet MS"/>
              </a:rPr>
              <a:t>objectives.</a:t>
            </a:r>
            <a:endParaRPr sz="2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8293734"/>
          </a:xfrm>
          <a:custGeom>
            <a:avLst/>
            <a:gdLst/>
            <a:ahLst/>
            <a:cxnLst/>
            <a:rect l="l" t="t" r="r" b="b"/>
            <a:pathLst>
              <a:path w="18288000" h="8293734">
                <a:moveTo>
                  <a:pt x="0" y="8293383"/>
                </a:moveTo>
                <a:lnTo>
                  <a:pt x="18287998" y="8293383"/>
                </a:lnTo>
                <a:lnTo>
                  <a:pt x="18287998" y="0"/>
                </a:lnTo>
                <a:lnTo>
                  <a:pt x="0" y="0"/>
                </a:lnTo>
                <a:lnTo>
                  <a:pt x="0" y="8293383"/>
                </a:lnTo>
                <a:close/>
              </a:path>
            </a:pathLst>
          </a:custGeom>
          <a:solidFill>
            <a:srgbClr val="17072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78278" y="581224"/>
            <a:ext cx="561974" cy="29527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47625"/>
            <a:ext cx="18288000" cy="10239375"/>
            <a:chOff x="0" y="47625"/>
            <a:chExt cx="18288000" cy="1023937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8293383"/>
              <a:ext cx="18287999" cy="19936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5957" y="47625"/>
              <a:ext cx="17392649" cy="1022984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437811" y="3341622"/>
            <a:ext cx="2251075" cy="3314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06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95"/>
              </a:spcBef>
            </a:pPr>
            <a:r>
              <a:rPr sz="1700" b="1" dirty="0">
                <a:latin typeface="Arial"/>
                <a:cs typeface="Arial"/>
              </a:rPr>
              <a:t>Patients</a:t>
            </a:r>
            <a:endParaRPr sz="1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37811" y="3970689"/>
            <a:ext cx="2251075" cy="24034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0160" rIns="0" bIns="0" rtlCol="0">
            <a:spAutoFit/>
          </a:bodyPr>
          <a:lstStyle/>
          <a:p>
            <a:pPr marL="101600" marR="1131570">
              <a:lnSpc>
                <a:spcPts val="2220"/>
              </a:lnSpc>
              <a:spcBef>
                <a:spcPts val="80"/>
              </a:spcBef>
            </a:pPr>
            <a:r>
              <a:rPr sz="1550" spc="15" dirty="0">
                <a:latin typeface="Arial MT"/>
                <a:cs typeface="Arial MT"/>
              </a:rPr>
              <a:t>Fact ID </a:t>
            </a:r>
            <a:r>
              <a:rPr sz="1550" spc="2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Patient </a:t>
            </a:r>
            <a:r>
              <a:rPr sz="1550" spc="15" dirty="0">
                <a:latin typeface="Arial MT"/>
                <a:cs typeface="Arial MT"/>
              </a:rPr>
              <a:t>ID </a:t>
            </a:r>
            <a:r>
              <a:rPr sz="1550" spc="2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Provider</a:t>
            </a:r>
            <a:r>
              <a:rPr sz="1550" spc="-5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ID </a:t>
            </a:r>
            <a:r>
              <a:rPr sz="1550" spc="-41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Facility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ID</a:t>
            </a:r>
            <a:endParaRPr sz="1550">
              <a:latin typeface="Arial MT"/>
              <a:cs typeface="Arial MT"/>
            </a:endParaRPr>
          </a:p>
          <a:p>
            <a:pPr marL="101600">
              <a:lnSpc>
                <a:spcPct val="100000"/>
              </a:lnSpc>
              <a:spcBef>
                <a:spcPts val="204"/>
              </a:spcBef>
            </a:pPr>
            <a:r>
              <a:rPr sz="1550" spc="15" dirty="0">
                <a:latin typeface="Arial MT"/>
                <a:cs typeface="Arial MT"/>
              </a:rPr>
              <a:t>Outcome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Type</a:t>
            </a:r>
            <a:r>
              <a:rPr sz="1550" spc="-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ID</a:t>
            </a:r>
            <a:endParaRPr sz="1550">
              <a:latin typeface="Arial MT"/>
              <a:cs typeface="Arial MT"/>
            </a:endParaRPr>
          </a:p>
          <a:p>
            <a:pPr marL="101600" marR="762000">
              <a:lnSpc>
                <a:spcPct val="119100"/>
              </a:lnSpc>
            </a:pPr>
            <a:r>
              <a:rPr sz="1550" spc="15" dirty="0">
                <a:latin typeface="Arial MT"/>
                <a:cs typeface="Arial MT"/>
              </a:rPr>
              <a:t>Date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of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Service </a:t>
            </a:r>
            <a:r>
              <a:rPr sz="1550" spc="-41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Cost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8989" y="1044216"/>
            <a:ext cx="2251075" cy="3314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910"/>
              </a:lnSpc>
            </a:pPr>
            <a:r>
              <a:rPr sz="1700" b="1" spc="5" dirty="0">
                <a:latin typeface="Arial"/>
                <a:cs typeface="Arial"/>
              </a:rPr>
              <a:t>Dim</a:t>
            </a:r>
            <a:r>
              <a:rPr sz="1700" b="1" spc="-2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Patient</a:t>
            </a:r>
            <a:r>
              <a:rPr sz="1700" b="1" spc="-2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Table</a:t>
            </a:r>
            <a:endParaRPr sz="17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78989" y="1605322"/>
            <a:ext cx="2449195" cy="1595755"/>
          </a:xfrm>
          <a:custGeom>
            <a:avLst/>
            <a:gdLst/>
            <a:ahLst/>
            <a:cxnLst/>
            <a:rect l="l" t="t" r="r" b="b"/>
            <a:pathLst>
              <a:path w="2449195" h="1595755">
                <a:moveTo>
                  <a:pt x="0" y="1595397"/>
                </a:moveTo>
                <a:lnTo>
                  <a:pt x="0" y="0"/>
                </a:lnTo>
                <a:lnTo>
                  <a:pt x="2448616" y="0"/>
                </a:lnTo>
                <a:lnTo>
                  <a:pt x="2448616" y="1595397"/>
                </a:lnTo>
                <a:lnTo>
                  <a:pt x="0" y="15953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68202" y="1483453"/>
            <a:ext cx="1057910" cy="2679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50" spc="10" dirty="0">
                <a:latin typeface="Arial MT"/>
                <a:cs typeface="Arial MT"/>
              </a:rPr>
              <a:t>Patient</a:t>
            </a:r>
            <a:r>
              <a:rPr sz="1550" spc="-4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Key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68202" y="1725733"/>
            <a:ext cx="1450975" cy="14325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9100"/>
              </a:lnSpc>
              <a:spcBef>
                <a:spcPts val="90"/>
              </a:spcBef>
            </a:pPr>
            <a:r>
              <a:rPr sz="1550" spc="10" dirty="0">
                <a:latin typeface="Arial MT"/>
                <a:cs typeface="Arial MT"/>
              </a:rPr>
              <a:t>Patient </a:t>
            </a:r>
            <a:r>
              <a:rPr sz="1550" spc="15" dirty="0">
                <a:latin typeface="Arial MT"/>
                <a:cs typeface="Arial MT"/>
              </a:rPr>
              <a:t>ID </a:t>
            </a:r>
            <a:r>
              <a:rPr sz="1550" spc="2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Patient </a:t>
            </a:r>
            <a:r>
              <a:rPr sz="1550" spc="20" dirty="0">
                <a:latin typeface="Arial MT"/>
                <a:cs typeface="Arial MT"/>
              </a:rPr>
              <a:t>Name </a:t>
            </a:r>
            <a:r>
              <a:rPr sz="1550" spc="2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Patient </a:t>
            </a:r>
            <a:r>
              <a:rPr sz="1550" spc="25" dirty="0">
                <a:latin typeface="Arial MT"/>
                <a:cs typeface="Arial MT"/>
              </a:rPr>
              <a:t>DOB </a:t>
            </a:r>
            <a:r>
              <a:rPr sz="1550" spc="3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Patient </a:t>
            </a:r>
            <a:r>
              <a:rPr sz="1550" spc="15" dirty="0">
                <a:latin typeface="Arial MT"/>
                <a:cs typeface="Arial MT"/>
              </a:rPr>
              <a:t>Gender </a:t>
            </a:r>
            <a:r>
              <a:rPr sz="1550" spc="2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Patient</a:t>
            </a:r>
            <a:r>
              <a:rPr sz="1550" spc="-5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Address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21371" y="6467332"/>
            <a:ext cx="2251075" cy="3314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910"/>
              </a:lnSpc>
            </a:pPr>
            <a:r>
              <a:rPr sz="1700" b="1" spc="5" dirty="0">
                <a:latin typeface="Arial"/>
                <a:cs typeface="Arial"/>
              </a:rPr>
              <a:t>Dim</a:t>
            </a:r>
            <a:r>
              <a:rPr sz="1700" b="1" spc="-2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Provider</a:t>
            </a:r>
            <a:r>
              <a:rPr sz="1700" b="1" spc="-2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Table</a:t>
            </a:r>
            <a:endParaRPr sz="17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21371" y="7028438"/>
            <a:ext cx="2449195" cy="1982470"/>
          </a:xfrm>
          <a:custGeom>
            <a:avLst/>
            <a:gdLst/>
            <a:ahLst/>
            <a:cxnLst/>
            <a:rect l="l" t="t" r="r" b="b"/>
            <a:pathLst>
              <a:path w="2449195" h="1982470">
                <a:moveTo>
                  <a:pt x="0" y="0"/>
                </a:moveTo>
                <a:lnTo>
                  <a:pt x="2448616" y="0"/>
                </a:lnTo>
                <a:lnTo>
                  <a:pt x="2448616" y="1982160"/>
                </a:lnTo>
                <a:lnTo>
                  <a:pt x="0" y="19821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710584" y="6915547"/>
            <a:ext cx="1652270" cy="14325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9100"/>
              </a:lnSpc>
              <a:spcBef>
                <a:spcPts val="90"/>
              </a:spcBef>
            </a:pPr>
            <a:r>
              <a:rPr sz="1550" spc="10" dirty="0">
                <a:latin typeface="Arial MT"/>
                <a:cs typeface="Arial MT"/>
              </a:rPr>
              <a:t>Provider </a:t>
            </a:r>
            <a:r>
              <a:rPr sz="1550" spc="15" dirty="0">
                <a:latin typeface="Arial MT"/>
                <a:cs typeface="Arial MT"/>
              </a:rPr>
              <a:t>Key </a:t>
            </a:r>
            <a:r>
              <a:rPr sz="1550" spc="2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Provider </a:t>
            </a:r>
            <a:r>
              <a:rPr sz="1550" spc="15" dirty="0">
                <a:latin typeface="Arial MT"/>
                <a:cs typeface="Arial MT"/>
              </a:rPr>
              <a:t>ID </a:t>
            </a:r>
            <a:r>
              <a:rPr sz="1550" spc="2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Provider </a:t>
            </a:r>
            <a:r>
              <a:rPr sz="1550" spc="20" dirty="0">
                <a:latin typeface="Arial MT"/>
                <a:cs typeface="Arial MT"/>
              </a:rPr>
              <a:t>Name </a:t>
            </a:r>
            <a:r>
              <a:rPr sz="1550" spc="2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Provider Specialty </a:t>
            </a:r>
            <a:r>
              <a:rPr sz="1550" spc="-42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Provider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Address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745364" y="906241"/>
            <a:ext cx="2251075" cy="3314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910"/>
              </a:lnSpc>
            </a:pPr>
            <a:r>
              <a:rPr sz="1700" b="1" spc="5" dirty="0">
                <a:latin typeface="Arial"/>
                <a:cs typeface="Arial"/>
              </a:rPr>
              <a:t>Dim</a:t>
            </a:r>
            <a:r>
              <a:rPr sz="1700" b="1" spc="-2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Facility</a:t>
            </a:r>
            <a:r>
              <a:rPr sz="1700" b="1" spc="-2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Table</a:t>
            </a:r>
            <a:endParaRPr sz="17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745364" y="1467347"/>
            <a:ext cx="2449195" cy="1595755"/>
          </a:xfrm>
          <a:custGeom>
            <a:avLst/>
            <a:gdLst/>
            <a:ahLst/>
            <a:cxnLst/>
            <a:rect l="l" t="t" r="r" b="b"/>
            <a:pathLst>
              <a:path w="2449194" h="1595755">
                <a:moveTo>
                  <a:pt x="0" y="1595397"/>
                </a:moveTo>
                <a:lnTo>
                  <a:pt x="0" y="0"/>
                </a:lnTo>
                <a:lnTo>
                  <a:pt x="2448615" y="0"/>
                </a:lnTo>
                <a:lnTo>
                  <a:pt x="2448615" y="1595397"/>
                </a:lnTo>
                <a:lnTo>
                  <a:pt x="0" y="15953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3834574" y="1345479"/>
            <a:ext cx="1057910" cy="2679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50" spc="10" dirty="0">
                <a:latin typeface="Arial MT"/>
                <a:cs typeface="Arial MT"/>
              </a:rPr>
              <a:t>Facility</a:t>
            </a:r>
            <a:r>
              <a:rPr sz="1550" spc="-5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Key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834574" y="1587758"/>
            <a:ext cx="1450340" cy="11512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9100"/>
              </a:lnSpc>
              <a:spcBef>
                <a:spcPts val="90"/>
              </a:spcBef>
            </a:pPr>
            <a:r>
              <a:rPr sz="1550" spc="10" dirty="0">
                <a:latin typeface="Arial MT"/>
                <a:cs typeface="Arial MT"/>
              </a:rPr>
              <a:t>Facility </a:t>
            </a:r>
            <a:r>
              <a:rPr sz="1550" spc="15" dirty="0">
                <a:latin typeface="Arial MT"/>
                <a:cs typeface="Arial MT"/>
              </a:rPr>
              <a:t>ID </a:t>
            </a:r>
            <a:r>
              <a:rPr sz="1550" spc="2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Facility </a:t>
            </a:r>
            <a:r>
              <a:rPr sz="1550" spc="20" dirty="0">
                <a:latin typeface="Arial MT"/>
                <a:cs typeface="Arial MT"/>
              </a:rPr>
              <a:t>Name </a:t>
            </a:r>
            <a:r>
              <a:rPr sz="1550" spc="2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Facility</a:t>
            </a:r>
            <a:r>
              <a:rPr sz="1550" spc="-6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Address </a:t>
            </a:r>
            <a:r>
              <a:rPr sz="1550" spc="-41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Facility</a:t>
            </a:r>
            <a:r>
              <a:rPr sz="1550" spc="-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Type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3590465" y="6142382"/>
            <a:ext cx="2251075" cy="331470"/>
          </a:xfrm>
          <a:custGeom>
            <a:avLst/>
            <a:gdLst/>
            <a:ahLst/>
            <a:cxnLst/>
            <a:rect l="l" t="t" r="r" b="b"/>
            <a:pathLst>
              <a:path w="2251075" h="331470">
                <a:moveTo>
                  <a:pt x="2250910" y="331299"/>
                </a:moveTo>
                <a:lnTo>
                  <a:pt x="0" y="331299"/>
                </a:lnTo>
                <a:lnTo>
                  <a:pt x="0" y="0"/>
                </a:lnTo>
                <a:lnTo>
                  <a:pt x="2250910" y="0"/>
                </a:lnTo>
                <a:lnTo>
                  <a:pt x="2250910" y="331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3679676" y="6111180"/>
            <a:ext cx="2637155" cy="2870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00" b="1" spc="5" dirty="0">
                <a:latin typeface="Arial"/>
                <a:cs typeface="Arial"/>
              </a:rPr>
              <a:t>Dim</a:t>
            </a:r>
            <a:r>
              <a:rPr sz="1700" b="1" spc="-1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Outcome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Type</a:t>
            </a:r>
            <a:r>
              <a:rPr sz="1700" b="1" spc="-1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Table</a:t>
            </a:r>
            <a:endParaRPr sz="17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3590465" y="6703487"/>
            <a:ext cx="2449195" cy="2320290"/>
          </a:xfrm>
          <a:custGeom>
            <a:avLst/>
            <a:gdLst/>
            <a:ahLst/>
            <a:cxnLst/>
            <a:rect l="l" t="t" r="r" b="b"/>
            <a:pathLst>
              <a:path w="2449194" h="2320290">
                <a:moveTo>
                  <a:pt x="0" y="0"/>
                </a:moveTo>
                <a:lnTo>
                  <a:pt x="2448615" y="0"/>
                </a:lnTo>
                <a:lnTo>
                  <a:pt x="2448615" y="2319933"/>
                </a:lnTo>
                <a:lnTo>
                  <a:pt x="0" y="231993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3679676" y="6590596"/>
            <a:ext cx="1944370" cy="869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9100"/>
              </a:lnSpc>
              <a:spcBef>
                <a:spcPts val="90"/>
              </a:spcBef>
            </a:pPr>
            <a:r>
              <a:rPr sz="1550" spc="15" dirty="0">
                <a:latin typeface="Arial MT"/>
                <a:cs typeface="Arial MT"/>
              </a:rPr>
              <a:t>Outcome Type Key </a:t>
            </a:r>
            <a:r>
              <a:rPr sz="1550" spc="2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Outcome Type ID </a:t>
            </a:r>
            <a:r>
              <a:rPr sz="1550" spc="2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Outcome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Type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Name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679676" y="7473586"/>
            <a:ext cx="2415540" cy="2679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50" spc="15" dirty="0">
                <a:latin typeface="Arial MT"/>
                <a:cs typeface="Arial MT"/>
              </a:rPr>
              <a:t>Outcome</a:t>
            </a:r>
            <a:r>
              <a:rPr sz="155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Type</a:t>
            </a:r>
            <a:r>
              <a:rPr sz="155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Description</a:t>
            </a:r>
            <a:endParaRPr sz="1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2051685"/>
          </a:xfrm>
          <a:custGeom>
            <a:avLst/>
            <a:gdLst/>
            <a:ahLst/>
            <a:cxnLst/>
            <a:rect l="l" t="t" r="r" b="b"/>
            <a:pathLst>
              <a:path w="18288000" h="2051685">
                <a:moveTo>
                  <a:pt x="0" y="2051600"/>
                </a:moveTo>
                <a:lnTo>
                  <a:pt x="18287998" y="2051600"/>
                </a:lnTo>
                <a:lnTo>
                  <a:pt x="18287998" y="0"/>
                </a:lnTo>
                <a:lnTo>
                  <a:pt x="0" y="0"/>
                </a:lnTo>
                <a:lnTo>
                  <a:pt x="0" y="2051600"/>
                </a:lnTo>
                <a:close/>
              </a:path>
            </a:pathLst>
          </a:custGeom>
          <a:solidFill>
            <a:srgbClr val="1707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9377115"/>
            <a:ext cx="18288000" cy="909955"/>
          </a:xfrm>
          <a:custGeom>
            <a:avLst/>
            <a:gdLst/>
            <a:ahLst/>
            <a:cxnLst/>
            <a:rect l="l" t="t" r="r" b="b"/>
            <a:pathLst>
              <a:path w="18288000" h="909954">
                <a:moveTo>
                  <a:pt x="0" y="909884"/>
                </a:moveTo>
                <a:lnTo>
                  <a:pt x="18287998" y="909884"/>
                </a:lnTo>
                <a:lnTo>
                  <a:pt x="18287998" y="0"/>
                </a:lnTo>
                <a:lnTo>
                  <a:pt x="0" y="0"/>
                </a:lnTo>
                <a:lnTo>
                  <a:pt x="0" y="909884"/>
                </a:lnTo>
                <a:close/>
              </a:path>
            </a:pathLst>
          </a:custGeom>
          <a:solidFill>
            <a:srgbClr val="17072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1430960"/>
            <a:ext cx="18273395" cy="8331200"/>
            <a:chOff x="0" y="1430960"/>
            <a:chExt cx="18273395" cy="8331200"/>
          </a:xfrm>
        </p:grpSpPr>
        <p:sp>
          <p:nvSpPr>
            <p:cNvPr id="5" name="object 5"/>
            <p:cNvSpPr/>
            <p:nvPr/>
          </p:nvSpPr>
          <p:spPr>
            <a:xfrm>
              <a:off x="0" y="2051600"/>
              <a:ext cx="18273395" cy="7325995"/>
            </a:xfrm>
            <a:custGeom>
              <a:avLst/>
              <a:gdLst/>
              <a:ahLst/>
              <a:cxnLst/>
              <a:rect l="l" t="t" r="r" b="b"/>
              <a:pathLst>
                <a:path w="18273395" h="7325995">
                  <a:moveTo>
                    <a:pt x="0" y="0"/>
                  </a:moveTo>
                  <a:lnTo>
                    <a:pt x="18273189" y="0"/>
                  </a:lnTo>
                  <a:lnTo>
                    <a:pt x="18273189" y="7325514"/>
                  </a:lnTo>
                  <a:lnTo>
                    <a:pt x="0" y="73255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01816" y="1454322"/>
              <a:ext cx="8297173" cy="829717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278453" y="1430960"/>
              <a:ext cx="8343900" cy="8331200"/>
            </a:xfrm>
            <a:custGeom>
              <a:avLst/>
              <a:gdLst/>
              <a:ahLst/>
              <a:cxnLst/>
              <a:rect l="l" t="t" r="r" b="b"/>
              <a:pathLst>
                <a:path w="8343900" h="8331200">
                  <a:moveTo>
                    <a:pt x="4506409" y="12700"/>
                  </a:moveTo>
                  <a:lnTo>
                    <a:pt x="3837268" y="12700"/>
                  </a:lnTo>
                  <a:lnTo>
                    <a:pt x="3884662" y="0"/>
                  </a:lnTo>
                  <a:lnTo>
                    <a:pt x="4459044" y="0"/>
                  </a:lnTo>
                  <a:lnTo>
                    <a:pt x="4506409" y="12700"/>
                  </a:lnTo>
                  <a:close/>
                </a:path>
                <a:path w="8343900" h="8331200">
                  <a:moveTo>
                    <a:pt x="4647617" y="25400"/>
                  </a:moveTo>
                  <a:lnTo>
                    <a:pt x="3695979" y="25400"/>
                  </a:lnTo>
                  <a:lnTo>
                    <a:pt x="3742923" y="12700"/>
                  </a:lnTo>
                  <a:lnTo>
                    <a:pt x="4600699" y="12700"/>
                  </a:lnTo>
                  <a:lnTo>
                    <a:pt x="4647617" y="25400"/>
                  </a:lnTo>
                  <a:close/>
                </a:path>
                <a:path w="8343900" h="8331200">
                  <a:moveTo>
                    <a:pt x="4740985" y="38100"/>
                  </a:moveTo>
                  <a:lnTo>
                    <a:pt x="3602561" y="38100"/>
                  </a:lnTo>
                  <a:lnTo>
                    <a:pt x="3649190" y="25400"/>
                  </a:lnTo>
                  <a:lnTo>
                    <a:pt x="4694380" y="25400"/>
                  </a:lnTo>
                  <a:lnTo>
                    <a:pt x="4740985" y="38100"/>
                  </a:lnTo>
                  <a:close/>
                </a:path>
                <a:path w="8343900" h="8331200">
                  <a:moveTo>
                    <a:pt x="3979427" y="50800"/>
                  </a:moveTo>
                  <a:lnTo>
                    <a:pt x="3509790" y="50800"/>
                  </a:lnTo>
                  <a:lnTo>
                    <a:pt x="3556093" y="38100"/>
                  </a:lnTo>
                  <a:lnTo>
                    <a:pt x="4027355" y="38100"/>
                  </a:lnTo>
                  <a:lnTo>
                    <a:pt x="3979427" y="50800"/>
                  </a:lnTo>
                  <a:close/>
                </a:path>
                <a:path w="8343900" h="8331200">
                  <a:moveTo>
                    <a:pt x="4833710" y="50800"/>
                  </a:moveTo>
                  <a:lnTo>
                    <a:pt x="4364472" y="50800"/>
                  </a:lnTo>
                  <a:lnTo>
                    <a:pt x="4316544" y="38100"/>
                  </a:lnTo>
                  <a:lnTo>
                    <a:pt x="4787429" y="38100"/>
                  </a:lnTo>
                  <a:lnTo>
                    <a:pt x="4833710" y="50800"/>
                  </a:lnTo>
                  <a:close/>
                </a:path>
                <a:path w="8343900" h="8331200">
                  <a:moveTo>
                    <a:pt x="3648025" y="76200"/>
                  </a:moveTo>
                  <a:lnTo>
                    <a:pt x="3371899" y="76200"/>
                  </a:lnTo>
                  <a:lnTo>
                    <a:pt x="3463654" y="50800"/>
                  </a:lnTo>
                  <a:lnTo>
                    <a:pt x="3836496" y="50800"/>
                  </a:lnTo>
                  <a:lnTo>
                    <a:pt x="3789146" y="63500"/>
                  </a:lnTo>
                  <a:lnTo>
                    <a:pt x="3694908" y="63500"/>
                  </a:lnTo>
                  <a:lnTo>
                    <a:pt x="3648025" y="76200"/>
                  </a:lnTo>
                  <a:close/>
                </a:path>
                <a:path w="8343900" h="8331200">
                  <a:moveTo>
                    <a:pt x="4971538" y="76200"/>
                  </a:moveTo>
                  <a:lnTo>
                    <a:pt x="4695873" y="76200"/>
                  </a:lnTo>
                  <a:lnTo>
                    <a:pt x="4648990" y="63500"/>
                  </a:lnTo>
                  <a:lnTo>
                    <a:pt x="4554752" y="63500"/>
                  </a:lnTo>
                  <a:lnTo>
                    <a:pt x="4507403" y="50800"/>
                  </a:lnTo>
                  <a:lnTo>
                    <a:pt x="4879823" y="50800"/>
                  </a:lnTo>
                  <a:lnTo>
                    <a:pt x="4971538" y="76200"/>
                  </a:lnTo>
                  <a:close/>
                </a:path>
                <a:path w="8343900" h="8331200">
                  <a:moveTo>
                    <a:pt x="3601304" y="8255000"/>
                  </a:moveTo>
                  <a:lnTo>
                    <a:pt x="3326284" y="8255000"/>
                  </a:lnTo>
                  <a:lnTo>
                    <a:pt x="3145650" y="8204200"/>
                  </a:lnTo>
                  <a:lnTo>
                    <a:pt x="3100963" y="8204200"/>
                  </a:lnTo>
                  <a:lnTo>
                    <a:pt x="2924186" y="8153400"/>
                  </a:lnTo>
                  <a:lnTo>
                    <a:pt x="2880499" y="8128000"/>
                  </a:lnTo>
                  <a:lnTo>
                    <a:pt x="2707874" y="8077200"/>
                  </a:lnTo>
                  <a:lnTo>
                    <a:pt x="2665262" y="8051800"/>
                  </a:lnTo>
                  <a:lnTo>
                    <a:pt x="2580713" y="8026400"/>
                  </a:lnTo>
                  <a:lnTo>
                    <a:pt x="2538782" y="8001000"/>
                  </a:lnTo>
                  <a:lnTo>
                    <a:pt x="2497084" y="7988300"/>
                  </a:lnTo>
                  <a:lnTo>
                    <a:pt x="2455621" y="7962900"/>
                  </a:lnTo>
                  <a:lnTo>
                    <a:pt x="2414397" y="7950200"/>
                  </a:lnTo>
                  <a:lnTo>
                    <a:pt x="2373414" y="7924800"/>
                  </a:lnTo>
                  <a:lnTo>
                    <a:pt x="2332676" y="7912100"/>
                  </a:lnTo>
                  <a:lnTo>
                    <a:pt x="2292185" y="7886700"/>
                  </a:lnTo>
                  <a:lnTo>
                    <a:pt x="2251945" y="7874000"/>
                  </a:lnTo>
                  <a:lnTo>
                    <a:pt x="2172228" y="7823200"/>
                  </a:lnTo>
                  <a:lnTo>
                    <a:pt x="2132757" y="7810500"/>
                  </a:lnTo>
                  <a:lnTo>
                    <a:pt x="2093548" y="7785100"/>
                  </a:lnTo>
                  <a:lnTo>
                    <a:pt x="1939394" y="7683500"/>
                  </a:lnTo>
                  <a:lnTo>
                    <a:pt x="1901541" y="7670800"/>
                  </a:lnTo>
                  <a:lnTo>
                    <a:pt x="1863968" y="7645400"/>
                  </a:lnTo>
                  <a:lnTo>
                    <a:pt x="1752957" y="7569200"/>
                  </a:lnTo>
                  <a:lnTo>
                    <a:pt x="1716533" y="7531100"/>
                  </a:lnTo>
                  <a:lnTo>
                    <a:pt x="1644573" y="7480300"/>
                  </a:lnTo>
                  <a:lnTo>
                    <a:pt x="1538895" y="7404100"/>
                  </a:lnTo>
                  <a:lnTo>
                    <a:pt x="1504284" y="7366000"/>
                  </a:lnTo>
                  <a:lnTo>
                    <a:pt x="1469986" y="7340600"/>
                  </a:lnTo>
                  <a:lnTo>
                    <a:pt x="1402338" y="7289800"/>
                  </a:lnTo>
                  <a:lnTo>
                    <a:pt x="1368995" y="7251700"/>
                  </a:lnTo>
                  <a:lnTo>
                    <a:pt x="1335976" y="7226300"/>
                  </a:lnTo>
                  <a:lnTo>
                    <a:pt x="1303284" y="7188200"/>
                  </a:lnTo>
                  <a:lnTo>
                    <a:pt x="1270923" y="7162800"/>
                  </a:lnTo>
                  <a:lnTo>
                    <a:pt x="1238895" y="7124700"/>
                  </a:lnTo>
                  <a:lnTo>
                    <a:pt x="1207203" y="7099300"/>
                  </a:lnTo>
                  <a:lnTo>
                    <a:pt x="1175850" y="7061200"/>
                  </a:lnTo>
                  <a:lnTo>
                    <a:pt x="1144839" y="7035800"/>
                  </a:lnTo>
                  <a:lnTo>
                    <a:pt x="1114173" y="6997700"/>
                  </a:lnTo>
                  <a:lnTo>
                    <a:pt x="1083855" y="6972300"/>
                  </a:lnTo>
                  <a:lnTo>
                    <a:pt x="1053888" y="6934200"/>
                  </a:lnTo>
                  <a:lnTo>
                    <a:pt x="1024274" y="6896100"/>
                  </a:lnTo>
                  <a:lnTo>
                    <a:pt x="995018" y="6870700"/>
                  </a:lnTo>
                  <a:lnTo>
                    <a:pt x="966121" y="6832600"/>
                  </a:lnTo>
                  <a:lnTo>
                    <a:pt x="937587" y="6794500"/>
                  </a:lnTo>
                  <a:lnTo>
                    <a:pt x="909419" y="6769100"/>
                  </a:lnTo>
                  <a:lnTo>
                    <a:pt x="881619" y="6731000"/>
                  </a:lnTo>
                  <a:lnTo>
                    <a:pt x="854191" y="6692900"/>
                  </a:lnTo>
                  <a:lnTo>
                    <a:pt x="827138" y="6654800"/>
                  </a:lnTo>
                  <a:lnTo>
                    <a:pt x="800462" y="6616700"/>
                  </a:lnTo>
                  <a:lnTo>
                    <a:pt x="774166" y="6578600"/>
                  </a:lnTo>
                  <a:lnTo>
                    <a:pt x="748254" y="6553200"/>
                  </a:lnTo>
                  <a:lnTo>
                    <a:pt x="722728" y="6515100"/>
                  </a:lnTo>
                  <a:lnTo>
                    <a:pt x="697592" y="6477000"/>
                  </a:lnTo>
                  <a:lnTo>
                    <a:pt x="672848" y="6438900"/>
                  </a:lnTo>
                  <a:lnTo>
                    <a:pt x="648499" y="6400800"/>
                  </a:lnTo>
                  <a:lnTo>
                    <a:pt x="624548" y="6362700"/>
                  </a:lnTo>
                  <a:lnTo>
                    <a:pt x="600998" y="6324600"/>
                  </a:lnTo>
                  <a:lnTo>
                    <a:pt x="577853" y="6286500"/>
                  </a:lnTo>
                  <a:lnTo>
                    <a:pt x="555114" y="6248400"/>
                  </a:lnTo>
                  <a:lnTo>
                    <a:pt x="532786" y="6210300"/>
                  </a:lnTo>
                  <a:lnTo>
                    <a:pt x="510870" y="6159500"/>
                  </a:lnTo>
                  <a:lnTo>
                    <a:pt x="489371" y="6121400"/>
                  </a:lnTo>
                  <a:lnTo>
                    <a:pt x="468290" y="6083300"/>
                  </a:lnTo>
                  <a:lnTo>
                    <a:pt x="447631" y="6045200"/>
                  </a:lnTo>
                  <a:lnTo>
                    <a:pt x="427397" y="6007100"/>
                  </a:lnTo>
                  <a:lnTo>
                    <a:pt x="407590" y="5969000"/>
                  </a:lnTo>
                  <a:lnTo>
                    <a:pt x="388215" y="5918200"/>
                  </a:lnTo>
                  <a:lnTo>
                    <a:pt x="369273" y="5880100"/>
                  </a:lnTo>
                  <a:lnTo>
                    <a:pt x="350767" y="5842000"/>
                  </a:lnTo>
                  <a:lnTo>
                    <a:pt x="332701" y="5803900"/>
                  </a:lnTo>
                  <a:lnTo>
                    <a:pt x="315078" y="5753100"/>
                  </a:lnTo>
                  <a:lnTo>
                    <a:pt x="297900" y="5715000"/>
                  </a:lnTo>
                  <a:lnTo>
                    <a:pt x="281170" y="5676900"/>
                  </a:lnTo>
                  <a:lnTo>
                    <a:pt x="264892" y="5626100"/>
                  </a:lnTo>
                  <a:lnTo>
                    <a:pt x="249068" y="5588000"/>
                  </a:lnTo>
                  <a:lnTo>
                    <a:pt x="233702" y="5549900"/>
                  </a:lnTo>
                  <a:lnTo>
                    <a:pt x="218796" y="5499100"/>
                  </a:lnTo>
                  <a:lnTo>
                    <a:pt x="204352" y="5461000"/>
                  </a:lnTo>
                  <a:lnTo>
                    <a:pt x="190375" y="5410200"/>
                  </a:lnTo>
                  <a:lnTo>
                    <a:pt x="176868" y="5372100"/>
                  </a:lnTo>
                  <a:lnTo>
                    <a:pt x="163832" y="5321300"/>
                  </a:lnTo>
                  <a:lnTo>
                    <a:pt x="151271" y="5283200"/>
                  </a:lnTo>
                  <a:lnTo>
                    <a:pt x="139188" y="5232400"/>
                  </a:lnTo>
                  <a:lnTo>
                    <a:pt x="127586" y="5194300"/>
                  </a:lnTo>
                  <a:lnTo>
                    <a:pt x="116468" y="5143500"/>
                  </a:lnTo>
                  <a:lnTo>
                    <a:pt x="105837" y="5105400"/>
                  </a:lnTo>
                  <a:lnTo>
                    <a:pt x="95696" y="5054600"/>
                  </a:lnTo>
                  <a:lnTo>
                    <a:pt x="86047" y="5016500"/>
                  </a:lnTo>
                  <a:lnTo>
                    <a:pt x="76894" y="4965700"/>
                  </a:lnTo>
                  <a:lnTo>
                    <a:pt x="68240" y="4914900"/>
                  </a:lnTo>
                  <a:lnTo>
                    <a:pt x="60087" y="4876800"/>
                  </a:lnTo>
                  <a:lnTo>
                    <a:pt x="52439" y="4826000"/>
                  </a:lnTo>
                  <a:lnTo>
                    <a:pt x="45299" y="4775200"/>
                  </a:lnTo>
                  <a:lnTo>
                    <a:pt x="38668" y="4737100"/>
                  </a:lnTo>
                  <a:lnTo>
                    <a:pt x="32552" y="4686300"/>
                  </a:lnTo>
                  <a:lnTo>
                    <a:pt x="26951" y="4635500"/>
                  </a:lnTo>
                  <a:lnTo>
                    <a:pt x="21870" y="4597400"/>
                  </a:lnTo>
                  <a:lnTo>
                    <a:pt x="17312" y="4546600"/>
                  </a:lnTo>
                  <a:lnTo>
                    <a:pt x="13278" y="4495800"/>
                  </a:lnTo>
                  <a:lnTo>
                    <a:pt x="9773" y="4457700"/>
                  </a:lnTo>
                  <a:lnTo>
                    <a:pt x="6799" y="4406900"/>
                  </a:lnTo>
                  <a:lnTo>
                    <a:pt x="4359" y="4356100"/>
                  </a:lnTo>
                  <a:lnTo>
                    <a:pt x="2456" y="4305300"/>
                  </a:lnTo>
                  <a:lnTo>
                    <a:pt x="1093" y="4267200"/>
                  </a:lnTo>
                  <a:lnTo>
                    <a:pt x="273" y="4216400"/>
                  </a:lnTo>
                  <a:lnTo>
                    <a:pt x="0" y="4165600"/>
                  </a:lnTo>
                  <a:lnTo>
                    <a:pt x="273" y="4114800"/>
                  </a:lnTo>
                  <a:lnTo>
                    <a:pt x="1093" y="4064000"/>
                  </a:lnTo>
                  <a:lnTo>
                    <a:pt x="2456" y="4025900"/>
                  </a:lnTo>
                  <a:lnTo>
                    <a:pt x="4359" y="3975100"/>
                  </a:lnTo>
                  <a:lnTo>
                    <a:pt x="6799" y="3924300"/>
                  </a:lnTo>
                  <a:lnTo>
                    <a:pt x="9773" y="3873500"/>
                  </a:lnTo>
                  <a:lnTo>
                    <a:pt x="13278" y="3835400"/>
                  </a:lnTo>
                  <a:lnTo>
                    <a:pt x="17312" y="3784600"/>
                  </a:lnTo>
                  <a:lnTo>
                    <a:pt x="21870" y="3733800"/>
                  </a:lnTo>
                  <a:lnTo>
                    <a:pt x="26951" y="3695700"/>
                  </a:lnTo>
                  <a:lnTo>
                    <a:pt x="32552" y="3644900"/>
                  </a:lnTo>
                  <a:lnTo>
                    <a:pt x="38668" y="3594100"/>
                  </a:lnTo>
                  <a:lnTo>
                    <a:pt x="45299" y="3556000"/>
                  </a:lnTo>
                  <a:lnTo>
                    <a:pt x="52439" y="3505200"/>
                  </a:lnTo>
                  <a:lnTo>
                    <a:pt x="60087" y="3454400"/>
                  </a:lnTo>
                  <a:lnTo>
                    <a:pt x="68240" y="3416300"/>
                  </a:lnTo>
                  <a:lnTo>
                    <a:pt x="76894" y="3365500"/>
                  </a:lnTo>
                  <a:lnTo>
                    <a:pt x="86047" y="3314700"/>
                  </a:lnTo>
                  <a:lnTo>
                    <a:pt x="95696" y="3276600"/>
                  </a:lnTo>
                  <a:lnTo>
                    <a:pt x="105837" y="3225800"/>
                  </a:lnTo>
                  <a:lnTo>
                    <a:pt x="116468" y="3187700"/>
                  </a:lnTo>
                  <a:lnTo>
                    <a:pt x="127586" y="3136900"/>
                  </a:lnTo>
                  <a:lnTo>
                    <a:pt x="139188" y="3098800"/>
                  </a:lnTo>
                  <a:lnTo>
                    <a:pt x="151271" y="3048000"/>
                  </a:lnTo>
                  <a:lnTo>
                    <a:pt x="163832" y="3009900"/>
                  </a:lnTo>
                  <a:lnTo>
                    <a:pt x="176868" y="2959100"/>
                  </a:lnTo>
                  <a:lnTo>
                    <a:pt x="190375" y="2921000"/>
                  </a:lnTo>
                  <a:lnTo>
                    <a:pt x="204352" y="2870200"/>
                  </a:lnTo>
                  <a:lnTo>
                    <a:pt x="218796" y="2832100"/>
                  </a:lnTo>
                  <a:lnTo>
                    <a:pt x="233702" y="2781300"/>
                  </a:lnTo>
                  <a:lnTo>
                    <a:pt x="249068" y="2743200"/>
                  </a:lnTo>
                  <a:lnTo>
                    <a:pt x="264892" y="2705100"/>
                  </a:lnTo>
                  <a:lnTo>
                    <a:pt x="281170" y="2654300"/>
                  </a:lnTo>
                  <a:lnTo>
                    <a:pt x="297900" y="2616200"/>
                  </a:lnTo>
                  <a:lnTo>
                    <a:pt x="315078" y="2578100"/>
                  </a:lnTo>
                  <a:lnTo>
                    <a:pt x="332701" y="2527300"/>
                  </a:lnTo>
                  <a:lnTo>
                    <a:pt x="350767" y="2489200"/>
                  </a:lnTo>
                  <a:lnTo>
                    <a:pt x="369273" y="2451100"/>
                  </a:lnTo>
                  <a:lnTo>
                    <a:pt x="388215" y="2413000"/>
                  </a:lnTo>
                  <a:lnTo>
                    <a:pt x="407590" y="2362200"/>
                  </a:lnTo>
                  <a:lnTo>
                    <a:pt x="427397" y="2324100"/>
                  </a:lnTo>
                  <a:lnTo>
                    <a:pt x="447631" y="2286000"/>
                  </a:lnTo>
                  <a:lnTo>
                    <a:pt x="468290" y="2247900"/>
                  </a:lnTo>
                  <a:lnTo>
                    <a:pt x="489371" y="2209800"/>
                  </a:lnTo>
                  <a:lnTo>
                    <a:pt x="510870" y="2171700"/>
                  </a:lnTo>
                  <a:lnTo>
                    <a:pt x="532786" y="2120900"/>
                  </a:lnTo>
                  <a:lnTo>
                    <a:pt x="555114" y="2082800"/>
                  </a:lnTo>
                  <a:lnTo>
                    <a:pt x="577853" y="2044700"/>
                  </a:lnTo>
                  <a:lnTo>
                    <a:pt x="600998" y="2006600"/>
                  </a:lnTo>
                  <a:lnTo>
                    <a:pt x="624548" y="1968500"/>
                  </a:lnTo>
                  <a:lnTo>
                    <a:pt x="648499" y="1930400"/>
                  </a:lnTo>
                  <a:lnTo>
                    <a:pt x="672848" y="1892300"/>
                  </a:lnTo>
                  <a:lnTo>
                    <a:pt x="697592" y="1854200"/>
                  </a:lnTo>
                  <a:lnTo>
                    <a:pt x="722728" y="1816100"/>
                  </a:lnTo>
                  <a:lnTo>
                    <a:pt x="748254" y="1778000"/>
                  </a:lnTo>
                  <a:lnTo>
                    <a:pt x="774166" y="1752600"/>
                  </a:lnTo>
                  <a:lnTo>
                    <a:pt x="800462" y="1714500"/>
                  </a:lnTo>
                  <a:lnTo>
                    <a:pt x="827138" y="1676400"/>
                  </a:lnTo>
                  <a:lnTo>
                    <a:pt x="854191" y="1638300"/>
                  </a:lnTo>
                  <a:lnTo>
                    <a:pt x="881619" y="1600200"/>
                  </a:lnTo>
                  <a:lnTo>
                    <a:pt x="909419" y="1562100"/>
                  </a:lnTo>
                  <a:lnTo>
                    <a:pt x="937587" y="1536700"/>
                  </a:lnTo>
                  <a:lnTo>
                    <a:pt x="966121" y="1498600"/>
                  </a:lnTo>
                  <a:lnTo>
                    <a:pt x="995018" y="1460500"/>
                  </a:lnTo>
                  <a:lnTo>
                    <a:pt x="1024274" y="1435100"/>
                  </a:lnTo>
                  <a:lnTo>
                    <a:pt x="1053888" y="1397000"/>
                  </a:lnTo>
                  <a:lnTo>
                    <a:pt x="1083855" y="1358900"/>
                  </a:lnTo>
                  <a:lnTo>
                    <a:pt x="1114173" y="1333500"/>
                  </a:lnTo>
                  <a:lnTo>
                    <a:pt x="1144839" y="1295400"/>
                  </a:lnTo>
                  <a:lnTo>
                    <a:pt x="1175850" y="1270000"/>
                  </a:lnTo>
                  <a:lnTo>
                    <a:pt x="1207203" y="1231900"/>
                  </a:lnTo>
                  <a:lnTo>
                    <a:pt x="1238895" y="1206500"/>
                  </a:lnTo>
                  <a:lnTo>
                    <a:pt x="1270923" y="1168400"/>
                  </a:lnTo>
                  <a:lnTo>
                    <a:pt x="1303284" y="1143000"/>
                  </a:lnTo>
                  <a:lnTo>
                    <a:pt x="1335976" y="1104900"/>
                  </a:lnTo>
                  <a:lnTo>
                    <a:pt x="1368995" y="1079500"/>
                  </a:lnTo>
                  <a:lnTo>
                    <a:pt x="1402338" y="1041400"/>
                  </a:lnTo>
                  <a:lnTo>
                    <a:pt x="1436003" y="1016000"/>
                  </a:lnTo>
                  <a:lnTo>
                    <a:pt x="1504284" y="965200"/>
                  </a:lnTo>
                  <a:lnTo>
                    <a:pt x="1538895" y="927100"/>
                  </a:lnTo>
                  <a:lnTo>
                    <a:pt x="1609042" y="876300"/>
                  </a:lnTo>
                  <a:lnTo>
                    <a:pt x="1716533" y="800100"/>
                  </a:lnTo>
                  <a:lnTo>
                    <a:pt x="1752957" y="762000"/>
                  </a:lnTo>
                  <a:lnTo>
                    <a:pt x="1789673" y="736600"/>
                  </a:lnTo>
                  <a:lnTo>
                    <a:pt x="1901541" y="660400"/>
                  </a:lnTo>
                  <a:lnTo>
                    <a:pt x="1939394" y="647700"/>
                  </a:lnTo>
                  <a:lnTo>
                    <a:pt x="1977525" y="622300"/>
                  </a:lnTo>
                  <a:lnTo>
                    <a:pt x="2132757" y="520700"/>
                  </a:lnTo>
                  <a:lnTo>
                    <a:pt x="2172228" y="508000"/>
                  </a:lnTo>
                  <a:lnTo>
                    <a:pt x="2251945" y="457200"/>
                  </a:lnTo>
                  <a:lnTo>
                    <a:pt x="2292185" y="444500"/>
                  </a:lnTo>
                  <a:lnTo>
                    <a:pt x="2332676" y="419100"/>
                  </a:lnTo>
                  <a:lnTo>
                    <a:pt x="2373414" y="406400"/>
                  </a:lnTo>
                  <a:lnTo>
                    <a:pt x="2414397" y="381000"/>
                  </a:lnTo>
                  <a:lnTo>
                    <a:pt x="2455621" y="368300"/>
                  </a:lnTo>
                  <a:lnTo>
                    <a:pt x="2497084" y="342900"/>
                  </a:lnTo>
                  <a:lnTo>
                    <a:pt x="2538782" y="330200"/>
                  </a:lnTo>
                  <a:lnTo>
                    <a:pt x="2580713" y="304800"/>
                  </a:lnTo>
                  <a:lnTo>
                    <a:pt x="2665262" y="279400"/>
                  </a:lnTo>
                  <a:lnTo>
                    <a:pt x="2707874" y="254000"/>
                  </a:lnTo>
                  <a:lnTo>
                    <a:pt x="2880499" y="203200"/>
                  </a:lnTo>
                  <a:lnTo>
                    <a:pt x="2924186" y="177800"/>
                  </a:lnTo>
                  <a:lnTo>
                    <a:pt x="3100963" y="127000"/>
                  </a:lnTo>
                  <a:lnTo>
                    <a:pt x="3145650" y="127000"/>
                  </a:lnTo>
                  <a:lnTo>
                    <a:pt x="3326284" y="76200"/>
                  </a:lnTo>
                  <a:lnTo>
                    <a:pt x="3601304" y="76200"/>
                  </a:lnTo>
                  <a:lnTo>
                    <a:pt x="3554747" y="88900"/>
                  </a:lnTo>
                  <a:lnTo>
                    <a:pt x="3508358" y="88900"/>
                  </a:lnTo>
                  <a:lnTo>
                    <a:pt x="3416094" y="114300"/>
                  </a:lnTo>
                  <a:lnTo>
                    <a:pt x="3370226" y="114300"/>
                  </a:lnTo>
                  <a:lnTo>
                    <a:pt x="3188583" y="165100"/>
                  </a:lnTo>
                  <a:lnTo>
                    <a:pt x="3143645" y="165100"/>
                  </a:lnTo>
                  <a:lnTo>
                    <a:pt x="2921941" y="228600"/>
                  </a:lnTo>
                  <a:lnTo>
                    <a:pt x="2878219" y="254000"/>
                  </a:lnTo>
                  <a:lnTo>
                    <a:pt x="2705496" y="304800"/>
                  </a:lnTo>
                  <a:lnTo>
                    <a:pt x="2662872" y="330200"/>
                  </a:lnTo>
                  <a:lnTo>
                    <a:pt x="2578313" y="355600"/>
                  </a:lnTo>
                  <a:lnTo>
                    <a:pt x="2536384" y="381000"/>
                  </a:lnTo>
                  <a:lnTo>
                    <a:pt x="2494693" y="393700"/>
                  </a:lnTo>
                  <a:lnTo>
                    <a:pt x="2453243" y="419100"/>
                  </a:lnTo>
                  <a:lnTo>
                    <a:pt x="2412037" y="431800"/>
                  </a:lnTo>
                  <a:lnTo>
                    <a:pt x="2371078" y="457200"/>
                  </a:lnTo>
                  <a:lnTo>
                    <a:pt x="2330368" y="469900"/>
                  </a:lnTo>
                  <a:lnTo>
                    <a:pt x="2249713" y="520700"/>
                  </a:lnTo>
                  <a:lnTo>
                    <a:pt x="2209772" y="533400"/>
                  </a:lnTo>
                  <a:lnTo>
                    <a:pt x="2091537" y="609600"/>
                  </a:lnTo>
                  <a:lnTo>
                    <a:pt x="2052664" y="622300"/>
                  </a:lnTo>
                  <a:lnTo>
                    <a:pt x="1899948" y="723900"/>
                  </a:lnTo>
                  <a:lnTo>
                    <a:pt x="1788410" y="800100"/>
                  </a:lnTo>
                  <a:lnTo>
                    <a:pt x="1679536" y="876300"/>
                  </a:lnTo>
                  <a:lnTo>
                    <a:pt x="1643851" y="901700"/>
                  </a:lnTo>
                  <a:lnTo>
                    <a:pt x="1608474" y="939800"/>
                  </a:lnTo>
                  <a:lnTo>
                    <a:pt x="1538656" y="990600"/>
                  </a:lnTo>
                  <a:lnTo>
                    <a:pt x="1504221" y="1016000"/>
                  </a:lnTo>
                  <a:lnTo>
                    <a:pt x="1470107" y="1054100"/>
                  </a:lnTo>
                  <a:lnTo>
                    <a:pt x="1402851" y="1104900"/>
                  </a:lnTo>
                  <a:lnTo>
                    <a:pt x="1369716" y="1143000"/>
                  </a:lnTo>
                  <a:lnTo>
                    <a:pt x="1336914" y="1168400"/>
                  </a:lnTo>
                  <a:lnTo>
                    <a:pt x="1304447" y="1206500"/>
                  </a:lnTo>
                  <a:lnTo>
                    <a:pt x="1272318" y="1231900"/>
                  </a:lnTo>
                  <a:lnTo>
                    <a:pt x="1240532" y="1270000"/>
                  </a:lnTo>
                  <a:lnTo>
                    <a:pt x="1209090" y="1295400"/>
                  </a:lnTo>
                  <a:lnTo>
                    <a:pt x="1177996" y="1333500"/>
                  </a:lnTo>
                  <a:lnTo>
                    <a:pt x="1147253" y="1358900"/>
                  </a:lnTo>
                  <a:lnTo>
                    <a:pt x="1116863" y="1397000"/>
                  </a:lnTo>
                  <a:lnTo>
                    <a:pt x="1086831" y="1435100"/>
                  </a:lnTo>
                  <a:lnTo>
                    <a:pt x="1057159" y="1460500"/>
                  </a:lnTo>
                  <a:lnTo>
                    <a:pt x="1027850" y="1498600"/>
                  </a:lnTo>
                  <a:lnTo>
                    <a:pt x="998907" y="1536700"/>
                  </a:lnTo>
                  <a:lnTo>
                    <a:pt x="970333" y="1562100"/>
                  </a:lnTo>
                  <a:lnTo>
                    <a:pt x="942131" y="1600200"/>
                  </a:lnTo>
                  <a:lnTo>
                    <a:pt x="914305" y="1638300"/>
                  </a:lnTo>
                  <a:lnTo>
                    <a:pt x="886857" y="1676400"/>
                  </a:lnTo>
                  <a:lnTo>
                    <a:pt x="859790" y="1714500"/>
                  </a:lnTo>
                  <a:lnTo>
                    <a:pt x="833108" y="1739900"/>
                  </a:lnTo>
                  <a:lnTo>
                    <a:pt x="806813" y="1778000"/>
                  </a:lnTo>
                  <a:lnTo>
                    <a:pt x="780909" y="1816100"/>
                  </a:lnTo>
                  <a:lnTo>
                    <a:pt x="755399" y="1854200"/>
                  </a:lnTo>
                  <a:lnTo>
                    <a:pt x="730285" y="1892300"/>
                  </a:lnTo>
                  <a:lnTo>
                    <a:pt x="705571" y="1930400"/>
                  </a:lnTo>
                  <a:lnTo>
                    <a:pt x="681260" y="1968500"/>
                  </a:lnTo>
                  <a:lnTo>
                    <a:pt x="657354" y="2006600"/>
                  </a:lnTo>
                  <a:lnTo>
                    <a:pt x="633858" y="2044700"/>
                  </a:lnTo>
                  <a:lnTo>
                    <a:pt x="610773" y="2082800"/>
                  </a:lnTo>
                  <a:lnTo>
                    <a:pt x="588103" y="2120900"/>
                  </a:lnTo>
                  <a:lnTo>
                    <a:pt x="565852" y="2159000"/>
                  </a:lnTo>
                  <a:lnTo>
                    <a:pt x="544021" y="2197100"/>
                  </a:lnTo>
                  <a:lnTo>
                    <a:pt x="522615" y="2247900"/>
                  </a:lnTo>
                  <a:lnTo>
                    <a:pt x="501636" y="2286000"/>
                  </a:lnTo>
                  <a:lnTo>
                    <a:pt x="481087" y="2324100"/>
                  </a:lnTo>
                  <a:lnTo>
                    <a:pt x="460971" y="2362200"/>
                  </a:lnTo>
                  <a:lnTo>
                    <a:pt x="441292" y="2400300"/>
                  </a:lnTo>
                  <a:lnTo>
                    <a:pt x="422052" y="2451100"/>
                  </a:lnTo>
                  <a:lnTo>
                    <a:pt x="403255" y="2489200"/>
                  </a:lnTo>
                  <a:lnTo>
                    <a:pt x="384903" y="2527300"/>
                  </a:lnTo>
                  <a:lnTo>
                    <a:pt x="367000" y="2578100"/>
                  </a:lnTo>
                  <a:lnTo>
                    <a:pt x="349548" y="2616200"/>
                  </a:lnTo>
                  <a:lnTo>
                    <a:pt x="332551" y="2654300"/>
                  </a:lnTo>
                  <a:lnTo>
                    <a:pt x="316012" y="2705100"/>
                  </a:lnTo>
                  <a:lnTo>
                    <a:pt x="299934" y="2743200"/>
                  </a:lnTo>
                  <a:lnTo>
                    <a:pt x="284319" y="2781300"/>
                  </a:lnTo>
                  <a:lnTo>
                    <a:pt x="269172" y="2832100"/>
                  </a:lnTo>
                  <a:lnTo>
                    <a:pt x="254494" y="2870200"/>
                  </a:lnTo>
                  <a:lnTo>
                    <a:pt x="240290" y="2921000"/>
                  </a:lnTo>
                  <a:lnTo>
                    <a:pt x="226561" y="2959100"/>
                  </a:lnTo>
                  <a:lnTo>
                    <a:pt x="213312" y="3009900"/>
                  </a:lnTo>
                  <a:lnTo>
                    <a:pt x="200545" y="3048000"/>
                  </a:lnTo>
                  <a:lnTo>
                    <a:pt x="188263" y="3098800"/>
                  </a:lnTo>
                  <a:lnTo>
                    <a:pt x="176469" y="3136900"/>
                  </a:lnTo>
                  <a:lnTo>
                    <a:pt x="165167" y="3187700"/>
                  </a:lnTo>
                  <a:lnTo>
                    <a:pt x="154359" y="3225800"/>
                  </a:lnTo>
                  <a:lnTo>
                    <a:pt x="144048" y="3276600"/>
                  </a:lnTo>
                  <a:lnTo>
                    <a:pt x="134238" y="3314700"/>
                  </a:lnTo>
                  <a:lnTo>
                    <a:pt x="124932" y="3365500"/>
                  </a:lnTo>
                  <a:lnTo>
                    <a:pt x="116132" y="3403600"/>
                  </a:lnTo>
                  <a:lnTo>
                    <a:pt x="107842" y="3454400"/>
                  </a:lnTo>
                  <a:lnTo>
                    <a:pt x="100064" y="3505200"/>
                  </a:lnTo>
                  <a:lnTo>
                    <a:pt x="92803" y="3543300"/>
                  </a:lnTo>
                  <a:lnTo>
                    <a:pt x="86060" y="3594100"/>
                  </a:lnTo>
                  <a:lnTo>
                    <a:pt x="79839" y="3644900"/>
                  </a:lnTo>
                  <a:lnTo>
                    <a:pt x="74143" y="3683000"/>
                  </a:lnTo>
                  <a:lnTo>
                    <a:pt x="68975" y="3733800"/>
                  </a:lnTo>
                  <a:lnTo>
                    <a:pt x="64338" y="3784600"/>
                  </a:lnTo>
                  <a:lnTo>
                    <a:pt x="60235" y="3835400"/>
                  </a:lnTo>
                  <a:lnTo>
                    <a:pt x="56669" y="3873500"/>
                  </a:lnTo>
                  <a:lnTo>
                    <a:pt x="53643" y="3924300"/>
                  </a:lnTo>
                  <a:lnTo>
                    <a:pt x="51161" y="3975100"/>
                  </a:lnTo>
                  <a:lnTo>
                    <a:pt x="49225" y="4025900"/>
                  </a:lnTo>
                  <a:lnTo>
                    <a:pt x="47838" y="4064000"/>
                  </a:lnTo>
                  <a:lnTo>
                    <a:pt x="47004" y="4114800"/>
                  </a:lnTo>
                  <a:lnTo>
                    <a:pt x="46725" y="4165600"/>
                  </a:lnTo>
                  <a:lnTo>
                    <a:pt x="47004" y="4216400"/>
                  </a:lnTo>
                  <a:lnTo>
                    <a:pt x="47838" y="4267200"/>
                  </a:lnTo>
                  <a:lnTo>
                    <a:pt x="49225" y="4305300"/>
                  </a:lnTo>
                  <a:lnTo>
                    <a:pt x="51161" y="4356100"/>
                  </a:lnTo>
                  <a:lnTo>
                    <a:pt x="53643" y="4406900"/>
                  </a:lnTo>
                  <a:lnTo>
                    <a:pt x="56669" y="4457700"/>
                  </a:lnTo>
                  <a:lnTo>
                    <a:pt x="60235" y="4495800"/>
                  </a:lnTo>
                  <a:lnTo>
                    <a:pt x="64338" y="4546600"/>
                  </a:lnTo>
                  <a:lnTo>
                    <a:pt x="68975" y="4597400"/>
                  </a:lnTo>
                  <a:lnTo>
                    <a:pt x="74143" y="4648200"/>
                  </a:lnTo>
                  <a:lnTo>
                    <a:pt x="79839" y="4686300"/>
                  </a:lnTo>
                  <a:lnTo>
                    <a:pt x="86060" y="4737100"/>
                  </a:lnTo>
                  <a:lnTo>
                    <a:pt x="92803" y="4787900"/>
                  </a:lnTo>
                  <a:lnTo>
                    <a:pt x="100064" y="4826000"/>
                  </a:lnTo>
                  <a:lnTo>
                    <a:pt x="107842" y="4876800"/>
                  </a:lnTo>
                  <a:lnTo>
                    <a:pt x="116132" y="4927600"/>
                  </a:lnTo>
                  <a:lnTo>
                    <a:pt x="124932" y="4965700"/>
                  </a:lnTo>
                  <a:lnTo>
                    <a:pt x="134238" y="5016500"/>
                  </a:lnTo>
                  <a:lnTo>
                    <a:pt x="144048" y="5054600"/>
                  </a:lnTo>
                  <a:lnTo>
                    <a:pt x="154359" y="5105400"/>
                  </a:lnTo>
                  <a:lnTo>
                    <a:pt x="165167" y="5143500"/>
                  </a:lnTo>
                  <a:lnTo>
                    <a:pt x="176469" y="5194300"/>
                  </a:lnTo>
                  <a:lnTo>
                    <a:pt x="188263" y="5232400"/>
                  </a:lnTo>
                  <a:lnTo>
                    <a:pt x="200545" y="5283200"/>
                  </a:lnTo>
                  <a:lnTo>
                    <a:pt x="213312" y="5321300"/>
                  </a:lnTo>
                  <a:lnTo>
                    <a:pt x="226561" y="5372100"/>
                  </a:lnTo>
                  <a:lnTo>
                    <a:pt x="240290" y="5410200"/>
                  </a:lnTo>
                  <a:lnTo>
                    <a:pt x="254494" y="5461000"/>
                  </a:lnTo>
                  <a:lnTo>
                    <a:pt x="269172" y="5499100"/>
                  </a:lnTo>
                  <a:lnTo>
                    <a:pt x="284319" y="5549900"/>
                  </a:lnTo>
                  <a:lnTo>
                    <a:pt x="299934" y="5588000"/>
                  </a:lnTo>
                  <a:lnTo>
                    <a:pt x="316012" y="5626100"/>
                  </a:lnTo>
                  <a:lnTo>
                    <a:pt x="332551" y="5676900"/>
                  </a:lnTo>
                  <a:lnTo>
                    <a:pt x="349548" y="5715000"/>
                  </a:lnTo>
                  <a:lnTo>
                    <a:pt x="367000" y="5753100"/>
                  </a:lnTo>
                  <a:lnTo>
                    <a:pt x="384903" y="5803900"/>
                  </a:lnTo>
                  <a:lnTo>
                    <a:pt x="403255" y="5842000"/>
                  </a:lnTo>
                  <a:lnTo>
                    <a:pt x="422052" y="5880100"/>
                  </a:lnTo>
                  <a:lnTo>
                    <a:pt x="441292" y="5930900"/>
                  </a:lnTo>
                  <a:lnTo>
                    <a:pt x="460971" y="5969000"/>
                  </a:lnTo>
                  <a:lnTo>
                    <a:pt x="481087" y="6007100"/>
                  </a:lnTo>
                  <a:lnTo>
                    <a:pt x="501636" y="6045200"/>
                  </a:lnTo>
                  <a:lnTo>
                    <a:pt x="522615" y="6083300"/>
                  </a:lnTo>
                  <a:lnTo>
                    <a:pt x="544021" y="6134100"/>
                  </a:lnTo>
                  <a:lnTo>
                    <a:pt x="565852" y="6172200"/>
                  </a:lnTo>
                  <a:lnTo>
                    <a:pt x="588103" y="6210300"/>
                  </a:lnTo>
                  <a:lnTo>
                    <a:pt x="610773" y="6248400"/>
                  </a:lnTo>
                  <a:lnTo>
                    <a:pt x="633858" y="6286500"/>
                  </a:lnTo>
                  <a:lnTo>
                    <a:pt x="657354" y="6324600"/>
                  </a:lnTo>
                  <a:lnTo>
                    <a:pt x="681260" y="6362700"/>
                  </a:lnTo>
                  <a:lnTo>
                    <a:pt x="705571" y="6400800"/>
                  </a:lnTo>
                  <a:lnTo>
                    <a:pt x="730285" y="6438900"/>
                  </a:lnTo>
                  <a:lnTo>
                    <a:pt x="755399" y="6477000"/>
                  </a:lnTo>
                  <a:lnTo>
                    <a:pt x="780909" y="6515100"/>
                  </a:lnTo>
                  <a:lnTo>
                    <a:pt x="806813" y="6553200"/>
                  </a:lnTo>
                  <a:lnTo>
                    <a:pt x="833108" y="6591300"/>
                  </a:lnTo>
                  <a:lnTo>
                    <a:pt x="859790" y="6616700"/>
                  </a:lnTo>
                  <a:lnTo>
                    <a:pt x="886857" y="6654800"/>
                  </a:lnTo>
                  <a:lnTo>
                    <a:pt x="914305" y="6692900"/>
                  </a:lnTo>
                  <a:lnTo>
                    <a:pt x="942131" y="6731000"/>
                  </a:lnTo>
                  <a:lnTo>
                    <a:pt x="970333" y="6769100"/>
                  </a:lnTo>
                  <a:lnTo>
                    <a:pt x="998907" y="6794500"/>
                  </a:lnTo>
                  <a:lnTo>
                    <a:pt x="1027850" y="6832600"/>
                  </a:lnTo>
                  <a:lnTo>
                    <a:pt x="1057159" y="6870700"/>
                  </a:lnTo>
                  <a:lnTo>
                    <a:pt x="1086831" y="6896100"/>
                  </a:lnTo>
                  <a:lnTo>
                    <a:pt x="1116863" y="6934200"/>
                  </a:lnTo>
                  <a:lnTo>
                    <a:pt x="1147253" y="6972300"/>
                  </a:lnTo>
                  <a:lnTo>
                    <a:pt x="1177996" y="6997700"/>
                  </a:lnTo>
                  <a:lnTo>
                    <a:pt x="1209090" y="7035800"/>
                  </a:lnTo>
                  <a:lnTo>
                    <a:pt x="1240532" y="7061200"/>
                  </a:lnTo>
                  <a:lnTo>
                    <a:pt x="1272318" y="7099300"/>
                  </a:lnTo>
                  <a:lnTo>
                    <a:pt x="1304447" y="7124700"/>
                  </a:lnTo>
                  <a:lnTo>
                    <a:pt x="1336914" y="7162800"/>
                  </a:lnTo>
                  <a:lnTo>
                    <a:pt x="1369716" y="7188200"/>
                  </a:lnTo>
                  <a:lnTo>
                    <a:pt x="1402851" y="7226300"/>
                  </a:lnTo>
                  <a:lnTo>
                    <a:pt x="1470107" y="7277100"/>
                  </a:lnTo>
                  <a:lnTo>
                    <a:pt x="1504221" y="7315200"/>
                  </a:lnTo>
                  <a:lnTo>
                    <a:pt x="1608474" y="7391400"/>
                  </a:lnTo>
                  <a:lnTo>
                    <a:pt x="1643851" y="7429500"/>
                  </a:lnTo>
                  <a:lnTo>
                    <a:pt x="1751819" y="7505700"/>
                  </a:lnTo>
                  <a:lnTo>
                    <a:pt x="1862478" y="7581900"/>
                  </a:lnTo>
                  <a:lnTo>
                    <a:pt x="2014066" y="7683500"/>
                  </a:lnTo>
                  <a:lnTo>
                    <a:pt x="2052664" y="7708900"/>
                  </a:lnTo>
                  <a:lnTo>
                    <a:pt x="2091537" y="7721600"/>
                  </a:lnTo>
                  <a:lnTo>
                    <a:pt x="2209772" y="7797800"/>
                  </a:lnTo>
                  <a:lnTo>
                    <a:pt x="2249713" y="7810500"/>
                  </a:lnTo>
                  <a:lnTo>
                    <a:pt x="2330368" y="7861300"/>
                  </a:lnTo>
                  <a:lnTo>
                    <a:pt x="2371078" y="7874000"/>
                  </a:lnTo>
                  <a:lnTo>
                    <a:pt x="2412037" y="7899400"/>
                  </a:lnTo>
                  <a:lnTo>
                    <a:pt x="2453243" y="7912100"/>
                  </a:lnTo>
                  <a:lnTo>
                    <a:pt x="2494693" y="7937500"/>
                  </a:lnTo>
                  <a:lnTo>
                    <a:pt x="2536384" y="7950200"/>
                  </a:lnTo>
                  <a:lnTo>
                    <a:pt x="2578313" y="7975600"/>
                  </a:lnTo>
                  <a:lnTo>
                    <a:pt x="2662872" y="8001000"/>
                  </a:lnTo>
                  <a:lnTo>
                    <a:pt x="2705496" y="8026400"/>
                  </a:lnTo>
                  <a:lnTo>
                    <a:pt x="2878219" y="8077200"/>
                  </a:lnTo>
                  <a:lnTo>
                    <a:pt x="2921941" y="8102600"/>
                  </a:lnTo>
                  <a:lnTo>
                    <a:pt x="3143645" y="8166100"/>
                  </a:lnTo>
                  <a:lnTo>
                    <a:pt x="3188583" y="8166100"/>
                  </a:lnTo>
                  <a:lnTo>
                    <a:pt x="3370226" y="8216900"/>
                  </a:lnTo>
                  <a:lnTo>
                    <a:pt x="3416094" y="8216900"/>
                  </a:lnTo>
                  <a:lnTo>
                    <a:pt x="3508358" y="8242300"/>
                  </a:lnTo>
                  <a:lnTo>
                    <a:pt x="3554747" y="8242300"/>
                  </a:lnTo>
                  <a:lnTo>
                    <a:pt x="3601304" y="8255000"/>
                  </a:lnTo>
                  <a:close/>
                </a:path>
                <a:path w="8343900" h="8331200">
                  <a:moveTo>
                    <a:pt x="5017133" y="8255000"/>
                  </a:moveTo>
                  <a:lnTo>
                    <a:pt x="4742595" y="8255000"/>
                  </a:lnTo>
                  <a:lnTo>
                    <a:pt x="4789152" y="8242300"/>
                  </a:lnTo>
                  <a:lnTo>
                    <a:pt x="4835541" y="8242300"/>
                  </a:lnTo>
                  <a:lnTo>
                    <a:pt x="4927804" y="8216900"/>
                  </a:lnTo>
                  <a:lnTo>
                    <a:pt x="4973672" y="8216900"/>
                  </a:lnTo>
                  <a:lnTo>
                    <a:pt x="5155316" y="8166100"/>
                  </a:lnTo>
                  <a:lnTo>
                    <a:pt x="5200254" y="8166100"/>
                  </a:lnTo>
                  <a:lnTo>
                    <a:pt x="5421958" y="8102600"/>
                  </a:lnTo>
                  <a:lnTo>
                    <a:pt x="5465680" y="8077200"/>
                  </a:lnTo>
                  <a:lnTo>
                    <a:pt x="5638402" y="8026400"/>
                  </a:lnTo>
                  <a:lnTo>
                    <a:pt x="5681026" y="8001000"/>
                  </a:lnTo>
                  <a:lnTo>
                    <a:pt x="5765586" y="7975600"/>
                  </a:lnTo>
                  <a:lnTo>
                    <a:pt x="5807514" y="7950200"/>
                  </a:lnTo>
                  <a:lnTo>
                    <a:pt x="5849206" y="7937500"/>
                  </a:lnTo>
                  <a:lnTo>
                    <a:pt x="5890656" y="7912100"/>
                  </a:lnTo>
                  <a:lnTo>
                    <a:pt x="5931862" y="7899400"/>
                  </a:lnTo>
                  <a:lnTo>
                    <a:pt x="5972821" y="7874000"/>
                  </a:lnTo>
                  <a:lnTo>
                    <a:pt x="6013530" y="7861300"/>
                  </a:lnTo>
                  <a:lnTo>
                    <a:pt x="6094186" y="7810500"/>
                  </a:lnTo>
                  <a:lnTo>
                    <a:pt x="6134126" y="7797800"/>
                  </a:lnTo>
                  <a:lnTo>
                    <a:pt x="6252361" y="7721600"/>
                  </a:lnTo>
                  <a:lnTo>
                    <a:pt x="6291234" y="7708900"/>
                  </a:lnTo>
                  <a:lnTo>
                    <a:pt x="6329833" y="7683500"/>
                  </a:lnTo>
                  <a:lnTo>
                    <a:pt x="6481421" y="7581900"/>
                  </a:lnTo>
                  <a:lnTo>
                    <a:pt x="6592079" y="7505700"/>
                  </a:lnTo>
                  <a:lnTo>
                    <a:pt x="6700048" y="7429500"/>
                  </a:lnTo>
                  <a:lnTo>
                    <a:pt x="6735425" y="7391400"/>
                  </a:lnTo>
                  <a:lnTo>
                    <a:pt x="6839678" y="7315200"/>
                  </a:lnTo>
                  <a:lnTo>
                    <a:pt x="6873792" y="7277100"/>
                  </a:lnTo>
                  <a:lnTo>
                    <a:pt x="6941047" y="7226300"/>
                  </a:lnTo>
                  <a:lnTo>
                    <a:pt x="6974182" y="7188200"/>
                  </a:lnTo>
                  <a:lnTo>
                    <a:pt x="7006985" y="7162800"/>
                  </a:lnTo>
                  <a:lnTo>
                    <a:pt x="7039452" y="7124700"/>
                  </a:lnTo>
                  <a:lnTo>
                    <a:pt x="7071580" y="7099300"/>
                  </a:lnTo>
                  <a:lnTo>
                    <a:pt x="7103367" y="7061200"/>
                  </a:lnTo>
                  <a:lnTo>
                    <a:pt x="7134809" y="7035800"/>
                  </a:lnTo>
                  <a:lnTo>
                    <a:pt x="7165903" y="6997700"/>
                  </a:lnTo>
                  <a:lnTo>
                    <a:pt x="7196646" y="6972300"/>
                  </a:lnTo>
                  <a:lnTo>
                    <a:pt x="7227035" y="6934200"/>
                  </a:lnTo>
                  <a:lnTo>
                    <a:pt x="7257067" y="6896100"/>
                  </a:lnTo>
                  <a:lnTo>
                    <a:pt x="7286740" y="6870700"/>
                  </a:lnTo>
                  <a:lnTo>
                    <a:pt x="7316049" y="6832600"/>
                  </a:lnTo>
                  <a:lnTo>
                    <a:pt x="7344992" y="6794500"/>
                  </a:lnTo>
                  <a:lnTo>
                    <a:pt x="7373566" y="6769100"/>
                  </a:lnTo>
                  <a:lnTo>
                    <a:pt x="7401767" y="6731000"/>
                  </a:lnTo>
                  <a:lnTo>
                    <a:pt x="7429594" y="6692900"/>
                  </a:lnTo>
                  <a:lnTo>
                    <a:pt x="7457042" y="6654800"/>
                  </a:lnTo>
                  <a:lnTo>
                    <a:pt x="7484108" y="6616700"/>
                  </a:lnTo>
                  <a:lnTo>
                    <a:pt x="7510790" y="6591300"/>
                  </a:lnTo>
                  <a:lnTo>
                    <a:pt x="7537085" y="6553200"/>
                  </a:lnTo>
                  <a:lnTo>
                    <a:pt x="7562989" y="6515100"/>
                  </a:lnTo>
                  <a:lnTo>
                    <a:pt x="7588500" y="6477000"/>
                  </a:lnTo>
                  <a:lnTo>
                    <a:pt x="7613613" y="6438900"/>
                  </a:lnTo>
                  <a:lnTo>
                    <a:pt x="7638328" y="6400800"/>
                  </a:lnTo>
                  <a:lnTo>
                    <a:pt x="7662639" y="6362700"/>
                  </a:lnTo>
                  <a:lnTo>
                    <a:pt x="7686544" y="6324600"/>
                  </a:lnTo>
                  <a:lnTo>
                    <a:pt x="7710041" y="6286500"/>
                  </a:lnTo>
                  <a:lnTo>
                    <a:pt x="7733126" y="6248400"/>
                  </a:lnTo>
                  <a:lnTo>
                    <a:pt x="7755795" y="6210300"/>
                  </a:lnTo>
                  <a:lnTo>
                    <a:pt x="7778047" y="6172200"/>
                  </a:lnTo>
                  <a:lnTo>
                    <a:pt x="7799877" y="6134100"/>
                  </a:lnTo>
                  <a:lnTo>
                    <a:pt x="7821284" y="6083300"/>
                  </a:lnTo>
                  <a:lnTo>
                    <a:pt x="7842263" y="6045200"/>
                  </a:lnTo>
                  <a:lnTo>
                    <a:pt x="7862812" y="6007100"/>
                  </a:lnTo>
                  <a:lnTo>
                    <a:pt x="7882927" y="5969000"/>
                  </a:lnTo>
                  <a:lnTo>
                    <a:pt x="7902607" y="5930900"/>
                  </a:lnTo>
                  <a:lnTo>
                    <a:pt x="7921846" y="5880100"/>
                  </a:lnTo>
                  <a:lnTo>
                    <a:pt x="7940644" y="5842000"/>
                  </a:lnTo>
                  <a:lnTo>
                    <a:pt x="7958996" y="5803900"/>
                  </a:lnTo>
                  <a:lnTo>
                    <a:pt x="7976899" y="5753100"/>
                  </a:lnTo>
                  <a:lnTo>
                    <a:pt x="7994350" y="5715000"/>
                  </a:lnTo>
                  <a:lnTo>
                    <a:pt x="8011347" y="5676900"/>
                  </a:lnTo>
                  <a:lnTo>
                    <a:pt x="8027886" y="5626100"/>
                  </a:lnTo>
                  <a:lnTo>
                    <a:pt x="8043965" y="5588000"/>
                  </a:lnTo>
                  <a:lnTo>
                    <a:pt x="8059579" y="5549900"/>
                  </a:lnTo>
                  <a:lnTo>
                    <a:pt x="8074727" y="5499100"/>
                  </a:lnTo>
                  <a:lnTo>
                    <a:pt x="8089404" y="5461000"/>
                  </a:lnTo>
                  <a:lnTo>
                    <a:pt x="8103609" y="5410200"/>
                  </a:lnTo>
                  <a:lnTo>
                    <a:pt x="8117337" y="5372100"/>
                  </a:lnTo>
                  <a:lnTo>
                    <a:pt x="8130587" y="5321300"/>
                  </a:lnTo>
                  <a:lnTo>
                    <a:pt x="8143354" y="5283200"/>
                  </a:lnTo>
                  <a:lnTo>
                    <a:pt x="8155636" y="5232400"/>
                  </a:lnTo>
                  <a:lnTo>
                    <a:pt x="8167430" y="5194300"/>
                  </a:lnTo>
                  <a:lnTo>
                    <a:pt x="8178732" y="5143500"/>
                  </a:lnTo>
                  <a:lnTo>
                    <a:pt x="8189540" y="5105400"/>
                  </a:lnTo>
                  <a:lnTo>
                    <a:pt x="8199850" y="5054600"/>
                  </a:lnTo>
                  <a:lnTo>
                    <a:pt x="8209660" y="5016500"/>
                  </a:lnTo>
                  <a:lnTo>
                    <a:pt x="8218967" y="4965700"/>
                  </a:lnTo>
                  <a:lnTo>
                    <a:pt x="8227767" y="4927600"/>
                  </a:lnTo>
                  <a:lnTo>
                    <a:pt x="8236057" y="4876800"/>
                  </a:lnTo>
                  <a:lnTo>
                    <a:pt x="8243834" y="4826000"/>
                  </a:lnTo>
                  <a:lnTo>
                    <a:pt x="8251096" y="4787900"/>
                  </a:lnTo>
                  <a:lnTo>
                    <a:pt x="8257839" y="4737100"/>
                  </a:lnTo>
                  <a:lnTo>
                    <a:pt x="8264060" y="4686300"/>
                  </a:lnTo>
                  <a:lnTo>
                    <a:pt x="8269756" y="4648200"/>
                  </a:lnTo>
                  <a:lnTo>
                    <a:pt x="8274924" y="4597400"/>
                  </a:lnTo>
                  <a:lnTo>
                    <a:pt x="8279561" y="4546600"/>
                  </a:lnTo>
                  <a:lnTo>
                    <a:pt x="8283664" y="4495800"/>
                  </a:lnTo>
                  <a:lnTo>
                    <a:pt x="8287230" y="4457700"/>
                  </a:lnTo>
                  <a:lnTo>
                    <a:pt x="8290255" y="4406900"/>
                  </a:lnTo>
                  <a:lnTo>
                    <a:pt x="8292738" y="4356100"/>
                  </a:lnTo>
                  <a:lnTo>
                    <a:pt x="8294674" y="4305300"/>
                  </a:lnTo>
                  <a:lnTo>
                    <a:pt x="8296060" y="4267200"/>
                  </a:lnTo>
                  <a:lnTo>
                    <a:pt x="8296895" y="4216400"/>
                  </a:lnTo>
                  <a:lnTo>
                    <a:pt x="8297173" y="4165600"/>
                  </a:lnTo>
                  <a:lnTo>
                    <a:pt x="8296895" y="4114800"/>
                  </a:lnTo>
                  <a:lnTo>
                    <a:pt x="8296060" y="4064000"/>
                  </a:lnTo>
                  <a:lnTo>
                    <a:pt x="8294674" y="4025900"/>
                  </a:lnTo>
                  <a:lnTo>
                    <a:pt x="8292738" y="3975100"/>
                  </a:lnTo>
                  <a:lnTo>
                    <a:pt x="8290255" y="3924300"/>
                  </a:lnTo>
                  <a:lnTo>
                    <a:pt x="8287230" y="3873500"/>
                  </a:lnTo>
                  <a:lnTo>
                    <a:pt x="8283664" y="3835400"/>
                  </a:lnTo>
                  <a:lnTo>
                    <a:pt x="8279561" y="3784600"/>
                  </a:lnTo>
                  <a:lnTo>
                    <a:pt x="8274924" y="3733800"/>
                  </a:lnTo>
                  <a:lnTo>
                    <a:pt x="8269756" y="3683000"/>
                  </a:lnTo>
                  <a:lnTo>
                    <a:pt x="8264060" y="3644900"/>
                  </a:lnTo>
                  <a:lnTo>
                    <a:pt x="8257839" y="3594100"/>
                  </a:lnTo>
                  <a:lnTo>
                    <a:pt x="8251096" y="3543300"/>
                  </a:lnTo>
                  <a:lnTo>
                    <a:pt x="8243834" y="3505200"/>
                  </a:lnTo>
                  <a:lnTo>
                    <a:pt x="8236057" y="3454400"/>
                  </a:lnTo>
                  <a:lnTo>
                    <a:pt x="8227767" y="3403600"/>
                  </a:lnTo>
                  <a:lnTo>
                    <a:pt x="8218967" y="3365500"/>
                  </a:lnTo>
                  <a:lnTo>
                    <a:pt x="8209660" y="3314700"/>
                  </a:lnTo>
                  <a:lnTo>
                    <a:pt x="8199850" y="3276600"/>
                  </a:lnTo>
                  <a:lnTo>
                    <a:pt x="8189540" y="3225800"/>
                  </a:lnTo>
                  <a:lnTo>
                    <a:pt x="8178732" y="3187700"/>
                  </a:lnTo>
                  <a:lnTo>
                    <a:pt x="8167430" y="3136900"/>
                  </a:lnTo>
                  <a:lnTo>
                    <a:pt x="8155636" y="3098800"/>
                  </a:lnTo>
                  <a:lnTo>
                    <a:pt x="8143354" y="3048000"/>
                  </a:lnTo>
                  <a:lnTo>
                    <a:pt x="8130587" y="3009900"/>
                  </a:lnTo>
                  <a:lnTo>
                    <a:pt x="8117337" y="2959100"/>
                  </a:lnTo>
                  <a:lnTo>
                    <a:pt x="8103609" y="2921000"/>
                  </a:lnTo>
                  <a:lnTo>
                    <a:pt x="8089404" y="2870200"/>
                  </a:lnTo>
                  <a:lnTo>
                    <a:pt x="8074727" y="2832100"/>
                  </a:lnTo>
                  <a:lnTo>
                    <a:pt x="8059579" y="2781300"/>
                  </a:lnTo>
                  <a:lnTo>
                    <a:pt x="8043965" y="2743200"/>
                  </a:lnTo>
                  <a:lnTo>
                    <a:pt x="8027886" y="2705100"/>
                  </a:lnTo>
                  <a:lnTo>
                    <a:pt x="8011347" y="2654300"/>
                  </a:lnTo>
                  <a:lnTo>
                    <a:pt x="7994350" y="2616200"/>
                  </a:lnTo>
                  <a:lnTo>
                    <a:pt x="7976899" y="2578100"/>
                  </a:lnTo>
                  <a:lnTo>
                    <a:pt x="7958996" y="2527300"/>
                  </a:lnTo>
                  <a:lnTo>
                    <a:pt x="7940644" y="2489200"/>
                  </a:lnTo>
                  <a:lnTo>
                    <a:pt x="7921846" y="2451100"/>
                  </a:lnTo>
                  <a:lnTo>
                    <a:pt x="7902607" y="2400300"/>
                  </a:lnTo>
                  <a:lnTo>
                    <a:pt x="7882927" y="2362200"/>
                  </a:lnTo>
                  <a:lnTo>
                    <a:pt x="7862812" y="2324100"/>
                  </a:lnTo>
                  <a:lnTo>
                    <a:pt x="7842263" y="2286000"/>
                  </a:lnTo>
                  <a:lnTo>
                    <a:pt x="7821284" y="2247900"/>
                  </a:lnTo>
                  <a:lnTo>
                    <a:pt x="7799877" y="2197100"/>
                  </a:lnTo>
                  <a:lnTo>
                    <a:pt x="7778047" y="2159000"/>
                  </a:lnTo>
                  <a:lnTo>
                    <a:pt x="7755795" y="2120900"/>
                  </a:lnTo>
                  <a:lnTo>
                    <a:pt x="7733126" y="2082800"/>
                  </a:lnTo>
                  <a:lnTo>
                    <a:pt x="7710041" y="2044700"/>
                  </a:lnTo>
                  <a:lnTo>
                    <a:pt x="7686544" y="2006600"/>
                  </a:lnTo>
                  <a:lnTo>
                    <a:pt x="7662639" y="1968500"/>
                  </a:lnTo>
                  <a:lnTo>
                    <a:pt x="7638328" y="1930400"/>
                  </a:lnTo>
                  <a:lnTo>
                    <a:pt x="7613613" y="1892300"/>
                  </a:lnTo>
                  <a:lnTo>
                    <a:pt x="7588500" y="1854200"/>
                  </a:lnTo>
                  <a:lnTo>
                    <a:pt x="7562989" y="1816100"/>
                  </a:lnTo>
                  <a:lnTo>
                    <a:pt x="7537085" y="1778000"/>
                  </a:lnTo>
                  <a:lnTo>
                    <a:pt x="7510790" y="1739900"/>
                  </a:lnTo>
                  <a:lnTo>
                    <a:pt x="7484108" y="1714500"/>
                  </a:lnTo>
                  <a:lnTo>
                    <a:pt x="7457042" y="1676400"/>
                  </a:lnTo>
                  <a:lnTo>
                    <a:pt x="7429594" y="1638300"/>
                  </a:lnTo>
                  <a:lnTo>
                    <a:pt x="7401767" y="1600200"/>
                  </a:lnTo>
                  <a:lnTo>
                    <a:pt x="7373566" y="1562100"/>
                  </a:lnTo>
                  <a:lnTo>
                    <a:pt x="7344992" y="1536700"/>
                  </a:lnTo>
                  <a:lnTo>
                    <a:pt x="7316049" y="1498600"/>
                  </a:lnTo>
                  <a:lnTo>
                    <a:pt x="7286740" y="1460500"/>
                  </a:lnTo>
                  <a:lnTo>
                    <a:pt x="7257067" y="1435100"/>
                  </a:lnTo>
                  <a:lnTo>
                    <a:pt x="7227035" y="1397000"/>
                  </a:lnTo>
                  <a:lnTo>
                    <a:pt x="7196646" y="1358900"/>
                  </a:lnTo>
                  <a:lnTo>
                    <a:pt x="7165903" y="1333500"/>
                  </a:lnTo>
                  <a:lnTo>
                    <a:pt x="7134809" y="1295400"/>
                  </a:lnTo>
                  <a:lnTo>
                    <a:pt x="7103367" y="1270000"/>
                  </a:lnTo>
                  <a:lnTo>
                    <a:pt x="7071580" y="1231900"/>
                  </a:lnTo>
                  <a:lnTo>
                    <a:pt x="7039452" y="1206500"/>
                  </a:lnTo>
                  <a:lnTo>
                    <a:pt x="7006985" y="1168400"/>
                  </a:lnTo>
                  <a:lnTo>
                    <a:pt x="6974182" y="1143000"/>
                  </a:lnTo>
                  <a:lnTo>
                    <a:pt x="6941047" y="1104900"/>
                  </a:lnTo>
                  <a:lnTo>
                    <a:pt x="6873792" y="1054100"/>
                  </a:lnTo>
                  <a:lnTo>
                    <a:pt x="6839678" y="1016000"/>
                  </a:lnTo>
                  <a:lnTo>
                    <a:pt x="6805243" y="990600"/>
                  </a:lnTo>
                  <a:lnTo>
                    <a:pt x="6735425" y="939800"/>
                  </a:lnTo>
                  <a:lnTo>
                    <a:pt x="6700048" y="901700"/>
                  </a:lnTo>
                  <a:lnTo>
                    <a:pt x="6664362" y="876300"/>
                  </a:lnTo>
                  <a:lnTo>
                    <a:pt x="6555488" y="800100"/>
                  </a:lnTo>
                  <a:lnTo>
                    <a:pt x="6443951" y="723900"/>
                  </a:lnTo>
                  <a:lnTo>
                    <a:pt x="6291234" y="622300"/>
                  </a:lnTo>
                  <a:lnTo>
                    <a:pt x="6252361" y="609600"/>
                  </a:lnTo>
                  <a:lnTo>
                    <a:pt x="6134126" y="533400"/>
                  </a:lnTo>
                  <a:lnTo>
                    <a:pt x="6094186" y="520700"/>
                  </a:lnTo>
                  <a:lnTo>
                    <a:pt x="6013530" y="469900"/>
                  </a:lnTo>
                  <a:lnTo>
                    <a:pt x="5972821" y="457200"/>
                  </a:lnTo>
                  <a:lnTo>
                    <a:pt x="5931862" y="431800"/>
                  </a:lnTo>
                  <a:lnTo>
                    <a:pt x="5890656" y="419100"/>
                  </a:lnTo>
                  <a:lnTo>
                    <a:pt x="5849206" y="393700"/>
                  </a:lnTo>
                  <a:lnTo>
                    <a:pt x="5807514" y="381000"/>
                  </a:lnTo>
                  <a:lnTo>
                    <a:pt x="5765586" y="355600"/>
                  </a:lnTo>
                  <a:lnTo>
                    <a:pt x="5681026" y="330200"/>
                  </a:lnTo>
                  <a:lnTo>
                    <a:pt x="5638402" y="304800"/>
                  </a:lnTo>
                  <a:lnTo>
                    <a:pt x="5465680" y="254000"/>
                  </a:lnTo>
                  <a:lnTo>
                    <a:pt x="5421958" y="228600"/>
                  </a:lnTo>
                  <a:lnTo>
                    <a:pt x="5200254" y="165100"/>
                  </a:lnTo>
                  <a:lnTo>
                    <a:pt x="5155316" y="165100"/>
                  </a:lnTo>
                  <a:lnTo>
                    <a:pt x="4973672" y="114300"/>
                  </a:lnTo>
                  <a:lnTo>
                    <a:pt x="4927804" y="114300"/>
                  </a:lnTo>
                  <a:lnTo>
                    <a:pt x="4835541" y="88900"/>
                  </a:lnTo>
                  <a:lnTo>
                    <a:pt x="4789152" y="88900"/>
                  </a:lnTo>
                  <a:lnTo>
                    <a:pt x="4742595" y="76200"/>
                  </a:lnTo>
                  <a:lnTo>
                    <a:pt x="5017133" y="76200"/>
                  </a:lnTo>
                  <a:lnTo>
                    <a:pt x="5197697" y="127000"/>
                  </a:lnTo>
                  <a:lnTo>
                    <a:pt x="5242368" y="127000"/>
                  </a:lnTo>
                  <a:lnTo>
                    <a:pt x="5419091" y="177800"/>
                  </a:lnTo>
                  <a:lnTo>
                    <a:pt x="5462765" y="203200"/>
                  </a:lnTo>
                  <a:lnTo>
                    <a:pt x="5635350" y="254000"/>
                  </a:lnTo>
                  <a:lnTo>
                    <a:pt x="5677953" y="279400"/>
                  </a:lnTo>
                  <a:lnTo>
                    <a:pt x="5762486" y="304800"/>
                  </a:lnTo>
                  <a:lnTo>
                    <a:pt x="5804411" y="330200"/>
                  </a:lnTo>
                  <a:lnTo>
                    <a:pt x="5846103" y="342900"/>
                  </a:lnTo>
                  <a:lnTo>
                    <a:pt x="5887560" y="368300"/>
                  </a:lnTo>
                  <a:lnTo>
                    <a:pt x="5928779" y="381000"/>
                  </a:lnTo>
                  <a:lnTo>
                    <a:pt x="5969758" y="406400"/>
                  </a:lnTo>
                  <a:lnTo>
                    <a:pt x="6010492" y="419100"/>
                  </a:lnTo>
                  <a:lnTo>
                    <a:pt x="6050979" y="444500"/>
                  </a:lnTo>
                  <a:lnTo>
                    <a:pt x="6091217" y="457200"/>
                  </a:lnTo>
                  <a:lnTo>
                    <a:pt x="6170930" y="508000"/>
                  </a:lnTo>
                  <a:lnTo>
                    <a:pt x="6210400" y="520700"/>
                  </a:lnTo>
                  <a:lnTo>
                    <a:pt x="6365633" y="622300"/>
                  </a:lnTo>
                  <a:lnTo>
                    <a:pt x="6403765" y="647700"/>
                  </a:lnTo>
                  <a:lnTo>
                    <a:pt x="6441620" y="660400"/>
                  </a:lnTo>
                  <a:lnTo>
                    <a:pt x="6553496" y="736600"/>
                  </a:lnTo>
                  <a:lnTo>
                    <a:pt x="6590215" y="762000"/>
                  </a:lnTo>
                  <a:lnTo>
                    <a:pt x="6626643" y="800100"/>
                  </a:lnTo>
                  <a:lnTo>
                    <a:pt x="6734148" y="876300"/>
                  </a:lnTo>
                  <a:lnTo>
                    <a:pt x="6804307" y="927100"/>
                  </a:lnTo>
                  <a:lnTo>
                    <a:pt x="6838924" y="965200"/>
                  </a:lnTo>
                  <a:lnTo>
                    <a:pt x="6907219" y="1016000"/>
                  </a:lnTo>
                  <a:lnTo>
                    <a:pt x="6940890" y="1041400"/>
                  </a:lnTo>
                  <a:lnTo>
                    <a:pt x="6974241" y="1079500"/>
                  </a:lnTo>
                  <a:lnTo>
                    <a:pt x="7007267" y="1104900"/>
                  </a:lnTo>
                  <a:lnTo>
                    <a:pt x="7039967" y="1143000"/>
                  </a:lnTo>
                  <a:lnTo>
                    <a:pt x="7072337" y="1168400"/>
                  </a:lnTo>
                  <a:lnTo>
                    <a:pt x="7104373" y="1206500"/>
                  </a:lnTo>
                  <a:lnTo>
                    <a:pt x="7136074" y="1231900"/>
                  </a:lnTo>
                  <a:lnTo>
                    <a:pt x="7167436" y="1270000"/>
                  </a:lnTo>
                  <a:lnTo>
                    <a:pt x="7198457" y="1295400"/>
                  </a:lnTo>
                  <a:lnTo>
                    <a:pt x="7229132" y="1333500"/>
                  </a:lnTo>
                  <a:lnTo>
                    <a:pt x="7259460" y="1358900"/>
                  </a:lnTo>
                  <a:lnTo>
                    <a:pt x="7289437" y="1397000"/>
                  </a:lnTo>
                  <a:lnTo>
                    <a:pt x="7319060" y="1435100"/>
                  </a:lnTo>
                  <a:lnTo>
                    <a:pt x="7348327" y="1460500"/>
                  </a:lnTo>
                  <a:lnTo>
                    <a:pt x="7377234" y="1498600"/>
                  </a:lnTo>
                  <a:lnTo>
                    <a:pt x="7405778" y="1536700"/>
                  </a:lnTo>
                  <a:lnTo>
                    <a:pt x="7433957" y="1562100"/>
                  </a:lnTo>
                  <a:lnTo>
                    <a:pt x="7461768" y="1600200"/>
                  </a:lnTo>
                  <a:lnTo>
                    <a:pt x="7489207" y="1638300"/>
                  </a:lnTo>
                  <a:lnTo>
                    <a:pt x="7516271" y="1676400"/>
                  </a:lnTo>
                  <a:lnTo>
                    <a:pt x="7542958" y="1714500"/>
                  </a:lnTo>
                  <a:lnTo>
                    <a:pt x="7569265" y="1752600"/>
                  </a:lnTo>
                  <a:lnTo>
                    <a:pt x="7595189" y="1778000"/>
                  </a:lnTo>
                  <a:lnTo>
                    <a:pt x="7620726" y="1816100"/>
                  </a:lnTo>
                  <a:lnTo>
                    <a:pt x="7645874" y="1854200"/>
                  </a:lnTo>
                  <a:lnTo>
                    <a:pt x="7670630" y="1892300"/>
                  </a:lnTo>
                  <a:lnTo>
                    <a:pt x="7694990" y="1930400"/>
                  </a:lnTo>
                  <a:lnTo>
                    <a:pt x="7718953" y="1968500"/>
                  </a:lnTo>
                  <a:lnTo>
                    <a:pt x="7742514" y="2006600"/>
                  </a:lnTo>
                  <a:lnTo>
                    <a:pt x="7765671" y="2044700"/>
                  </a:lnTo>
                  <a:lnTo>
                    <a:pt x="7788421" y="2082800"/>
                  </a:lnTo>
                  <a:lnTo>
                    <a:pt x="7810761" y="2120900"/>
                  </a:lnTo>
                  <a:lnTo>
                    <a:pt x="7832689" y="2171700"/>
                  </a:lnTo>
                  <a:lnTo>
                    <a:pt x="7854200" y="2209800"/>
                  </a:lnTo>
                  <a:lnTo>
                    <a:pt x="7875292" y="2247900"/>
                  </a:lnTo>
                  <a:lnTo>
                    <a:pt x="7895963" y="2286000"/>
                  </a:lnTo>
                  <a:lnTo>
                    <a:pt x="7916208" y="2324100"/>
                  </a:lnTo>
                  <a:lnTo>
                    <a:pt x="7936026" y="2362200"/>
                  </a:lnTo>
                  <a:lnTo>
                    <a:pt x="7955413" y="2413000"/>
                  </a:lnTo>
                  <a:lnTo>
                    <a:pt x="7974366" y="2451100"/>
                  </a:lnTo>
                  <a:lnTo>
                    <a:pt x="7992883" y="2489200"/>
                  </a:lnTo>
                  <a:lnTo>
                    <a:pt x="8010960" y="2527300"/>
                  </a:lnTo>
                  <a:lnTo>
                    <a:pt x="8028594" y="2578100"/>
                  </a:lnTo>
                  <a:lnTo>
                    <a:pt x="8045783" y="2616200"/>
                  </a:lnTo>
                  <a:lnTo>
                    <a:pt x="8062523" y="2654300"/>
                  </a:lnTo>
                  <a:lnTo>
                    <a:pt x="8078812" y="2705100"/>
                  </a:lnTo>
                  <a:lnTo>
                    <a:pt x="8094646" y="2743200"/>
                  </a:lnTo>
                  <a:lnTo>
                    <a:pt x="8110023" y="2781300"/>
                  </a:lnTo>
                  <a:lnTo>
                    <a:pt x="8124939" y="2832100"/>
                  </a:lnTo>
                  <a:lnTo>
                    <a:pt x="8139392" y="2870200"/>
                  </a:lnTo>
                  <a:lnTo>
                    <a:pt x="8153378" y="2921000"/>
                  </a:lnTo>
                  <a:lnTo>
                    <a:pt x="8166895" y="2959100"/>
                  </a:lnTo>
                  <a:lnTo>
                    <a:pt x="8179940" y="3009900"/>
                  </a:lnTo>
                  <a:lnTo>
                    <a:pt x="8192510" y="3048000"/>
                  </a:lnTo>
                  <a:lnTo>
                    <a:pt x="8204602" y="3098800"/>
                  </a:lnTo>
                  <a:lnTo>
                    <a:pt x="8216212" y="3136900"/>
                  </a:lnTo>
                  <a:lnTo>
                    <a:pt x="8227338" y="3187700"/>
                  </a:lnTo>
                  <a:lnTo>
                    <a:pt x="8237977" y="3225800"/>
                  </a:lnTo>
                  <a:lnTo>
                    <a:pt x="8248126" y="3276600"/>
                  </a:lnTo>
                  <a:lnTo>
                    <a:pt x="8257782" y="3314700"/>
                  </a:lnTo>
                  <a:lnTo>
                    <a:pt x="8266942" y="3365500"/>
                  </a:lnTo>
                  <a:lnTo>
                    <a:pt x="8275603" y="3416300"/>
                  </a:lnTo>
                  <a:lnTo>
                    <a:pt x="8283762" y="3454400"/>
                  </a:lnTo>
                  <a:lnTo>
                    <a:pt x="8291416" y="3505200"/>
                  </a:lnTo>
                  <a:lnTo>
                    <a:pt x="8298562" y="3556000"/>
                  </a:lnTo>
                  <a:lnTo>
                    <a:pt x="8305198" y="3594100"/>
                  </a:lnTo>
                  <a:lnTo>
                    <a:pt x="8311319" y="3644900"/>
                  </a:lnTo>
                  <a:lnTo>
                    <a:pt x="8316924" y="3695700"/>
                  </a:lnTo>
                  <a:lnTo>
                    <a:pt x="8322009" y="3733800"/>
                  </a:lnTo>
                  <a:lnTo>
                    <a:pt x="8326572" y="3784600"/>
                  </a:lnTo>
                  <a:lnTo>
                    <a:pt x="8330609" y="3835400"/>
                  </a:lnTo>
                  <a:lnTo>
                    <a:pt x="8334117" y="3873500"/>
                  </a:lnTo>
                  <a:lnTo>
                    <a:pt x="8337094" y="3924300"/>
                  </a:lnTo>
                  <a:lnTo>
                    <a:pt x="8339536" y="3975100"/>
                  </a:lnTo>
                  <a:lnTo>
                    <a:pt x="8341440" y="4025900"/>
                  </a:lnTo>
                  <a:lnTo>
                    <a:pt x="8342804" y="4064000"/>
                  </a:lnTo>
                  <a:lnTo>
                    <a:pt x="8343625" y="4114800"/>
                  </a:lnTo>
                  <a:lnTo>
                    <a:pt x="8343899" y="4165600"/>
                  </a:lnTo>
                  <a:lnTo>
                    <a:pt x="8343625" y="4216400"/>
                  </a:lnTo>
                  <a:lnTo>
                    <a:pt x="8342804" y="4267200"/>
                  </a:lnTo>
                  <a:lnTo>
                    <a:pt x="8341440" y="4305300"/>
                  </a:lnTo>
                  <a:lnTo>
                    <a:pt x="8339536" y="4356100"/>
                  </a:lnTo>
                  <a:lnTo>
                    <a:pt x="8337094" y="4406900"/>
                  </a:lnTo>
                  <a:lnTo>
                    <a:pt x="8334117" y="4457700"/>
                  </a:lnTo>
                  <a:lnTo>
                    <a:pt x="8330609" y="4495800"/>
                  </a:lnTo>
                  <a:lnTo>
                    <a:pt x="8326572" y="4546600"/>
                  </a:lnTo>
                  <a:lnTo>
                    <a:pt x="8322009" y="4597400"/>
                  </a:lnTo>
                  <a:lnTo>
                    <a:pt x="8316924" y="4635500"/>
                  </a:lnTo>
                  <a:lnTo>
                    <a:pt x="8311319" y="4686300"/>
                  </a:lnTo>
                  <a:lnTo>
                    <a:pt x="8305198" y="4737100"/>
                  </a:lnTo>
                  <a:lnTo>
                    <a:pt x="8298562" y="4775200"/>
                  </a:lnTo>
                  <a:lnTo>
                    <a:pt x="8291416" y="4826000"/>
                  </a:lnTo>
                  <a:lnTo>
                    <a:pt x="8283762" y="4876800"/>
                  </a:lnTo>
                  <a:lnTo>
                    <a:pt x="8275603" y="4914900"/>
                  </a:lnTo>
                  <a:lnTo>
                    <a:pt x="8266942" y="4965700"/>
                  </a:lnTo>
                  <a:lnTo>
                    <a:pt x="8257782" y="5016500"/>
                  </a:lnTo>
                  <a:lnTo>
                    <a:pt x="8248126" y="5054600"/>
                  </a:lnTo>
                  <a:lnTo>
                    <a:pt x="8237977" y="5105400"/>
                  </a:lnTo>
                  <a:lnTo>
                    <a:pt x="8227338" y="5143500"/>
                  </a:lnTo>
                  <a:lnTo>
                    <a:pt x="8216212" y="5194300"/>
                  </a:lnTo>
                  <a:lnTo>
                    <a:pt x="8204602" y="5232400"/>
                  </a:lnTo>
                  <a:lnTo>
                    <a:pt x="8192510" y="5283200"/>
                  </a:lnTo>
                  <a:lnTo>
                    <a:pt x="8179940" y="5321300"/>
                  </a:lnTo>
                  <a:lnTo>
                    <a:pt x="8166895" y="5372100"/>
                  </a:lnTo>
                  <a:lnTo>
                    <a:pt x="8153378" y="5410200"/>
                  </a:lnTo>
                  <a:lnTo>
                    <a:pt x="8139392" y="5461000"/>
                  </a:lnTo>
                  <a:lnTo>
                    <a:pt x="8124939" y="5499100"/>
                  </a:lnTo>
                  <a:lnTo>
                    <a:pt x="8110023" y="5549900"/>
                  </a:lnTo>
                  <a:lnTo>
                    <a:pt x="8094646" y="5588000"/>
                  </a:lnTo>
                  <a:lnTo>
                    <a:pt x="8078812" y="5626100"/>
                  </a:lnTo>
                  <a:lnTo>
                    <a:pt x="8062523" y="5676900"/>
                  </a:lnTo>
                  <a:lnTo>
                    <a:pt x="8045783" y="5715000"/>
                  </a:lnTo>
                  <a:lnTo>
                    <a:pt x="8028594" y="5753100"/>
                  </a:lnTo>
                  <a:lnTo>
                    <a:pt x="8010960" y="5803900"/>
                  </a:lnTo>
                  <a:lnTo>
                    <a:pt x="7992883" y="5842000"/>
                  </a:lnTo>
                  <a:lnTo>
                    <a:pt x="7974366" y="5880100"/>
                  </a:lnTo>
                  <a:lnTo>
                    <a:pt x="7955413" y="5918200"/>
                  </a:lnTo>
                  <a:lnTo>
                    <a:pt x="7936026" y="5969000"/>
                  </a:lnTo>
                  <a:lnTo>
                    <a:pt x="7916208" y="6007100"/>
                  </a:lnTo>
                  <a:lnTo>
                    <a:pt x="7895963" y="6045200"/>
                  </a:lnTo>
                  <a:lnTo>
                    <a:pt x="7875292" y="6083300"/>
                  </a:lnTo>
                  <a:lnTo>
                    <a:pt x="7854200" y="6121400"/>
                  </a:lnTo>
                  <a:lnTo>
                    <a:pt x="7832689" y="6159500"/>
                  </a:lnTo>
                  <a:lnTo>
                    <a:pt x="7810761" y="6210300"/>
                  </a:lnTo>
                  <a:lnTo>
                    <a:pt x="7788421" y="6248400"/>
                  </a:lnTo>
                  <a:lnTo>
                    <a:pt x="7765671" y="6286500"/>
                  </a:lnTo>
                  <a:lnTo>
                    <a:pt x="7742514" y="6324600"/>
                  </a:lnTo>
                  <a:lnTo>
                    <a:pt x="7718953" y="6362700"/>
                  </a:lnTo>
                  <a:lnTo>
                    <a:pt x="7694990" y="6400800"/>
                  </a:lnTo>
                  <a:lnTo>
                    <a:pt x="7670630" y="6438900"/>
                  </a:lnTo>
                  <a:lnTo>
                    <a:pt x="7645874" y="6477000"/>
                  </a:lnTo>
                  <a:lnTo>
                    <a:pt x="7620726" y="6515100"/>
                  </a:lnTo>
                  <a:lnTo>
                    <a:pt x="7595189" y="6553200"/>
                  </a:lnTo>
                  <a:lnTo>
                    <a:pt x="7569265" y="6578600"/>
                  </a:lnTo>
                  <a:lnTo>
                    <a:pt x="7542958" y="6616700"/>
                  </a:lnTo>
                  <a:lnTo>
                    <a:pt x="7516271" y="6654800"/>
                  </a:lnTo>
                  <a:lnTo>
                    <a:pt x="7489207" y="6692900"/>
                  </a:lnTo>
                  <a:lnTo>
                    <a:pt x="7461768" y="6731000"/>
                  </a:lnTo>
                  <a:lnTo>
                    <a:pt x="7433957" y="6769100"/>
                  </a:lnTo>
                  <a:lnTo>
                    <a:pt x="7405778" y="6794500"/>
                  </a:lnTo>
                  <a:lnTo>
                    <a:pt x="7377234" y="6832600"/>
                  </a:lnTo>
                  <a:lnTo>
                    <a:pt x="7348327" y="6870700"/>
                  </a:lnTo>
                  <a:lnTo>
                    <a:pt x="7319060" y="6896100"/>
                  </a:lnTo>
                  <a:lnTo>
                    <a:pt x="7289437" y="6934200"/>
                  </a:lnTo>
                  <a:lnTo>
                    <a:pt x="7259460" y="6972300"/>
                  </a:lnTo>
                  <a:lnTo>
                    <a:pt x="7229132" y="6997700"/>
                  </a:lnTo>
                  <a:lnTo>
                    <a:pt x="7198457" y="7035800"/>
                  </a:lnTo>
                  <a:lnTo>
                    <a:pt x="7167436" y="7061200"/>
                  </a:lnTo>
                  <a:lnTo>
                    <a:pt x="7136074" y="7099300"/>
                  </a:lnTo>
                  <a:lnTo>
                    <a:pt x="7104373" y="7124700"/>
                  </a:lnTo>
                  <a:lnTo>
                    <a:pt x="7072337" y="7162800"/>
                  </a:lnTo>
                  <a:lnTo>
                    <a:pt x="7039967" y="7188200"/>
                  </a:lnTo>
                  <a:lnTo>
                    <a:pt x="7007267" y="7226300"/>
                  </a:lnTo>
                  <a:lnTo>
                    <a:pt x="6974241" y="7251700"/>
                  </a:lnTo>
                  <a:lnTo>
                    <a:pt x="6940890" y="7289800"/>
                  </a:lnTo>
                  <a:lnTo>
                    <a:pt x="6873229" y="7340600"/>
                  </a:lnTo>
                  <a:lnTo>
                    <a:pt x="6838924" y="7366000"/>
                  </a:lnTo>
                  <a:lnTo>
                    <a:pt x="6804307" y="7404100"/>
                  </a:lnTo>
                  <a:lnTo>
                    <a:pt x="6698613" y="7480300"/>
                  </a:lnTo>
                  <a:lnTo>
                    <a:pt x="6626643" y="7531100"/>
                  </a:lnTo>
                  <a:lnTo>
                    <a:pt x="6590215" y="7569200"/>
                  </a:lnTo>
                  <a:lnTo>
                    <a:pt x="6479196" y="7645400"/>
                  </a:lnTo>
                  <a:lnTo>
                    <a:pt x="6441620" y="7670800"/>
                  </a:lnTo>
                  <a:lnTo>
                    <a:pt x="6403765" y="7683500"/>
                  </a:lnTo>
                  <a:lnTo>
                    <a:pt x="6249609" y="7785100"/>
                  </a:lnTo>
                  <a:lnTo>
                    <a:pt x="6210400" y="7810500"/>
                  </a:lnTo>
                  <a:lnTo>
                    <a:pt x="6170930" y="7823200"/>
                  </a:lnTo>
                  <a:lnTo>
                    <a:pt x="6091217" y="7874000"/>
                  </a:lnTo>
                  <a:lnTo>
                    <a:pt x="6050979" y="7886700"/>
                  </a:lnTo>
                  <a:lnTo>
                    <a:pt x="6010492" y="7912100"/>
                  </a:lnTo>
                  <a:lnTo>
                    <a:pt x="5969758" y="7924800"/>
                  </a:lnTo>
                  <a:lnTo>
                    <a:pt x="5928779" y="7950200"/>
                  </a:lnTo>
                  <a:lnTo>
                    <a:pt x="5887560" y="7962900"/>
                  </a:lnTo>
                  <a:lnTo>
                    <a:pt x="5846103" y="7988300"/>
                  </a:lnTo>
                  <a:lnTo>
                    <a:pt x="5804411" y="8001000"/>
                  </a:lnTo>
                  <a:lnTo>
                    <a:pt x="5762486" y="8026400"/>
                  </a:lnTo>
                  <a:lnTo>
                    <a:pt x="5677953" y="8051800"/>
                  </a:lnTo>
                  <a:lnTo>
                    <a:pt x="5635350" y="8077200"/>
                  </a:lnTo>
                  <a:lnTo>
                    <a:pt x="5462765" y="8128000"/>
                  </a:lnTo>
                  <a:lnTo>
                    <a:pt x="5419091" y="8153400"/>
                  </a:lnTo>
                  <a:lnTo>
                    <a:pt x="5242368" y="8204200"/>
                  </a:lnTo>
                  <a:lnTo>
                    <a:pt x="5197697" y="8204200"/>
                  </a:lnTo>
                  <a:lnTo>
                    <a:pt x="5017133" y="8255000"/>
                  </a:lnTo>
                  <a:close/>
                </a:path>
                <a:path w="8343900" h="8331200">
                  <a:moveTo>
                    <a:pt x="3836496" y="8280400"/>
                  </a:moveTo>
                  <a:lnTo>
                    <a:pt x="3463654" y="8280400"/>
                  </a:lnTo>
                  <a:lnTo>
                    <a:pt x="3371899" y="8255000"/>
                  </a:lnTo>
                  <a:lnTo>
                    <a:pt x="3648025" y="8255000"/>
                  </a:lnTo>
                  <a:lnTo>
                    <a:pt x="3694908" y="8267700"/>
                  </a:lnTo>
                  <a:lnTo>
                    <a:pt x="3789146" y="8267700"/>
                  </a:lnTo>
                  <a:lnTo>
                    <a:pt x="3836496" y="8280400"/>
                  </a:lnTo>
                  <a:close/>
                </a:path>
                <a:path w="8343900" h="8331200">
                  <a:moveTo>
                    <a:pt x="4879823" y="8280400"/>
                  </a:moveTo>
                  <a:lnTo>
                    <a:pt x="4507403" y="8280400"/>
                  </a:lnTo>
                  <a:lnTo>
                    <a:pt x="4554752" y="8267700"/>
                  </a:lnTo>
                  <a:lnTo>
                    <a:pt x="4648990" y="8267700"/>
                  </a:lnTo>
                  <a:lnTo>
                    <a:pt x="4695873" y="8255000"/>
                  </a:lnTo>
                  <a:lnTo>
                    <a:pt x="4971538" y="8255000"/>
                  </a:lnTo>
                  <a:lnTo>
                    <a:pt x="4879823" y="8280400"/>
                  </a:lnTo>
                  <a:close/>
                </a:path>
                <a:path w="8343900" h="8331200">
                  <a:moveTo>
                    <a:pt x="4027355" y="8293100"/>
                  </a:moveTo>
                  <a:lnTo>
                    <a:pt x="3556093" y="8293100"/>
                  </a:lnTo>
                  <a:lnTo>
                    <a:pt x="3509790" y="8280400"/>
                  </a:lnTo>
                  <a:lnTo>
                    <a:pt x="3979427" y="8280400"/>
                  </a:lnTo>
                  <a:lnTo>
                    <a:pt x="4027355" y="8293100"/>
                  </a:lnTo>
                  <a:close/>
                </a:path>
                <a:path w="8343900" h="8331200">
                  <a:moveTo>
                    <a:pt x="4787429" y="8293100"/>
                  </a:moveTo>
                  <a:lnTo>
                    <a:pt x="4316544" y="8293100"/>
                  </a:lnTo>
                  <a:lnTo>
                    <a:pt x="4364472" y="8280400"/>
                  </a:lnTo>
                  <a:lnTo>
                    <a:pt x="4833710" y="8280400"/>
                  </a:lnTo>
                  <a:lnTo>
                    <a:pt x="4787429" y="8293100"/>
                  </a:lnTo>
                  <a:close/>
                </a:path>
                <a:path w="8343900" h="8331200">
                  <a:moveTo>
                    <a:pt x="4694380" y="8305800"/>
                  </a:moveTo>
                  <a:lnTo>
                    <a:pt x="3649190" y="8305800"/>
                  </a:lnTo>
                  <a:lnTo>
                    <a:pt x="3602561" y="8293100"/>
                  </a:lnTo>
                  <a:lnTo>
                    <a:pt x="4740985" y="8293100"/>
                  </a:lnTo>
                  <a:lnTo>
                    <a:pt x="4694380" y="8305800"/>
                  </a:lnTo>
                  <a:close/>
                </a:path>
                <a:path w="8343900" h="8331200">
                  <a:moveTo>
                    <a:pt x="4600699" y="8318500"/>
                  </a:moveTo>
                  <a:lnTo>
                    <a:pt x="3742923" y="8318500"/>
                  </a:lnTo>
                  <a:lnTo>
                    <a:pt x="3695979" y="8305800"/>
                  </a:lnTo>
                  <a:lnTo>
                    <a:pt x="4647617" y="8305800"/>
                  </a:lnTo>
                  <a:lnTo>
                    <a:pt x="4600699" y="8318500"/>
                  </a:lnTo>
                  <a:close/>
                </a:path>
                <a:path w="8343900" h="8331200">
                  <a:moveTo>
                    <a:pt x="4459044" y="8331200"/>
                  </a:moveTo>
                  <a:lnTo>
                    <a:pt x="3884662" y="8331200"/>
                  </a:lnTo>
                  <a:lnTo>
                    <a:pt x="3837268" y="8318500"/>
                  </a:lnTo>
                  <a:lnTo>
                    <a:pt x="4506409" y="8318500"/>
                  </a:lnTo>
                  <a:lnTo>
                    <a:pt x="4459044" y="83312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92314" y="612415"/>
            <a:ext cx="561974" cy="295274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773996" y="760598"/>
            <a:ext cx="304800" cy="304800"/>
            <a:chOff x="773996" y="760598"/>
            <a:chExt cx="304800" cy="304800"/>
          </a:xfrm>
        </p:grpSpPr>
        <p:sp>
          <p:nvSpPr>
            <p:cNvPr id="10" name="object 10"/>
            <p:cNvSpPr/>
            <p:nvPr/>
          </p:nvSpPr>
          <p:spPr>
            <a:xfrm>
              <a:off x="780060" y="839561"/>
              <a:ext cx="292735" cy="147320"/>
            </a:xfrm>
            <a:custGeom>
              <a:avLst/>
              <a:gdLst/>
              <a:ahLst/>
              <a:cxnLst/>
              <a:rect l="l" t="t" r="r" b="b"/>
              <a:pathLst>
                <a:path w="292734" h="147319">
                  <a:moveTo>
                    <a:pt x="0" y="0"/>
                  </a:moveTo>
                  <a:lnTo>
                    <a:pt x="292647" y="0"/>
                  </a:lnTo>
                  <a:lnTo>
                    <a:pt x="292647" y="146852"/>
                  </a:lnTo>
                  <a:lnTo>
                    <a:pt x="0" y="146852"/>
                  </a:lnTo>
                  <a:lnTo>
                    <a:pt x="0" y="0"/>
                  </a:lnTo>
                  <a:close/>
                </a:path>
              </a:pathLst>
            </a:custGeom>
            <a:ln w="12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2957" y="766663"/>
              <a:ext cx="147320" cy="292735"/>
            </a:xfrm>
            <a:custGeom>
              <a:avLst/>
              <a:gdLst/>
              <a:ahLst/>
              <a:cxnLst/>
              <a:rect l="l" t="t" r="r" b="b"/>
              <a:pathLst>
                <a:path w="147319" h="292734">
                  <a:moveTo>
                    <a:pt x="146852" y="0"/>
                  </a:moveTo>
                  <a:lnTo>
                    <a:pt x="146852" y="292647"/>
                  </a:lnTo>
                  <a:lnTo>
                    <a:pt x="0" y="292647"/>
                  </a:lnTo>
                  <a:lnTo>
                    <a:pt x="0" y="0"/>
                  </a:lnTo>
                  <a:lnTo>
                    <a:pt x="146852" y="0"/>
                  </a:lnTo>
                  <a:close/>
                </a:path>
              </a:pathLst>
            </a:custGeom>
            <a:ln w="12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15451" y="802054"/>
              <a:ext cx="222250" cy="222250"/>
            </a:xfrm>
            <a:custGeom>
              <a:avLst/>
              <a:gdLst/>
              <a:ahLst/>
              <a:cxnLst/>
              <a:rect l="l" t="t" r="r" b="b"/>
              <a:pathLst>
                <a:path w="222250" h="222250">
                  <a:moveTo>
                    <a:pt x="0" y="0"/>
                  </a:moveTo>
                  <a:lnTo>
                    <a:pt x="221865" y="0"/>
                  </a:lnTo>
                  <a:lnTo>
                    <a:pt x="221865" y="221865"/>
                  </a:lnTo>
                  <a:lnTo>
                    <a:pt x="0" y="221865"/>
                  </a:lnTo>
                  <a:lnTo>
                    <a:pt x="0" y="0"/>
                  </a:lnTo>
                  <a:close/>
                </a:path>
              </a:pathLst>
            </a:custGeom>
            <a:ln w="12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271522"/>
            <a:ext cx="4033741" cy="15476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113688" y="2241876"/>
            <a:ext cx="6719093" cy="6718300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011655" y="2193778"/>
            <a:ext cx="6010910" cy="197231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7650"/>
              </a:lnSpc>
              <a:spcBef>
                <a:spcPts val="229"/>
              </a:spcBef>
            </a:pPr>
            <a:r>
              <a:rPr sz="6400" spc="-45" dirty="0">
                <a:solidFill>
                  <a:srgbClr val="28094A"/>
                </a:solidFill>
                <a:latin typeface="Roboto"/>
                <a:cs typeface="Roboto"/>
              </a:rPr>
              <a:t>Data </a:t>
            </a:r>
            <a:r>
              <a:rPr sz="6400" spc="15" dirty="0">
                <a:solidFill>
                  <a:srgbClr val="28094A"/>
                </a:solidFill>
                <a:latin typeface="Roboto"/>
                <a:cs typeface="Roboto"/>
              </a:rPr>
              <a:t>Warehouse </a:t>
            </a:r>
            <a:r>
              <a:rPr sz="6400" spc="-1580" dirty="0">
                <a:solidFill>
                  <a:srgbClr val="28094A"/>
                </a:solidFill>
                <a:latin typeface="Roboto"/>
                <a:cs typeface="Roboto"/>
              </a:rPr>
              <a:t> </a:t>
            </a:r>
            <a:r>
              <a:rPr sz="6400" spc="35" dirty="0">
                <a:solidFill>
                  <a:srgbClr val="28094A"/>
                </a:solidFill>
                <a:latin typeface="Roboto"/>
                <a:cs typeface="Roboto"/>
              </a:rPr>
              <a:t>Architecture</a:t>
            </a:r>
            <a:endParaRPr sz="6400">
              <a:latin typeface="Roboto"/>
              <a:cs typeface="Roboto"/>
            </a:endParaRPr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00580" y="6571781"/>
            <a:ext cx="76200" cy="7619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00580" y="6971831"/>
            <a:ext cx="76200" cy="7619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00580" y="7371881"/>
            <a:ext cx="76200" cy="7619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00580" y="7771931"/>
            <a:ext cx="76200" cy="7619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00580" y="8171981"/>
            <a:ext cx="76200" cy="7619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00580" y="8572031"/>
            <a:ext cx="76200" cy="76199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2011655" y="4331489"/>
            <a:ext cx="5715000" cy="4425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100"/>
              </a:spcBef>
            </a:pPr>
            <a:r>
              <a:rPr sz="2300" spc="-105" dirty="0">
                <a:solidFill>
                  <a:srgbClr val="28094A"/>
                </a:solidFill>
                <a:latin typeface="Arial MT"/>
                <a:cs typeface="Arial MT"/>
              </a:rPr>
              <a:t>The </a:t>
            </a:r>
            <a:r>
              <a:rPr sz="2300" spc="-35" dirty="0">
                <a:solidFill>
                  <a:srgbClr val="28094A"/>
                </a:solidFill>
                <a:latin typeface="Arial MT"/>
                <a:cs typeface="Arial MT"/>
              </a:rPr>
              <a:t>design </a:t>
            </a:r>
            <a:r>
              <a:rPr sz="2300" spc="80" dirty="0">
                <a:solidFill>
                  <a:srgbClr val="28094A"/>
                </a:solidFill>
                <a:latin typeface="Arial MT"/>
                <a:cs typeface="Arial MT"/>
              </a:rPr>
              <a:t>of </a:t>
            </a:r>
            <a:r>
              <a:rPr sz="2300" spc="15" dirty="0">
                <a:solidFill>
                  <a:srgbClr val="28094A"/>
                </a:solidFill>
                <a:latin typeface="Arial MT"/>
                <a:cs typeface="Arial MT"/>
              </a:rPr>
              <a:t>the </a:t>
            </a:r>
            <a:r>
              <a:rPr sz="2300" spc="40" dirty="0">
                <a:solidFill>
                  <a:srgbClr val="28094A"/>
                </a:solidFill>
                <a:latin typeface="Arial MT"/>
                <a:cs typeface="Arial MT"/>
              </a:rPr>
              <a:t>data </a:t>
            </a:r>
            <a:r>
              <a:rPr sz="2300" spc="-25" dirty="0">
                <a:solidFill>
                  <a:srgbClr val="28094A"/>
                </a:solidFill>
                <a:latin typeface="Arial MT"/>
                <a:cs typeface="Arial MT"/>
              </a:rPr>
              <a:t>warehouse's </a:t>
            </a:r>
            <a:r>
              <a:rPr sz="2300" spc="-15" dirty="0">
                <a:solidFill>
                  <a:srgbClr val="28094A"/>
                </a:solidFill>
                <a:latin typeface="Arial MT"/>
                <a:cs typeface="Arial MT"/>
              </a:rPr>
              <a:t>logical </a:t>
            </a:r>
            <a:r>
              <a:rPr sz="2300" spc="-10" dirty="0">
                <a:solidFill>
                  <a:srgbClr val="28094A"/>
                </a:solidFill>
                <a:latin typeface="Arial MT"/>
                <a:cs typeface="Arial MT"/>
              </a:rPr>
              <a:t> and</a:t>
            </a:r>
            <a:r>
              <a:rPr sz="2300" spc="-45" dirty="0">
                <a:solidFill>
                  <a:srgbClr val="28094A"/>
                </a:solidFill>
                <a:latin typeface="Arial MT"/>
                <a:cs typeface="Arial MT"/>
              </a:rPr>
              <a:t> </a:t>
            </a:r>
            <a:r>
              <a:rPr sz="2300" spc="-25" dirty="0">
                <a:solidFill>
                  <a:srgbClr val="28094A"/>
                </a:solidFill>
                <a:latin typeface="Arial MT"/>
                <a:cs typeface="Arial MT"/>
              </a:rPr>
              <a:t>physical</a:t>
            </a:r>
            <a:r>
              <a:rPr sz="2300" spc="-40" dirty="0">
                <a:solidFill>
                  <a:srgbClr val="28094A"/>
                </a:solidFill>
                <a:latin typeface="Arial MT"/>
                <a:cs typeface="Arial MT"/>
              </a:rPr>
              <a:t> </a:t>
            </a:r>
            <a:r>
              <a:rPr sz="2300" spc="-55" dirty="0">
                <a:solidFill>
                  <a:srgbClr val="28094A"/>
                </a:solidFill>
                <a:latin typeface="Arial MT"/>
                <a:cs typeface="Arial MT"/>
              </a:rPr>
              <a:t>components</a:t>
            </a:r>
            <a:r>
              <a:rPr sz="2300" spc="-40" dirty="0">
                <a:solidFill>
                  <a:srgbClr val="28094A"/>
                </a:solidFill>
                <a:latin typeface="Arial MT"/>
                <a:cs typeface="Arial MT"/>
              </a:rPr>
              <a:t> </a:t>
            </a:r>
            <a:r>
              <a:rPr sz="2300" spc="-100" dirty="0">
                <a:solidFill>
                  <a:srgbClr val="28094A"/>
                </a:solidFill>
                <a:latin typeface="Arial MT"/>
                <a:cs typeface="Arial MT"/>
              </a:rPr>
              <a:t>is</a:t>
            </a:r>
            <a:r>
              <a:rPr sz="2300" spc="-40" dirty="0">
                <a:solidFill>
                  <a:srgbClr val="28094A"/>
                </a:solidFill>
                <a:latin typeface="Arial MT"/>
                <a:cs typeface="Arial MT"/>
              </a:rPr>
              <a:t> </a:t>
            </a:r>
            <a:r>
              <a:rPr sz="2300" spc="-15" dirty="0">
                <a:solidFill>
                  <a:srgbClr val="28094A"/>
                </a:solidFill>
                <a:latin typeface="Arial MT"/>
                <a:cs typeface="Arial MT"/>
              </a:rPr>
              <a:t>known</a:t>
            </a:r>
            <a:r>
              <a:rPr sz="2300" spc="-40" dirty="0">
                <a:solidFill>
                  <a:srgbClr val="28094A"/>
                </a:solidFill>
                <a:latin typeface="Arial MT"/>
                <a:cs typeface="Arial MT"/>
              </a:rPr>
              <a:t> </a:t>
            </a:r>
            <a:r>
              <a:rPr sz="2300" spc="-90" dirty="0">
                <a:solidFill>
                  <a:srgbClr val="28094A"/>
                </a:solidFill>
                <a:latin typeface="Arial MT"/>
                <a:cs typeface="Arial MT"/>
              </a:rPr>
              <a:t>as</a:t>
            </a:r>
            <a:r>
              <a:rPr sz="2300" spc="-40" dirty="0">
                <a:solidFill>
                  <a:srgbClr val="28094A"/>
                </a:solidFill>
                <a:latin typeface="Arial MT"/>
                <a:cs typeface="Arial MT"/>
              </a:rPr>
              <a:t> </a:t>
            </a:r>
            <a:r>
              <a:rPr sz="2300" spc="-20" dirty="0">
                <a:solidFill>
                  <a:srgbClr val="28094A"/>
                </a:solidFill>
                <a:latin typeface="Arial MT"/>
                <a:cs typeface="Arial MT"/>
              </a:rPr>
              <a:t>its </a:t>
            </a:r>
            <a:r>
              <a:rPr sz="2300" spc="-15" dirty="0">
                <a:solidFill>
                  <a:srgbClr val="28094A"/>
                </a:solidFill>
                <a:latin typeface="Arial MT"/>
                <a:cs typeface="Arial MT"/>
              </a:rPr>
              <a:t> </a:t>
            </a:r>
            <a:r>
              <a:rPr sz="2300" spc="10" dirty="0">
                <a:solidFill>
                  <a:srgbClr val="28094A"/>
                </a:solidFill>
                <a:latin typeface="Arial MT"/>
                <a:cs typeface="Arial MT"/>
              </a:rPr>
              <a:t>architecture. </a:t>
            </a:r>
            <a:r>
              <a:rPr sz="2300" spc="-105" dirty="0">
                <a:solidFill>
                  <a:srgbClr val="28094A"/>
                </a:solidFill>
                <a:latin typeface="Arial MT"/>
                <a:cs typeface="Arial MT"/>
              </a:rPr>
              <a:t>The </a:t>
            </a:r>
            <a:r>
              <a:rPr sz="2300" spc="40" dirty="0">
                <a:solidFill>
                  <a:srgbClr val="28094A"/>
                </a:solidFill>
                <a:latin typeface="Arial MT"/>
                <a:cs typeface="Arial MT"/>
              </a:rPr>
              <a:t>data </a:t>
            </a:r>
            <a:r>
              <a:rPr sz="2300" spc="-30" dirty="0">
                <a:solidFill>
                  <a:srgbClr val="28094A"/>
                </a:solidFill>
                <a:latin typeface="Arial MT"/>
                <a:cs typeface="Arial MT"/>
              </a:rPr>
              <a:t>warehouse </a:t>
            </a:r>
            <a:r>
              <a:rPr sz="2300" spc="-35" dirty="0">
                <a:solidFill>
                  <a:srgbClr val="28094A"/>
                </a:solidFill>
                <a:latin typeface="Arial MT"/>
                <a:cs typeface="Arial MT"/>
              </a:rPr>
              <a:t>design </a:t>
            </a:r>
            <a:r>
              <a:rPr sz="2300" spc="85" dirty="0">
                <a:solidFill>
                  <a:srgbClr val="28094A"/>
                </a:solidFill>
                <a:latin typeface="Arial MT"/>
                <a:cs typeface="Arial MT"/>
              </a:rPr>
              <a:t>for </a:t>
            </a:r>
            <a:r>
              <a:rPr sz="2300" spc="-625" dirty="0">
                <a:solidFill>
                  <a:srgbClr val="28094A"/>
                </a:solidFill>
                <a:latin typeface="Arial MT"/>
                <a:cs typeface="Arial MT"/>
              </a:rPr>
              <a:t> </a:t>
            </a:r>
            <a:r>
              <a:rPr sz="2300" spc="-65" dirty="0">
                <a:solidFill>
                  <a:srgbClr val="28094A"/>
                </a:solidFill>
                <a:latin typeface="Arial MT"/>
                <a:cs typeface="Arial MT"/>
              </a:rPr>
              <a:t>Phillips </a:t>
            </a:r>
            <a:r>
              <a:rPr sz="2300" dirty="0">
                <a:solidFill>
                  <a:srgbClr val="28094A"/>
                </a:solidFill>
                <a:latin typeface="Arial MT"/>
                <a:cs typeface="Arial MT"/>
              </a:rPr>
              <a:t>Healthcare </a:t>
            </a:r>
            <a:r>
              <a:rPr sz="2300" spc="-55" dirty="0">
                <a:solidFill>
                  <a:srgbClr val="28094A"/>
                </a:solidFill>
                <a:latin typeface="Arial MT"/>
                <a:cs typeface="Arial MT"/>
              </a:rPr>
              <a:t>should </a:t>
            </a:r>
            <a:r>
              <a:rPr sz="2300" spc="5" dirty="0">
                <a:solidFill>
                  <a:srgbClr val="28094A"/>
                </a:solidFill>
                <a:latin typeface="Arial MT"/>
                <a:cs typeface="Arial MT"/>
              </a:rPr>
              <a:t>incorporate </a:t>
            </a:r>
            <a:r>
              <a:rPr sz="2300" spc="15" dirty="0">
                <a:solidFill>
                  <a:srgbClr val="28094A"/>
                </a:solidFill>
                <a:latin typeface="Arial MT"/>
                <a:cs typeface="Arial MT"/>
              </a:rPr>
              <a:t>the </a:t>
            </a:r>
            <a:r>
              <a:rPr sz="2300" spc="20" dirty="0">
                <a:solidFill>
                  <a:srgbClr val="28094A"/>
                </a:solidFill>
                <a:latin typeface="Arial MT"/>
                <a:cs typeface="Arial MT"/>
              </a:rPr>
              <a:t> </a:t>
            </a:r>
            <a:r>
              <a:rPr sz="2300" spc="15" dirty="0">
                <a:solidFill>
                  <a:srgbClr val="28094A"/>
                </a:solidFill>
                <a:latin typeface="Arial MT"/>
                <a:cs typeface="Arial MT"/>
              </a:rPr>
              <a:t>following</a:t>
            </a:r>
            <a:r>
              <a:rPr sz="2300" spc="-45" dirty="0">
                <a:solidFill>
                  <a:srgbClr val="28094A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28094A"/>
                </a:solidFill>
                <a:latin typeface="Arial MT"/>
                <a:cs typeface="Arial MT"/>
              </a:rPr>
              <a:t>important</a:t>
            </a:r>
            <a:r>
              <a:rPr sz="2300" spc="-40" dirty="0">
                <a:solidFill>
                  <a:srgbClr val="28094A"/>
                </a:solidFill>
                <a:latin typeface="Arial MT"/>
                <a:cs typeface="Arial MT"/>
              </a:rPr>
              <a:t> </a:t>
            </a:r>
            <a:r>
              <a:rPr sz="2300" spc="-70" dirty="0">
                <a:solidFill>
                  <a:srgbClr val="28094A"/>
                </a:solidFill>
                <a:latin typeface="Arial MT"/>
                <a:cs typeface="Arial MT"/>
              </a:rPr>
              <a:t>elements.</a:t>
            </a:r>
            <a:endParaRPr sz="2300">
              <a:latin typeface="Arial MT"/>
              <a:cs typeface="Arial MT"/>
            </a:endParaRPr>
          </a:p>
          <a:p>
            <a:pPr marL="508634" marR="3059430">
              <a:lnSpc>
                <a:spcPct val="114100"/>
              </a:lnSpc>
            </a:pPr>
            <a:r>
              <a:rPr sz="2300" dirty="0">
                <a:solidFill>
                  <a:srgbClr val="28094A"/>
                </a:solidFill>
                <a:latin typeface="Arial MT"/>
                <a:cs typeface="Arial MT"/>
              </a:rPr>
              <a:t>Data </a:t>
            </a:r>
            <a:r>
              <a:rPr sz="2300" spc="-5" dirty="0">
                <a:solidFill>
                  <a:srgbClr val="28094A"/>
                </a:solidFill>
                <a:latin typeface="Arial MT"/>
                <a:cs typeface="Arial MT"/>
              </a:rPr>
              <a:t>Storage </a:t>
            </a:r>
            <a:r>
              <a:rPr sz="2300" dirty="0">
                <a:solidFill>
                  <a:srgbClr val="28094A"/>
                </a:solidFill>
                <a:latin typeface="Arial MT"/>
                <a:cs typeface="Arial MT"/>
              </a:rPr>
              <a:t> Data</a:t>
            </a:r>
            <a:r>
              <a:rPr sz="2300" spc="-75" dirty="0">
                <a:solidFill>
                  <a:srgbClr val="28094A"/>
                </a:solidFill>
                <a:latin typeface="Arial MT"/>
                <a:cs typeface="Arial MT"/>
              </a:rPr>
              <a:t> </a:t>
            </a:r>
            <a:r>
              <a:rPr sz="2300" spc="35" dirty="0">
                <a:solidFill>
                  <a:srgbClr val="28094A"/>
                </a:solidFill>
                <a:latin typeface="Arial MT"/>
                <a:cs typeface="Arial MT"/>
              </a:rPr>
              <a:t>Integration </a:t>
            </a:r>
            <a:r>
              <a:rPr sz="2300" spc="-625" dirty="0">
                <a:solidFill>
                  <a:srgbClr val="28094A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28094A"/>
                </a:solidFill>
                <a:latin typeface="Arial MT"/>
                <a:cs typeface="Arial MT"/>
              </a:rPr>
              <a:t>Data</a:t>
            </a:r>
            <a:r>
              <a:rPr sz="2300" spc="-60" dirty="0">
                <a:solidFill>
                  <a:srgbClr val="28094A"/>
                </a:solidFill>
                <a:latin typeface="Arial MT"/>
                <a:cs typeface="Arial MT"/>
              </a:rPr>
              <a:t> </a:t>
            </a:r>
            <a:r>
              <a:rPr sz="2300" spc="-20" dirty="0">
                <a:solidFill>
                  <a:srgbClr val="28094A"/>
                </a:solidFill>
                <a:latin typeface="Arial MT"/>
                <a:cs typeface="Arial MT"/>
              </a:rPr>
              <a:t>Modeling</a:t>
            </a:r>
            <a:endParaRPr sz="2300">
              <a:latin typeface="Arial MT"/>
              <a:cs typeface="Arial MT"/>
            </a:endParaRPr>
          </a:p>
          <a:p>
            <a:pPr marL="508634" marR="1938020">
              <a:lnSpc>
                <a:spcPct val="114100"/>
              </a:lnSpc>
            </a:pPr>
            <a:r>
              <a:rPr sz="2300" spc="25" dirty="0">
                <a:solidFill>
                  <a:srgbClr val="28094A"/>
                </a:solidFill>
                <a:latin typeface="Arial MT"/>
                <a:cs typeface="Arial MT"/>
              </a:rPr>
              <a:t>Metadata </a:t>
            </a:r>
            <a:r>
              <a:rPr sz="2300" spc="-30" dirty="0">
                <a:solidFill>
                  <a:srgbClr val="28094A"/>
                </a:solidFill>
                <a:latin typeface="Arial MT"/>
                <a:cs typeface="Arial MT"/>
              </a:rPr>
              <a:t>Management </a:t>
            </a:r>
            <a:r>
              <a:rPr sz="2300" spc="-25" dirty="0">
                <a:solidFill>
                  <a:srgbClr val="28094A"/>
                </a:solidFill>
                <a:latin typeface="Arial MT"/>
                <a:cs typeface="Arial MT"/>
              </a:rPr>
              <a:t> </a:t>
            </a:r>
            <a:r>
              <a:rPr sz="2300" spc="-10" dirty="0">
                <a:solidFill>
                  <a:srgbClr val="28094A"/>
                </a:solidFill>
                <a:latin typeface="Arial MT"/>
                <a:cs typeface="Arial MT"/>
              </a:rPr>
              <a:t>Reporting and </a:t>
            </a:r>
            <a:r>
              <a:rPr sz="2300" spc="5" dirty="0">
                <a:solidFill>
                  <a:srgbClr val="28094A"/>
                </a:solidFill>
                <a:latin typeface="Arial MT"/>
                <a:cs typeface="Arial MT"/>
              </a:rPr>
              <a:t>Analytics </a:t>
            </a:r>
            <a:r>
              <a:rPr sz="2300" spc="10" dirty="0">
                <a:solidFill>
                  <a:srgbClr val="28094A"/>
                </a:solidFill>
                <a:latin typeface="Arial MT"/>
                <a:cs typeface="Arial MT"/>
              </a:rPr>
              <a:t> </a:t>
            </a:r>
            <a:r>
              <a:rPr sz="2300" spc="-5" dirty="0">
                <a:solidFill>
                  <a:srgbClr val="28094A"/>
                </a:solidFill>
                <a:latin typeface="Arial MT"/>
                <a:cs typeface="Arial MT"/>
              </a:rPr>
              <a:t>Security</a:t>
            </a:r>
            <a:r>
              <a:rPr sz="2300" spc="-50" dirty="0">
                <a:solidFill>
                  <a:srgbClr val="28094A"/>
                </a:solidFill>
                <a:latin typeface="Arial MT"/>
                <a:cs typeface="Arial MT"/>
              </a:rPr>
              <a:t> </a:t>
            </a:r>
            <a:r>
              <a:rPr sz="2300" spc="-10" dirty="0">
                <a:solidFill>
                  <a:srgbClr val="28094A"/>
                </a:solidFill>
                <a:latin typeface="Arial MT"/>
                <a:cs typeface="Arial MT"/>
              </a:rPr>
              <a:t>and</a:t>
            </a:r>
            <a:r>
              <a:rPr sz="2300" spc="-50" dirty="0">
                <a:solidFill>
                  <a:srgbClr val="28094A"/>
                </a:solidFill>
                <a:latin typeface="Arial MT"/>
                <a:cs typeface="Arial MT"/>
              </a:rPr>
              <a:t> </a:t>
            </a:r>
            <a:r>
              <a:rPr sz="2300" spc="-30" dirty="0">
                <a:solidFill>
                  <a:srgbClr val="28094A"/>
                </a:solidFill>
                <a:latin typeface="Arial MT"/>
                <a:cs typeface="Arial MT"/>
              </a:rPr>
              <a:t>Governance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37316" y="758709"/>
            <a:ext cx="255841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15" dirty="0">
                <a:solidFill>
                  <a:srgbClr val="FFFFFF"/>
                </a:solidFill>
                <a:latin typeface="Arial"/>
                <a:cs typeface="Arial"/>
              </a:rPr>
              <a:t>PHILLIPS</a:t>
            </a:r>
            <a:r>
              <a:rPr sz="1700" b="1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HEALTHCARE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92314" y="612415"/>
            <a:ext cx="561974" cy="2952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271523"/>
            <a:ext cx="4033741" cy="15476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0689811" y="6751256"/>
            <a:ext cx="7598409" cy="3536315"/>
            <a:chOff x="10689811" y="6751256"/>
            <a:chExt cx="7598409" cy="3536315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24932" y="6784406"/>
              <a:ext cx="7563066" cy="350259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689811" y="6751256"/>
              <a:ext cx="7598409" cy="3530600"/>
            </a:xfrm>
            <a:custGeom>
              <a:avLst/>
              <a:gdLst/>
              <a:ahLst/>
              <a:cxnLst/>
              <a:rect l="l" t="t" r="r" b="b"/>
              <a:pathLst>
                <a:path w="7598409" h="3530600">
                  <a:moveTo>
                    <a:pt x="5033105" y="76199"/>
                  </a:moveTo>
                  <a:lnTo>
                    <a:pt x="4458149" y="76199"/>
                  </a:lnTo>
                  <a:lnTo>
                    <a:pt x="4552074" y="50799"/>
                  </a:lnTo>
                  <a:lnTo>
                    <a:pt x="4599216" y="50799"/>
                  </a:lnTo>
                  <a:lnTo>
                    <a:pt x="4646475" y="38099"/>
                  </a:lnTo>
                  <a:lnTo>
                    <a:pt x="4741342" y="38099"/>
                  </a:lnTo>
                  <a:lnTo>
                    <a:pt x="4788945" y="25399"/>
                  </a:lnTo>
                  <a:lnTo>
                    <a:pt x="4836660" y="25399"/>
                  </a:lnTo>
                  <a:lnTo>
                    <a:pt x="4884485" y="12699"/>
                  </a:lnTo>
                  <a:lnTo>
                    <a:pt x="4980459" y="12699"/>
                  </a:lnTo>
                  <a:lnTo>
                    <a:pt x="5028605" y="0"/>
                  </a:lnTo>
                  <a:lnTo>
                    <a:pt x="5417404" y="0"/>
                  </a:lnTo>
                  <a:lnTo>
                    <a:pt x="5758151" y="63499"/>
                  </a:lnTo>
                  <a:lnTo>
                    <a:pt x="5080798" y="63499"/>
                  </a:lnTo>
                  <a:lnTo>
                    <a:pt x="5033105" y="76199"/>
                  </a:lnTo>
                  <a:close/>
                </a:path>
                <a:path w="7598409" h="3530600">
                  <a:moveTo>
                    <a:pt x="7157529" y="324280"/>
                  </a:moveTo>
                  <a:lnTo>
                    <a:pt x="5417404" y="0"/>
                  </a:lnTo>
                  <a:lnTo>
                    <a:pt x="5805902" y="0"/>
                  </a:lnTo>
                  <a:lnTo>
                    <a:pt x="5854018" y="12699"/>
                  </a:lnTo>
                  <a:lnTo>
                    <a:pt x="5949935" y="12699"/>
                  </a:lnTo>
                  <a:lnTo>
                    <a:pt x="5997732" y="25399"/>
                  </a:lnTo>
                  <a:lnTo>
                    <a:pt x="6045420" y="25399"/>
                  </a:lnTo>
                  <a:lnTo>
                    <a:pt x="6092997" y="38099"/>
                  </a:lnTo>
                  <a:lnTo>
                    <a:pt x="6187813" y="38099"/>
                  </a:lnTo>
                  <a:lnTo>
                    <a:pt x="6235048" y="50799"/>
                  </a:lnTo>
                  <a:lnTo>
                    <a:pt x="6282166" y="50799"/>
                  </a:lnTo>
                  <a:lnTo>
                    <a:pt x="6376044" y="76199"/>
                  </a:lnTo>
                  <a:lnTo>
                    <a:pt x="5896741" y="76199"/>
                  </a:lnTo>
                  <a:lnTo>
                    <a:pt x="5944122" y="88899"/>
                  </a:lnTo>
                  <a:lnTo>
                    <a:pt x="6038561" y="88899"/>
                  </a:lnTo>
                  <a:lnTo>
                    <a:pt x="6085617" y="101599"/>
                  </a:lnTo>
                  <a:lnTo>
                    <a:pt x="6132561" y="101599"/>
                  </a:lnTo>
                  <a:lnTo>
                    <a:pt x="6179392" y="114299"/>
                  </a:lnTo>
                  <a:lnTo>
                    <a:pt x="6226109" y="114299"/>
                  </a:lnTo>
                  <a:lnTo>
                    <a:pt x="6272710" y="126999"/>
                  </a:lnTo>
                  <a:lnTo>
                    <a:pt x="6319193" y="126999"/>
                  </a:lnTo>
                  <a:lnTo>
                    <a:pt x="6365557" y="139699"/>
                  </a:lnTo>
                  <a:lnTo>
                    <a:pt x="6411800" y="139699"/>
                  </a:lnTo>
                  <a:lnTo>
                    <a:pt x="6503919" y="165099"/>
                  </a:lnTo>
                  <a:lnTo>
                    <a:pt x="6549792" y="165099"/>
                  </a:lnTo>
                  <a:lnTo>
                    <a:pt x="6686644" y="203199"/>
                  </a:lnTo>
                  <a:lnTo>
                    <a:pt x="6732000" y="203199"/>
                  </a:lnTo>
                  <a:lnTo>
                    <a:pt x="7157529" y="324280"/>
                  </a:lnTo>
                  <a:close/>
                </a:path>
                <a:path w="7598409" h="3530600">
                  <a:moveTo>
                    <a:pt x="7598188" y="406399"/>
                  </a:moveTo>
                  <a:lnTo>
                    <a:pt x="7577983" y="402634"/>
                  </a:lnTo>
                  <a:lnTo>
                    <a:pt x="7547694" y="393699"/>
                  </a:lnTo>
                  <a:lnTo>
                    <a:pt x="7504478" y="368299"/>
                  </a:lnTo>
                  <a:lnTo>
                    <a:pt x="7373877" y="330199"/>
                  </a:lnTo>
                  <a:lnTo>
                    <a:pt x="7330030" y="304799"/>
                  </a:lnTo>
                  <a:lnTo>
                    <a:pt x="6746568" y="139699"/>
                  </a:lnTo>
                  <a:lnTo>
                    <a:pt x="6700706" y="139699"/>
                  </a:lnTo>
                  <a:lnTo>
                    <a:pt x="6562329" y="101599"/>
                  </a:lnTo>
                  <a:lnTo>
                    <a:pt x="6515946" y="101599"/>
                  </a:lnTo>
                  <a:lnTo>
                    <a:pt x="6422802" y="76199"/>
                  </a:lnTo>
                  <a:lnTo>
                    <a:pt x="6376044" y="76199"/>
                  </a:lnTo>
                  <a:lnTo>
                    <a:pt x="6282166" y="50799"/>
                  </a:lnTo>
                  <a:lnTo>
                    <a:pt x="6235048" y="50799"/>
                  </a:lnTo>
                  <a:lnTo>
                    <a:pt x="6187813" y="38099"/>
                  </a:lnTo>
                  <a:lnTo>
                    <a:pt x="6092997" y="38099"/>
                  </a:lnTo>
                  <a:lnTo>
                    <a:pt x="6045420" y="25399"/>
                  </a:lnTo>
                  <a:lnTo>
                    <a:pt x="5997732" y="25399"/>
                  </a:lnTo>
                  <a:lnTo>
                    <a:pt x="5949935" y="12699"/>
                  </a:lnTo>
                  <a:lnTo>
                    <a:pt x="5854018" y="12699"/>
                  </a:lnTo>
                  <a:lnTo>
                    <a:pt x="5805902" y="0"/>
                  </a:lnTo>
                  <a:lnTo>
                    <a:pt x="7598188" y="0"/>
                  </a:lnTo>
                  <a:lnTo>
                    <a:pt x="7598188" y="406399"/>
                  </a:lnTo>
                  <a:close/>
                </a:path>
                <a:path w="7598409" h="3530600">
                  <a:moveTo>
                    <a:pt x="5826301" y="76199"/>
                  </a:moveTo>
                  <a:lnTo>
                    <a:pt x="5801664" y="76199"/>
                  </a:lnTo>
                  <a:lnTo>
                    <a:pt x="5753972" y="63499"/>
                  </a:lnTo>
                  <a:lnTo>
                    <a:pt x="5758151" y="63499"/>
                  </a:lnTo>
                  <a:lnTo>
                    <a:pt x="5826301" y="76199"/>
                  </a:lnTo>
                  <a:close/>
                </a:path>
                <a:path w="7598409" h="3530600">
                  <a:moveTo>
                    <a:pt x="4749152" y="101599"/>
                  </a:moveTo>
                  <a:lnTo>
                    <a:pt x="4318183" y="101599"/>
                  </a:lnTo>
                  <a:lnTo>
                    <a:pt x="4411370" y="76199"/>
                  </a:lnTo>
                  <a:lnTo>
                    <a:pt x="4938028" y="76199"/>
                  </a:lnTo>
                  <a:lnTo>
                    <a:pt x="4890647" y="88899"/>
                  </a:lnTo>
                  <a:lnTo>
                    <a:pt x="4796208" y="88899"/>
                  </a:lnTo>
                  <a:lnTo>
                    <a:pt x="4749152" y="101599"/>
                  </a:lnTo>
                  <a:close/>
                </a:path>
                <a:path w="7598409" h="3530600">
                  <a:moveTo>
                    <a:pt x="6515946" y="101599"/>
                  </a:moveTo>
                  <a:lnTo>
                    <a:pt x="6085617" y="101599"/>
                  </a:lnTo>
                  <a:lnTo>
                    <a:pt x="6038561" y="88899"/>
                  </a:lnTo>
                  <a:lnTo>
                    <a:pt x="5944122" y="88899"/>
                  </a:lnTo>
                  <a:lnTo>
                    <a:pt x="5896741" y="76199"/>
                  </a:lnTo>
                  <a:lnTo>
                    <a:pt x="6422802" y="76199"/>
                  </a:lnTo>
                  <a:lnTo>
                    <a:pt x="6515946" y="101599"/>
                  </a:lnTo>
                  <a:close/>
                </a:path>
                <a:path w="7598409" h="3530600">
                  <a:moveTo>
                    <a:pt x="4469212" y="139699"/>
                  </a:moveTo>
                  <a:lnTo>
                    <a:pt x="4133346" y="139699"/>
                  </a:lnTo>
                  <a:lnTo>
                    <a:pt x="4271780" y="101599"/>
                  </a:lnTo>
                  <a:lnTo>
                    <a:pt x="4702208" y="101599"/>
                  </a:lnTo>
                  <a:lnTo>
                    <a:pt x="4655377" y="114299"/>
                  </a:lnTo>
                  <a:lnTo>
                    <a:pt x="4608660" y="114299"/>
                  </a:lnTo>
                  <a:lnTo>
                    <a:pt x="4562059" y="126999"/>
                  </a:lnTo>
                  <a:lnTo>
                    <a:pt x="4515576" y="126999"/>
                  </a:lnTo>
                  <a:lnTo>
                    <a:pt x="4469212" y="139699"/>
                  </a:lnTo>
                  <a:close/>
                </a:path>
                <a:path w="7598409" h="3530600">
                  <a:moveTo>
                    <a:pt x="6700706" y="139699"/>
                  </a:moveTo>
                  <a:lnTo>
                    <a:pt x="6365557" y="139699"/>
                  </a:lnTo>
                  <a:lnTo>
                    <a:pt x="6319193" y="126999"/>
                  </a:lnTo>
                  <a:lnTo>
                    <a:pt x="6272710" y="126999"/>
                  </a:lnTo>
                  <a:lnTo>
                    <a:pt x="6226109" y="114299"/>
                  </a:lnTo>
                  <a:lnTo>
                    <a:pt x="6179392" y="114299"/>
                  </a:lnTo>
                  <a:lnTo>
                    <a:pt x="6132561" y="101599"/>
                  </a:lnTo>
                  <a:lnTo>
                    <a:pt x="6562329" y="101599"/>
                  </a:lnTo>
                  <a:lnTo>
                    <a:pt x="6700706" y="139699"/>
                  </a:lnTo>
                  <a:close/>
                </a:path>
                <a:path w="7598409" h="3530600">
                  <a:moveTo>
                    <a:pt x="71678" y="3530599"/>
                  </a:moveTo>
                  <a:lnTo>
                    <a:pt x="0" y="3530599"/>
                  </a:lnTo>
                  <a:lnTo>
                    <a:pt x="18791" y="3479799"/>
                  </a:lnTo>
                  <a:lnTo>
                    <a:pt x="37899" y="3441699"/>
                  </a:lnTo>
                  <a:lnTo>
                    <a:pt x="57323" y="3403599"/>
                  </a:lnTo>
                  <a:lnTo>
                    <a:pt x="77061" y="3352799"/>
                  </a:lnTo>
                  <a:lnTo>
                    <a:pt x="97111" y="3314699"/>
                  </a:lnTo>
                  <a:lnTo>
                    <a:pt x="117471" y="3276599"/>
                  </a:lnTo>
                  <a:lnTo>
                    <a:pt x="138142" y="3238499"/>
                  </a:lnTo>
                  <a:lnTo>
                    <a:pt x="159119" y="3200399"/>
                  </a:lnTo>
                  <a:lnTo>
                    <a:pt x="180403" y="3149599"/>
                  </a:lnTo>
                  <a:lnTo>
                    <a:pt x="201992" y="3111499"/>
                  </a:lnTo>
                  <a:lnTo>
                    <a:pt x="223884" y="3073399"/>
                  </a:lnTo>
                  <a:lnTo>
                    <a:pt x="246077" y="3035299"/>
                  </a:lnTo>
                  <a:lnTo>
                    <a:pt x="268571" y="2997199"/>
                  </a:lnTo>
                  <a:lnTo>
                    <a:pt x="291363" y="2959099"/>
                  </a:lnTo>
                  <a:lnTo>
                    <a:pt x="314452" y="2908299"/>
                  </a:lnTo>
                  <a:lnTo>
                    <a:pt x="337836" y="2870199"/>
                  </a:lnTo>
                  <a:lnTo>
                    <a:pt x="361515" y="2832099"/>
                  </a:lnTo>
                  <a:lnTo>
                    <a:pt x="385486" y="2793999"/>
                  </a:lnTo>
                  <a:lnTo>
                    <a:pt x="409748" y="2755899"/>
                  </a:lnTo>
                  <a:lnTo>
                    <a:pt x="434299" y="2717799"/>
                  </a:lnTo>
                  <a:lnTo>
                    <a:pt x="459138" y="2679699"/>
                  </a:lnTo>
                  <a:lnTo>
                    <a:pt x="484263" y="2641599"/>
                  </a:lnTo>
                  <a:lnTo>
                    <a:pt x="509673" y="2603499"/>
                  </a:lnTo>
                  <a:lnTo>
                    <a:pt x="535366" y="2565399"/>
                  </a:lnTo>
                  <a:lnTo>
                    <a:pt x="561341" y="2527299"/>
                  </a:lnTo>
                  <a:lnTo>
                    <a:pt x="587596" y="2489199"/>
                  </a:lnTo>
                  <a:lnTo>
                    <a:pt x="614130" y="2451099"/>
                  </a:lnTo>
                  <a:lnTo>
                    <a:pt x="640940" y="2412999"/>
                  </a:lnTo>
                  <a:lnTo>
                    <a:pt x="668027" y="2387599"/>
                  </a:lnTo>
                  <a:lnTo>
                    <a:pt x="695387" y="2349499"/>
                  </a:lnTo>
                  <a:lnTo>
                    <a:pt x="723020" y="2311399"/>
                  </a:lnTo>
                  <a:lnTo>
                    <a:pt x="750923" y="2273299"/>
                  </a:lnTo>
                  <a:lnTo>
                    <a:pt x="779097" y="2235199"/>
                  </a:lnTo>
                  <a:lnTo>
                    <a:pt x="807538" y="2197099"/>
                  </a:lnTo>
                  <a:lnTo>
                    <a:pt x="836245" y="2171699"/>
                  </a:lnTo>
                  <a:lnTo>
                    <a:pt x="865217" y="2133599"/>
                  </a:lnTo>
                  <a:lnTo>
                    <a:pt x="894453" y="2095499"/>
                  </a:lnTo>
                  <a:lnTo>
                    <a:pt x="923950" y="2057399"/>
                  </a:lnTo>
                  <a:lnTo>
                    <a:pt x="953708" y="2031999"/>
                  </a:lnTo>
                  <a:lnTo>
                    <a:pt x="983724" y="1993899"/>
                  </a:lnTo>
                  <a:lnTo>
                    <a:pt x="1013997" y="1955799"/>
                  </a:lnTo>
                  <a:lnTo>
                    <a:pt x="1044526" y="1930399"/>
                  </a:lnTo>
                  <a:lnTo>
                    <a:pt x="1075310" y="1892299"/>
                  </a:lnTo>
                  <a:lnTo>
                    <a:pt x="1106345" y="1854199"/>
                  </a:lnTo>
                  <a:lnTo>
                    <a:pt x="1137632" y="1828799"/>
                  </a:lnTo>
                  <a:lnTo>
                    <a:pt x="1169168" y="1790699"/>
                  </a:lnTo>
                  <a:lnTo>
                    <a:pt x="1200952" y="1765299"/>
                  </a:lnTo>
                  <a:lnTo>
                    <a:pt x="1232983" y="1727199"/>
                  </a:lnTo>
                  <a:lnTo>
                    <a:pt x="1265258" y="1701799"/>
                  </a:lnTo>
                  <a:lnTo>
                    <a:pt x="1297777" y="1663699"/>
                  </a:lnTo>
                  <a:lnTo>
                    <a:pt x="1330538" y="1638299"/>
                  </a:lnTo>
                  <a:lnTo>
                    <a:pt x="1363539" y="1600199"/>
                  </a:lnTo>
                  <a:lnTo>
                    <a:pt x="1396779" y="1574799"/>
                  </a:lnTo>
                  <a:lnTo>
                    <a:pt x="1430256" y="1536699"/>
                  </a:lnTo>
                  <a:lnTo>
                    <a:pt x="1497916" y="1485899"/>
                  </a:lnTo>
                  <a:lnTo>
                    <a:pt x="1532095" y="1447799"/>
                  </a:lnTo>
                  <a:lnTo>
                    <a:pt x="1566506" y="1422399"/>
                  </a:lnTo>
                  <a:lnTo>
                    <a:pt x="1601146" y="1384299"/>
                  </a:lnTo>
                  <a:lnTo>
                    <a:pt x="1706429" y="1308099"/>
                  </a:lnTo>
                  <a:lnTo>
                    <a:pt x="1741972" y="1269999"/>
                  </a:lnTo>
                  <a:lnTo>
                    <a:pt x="1777737" y="1244599"/>
                  </a:lnTo>
                  <a:lnTo>
                    <a:pt x="1922986" y="1142999"/>
                  </a:lnTo>
                  <a:lnTo>
                    <a:pt x="1959838" y="1104899"/>
                  </a:lnTo>
                  <a:lnTo>
                    <a:pt x="2109357" y="1003299"/>
                  </a:lnTo>
                  <a:lnTo>
                    <a:pt x="2300892" y="876299"/>
                  </a:lnTo>
                  <a:lnTo>
                    <a:pt x="2339801" y="863599"/>
                  </a:lnTo>
                  <a:lnTo>
                    <a:pt x="2537281" y="736599"/>
                  </a:lnTo>
                  <a:lnTo>
                    <a:pt x="2577352" y="723899"/>
                  </a:lnTo>
                  <a:lnTo>
                    <a:pt x="2658058" y="673099"/>
                  </a:lnTo>
                  <a:lnTo>
                    <a:pt x="2698689" y="660399"/>
                  </a:lnTo>
                  <a:lnTo>
                    <a:pt x="2780501" y="609599"/>
                  </a:lnTo>
                  <a:lnTo>
                    <a:pt x="2821678" y="596899"/>
                  </a:lnTo>
                  <a:lnTo>
                    <a:pt x="2863035" y="571499"/>
                  </a:lnTo>
                  <a:lnTo>
                    <a:pt x="2904569" y="558799"/>
                  </a:lnTo>
                  <a:lnTo>
                    <a:pt x="2946278" y="533399"/>
                  </a:lnTo>
                  <a:lnTo>
                    <a:pt x="2988163" y="520699"/>
                  </a:lnTo>
                  <a:lnTo>
                    <a:pt x="3030220" y="495299"/>
                  </a:lnTo>
                  <a:lnTo>
                    <a:pt x="3072448" y="482599"/>
                  </a:lnTo>
                  <a:lnTo>
                    <a:pt x="3114846" y="457199"/>
                  </a:lnTo>
                  <a:lnTo>
                    <a:pt x="3157413" y="444499"/>
                  </a:lnTo>
                  <a:lnTo>
                    <a:pt x="3200146" y="419099"/>
                  </a:lnTo>
                  <a:lnTo>
                    <a:pt x="3286107" y="393699"/>
                  </a:lnTo>
                  <a:lnTo>
                    <a:pt x="3329331" y="368299"/>
                  </a:lnTo>
                  <a:lnTo>
                    <a:pt x="3459961" y="330199"/>
                  </a:lnTo>
                  <a:lnTo>
                    <a:pt x="3503819" y="304799"/>
                  </a:lnTo>
                  <a:lnTo>
                    <a:pt x="4087465" y="139699"/>
                  </a:lnTo>
                  <a:lnTo>
                    <a:pt x="4422969" y="139699"/>
                  </a:lnTo>
                  <a:lnTo>
                    <a:pt x="4330850" y="165099"/>
                  </a:lnTo>
                  <a:lnTo>
                    <a:pt x="4284977" y="165099"/>
                  </a:lnTo>
                  <a:lnTo>
                    <a:pt x="4148125" y="203199"/>
                  </a:lnTo>
                  <a:lnTo>
                    <a:pt x="4102769" y="203199"/>
                  </a:lnTo>
                  <a:lnTo>
                    <a:pt x="3525761" y="368299"/>
                  </a:lnTo>
                  <a:lnTo>
                    <a:pt x="3482401" y="393699"/>
                  </a:lnTo>
                  <a:lnTo>
                    <a:pt x="3353250" y="431799"/>
                  </a:lnTo>
                  <a:lnTo>
                    <a:pt x="3310515" y="457199"/>
                  </a:lnTo>
                  <a:lnTo>
                    <a:pt x="3225526" y="482599"/>
                  </a:lnTo>
                  <a:lnTo>
                    <a:pt x="3183275" y="507999"/>
                  </a:lnTo>
                  <a:lnTo>
                    <a:pt x="3099270" y="533399"/>
                  </a:lnTo>
                  <a:lnTo>
                    <a:pt x="3057517" y="558799"/>
                  </a:lnTo>
                  <a:lnTo>
                    <a:pt x="3015934" y="571499"/>
                  </a:lnTo>
                  <a:lnTo>
                    <a:pt x="2974522" y="596899"/>
                  </a:lnTo>
                  <a:lnTo>
                    <a:pt x="2933282" y="609599"/>
                  </a:lnTo>
                  <a:lnTo>
                    <a:pt x="2892216" y="634999"/>
                  </a:lnTo>
                  <a:lnTo>
                    <a:pt x="2851325" y="647699"/>
                  </a:lnTo>
                  <a:lnTo>
                    <a:pt x="2770074" y="698499"/>
                  </a:lnTo>
                  <a:lnTo>
                    <a:pt x="2729718" y="711199"/>
                  </a:lnTo>
                  <a:lnTo>
                    <a:pt x="2649551" y="761999"/>
                  </a:lnTo>
                  <a:lnTo>
                    <a:pt x="2609744" y="774699"/>
                  </a:lnTo>
                  <a:lnTo>
                    <a:pt x="2491442" y="850899"/>
                  </a:lnTo>
                  <a:lnTo>
                    <a:pt x="2452387" y="863599"/>
                  </a:lnTo>
                  <a:lnTo>
                    <a:pt x="2260021" y="990599"/>
                  </a:lnTo>
                  <a:lnTo>
                    <a:pt x="2072644" y="1117599"/>
                  </a:lnTo>
                  <a:lnTo>
                    <a:pt x="1926462" y="1219199"/>
                  </a:lnTo>
                  <a:lnTo>
                    <a:pt x="1819059" y="1295399"/>
                  </a:lnTo>
                  <a:lnTo>
                    <a:pt x="1783691" y="1333499"/>
                  </a:lnTo>
                  <a:lnTo>
                    <a:pt x="1678910" y="1409699"/>
                  </a:lnTo>
                  <a:lnTo>
                    <a:pt x="1644429" y="1447799"/>
                  </a:lnTo>
                  <a:lnTo>
                    <a:pt x="1542343" y="1523999"/>
                  </a:lnTo>
                  <a:lnTo>
                    <a:pt x="1508772" y="1562099"/>
                  </a:lnTo>
                  <a:lnTo>
                    <a:pt x="1475432" y="1587499"/>
                  </a:lnTo>
                  <a:lnTo>
                    <a:pt x="1442326" y="1625599"/>
                  </a:lnTo>
                  <a:lnTo>
                    <a:pt x="1376818" y="1676399"/>
                  </a:lnTo>
                  <a:lnTo>
                    <a:pt x="1344420" y="1714499"/>
                  </a:lnTo>
                  <a:lnTo>
                    <a:pt x="1312260" y="1739899"/>
                  </a:lnTo>
                  <a:lnTo>
                    <a:pt x="1280341" y="1777999"/>
                  </a:lnTo>
                  <a:lnTo>
                    <a:pt x="1248664" y="1803399"/>
                  </a:lnTo>
                  <a:lnTo>
                    <a:pt x="1217231" y="1841499"/>
                  </a:lnTo>
                  <a:lnTo>
                    <a:pt x="1186043" y="1866899"/>
                  </a:lnTo>
                  <a:lnTo>
                    <a:pt x="1124408" y="1943099"/>
                  </a:lnTo>
                  <a:lnTo>
                    <a:pt x="1093964" y="1968499"/>
                  </a:lnTo>
                  <a:lnTo>
                    <a:pt x="1063772" y="2006599"/>
                  </a:lnTo>
                  <a:lnTo>
                    <a:pt x="1033832" y="2044699"/>
                  </a:lnTo>
                  <a:lnTo>
                    <a:pt x="1004146" y="2070099"/>
                  </a:lnTo>
                  <a:lnTo>
                    <a:pt x="974716" y="2108199"/>
                  </a:lnTo>
                  <a:lnTo>
                    <a:pt x="945543" y="2146299"/>
                  </a:lnTo>
                  <a:lnTo>
                    <a:pt x="916629" y="2171699"/>
                  </a:lnTo>
                  <a:lnTo>
                    <a:pt x="887976" y="2209799"/>
                  </a:lnTo>
                  <a:lnTo>
                    <a:pt x="859584" y="2247899"/>
                  </a:lnTo>
                  <a:lnTo>
                    <a:pt x="831455" y="2285999"/>
                  </a:lnTo>
                  <a:lnTo>
                    <a:pt x="803591" y="2311399"/>
                  </a:lnTo>
                  <a:lnTo>
                    <a:pt x="775994" y="2349499"/>
                  </a:lnTo>
                  <a:lnTo>
                    <a:pt x="748664" y="2387599"/>
                  </a:lnTo>
                  <a:lnTo>
                    <a:pt x="721604" y="2425699"/>
                  </a:lnTo>
                  <a:lnTo>
                    <a:pt x="694815" y="2463799"/>
                  </a:lnTo>
                  <a:lnTo>
                    <a:pt x="668298" y="2489199"/>
                  </a:lnTo>
                  <a:lnTo>
                    <a:pt x="642055" y="2527299"/>
                  </a:lnTo>
                  <a:lnTo>
                    <a:pt x="616088" y="2565399"/>
                  </a:lnTo>
                  <a:lnTo>
                    <a:pt x="590398" y="2603499"/>
                  </a:lnTo>
                  <a:lnTo>
                    <a:pt x="564986" y="2641599"/>
                  </a:lnTo>
                  <a:lnTo>
                    <a:pt x="539854" y="2679699"/>
                  </a:lnTo>
                  <a:lnTo>
                    <a:pt x="515004" y="2717799"/>
                  </a:lnTo>
                  <a:lnTo>
                    <a:pt x="490436" y="2755899"/>
                  </a:lnTo>
                  <a:lnTo>
                    <a:pt x="466154" y="2793999"/>
                  </a:lnTo>
                  <a:lnTo>
                    <a:pt x="442157" y="2832099"/>
                  </a:lnTo>
                  <a:lnTo>
                    <a:pt x="418448" y="2870199"/>
                  </a:lnTo>
                  <a:lnTo>
                    <a:pt x="395028" y="2908299"/>
                  </a:lnTo>
                  <a:lnTo>
                    <a:pt x="371899" y="2946399"/>
                  </a:lnTo>
                  <a:lnTo>
                    <a:pt x="349062" y="2984499"/>
                  </a:lnTo>
                  <a:lnTo>
                    <a:pt x="326519" y="3022599"/>
                  </a:lnTo>
                  <a:lnTo>
                    <a:pt x="304271" y="3060699"/>
                  </a:lnTo>
                  <a:lnTo>
                    <a:pt x="282319" y="3111499"/>
                  </a:lnTo>
                  <a:lnTo>
                    <a:pt x="260666" y="3149599"/>
                  </a:lnTo>
                  <a:lnTo>
                    <a:pt x="239313" y="3187699"/>
                  </a:lnTo>
                  <a:lnTo>
                    <a:pt x="218260" y="3225799"/>
                  </a:lnTo>
                  <a:lnTo>
                    <a:pt x="197511" y="3263899"/>
                  </a:lnTo>
                  <a:lnTo>
                    <a:pt x="177066" y="3301999"/>
                  </a:lnTo>
                  <a:lnTo>
                    <a:pt x="156927" y="3352799"/>
                  </a:lnTo>
                  <a:lnTo>
                    <a:pt x="137095" y="3390899"/>
                  </a:lnTo>
                  <a:lnTo>
                    <a:pt x="117572" y="3428999"/>
                  </a:lnTo>
                  <a:lnTo>
                    <a:pt x="98359" y="3467099"/>
                  </a:lnTo>
                  <a:lnTo>
                    <a:pt x="79459" y="3517899"/>
                  </a:lnTo>
                  <a:lnTo>
                    <a:pt x="71678" y="3530599"/>
                  </a:lnTo>
                  <a:close/>
                </a:path>
                <a:path w="7598409" h="3530600">
                  <a:moveTo>
                    <a:pt x="7577983" y="402634"/>
                  </a:moveTo>
                  <a:lnTo>
                    <a:pt x="7157529" y="324280"/>
                  </a:lnTo>
                  <a:lnTo>
                    <a:pt x="6732000" y="203199"/>
                  </a:lnTo>
                  <a:lnTo>
                    <a:pt x="6686644" y="203199"/>
                  </a:lnTo>
                  <a:lnTo>
                    <a:pt x="6549792" y="165099"/>
                  </a:lnTo>
                  <a:lnTo>
                    <a:pt x="6503919" y="165099"/>
                  </a:lnTo>
                  <a:lnTo>
                    <a:pt x="6411800" y="139699"/>
                  </a:lnTo>
                  <a:lnTo>
                    <a:pt x="6746568" y="139699"/>
                  </a:lnTo>
                  <a:lnTo>
                    <a:pt x="7330030" y="304799"/>
                  </a:lnTo>
                  <a:lnTo>
                    <a:pt x="7373877" y="330199"/>
                  </a:lnTo>
                  <a:lnTo>
                    <a:pt x="7504478" y="368299"/>
                  </a:lnTo>
                  <a:lnTo>
                    <a:pt x="7547694" y="393699"/>
                  </a:lnTo>
                  <a:lnTo>
                    <a:pt x="7577983" y="402634"/>
                  </a:lnTo>
                  <a:close/>
                </a:path>
                <a:path w="7598409" h="3530600">
                  <a:moveTo>
                    <a:pt x="7598188" y="482599"/>
                  </a:moveTo>
                  <a:lnTo>
                    <a:pt x="7566830" y="469899"/>
                  </a:lnTo>
                  <a:lnTo>
                    <a:pt x="7524254" y="457199"/>
                  </a:lnTo>
                  <a:lnTo>
                    <a:pt x="7481519" y="431799"/>
                  </a:lnTo>
                  <a:lnTo>
                    <a:pt x="7352368" y="393699"/>
                  </a:lnTo>
                  <a:lnTo>
                    <a:pt x="7309008" y="368299"/>
                  </a:lnTo>
                  <a:lnTo>
                    <a:pt x="7157529" y="324280"/>
                  </a:lnTo>
                  <a:lnTo>
                    <a:pt x="7577983" y="402634"/>
                  </a:lnTo>
                  <a:lnTo>
                    <a:pt x="7590748" y="406399"/>
                  </a:lnTo>
                  <a:lnTo>
                    <a:pt x="7598188" y="406399"/>
                  </a:lnTo>
                  <a:lnTo>
                    <a:pt x="7598188" y="482599"/>
                  </a:lnTo>
                  <a:close/>
                </a:path>
              </a:pathLst>
            </a:custGeom>
            <a:solidFill>
              <a:srgbClr val="2809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154286" y="9096276"/>
              <a:ext cx="2133714" cy="1190723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573971" y="760599"/>
            <a:ext cx="304800" cy="304800"/>
            <a:chOff x="573971" y="760599"/>
            <a:chExt cx="304800" cy="304800"/>
          </a:xfrm>
        </p:grpSpPr>
        <p:sp>
          <p:nvSpPr>
            <p:cNvPr id="9" name="object 9"/>
            <p:cNvSpPr/>
            <p:nvPr/>
          </p:nvSpPr>
          <p:spPr>
            <a:xfrm>
              <a:off x="580035" y="839561"/>
              <a:ext cx="292735" cy="147320"/>
            </a:xfrm>
            <a:custGeom>
              <a:avLst/>
              <a:gdLst/>
              <a:ahLst/>
              <a:cxnLst/>
              <a:rect l="l" t="t" r="r" b="b"/>
              <a:pathLst>
                <a:path w="292734" h="147319">
                  <a:moveTo>
                    <a:pt x="0" y="0"/>
                  </a:moveTo>
                  <a:lnTo>
                    <a:pt x="292647" y="0"/>
                  </a:lnTo>
                  <a:lnTo>
                    <a:pt x="292647" y="146852"/>
                  </a:lnTo>
                  <a:lnTo>
                    <a:pt x="0" y="146852"/>
                  </a:lnTo>
                  <a:lnTo>
                    <a:pt x="0" y="0"/>
                  </a:lnTo>
                  <a:close/>
                </a:path>
              </a:pathLst>
            </a:custGeom>
            <a:ln w="12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2932" y="766664"/>
              <a:ext cx="147320" cy="292735"/>
            </a:xfrm>
            <a:custGeom>
              <a:avLst/>
              <a:gdLst/>
              <a:ahLst/>
              <a:cxnLst/>
              <a:rect l="l" t="t" r="r" b="b"/>
              <a:pathLst>
                <a:path w="147320" h="292734">
                  <a:moveTo>
                    <a:pt x="146852" y="0"/>
                  </a:moveTo>
                  <a:lnTo>
                    <a:pt x="146852" y="292647"/>
                  </a:lnTo>
                  <a:lnTo>
                    <a:pt x="0" y="292647"/>
                  </a:lnTo>
                  <a:lnTo>
                    <a:pt x="0" y="0"/>
                  </a:lnTo>
                  <a:lnTo>
                    <a:pt x="146852" y="0"/>
                  </a:lnTo>
                  <a:close/>
                </a:path>
              </a:pathLst>
            </a:custGeom>
            <a:ln w="12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5426" y="802055"/>
              <a:ext cx="222250" cy="222250"/>
            </a:xfrm>
            <a:custGeom>
              <a:avLst/>
              <a:gdLst/>
              <a:ahLst/>
              <a:cxnLst/>
              <a:rect l="l" t="t" r="r" b="b"/>
              <a:pathLst>
                <a:path w="222250" h="222250">
                  <a:moveTo>
                    <a:pt x="0" y="0"/>
                  </a:moveTo>
                  <a:lnTo>
                    <a:pt x="221865" y="0"/>
                  </a:lnTo>
                  <a:lnTo>
                    <a:pt x="221865" y="221865"/>
                  </a:lnTo>
                  <a:lnTo>
                    <a:pt x="0" y="221865"/>
                  </a:lnTo>
                  <a:lnTo>
                    <a:pt x="0" y="0"/>
                  </a:lnTo>
                  <a:close/>
                </a:path>
              </a:pathLst>
            </a:custGeom>
            <a:ln w="12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277332" y="2694595"/>
            <a:ext cx="8772524" cy="5238749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907644" y="1818326"/>
            <a:ext cx="7779156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06370" algn="l"/>
              </a:tabLst>
            </a:pPr>
            <a:r>
              <a:rPr sz="6600" dirty="0">
                <a:latin typeface="Roboto"/>
                <a:cs typeface="Roboto"/>
              </a:rPr>
              <a:t>Hybrid</a:t>
            </a:r>
            <a:r>
              <a:rPr lang="en-IN" sz="6600" dirty="0">
                <a:latin typeface="Roboto"/>
                <a:cs typeface="Roboto"/>
              </a:rPr>
              <a:t> </a:t>
            </a:r>
            <a:r>
              <a:rPr sz="6600" spc="40" dirty="0">
                <a:latin typeface="Roboto"/>
                <a:cs typeface="Roboto"/>
              </a:rPr>
              <a:t>Architecture</a:t>
            </a:r>
            <a:endParaRPr sz="6600" dirty="0">
              <a:latin typeface="Roboto"/>
              <a:cs typeface="Roboto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74627" y="7506861"/>
            <a:ext cx="123825" cy="12382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74627" y="8177782"/>
            <a:ext cx="123825" cy="12382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74627" y="8848707"/>
            <a:ext cx="123825" cy="12382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74627" y="9530427"/>
            <a:ext cx="114300" cy="114299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916374" y="2907967"/>
            <a:ext cx="10879455" cy="6885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18130" algn="just">
              <a:lnSpc>
                <a:spcPct val="114599"/>
              </a:lnSpc>
              <a:spcBef>
                <a:spcPts val="100"/>
              </a:spcBef>
            </a:pPr>
            <a:r>
              <a:rPr sz="2400" spc="155" dirty="0">
                <a:solidFill>
                  <a:srgbClr val="FFFFFF"/>
                </a:solidFill>
                <a:latin typeface="Arial MT"/>
                <a:cs typeface="Arial MT"/>
              </a:rPr>
              <a:t>A </a:t>
            </a:r>
            <a:r>
              <a:rPr sz="2400" spc="35" dirty="0">
                <a:solidFill>
                  <a:srgbClr val="FFFFFF"/>
                </a:solidFill>
                <a:latin typeface="Arial MT"/>
                <a:cs typeface="Arial MT"/>
              </a:rPr>
              <a:t>hybrid </a:t>
            </a:r>
            <a:r>
              <a:rPr sz="2400" spc="40" dirty="0">
                <a:solidFill>
                  <a:srgbClr val="FFFFFF"/>
                </a:solidFill>
                <a:latin typeface="Arial MT"/>
                <a:cs typeface="Arial MT"/>
              </a:rPr>
              <a:t>data </a:t>
            </a:r>
            <a:r>
              <a:rPr sz="2400" spc="20" dirty="0">
                <a:solidFill>
                  <a:srgbClr val="FFFFFF"/>
                </a:solidFill>
                <a:latin typeface="Arial MT"/>
                <a:cs typeface="Arial MT"/>
              </a:rPr>
              <a:t>architecture 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might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be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good </a:t>
            </a:r>
            <a:r>
              <a:rPr sz="2400" spc="120" dirty="0">
                <a:solidFill>
                  <a:srgbClr val="FFFFFF"/>
                </a:solidFill>
                <a:latin typeface="Arial MT"/>
                <a:cs typeface="Arial MT"/>
              </a:rPr>
              <a:t>fit </a:t>
            </a:r>
            <a:r>
              <a:rPr sz="2400" spc="90" dirty="0">
                <a:solidFill>
                  <a:srgbClr val="FFFFFF"/>
                </a:solidFill>
                <a:latin typeface="Arial MT"/>
                <a:cs typeface="Arial MT"/>
              </a:rPr>
              <a:t>for </a:t>
            </a:r>
            <a:r>
              <a:rPr sz="2400" spc="-75" dirty="0">
                <a:solidFill>
                  <a:srgbClr val="FFFFFF"/>
                </a:solidFill>
                <a:latin typeface="Arial MT"/>
                <a:cs typeface="Arial MT"/>
              </a:rPr>
              <a:t>Philips </a:t>
            </a:r>
            <a:r>
              <a:rPr sz="24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Healthcare</a:t>
            </a:r>
            <a:r>
              <a:rPr sz="2400" spc="5" dirty="0">
                <a:solidFill>
                  <a:srgbClr val="FFFFFF"/>
                </a:solidFill>
                <a:latin typeface="Arial MT"/>
                <a:cs typeface="Arial MT"/>
              </a:rPr>
              <a:t> given</a:t>
            </a:r>
            <a:r>
              <a:rPr sz="24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20" dirty="0">
                <a:solidFill>
                  <a:srgbClr val="FFFFFF"/>
                </a:solidFill>
                <a:latin typeface="Arial MT"/>
                <a:cs typeface="Arial MT"/>
              </a:rPr>
              <a:t> particular</a:t>
            </a:r>
            <a:r>
              <a:rPr sz="24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Arial MT"/>
                <a:cs typeface="Arial MT"/>
              </a:rPr>
              <a:t>requirements</a:t>
            </a:r>
            <a:r>
              <a:rPr sz="2400" spc="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Arial MT"/>
                <a:cs typeface="Arial MT"/>
              </a:rPr>
              <a:t>difficulties</a:t>
            </a:r>
            <a:r>
              <a:rPr sz="24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4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healthcare</a:t>
            </a:r>
            <a:r>
              <a:rPr sz="24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sector.</a:t>
            </a:r>
            <a:endParaRPr sz="2400">
              <a:latin typeface="Arial MT"/>
              <a:cs typeface="Arial MT"/>
            </a:endParaRPr>
          </a:p>
          <a:p>
            <a:pPr marL="12700" marR="2819400" algn="just">
              <a:lnSpc>
                <a:spcPct val="114599"/>
              </a:lnSpc>
            </a:pPr>
            <a:r>
              <a:rPr sz="2400" spc="105" dirty="0">
                <a:solidFill>
                  <a:srgbClr val="FFFFFF"/>
                </a:solidFill>
                <a:latin typeface="Arial MT"/>
                <a:cs typeface="Arial MT"/>
              </a:rPr>
              <a:t>In </a:t>
            </a:r>
            <a:r>
              <a:rPr sz="2400" spc="20" dirty="0">
                <a:solidFill>
                  <a:srgbClr val="FFFFFF"/>
                </a:solidFill>
                <a:latin typeface="Arial MT"/>
                <a:cs typeface="Arial MT"/>
              </a:rPr>
              <a:t>order </a:t>
            </a:r>
            <a:r>
              <a:rPr sz="2400" spc="40" dirty="0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sz="2400" spc="15" dirty="0">
                <a:solidFill>
                  <a:srgbClr val="FFFFFF"/>
                </a:solidFill>
                <a:latin typeface="Arial MT"/>
                <a:cs typeface="Arial MT"/>
              </a:rPr>
              <a:t>provide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a </a:t>
            </a:r>
            <a:r>
              <a:rPr sz="2400" spc="10" dirty="0">
                <a:solidFill>
                  <a:srgbClr val="FFFFFF"/>
                </a:solidFill>
                <a:latin typeface="Arial MT"/>
                <a:cs typeface="Arial MT"/>
              </a:rPr>
              <a:t>flexible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sz="2400" spc="-35" dirty="0">
                <a:solidFill>
                  <a:srgbClr val="FFFFFF"/>
                </a:solidFill>
                <a:latin typeface="Arial MT"/>
                <a:cs typeface="Arial MT"/>
              </a:rPr>
              <a:t>scalable solution,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a </a:t>
            </a:r>
            <a:r>
              <a:rPr sz="2400" spc="35" dirty="0">
                <a:solidFill>
                  <a:srgbClr val="FFFFFF"/>
                </a:solidFill>
                <a:latin typeface="Arial MT"/>
                <a:cs typeface="Arial MT"/>
              </a:rPr>
              <a:t>hybrid </a:t>
            </a:r>
            <a:r>
              <a:rPr sz="2400" spc="-6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Arial MT"/>
                <a:cs typeface="Arial MT"/>
              </a:rPr>
              <a:t>data </a:t>
            </a:r>
            <a:r>
              <a:rPr sz="2400" spc="20" dirty="0">
                <a:solidFill>
                  <a:srgbClr val="FFFFFF"/>
                </a:solidFill>
                <a:latin typeface="Arial MT"/>
                <a:cs typeface="Arial MT"/>
              </a:rPr>
              <a:t>architecture</a:t>
            </a:r>
            <a:r>
              <a:rPr sz="24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Arial MT"/>
                <a:cs typeface="Arial MT"/>
              </a:rPr>
              <a:t>combines</a:t>
            </a:r>
            <a:r>
              <a:rPr sz="24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Arial MT"/>
                <a:cs typeface="Arial MT"/>
              </a:rPr>
              <a:t>advantages</a:t>
            </a:r>
            <a:r>
              <a:rPr sz="24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Arial MT"/>
                <a:cs typeface="Arial MT"/>
              </a:rPr>
              <a:t>of </a:t>
            </a:r>
            <a:r>
              <a:rPr sz="2400" spc="25" dirty="0">
                <a:solidFill>
                  <a:srgbClr val="FFFFFF"/>
                </a:solidFill>
                <a:latin typeface="Arial MT"/>
                <a:cs typeface="Arial MT"/>
              </a:rPr>
              <a:t>both</a:t>
            </a:r>
            <a:r>
              <a:rPr sz="24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on-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80" dirty="0">
                <a:solidFill>
                  <a:srgbClr val="FFFFFF"/>
                </a:solidFill>
                <a:latin typeface="Arial MT"/>
                <a:cs typeface="Arial MT"/>
              </a:rPr>
              <a:t>premises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cloud-based </a:t>
            </a:r>
            <a:r>
              <a:rPr sz="2400" spc="-90" dirty="0">
                <a:solidFill>
                  <a:srgbClr val="FFFFFF"/>
                </a:solidFill>
                <a:latin typeface="Arial MT"/>
                <a:cs typeface="Arial MT"/>
              </a:rPr>
              <a:t>systems. </a:t>
            </a:r>
            <a:r>
              <a:rPr sz="2400" spc="105" dirty="0">
                <a:solidFill>
                  <a:srgbClr val="FFFFFF"/>
                </a:solidFill>
                <a:latin typeface="Arial MT"/>
                <a:cs typeface="Arial MT"/>
              </a:rPr>
              <a:t>In </a:t>
            </a:r>
            <a:r>
              <a:rPr sz="2400" spc="-75" dirty="0">
                <a:solidFill>
                  <a:srgbClr val="FFFFFF"/>
                </a:solidFill>
                <a:latin typeface="Arial MT"/>
                <a:cs typeface="Arial MT"/>
              </a:rPr>
              <a:t>Philips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Healthcare's </a:t>
            </a:r>
            <a:r>
              <a:rPr sz="2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situation,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a </a:t>
            </a:r>
            <a:r>
              <a:rPr sz="2400" spc="35" dirty="0">
                <a:solidFill>
                  <a:srgbClr val="FFFFFF"/>
                </a:solidFill>
                <a:latin typeface="Arial MT"/>
                <a:cs typeface="Arial MT"/>
              </a:rPr>
              <a:t>hybrid </a:t>
            </a:r>
            <a:r>
              <a:rPr sz="2400" spc="40" dirty="0">
                <a:solidFill>
                  <a:srgbClr val="FFFFFF"/>
                </a:solidFill>
                <a:latin typeface="Arial MT"/>
                <a:cs typeface="Arial MT"/>
              </a:rPr>
              <a:t>data </a:t>
            </a:r>
            <a:r>
              <a:rPr sz="2400" spc="20" dirty="0">
                <a:solidFill>
                  <a:srgbClr val="FFFFFF"/>
                </a:solidFill>
                <a:latin typeface="Arial MT"/>
                <a:cs typeface="Arial MT"/>
              </a:rPr>
              <a:t>architecture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would </a:t>
            </a:r>
            <a:r>
              <a:rPr sz="2400" spc="-30" dirty="0">
                <a:solidFill>
                  <a:srgbClr val="FFFFFF"/>
                </a:solidFill>
                <a:latin typeface="Arial MT"/>
                <a:cs typeface="Arial MT"/>
              </a:rPr>
              <a:t>enable </a:t>
            </a:r>
            <a:r>
              <a:rPr sz="2400" spc="-45" dirty="0">
                <a:solidFill>
                  <a:srgbClr val="FFFFFF"/>
                </a:solidFill>
                <a:latin typeface="Arial MT"/>
                <a:cs typeface="Arial MT"/>
              </a:rPr>
              <a:t>secure </a:t>
            </a:r>
            <a:r>
              <a:rPr sz="2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60" dirty="0">
                <a:solidFill>
                  <a:srgbClr val="FFFFFF"/>
                </a:solidFill>
                <a:latin typeface="Arial MT"/>
                <a:cs typeface="Arial MT"/>
              </a:rPr>
              <a:t>on-premises </a:t>
            </a:r>
            <a:r>
              <a:rPr sz="2400" spc="-40" dirty="0">
                <a:solidFill>
                  <a:srgbClr val="FFFFFF"/>
                </a:solidFill>
                <a:latin typeface="Arial MT"/>
                <a:cs typeface="Arial MT"/>
              </a:rPr>
              <a:t>processing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storage </a:t>
            </a:r>
            <a:r>
              <a:rPr sz="2400" spc="85" dirty="0">
                <a:solidFill>
                  <a:srgbClr val="FFFFFF"/>
                </a:solidFill>
                <a:latin typeface="Arial MT"/>
                <a:cs typeface="Arial MT"/>
              </a:rPr>
              <a:t>of </a:t>
            </a:r>
            <a:r>
              <a:rPr sz="2400" spc="35" dirty="0">
                <a:solidFill>
                  <a:srgbClr val="FFFFFF"/>
                </a:solidFill>
                <a:latin typeface="Arial MT"/>
                <a:cs typeface="Arial MT"/>
              </a:rPr>
              <a:t>private </a:t>
            </a:r>
            <a:r>
              <a:rPr sz="2400" spc="20" dirty="0">
                <a:solidFill>
                  <a:srgbClr val="FFFFFF"/>
                </a:solidFill>
                <a:latin typeface="Arial MT"/>
                <a:cs typeface="Arial MT"/>
              </a:rPr>
              <a:t>patient </a:t>
            </a:r>
            <a:r>
              <a:rPr sz="2400" spc="40" dirty="0">
                <a:solidFill>
                  <a:srgbClr val="FFFFFF"/>
                </a:solidFill>
                <a:latin typeface="Arial MT"/>
                <a:cs typeface="Arial MT"/>
              </a:rPr>
              <a:t>data </a:t>
            </a:r>
            <a:r>
              <a:rPr sz="24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while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utilising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cloud-based</a:t>
            </a:r>
            <a:r>
              <a:rPr sz="2400" spc="6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Arial MT"/>
                <a:cs typeface="Arial MT"/>
              </a:rPr>
              <a:t>services</a:t>
            </a:r>
            <a:r>
              <a:rPr sz="2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2400" spc="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analytics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Arial MT"/>
                <a:cs typeface="Arial MT"/>
              </a:rPr>
              <a:t>reporting.</a:t>
            </a:r>
            <a:endParaRPr sz="2400">
              <a:latin typeface="Arial MT"/>
              <a:cs typeface="Arial MT"/>
            </a:endParaRPr>
          </a:p>
          <a:p>
            <a:pPr marL="370205">
              <a:lnSpc>
                <a:spcPct val="100000"/>
              </a:lnSpc>
              <a:spcBef>
                <a:spcPts val="1410"/>
              </a:spcBef>
            </a:pPr>
            <a:r>
              <a:rPr sz="3200" b="1" spc="-20" dirty="0">
                <a:solidFill>
                  <a:srgbClr val="FFFFFF"/>
                </a:solidFill>
                <a:latin typeface="Roboto"/>
                <a:cs typeface="Roboto"/>
              </a:rPr>
              <a:t>Data</a:t>
            </a:r>
            <a:r>
              <a:rPr sz="3200" b="1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200" b="1" dirty="0">
                <a:solidFill>
                  <a:srgbClr val="FFFFFF"/>
                </a:solidFill>
                <a:latin typeface="Roboto"/>
                <a:cs typeface="Roboto"/>
              </a:rPr>
              <a:t>Security</a:t>
            </a:r>
            <a:r>
              <a:rPr sz="3200" b="1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Roboto"/>
                <a:cs typeface="Roboto"/>
              </a:rPr>
              <a:t>and </a:t>
            </a:r>
            <a:r>
              <a:rPr sz="3200" b="1" dirty="0">
                <a:solidFill>
                  <a:srgbClr val="FFFFFF"/>
                </a:solidFill>
                <a:latin typeface="Roboto"/>
                <a:cs typeface="Roboto"/>
              </a:rPr>
              <a:t>Privacy</a:t>
            </a:r>
            <a:endParaRPr sz="3200">
              <a:latin typeface="Roboto"/>
              <a:cs typeface="Roboto"/>
            </a:endParaRPr>
          </a:p>
          <a:p>
            <a:pPr marL="370205" marR="2512695">
              <a:lnSpc>
                <a:spcPts val="5280"/>
              </a:lnSpc>
              <a:spcBef>
                <a:spcPts val="420"/>
              </a:spcBef>
            </a:pPr>
            <a:r>
              <a:rPr sz="3200" b="1" spc="-10" dirty="0">
                <a:solidFill>
                  <a:srgbClr val="FFFFFF"/>
                </a:solidFill>
                <a:latin typeface="Roboto"/>
                <a:cs typeface="Roboto"/>
              </a:rPr>
              <a:t>Scalability</a:t>
            </a:r>
            <a:r>
              <a:rPr sz="3200" b="1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200" b="1" spc="-15" dirty="0">
                <a:solidFill>
                  <a:srgbClr val="FFFFFF"/>
                </a:solidFill>
                <a:latin typeface="Roboto"/>
                <a:cs typeface="Roboto"/>
              </a:rPr>
              <a:t>with</a:t>
            </a:r>
            <a:r>
              <a:rPr sz="3200" b="1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Roboto"/>
                <a:cs typeface="Roboto"/>
              </a:rPr>
              <a:t>Cloud-Based</a:t>
            </a:r>
            <a:r>
              <a:rPr sz="3200" b="1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200" b="1" spc="15" dirty="0">
                <a:solidFill>
                  <a:srgbClr val="FFFFFF"/>
                </a:solidFill>
                <a:latin typeface="Roboto"/>
                <a:cs typeface="Roboto"/>
              </a:rPr>
              <a:t>Services </a:t>
            </a:r>
            <a:r>
              <a:rPr sz="3200" b="1" spc="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200" b="1" spc="30" dirty="0">
                <a:solidFill>
                  <a:srgbClr val="FFFFFF"/>
                </a:solidFill>
                <a:latin typeface="Roboto"/>
                <a:cs typeface="Roboto"/>
              </a:rPr>
              <a:t>Access</a:t>
            </a:r>
            <a:r>
              <a:rPr sz="3200" b="1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200" b="1" spc="-15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3200" b="1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200" b="1" spc="-20" dirty="0">
                <a:solidFill>
                  <a:srgbClr val="FFFFFF"/>
                </a:solidFill>
                <a:latin typeface="Roboto"/>
                <a:cs typeface="Roboto"/>
              </a:rPr>
              <a:t>Data</a:t>
            </a:r>
            <a:r>
              <a:rPr sz="3200" b="1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200" b="1" spc="25" dirty="0">
                <a:solidFill>
                  <a:srgbClr val="FFFFFF"/>
                </a:solidFill>
                <a:latin typeface="Roboto"/>
                <a:cs typeface="Roboto"/>
              </a:rPr>
              <a:t>for</a:t>
            </a:r>
            <a:r>
              <a:rPr sz="3200" b="1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200" b="1" spc="5" dirty="0">
                <a:solidFill>
                  <a:srgbClr val="FFFFFF"/>
                </a:solidFill>
                <a:latin typeface="Roboto"/>
                <a:cs typeface="Roboto"/>
              </a:rPr>
              <a:t>Prompt</a:t>
            </a:r>
            <a:r>
              <a:rPr sz="3200" b="1" dirty="0">
                <a:solidFill>
                  <a:srgbClr val="FFFFFF"/>
                </a:solidFill>
                <a:latin typeface="Roboto"/>
                <a:cs typeface="Roboto"/>
              </a:rPr>
              <a:t> Decision</a:t>
            </a:r>
            <a:r>
              <a:rPr sz="3200" b="1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200" b="1" dirty="0">
                <a:solidFill>
                  <a:srgbClr val="FFFFFF"/>
                </a:solidFill>
                <a:latin typeface="Roboto"/>
                <a:cs typeface="Roboto"/>
              </a:rPr>
              <a:t>Making</a:t>
            </a:r>
            <a:endParaRPr sz="3200">
              <a:latin typeface="Roboto"/>
              <a:cs typeface="Roboto"/>
            </a:endParaRPr>
          </a:p>
          <a:p>
            <a:pPr marL="348615">
              <a:lnSpc>
                <a:spcPct val="100000"/>
              </a:lnSpc>
              <a:spcBef>
                <a:spcPts val="1065"/>
              </a:spcBef>
            </a:pPr>
            <a:r>
              <a:rPr sz="3100" b="1" dirty="0">
                <a:solidFill>
                  <a:srgbClr val="FFFFFF"/>
                </a:solidFill>
                <a:latin typeface="Roboto"/>
                <a:cs typeface="Roboto"/>
              </a:rPr>
              <a:t>Integrating</a:t>
            </a:r>
            <a:r>
              <a:rPr sz="3100" b="1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100" b="1" dirty="0">
                <a:solidFill>
                  <a:srgbClr val="FFFFFF"/>
                </a:solidFill>
                <a:latin typeface="Roboto"/>
                <a:cs typeface="Roboto"/>
              </a:rPr>
              <a:t>existing</a:t>
            </a:r>
            <a:r>
              <a:rPr sz="3100" b="1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100" b="1" dirty="0">
                <a:solidFill>
                  <a:srgbClr val="FFFFFF"/>
                </a:solidFill>
                <a:latin typeface="Roboto"/>
                <a:cs typeface="Roboto"/>
              </a:rPr>
              <a:t>systems</a:t>
            </a:r>
            <a:r>
              <a:rPr sz="3100" b="1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100" b="1" spc="-5" dirty="0">
                <a:solidFill>
                  <a:srgbClr val="FFFFFF"/>
                </a:solidFill>
                <a:latin typeface="Roboto"/>
                <a:cs typeface="Roboto"/>
              </a:rPr>
              <a:t>using</a:t>
            </a:r>
            <a:r>
              <a:rPr sz="3100" b="1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100" b="1" dirty="0">
                <a:solidFill>
                  <a:srgbClr val="FFFFFF"/>
                </a:solidFill>
                <a:latin typeface="Roboto"/>
                <a:cs typeface="Roboto"/>
              </a:rPr>
              <a:t>hybrid</a:t>
            </a:r>
            <a:r>
              <a:rPr sz="3100" b="1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100" b="1" spc="-10" dirty="0">
                <a:solidFill>
                  <a:srgbClr val="FFFFFF"/>
                </a:solidFill>
                <a:latin typeface="Roboto"/>
                <a:cs typeface="Roboto"/>
              </a:rPr>
              <a:t>data</a:t>
            </a:r>
            <a:r>
              <a:rPr sz="3100" b="1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100" b="1" spc="20" dirty="0">
                <a:solidFill>
                  <a:srgbClr val="FFFFFF"/>
                </a:solidFill>
                <a:latin typeface="Roboto"/>
                <a:cs typeface="Roboto"/>
              </a:rPr>
              <a:t>Architecture</a:t>
            </a:r>
            <a:endParaRPr sz="3100">
              <a:latin typeface="Roboto"/>
              <a:cs typeface="Robo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37291" y="758708"/>
            <a:ext cx="255841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15" dirty="0">
                <a:solidFill>
                  <a:srgbClr val="FFFFFF"/>
                </a:solidFill>
                <a:latin typeface="Arial"/>
                <a:cs typeface="Arial"/>
              </a:rPr>
              <a:t>PHILLIPS</a:t>
            </a:r>
            <a:r>
              <a:rPr sz="1700" b="1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HEALTHCARE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2870" y="4235088"/>
            <a:ext cx="7991474" cy="527684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98882" y="2126918"/>
            <a:ext cx="7876540" cy="1684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1" spc="5" dirty="0">
                <a:solidFill>
                  <a:srgbClr val="17072A"/>
                </a:solidFill>
                <a:latin typeface="Roboto"/>
                <a:cs typeface="Roboto"/>
              </a:rPr>
              <a:t>Analysis</a:t>
            </a:r>
            <a:r>
              <a:rPr sz="5600" b="1" spc="-30" dirty="0">
                <a:solidFill>
                  <a:srgbClr val="17072A"/>
                </a:solidFill>
                <a:latin typeface="Roboto"/>
                <a:cs typeface="Roboto"/>
              </a:rPr>
              <a:t> </a:t>
            </a:r>
            <a:r>
              <a:rPr sz="5600" b="1" spc="-20" dirty="0">
                <a:solidFill>
                  <a:srgbClr val="17072A"/>
                </a:solidFill>
                <a:latin typeface="Roboto"/>
                <a:cs typeface="Roboto"/>
              </a:rPr>
              <a:t>and</a:t>
            </a:r>
            <a:r>
              <a:rPr sz="5600" b="1" spc="-25" dirty="0">
                <a:solidFill>
                  <a:srgbClr val="17072A"/>
                </a:solidFill>
                <a:latin typeface="Roboto"/>
                <a:cs typeface="Roboto"/>
              </a:rPr>
              <a:t> </a:t>
            </a:r>
            <a:r>
              <a:rPr sz="5600" b="1" spc="15" dirty="0">
                <a:solidFill>
                  <a:srgbClr val="17072A"/>
                </a:solidFill>
                <a:latin typeface="Roboto"/>
                <a:cs typeface="Roboto"/>
              </a:rPr>
              <a:t>reporting</a:t>
            </a:r>
            <a:endParaRPr sz="5600">
              <a:latin typeface="Roboto"/>
              <a:cs typeface="Roboto"/>
            </a:endParaRPr>
          </a:p>
          <a:p>
            <a:pPr marL="12700" marR="5080">
              <a:lnSpc>
                <a:spcPct val="114599"/>
              </a:lnSpc>
              <a:spcBef>
                <a:spcPts val="1390"/>
              </a:spcBef>
            </a:pPr>
            <a:r>
              <a:rPr sz="1800" spc="80" dirty="0">
                <a:solidFill>
                  <a:srgbClr val="17072A"/>
                </a:solidFill>
                <a:latin typeface="Arial MT"/>
                <a:cs typeface="Arial MT"/>
              </a:rPr>
              <a:t>In </a:t>
            </a:r>
            <a:r>
              <a:rPr sz="1800" spc="-55" dirty="0">
                <a:solidFill>
                  <a:srgbClr val="17072A"/>
                </a:solidFill>
                <a:latin typeface="Arial MT"/>
                <a:cs typeface="Arial MT"/>
              </a:rPr>
              <a:t>Phillips </a:t>
            </a:r>
            <a:r>
              <a:rPr sz="1800" dirty="0">
                <a:solidFill>
                  <a:srgbClr val="17072A"/>
                </a:solidFill>
                <a:latin typeface="Arial MT"/>
                <a:cs typeface="Arial MT"/>
              </a:rPr>
              <a:t>Healthcare, </a:t>
            </a:r>
            <a:r>
              <a:rPr sz="1800" spc="-105" dirty="0">
                <a:solidFill>
                  <a:srgbClr val="17072A"/>
                </a:solidFill>
                <a:latin typeface="Arial MT"/>
                <a:cs typeface="Arial MT"/>
              </a:rPr>
              <a:t>some </a:t>
            </a:r>
            <a:r>
              <a:rPr sz="1800" spc="-5" dirty="0">
                <a:solidFill>
                  <a:srgbClr val="17072A"/>
                </a:solidFill>
                <a:latin typeface="Arial MT"/>
                <a:cs typeface="Arial MT"/>
              </a:rPr>
              <a:t>important </a:t>
            </a:r>
            <a:r>
              <a:rPr sz="1800" spc="25" dirty="0">
                <a:solidFill>
                  <a:srgbClr val="17072A"/>
                </a:solidFill>
                <a:latin typeface="Arial MT"/>
                <a:cs typeface="Arial MT"/>
              </a:rPr>
              <a:t>factors </a:t>
            </a:r>
            <a:r>
              <a:rPr sz="1800" spc="65" dirty="0">
                <a:solidFill>
                  <a:srgbClr val="17072A"/>
                </a:solidFill>
                <a:latin typeface="Arial MT"/>
                <a:cs typeface="Arial MT"/>
              </a:rPr>
              <a:t>for </a:t>
            </a:r>
            <a:r>
              <a:rPr sz="1800" spc="-40" dirty="0">
                <a:solidFill>
                  <a:srgbClr val="17072A"/>
                </a:solidFill>
                <a:latin typeface="Arial MT"/>
                <a:cs typeface="Arial MT"/>
              </a:rPr>
              <a:t>analysis </a:t>
            </a:r>
            <a:r>
              <a:rPr sz="1800" spc="-5" dirty="0">
                <a:solidFill>
                  <a:srgbClr val="17072A"/>
                </a:solidFill>
                <a:latin typeface="Arial MT"/>
                <a:cs typeface="Arial MT"/>
              </a:rPr>
              <a:t>and </a:t>
            </a:r>
            <a:r>
              <a:rPr sz="1800" spc="15" dirty="0">
                <a:solidFill>
                  <a:srgbClr val="17072A"/>
                </a:solidFill>
                <a:latin typeface="Arial MT"/>
                <a:cs typeface="Arial MT"/>
              </a:rPr>
              <a:t>reporting </a:t>
            </a:r>
            <a:r>
              <a:rPr sz="1800" spc="5" dirty="0">
                <a:solidFill>
                  <a:srgbClr val="17072A"/>
                </a:solidFill>
                <a:latin typeface="Arial MT"/>
                <a:cs typeface="Arial MT"/>
              </a:rPr>
              <a:t>are </a:t>
            </a:r>
            <a:r>
              <a:rPr sz="1800" spc="-70" dirty="0">
                <a:solidFill>
                  <a:srgbClr val="17072A"/>
                </a:solidFill>
                <a:latin typeface="Arial MT"/>
                <a:cs typeface="Arial MT"/>
              </a:rPr>
              <a:t>as </a:t>
            </a:r>
            <a:r>
              <a:rPr sz="1800" spc="-49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7072A"/>
                </a:solidFill>
                <a:latin typeface="Arial MT"/>
                <a:cs typeface="Arial MT"/>
              </a:rPr>
              <a:t>follows: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28904" y="844428"/>
            <a:ext cx="6785609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300"/>
              </a:lnSpc>
              <a:spcBef>
                <a:spcPts val="95"/>
              </a:spcBef>
            </a:pPr>
            <a:r>
              <a:rPr sz="1750" spc="-25" dirty="0">
                <a:solidFill>
                  <a:srgbClr val="17072A"/>
                </a:solidFill>
                <a:latin typeface="Arial MT"/>
                <a:cs typeface="Arial MT"/>
              </a:rPr>
              <a:t>Analysis </a:t>
            </a:r>
            <a:r>
              <a:rPr sz="1750" spc="-5" dirty="0">
                <a:solidFill>
                  <a:srgbClr val="17072A"/>
                </a:solidFill>
                <a:latin typeface="Arial MT"/>
                <a:cs typeface="Arial MT"/>
              </a:rPr>
              <a:t>and </a:t>
            </a:r>
            <a:r>
              <a:rPr sz="1750" spc="15" dirty="0">
                <a:solidFill>
                  <a:srgbClr val="17072A"/>
                </a:solidFill>
                <a:latin typeface="Arial MT"/>
                <a:cs typeface="Arial MT"/>
              </a:rPr>
              <a:t>reporting </a:t>
            </a:r>
            <a:r>
              <a:rPr sz="1750" spc="5" dirty="0">
                <a:solidFill>
                  <a:srgbClr val="17072A"/>
                </a:solidFill>
                <a:latin typeface="Arial MT"/>
                <a:cs typeface="Arial MT"/>
              </a:rPr>
              <a:t>are </a:t>
            </a:r>
            <a:r>
              <a:rPr sz="1750" dirty="0">
                <a:solidFill>
                  <a:srgbClr val="17072A"/>
                </a:solidFill>
                <a:latin typeface="Arial MT"/>
                <a:cs typeface="Arial MT"/>
              </a:rPr>
              <a:t>important </a:t>
            </a:r>
            <a:r>
              <a:rPr sz="1750" spc="-25" dirty="0">
                <a:solidFill>
                  <a:srgbClr val="17072A"/>
                </a:solidFill>
                <a:latin typeface="Arial MT"/>
                <a:cs typeface="Arial MT"/>
              </a:rPr>
              <a:t>aspects </a:t>
            </a:r>
            <a:r>
              <a:rPr sz="1750" spc="60" dirty="0">
                <a:solidFill>
                  <a:srgbClr val="17072A"/>
                </a:solidFill>
                <a:latin typeface="Arial MT"/>
                <a:cs typeface="Arial MT"/>
              </a:rPr>
              <a:t>of </a:t>
            </a:r>
            <a:r>
              <a:rPr sz="1750" spc="-5" dirty="0">
                <a:solidFill>
                  <a:srgbClr val="17072A"/>
                </a:solidFill>
                <a:latin typeface="Arial MT"/>
                <a:cs typeface="Arial MT"/>
              </a:rPr>
              <a:t>a </a:t>
            </a:r>
            <a:r>
              <a:rPr sz="1750" spc="30" dirty="0">
                <a:solidFill>
                  <a:srgbClr val="17072A"/>
                </a:solidFill>
                <a:latin typeface="Arial MT"/>
                <a:cs typeface="Arial MT"/>
              </a:rPr>
              <a:t>data </a:t>
            </a:r>
            <a:r>
              <a:rPr sz="1750" spc="-20" dirty="0">
                <a:solidFill>
                  <a:srgbClr val="17072A"/>
                </a:solidFill>
                <a:latin typeface="Arial MT"/>
                <a:cs typeface="Arial MT"/>
              </a:rPr>
              <a:t>warehouse </a:t>
            </a:r>
            <a:r>
              <a:rPr sz="1750" spc="-1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1750" spc="-50" dirty="0">
                <a:solidFill>
                  <a:srgbClr val="17072A"/>
                </a:solidFill>
                <a:latin typeface="Arial MT"/>
                <a:cs typeface="Arial MT"/>
              </a:rPr>
              <a:t>system </a:t>
            </a:r>
            <a:r>
              <a:rPr sz="1750" spc="-35" dirty="0">
                <a:solidFill>
                  <a:srgbClr val="17072A"/>
                </a:solidFill>
                <a:latin typeface="Arial MT"/>
                <a:cs typeface="Arial MT"/>
              </a:rPr>
              <a:t>in </a:t>
            </a:r>
            <a:r>
              <a:rPr sz="1750" spc="-55" dirty="0">
                <a:solidFill>
                  <a:srgbClr val="17072A"/>
                </a:solidFill>
                <a:latin typeface="Arial MT"/>
                <a:cs typeface="Arial MT"/>
              </a:rPr>
              <a:t>Philips </a:t>
            </a:r>
            <a:r>
              <a:rPr sz="1750" spc="-5" dirty="0">
                <a:solidFill>
                  <a:srgbClr val="17072A"/>
                </a:solidFill>
                <a:latin typeface="Arial MT"/>
                <a:cs typeface="Arial MT"/>
              </a:rPr>
              <a:t>Healthcare. </a:t>
            </a:r>
            <a:r>
              <a:rPr sz="1750" spc="-105" dirty="0">
                <a:solidFill>
                  <a:srgbClr val="17072A"/>
                </a:solidFill>
                <a:latin typeface="Arial MT"/>
                <a:cs typeface="Arial MT"/>
              </a:rPr>
              <a:t>Some </a:t>
            </a:r>
            <a:r>
              <a:rPr sz="1750" dirty="0">
                <a:solidFill>
                  <a:srgbClr val="17072A"/>
                </a:solidFill>
                <a:latin typeface="Arial MT"/>
                <a:cs typeface="Arial MT"/>
              </a:rPr>
              <a:t>important </a:t>
            </a:r>
            <a:r>
              <a:rPr sz="1750" spc="25" dirty="0">
                <a:solidFill>
                  <a:srgbClr val="17072A"/>
                </a:solidFill>
                <a:latin typeface="Arial MT"/>
                <a:cs typeface="Arial MT"/>
              </a:rPr>
              <a:t>factors </a:t>
            </a:r>
            <a:r>
              <a:rPr sz="1750" spc="65" dirty="0">
                <a:solidFill>
                  <a:srgbClr val="17072A"/>
                </a:solidFill>
                <a:latin typeface="Arial MT"/>
                <a:cs typeface="Arial MT"/>
              </a:rPr>
              <a:t>for </a:t>
            </a:r>
            <a:r>
              <a:rPr sz="1750" spc="-35" dirty="0">
                <a:solidFill>
                  <a:srgbClr val="17072A"/>
                </a:solidFill>
                <a:latin typeface="Arial MT"/>
                <a:cs typeface="Arial MT"/>
              </a:rPr>
              <a:t>successful </a:t>
            </a:r>
            <a:r>
              <a:rPr sz="1750" spc="-3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1750" spc="-40" dirty="0">
                <a:solidFill>
                  <a:srgbClr val="17072A"/>
                </a:solidFill>
                <a:latin typeface="Arial MT"/>
                <a:cs typeface="Arial MT"/>
              </a:rPr>
              <a:t>analysis </a:t>
            </a:r>
            <a:r>
              <a:rPr sz="1750" spc="-5" dirty="0">
                <a:solidFill>
                  <a:srgbClr val="17072A"/>
                </a:solidFill>
                <a:latin typeface="Arial MT"/>
                <a:cs typeface="Arial MT"/>
              </a:rPr>
              <a:t>and </a:t>
            </a:r>
            <a:r>
              <a:rPr sz="1750" spc="15" dirty="0">
                <a:solidFill>
                  <a:srgbClr val="17072A"/>
                </a:solidFill>
                <a:latin typeface="Arial MT"/>
                <a:cs typeface="Arial MT"/>
              </a:rPr>
              <a:t>reporting </a:t>
            </a:r>
            <a:r>
              <a:rPr sz="1750" spc="-20" dirty="0">
                <a:solidFill>
                  <a:srgbClr val="17072A"/>
                </a:solidFill>
                <a:latin typeface="Arial MT"/>
                <a:cs typeface="Arial MT"/>
              </a:rPr>
              <a:t>include </a:t>
            </a:r>
            <a:r>
              <a:rPr sz="1750" spc="30" dirty="0">
                <a:solidFill>
                  <a:srgbClr val="17072A"/>
                </a:solidFill>
                <a:latin typeface="Arial MT"/>
                <a:cs typeface="Arial MT"/>
              </a:rPr>
              <a:t>data </a:t>
            </a:r>
            <a:r>
              <a:rPr sz="1750" spc="-45" dirty="0">
                <a:solidFill>
                  <a:srgbClr val="17072A"/>
                </a:solidFill>
                <a:latin typeface="Arial MT"/>
                <a:cs typeface="Arial MT"/>
              </a:rPr>
              <a:t>completeness </a:t>
            </a:r>
            <a:r>
              <a:rPr sz="1750" spc="-5" dirty="0">
                <a:solidFill>
                  <a:srgbClr val="17072A"/>
                </a:solidFill>
                <a:latin typeface="Arial MT"/>
                <a:cs typeface="Arial MT"/>
              </a:rPr>
              <a:t>and </a:t>
            </a:r>
            <a:r>
              <a:rPr sz="1750" spc="15" dirty="0">
                <a:solidFill>
                  <a:srgbClr val="17072A"/>
                </a:solidFill>
                <a:latin typeface="Arial MT"/>
                <a:cs typeface="Arial MT"/>
              </a:rPr>
              <a:t>accuracy, </a:t>
            </a:r>
            <a:r>
              <a:rPr sz="1750" spc="30" dirty="0">
                <a:solidFill>
                  <a:srgbClr val="17072A"/>
                </a:solidFill>
                <a:latin typeface="Arial MT"/>
                <a:cs typeface="Arial MT"/>
              </a:rPr>
              <a:t>data </a:t>
            </a:r>
            <a:r>
              <a:rPr sz="1750" spc="-47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1750" spc="-20" dirty="0">
                <a:solidFill>
                  <a:srgbClr val="17072A"/>
                </a:solidFill>
                <a:latin typeface="Arial MT"/>
                <a:cs typeface="Arial MT"/>
              </a:rPr>
              <a:t>visualization, </a:t>
            </a:r>
            <a:r>
              <a:rPr sz="1750" spc="-5" dirty="0">
                <a:solidFill>
                  <a:srgbClr val="17072A"/>
                </a:solidFill>
                <a:latin typeface="Arial MT"/>
                <a:cs typeface="Arial MT"/>
              </a:rPr>
              <a:t>performance </a:t>
            </a:r>
            <a:r>
              <a:rPr sz="1750" spc="-20" dirty="0">
                <a:solidFill>
                  <a:srgbClr val="17072A"/>
                </a:solidFill>
                <a:latin typeface="Arial MT"/>
                <a:cs typeface="Arial MT"/>
              </a:rPr>
              <a:t>optimization, </a:t>
            </a:r>
            <a:r>
              <a:rPr sz="1750" spc="30" dirty="0">
                <a:solidFill>
                  <a:srgbClr val="17072A"/>
                </a:solidFill>
                <a:latin typeface="Arial MT"/>
                <a:cs typeface="Arial MT"/>
              </a:rPr>
              <a:t>data </a:t>
            </a:r>
            <a:r>
              <a:rPr sz="1750" dirty="0">
                <a:solidFill>
                  <a:srgbClr val="17072A"/>
                </a:solidFill>
                <a:latin typeface="Arial MT"/>
                <a:cs typeface="Arial MT"/>
              </a:rPr>
              <a:t>security, </a:t>
            </a:r>
            <a:r>
              <a:rPr sz="1750" spc="-5" dirty="0">
                <a:solidFill>
                  <a:srgbClr val="17072A"/>
                </a:solidFill>
                <a:latin typeface="Arial MT"/>
                <a:cs typeface="Arial MT"/>
              </a:rPr>
              <a:t>and </a:t>
            </a:r>
            <a:r>
              <a:rPr sz="1750" spc="15" dirty="0">
                <a:solidFill>
                  <a:srgbClr val="17072A"/>
                </a:solidFill>
                <a:latin typeface="Arial MT"/>
                <a:cs typeface="Arial MT"/>
              </a:rPr>
              <a:t>ad </a:t>
            </a:r>
            <a:r>
              <a:rPr sz="1750" spc="-25" dirty="0">
                <a:solidFill>
                  <a:srgbClr val="17072A"/>
                </a:solidFill>
                <a:latin typeface="Arial MT"/>
                <a:cs typeface="Arial MT"/>
              </a:rPr>
              <a:t>hoc </a:t>
            </a:r>
            <a:r>
              <a:rPr sz="1750" spc="-2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1750" spc="5" dirty="0">
                <a:solidFill>
                  <a:srgbClr val="17072A"/>
                </a:solidFill>
                <a:latin typeface="Arial MT"/>
                <a:cs typeface="Arial MT"/>
              </a:rPr>
              <a:t>reporting.</a:t>
            </a:r>
            <a:endParaRPr sz="175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92314" y="231412"/>
            <a:ext cx="561974" cy="29527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83496" y="760598"/>
            <a:ext cx="304800" cy="304800"/>
            <a:chOff x="583496" y="760598"/>
            <a:chExt cx="304800" cy="304800"/>
          </a:xfrm>
        </p:grpSpPr>
        <p:sp>
          <p:nvSpPr>
            <p:cNvPr id="7" name="object 7"/>
            <p:cNvSpPr/>
            <p:nvPr/>
          </p:nvSpPr>
          <p:spPr>
            <a:xfrm>
              <a:off x="589560" y="839560"/>
              <a:ext cx="292735" cy="147320"/>
            </a:xfrm>
            <a:custGeom>
              <a:avLst/>
              <a:gdLst/>
              <a:ahLst/>
              <a:cxnLst/>
              <a:rect l="l" t="t" r="r" b="b"/>
              <a:pathLst>
                <a:path w="292734" h="147319">
                  <a:moveTo>
                    <a:pt x="0" y="0"/>
                  </a:moveTo>
                  <a:lnTo>
                    <a:pt x="292647" y="0"/>
                  </a:lnTo>
                  <a:lnTo>
                    <a:pt x="292647" y="146852"/>
                  </a:lnTo>
                  <a:lnTo>
                    <a:pt x="0" y="146852"/>
                  </a:lnTo>
                  <a:lnTo>
                    <a:pt x="0" y="0"/>
                  </a:lnTo>
                  <a:close/>
                </a:path>
              </a:pathLst>
            </a:custGeom>
            <a:ln w="12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2457" y="766662"/>
              <a:ext cx="147320" cy="292735"/>
            </a:xfrm>
            <a:custGeom>
              <a:avLst/>
              <a:gdLst/>
              <a:ahLst/>
              <a:cxnLst/>
              <a:rect l="l" t="t" r="r" b="b"/>
              <a:pathLst>
                <a:path w="147320" h="292734">
                  <a:moveTo>
                    <a:pt x="146852" y="0"/>
                  </a:moveTo>
                  <a:lnTo>
                    <a:pt x="146852" y="292647"/>
                  </a:lnTo>
                  <a:lnTo>
                    <a:pt x="0" y="292647"/>
                  </a:lnTo>
                  <a:lnTo>
                    <a:pt x="0" y="0"/>
                  </a:lnTo>
                  <a:lnTo>
                    <a:pt x="146852" y="0"/>
                  </a:lnTo>
                  <a:close/>
                </a:path>
              </a:pathLst>
            </a:custGeom>
            <a:ln w="12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4951" y="802053"/>
              <a:ext cx="222250" cy="222250"/>
            </a:xfrm>
            <a:custGeom>
              <a:avLst/>
              <a:gdLst/>
              <a:ahLst/>
              <a:cxnLst/>
              <a:rect l="l" t="t" r="r" b="b"/>
              <a:pathLst>
                <a:path w="222250" h="222250">
                  <a:moveTo>
                    <a:pt x="0" y="0"/>
                  </a:moveTo>
                  <a:lnTo>
                    <a:pt x="221865" y="0"/>
                  </a:lnTo>
                  <a:lnTo>
                    <a:pt x="221865" y="221865"/>
                  </a:lnTo>
                  <a:lnTo>
                    <a:pt x="0" y="221865"/>
                  </a:lnTo>
                  <a:lnTo>
                    <a:pt x="0" y="0"/>
                  </a:lnTo>
                  <a:close/>
                </a:path>
              </a:pathLst>
            </a:custGeom>
            <a:ln w="12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46816" y="758708"/>
            <a:ext cx="255841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15" dirty="0">
                <a:solidFill>
                  <a:srgbClr val="17072A"/>
                </a:solidFill>
                <a:latin typeface="Arial"/>
                <a:cs typeface="Arial"/>
              </a:rPr>
              <a:t>PHILLIPS</a:t>
            </a:r>
            <a:r>
              <a:rPr sz="1700" b="1" spc="95" dirty="0">
                <a:solidFill>
                  <a:srgbClr val="17072A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17072A"/>
                </a:solidFill>
                <a:latin typeface="Arial"/>
                <a:cs typeface="Arial"/>
              </a:rPr>
              <a:t>HEALTHCARE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271522"/>
            <a:ext cx="4033741" cy="154765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9468080" y="1044264"/>
            <a:ext cx="962025" cy="962025"/>
            <a:chOff x="9468080" y="1044264"/>
            <a:chExt cx="962025" cy="962025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70774" y="1046958"/>
              <a:ext cx="956637" cy="95663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9468080" y="1044264"/>
              <a:ext cx="962025" cy="962025"/>
            </a:xfrm>
            <a:custGeom>
              <a:avLst/>
              <a:gdLst/>
              <a:ahLst/>
              <a:cxnLst/>
              <a:rect l="l" t="t" r="r" b="b"/>
              <a:pathLst>
                <a:path w="962025" h="962025">
                  <a:moveTo>
                    <a:pt x="481012" y="962024"/>
                  </a:moveTo>
                  <a:lnTo>
                    <a:pt x="431886" y="959537"/>
                  </a:lnTo>
                  <a:lnTo>
                    <a:pt x="384166" y="952238"/>
                  </a:lnTo>
                  <a:lnTo>
                    <a:pt x="338096" y="940371"/>
                  </a:lnTo>
                  <a:lnTo>
                    <a:pt x="293919" y="924178"/>
                  </a:lnTo>
                  <a:lnTo>
                    <a:pt x="251879" y="903902"/>
                  </a:lnTo>
                  <a:lnTo>
                    <a:pt x="212218" y="879788"/>
                  </a:lnTo>
                  <a:lnTo>
                    <a:pt x="175180" y="852078"/>
                  </a:lnTo>
                  <a:lnTo>
                    <a:pt x="141008" y="821016"/>
                  </a:lnTo>
                  <a:lnTo>
                    <a:pt x="109946" y="786844"/>
                  </a:lnTo>
                  <a:lnTo>
                    <a:pt x="82236" y="749806"/>
                  </a:lnTo>
                  <a:lnTo>
                    <a:pt x="58121" y="710145"/>
                  </a:lnTo>
                  <a:lnTo>
                    <a:pt x="37846" y="668105"/>
                  </a:lnTo>
                  <a:lnTo>
                    <a:pt x="21653" y="623928"/>
                  </a:lnTo>
                  <a:lnTo>
                    <a:pt x="9785" y="577858"/>
                  </a:lnTo>
                  <a:lnTo>
                    <a:pt x="2487" y="530138"/>
                  </a:lnTo>
                  <a:lnTo>
                    <a:pt x="0" y="481012"/>
                  </a:lnTo>
                  <a:lnTo>
                    <a:pt x="2487" y="431886"/>
                  </a:lnTo>
                  <a:lnTo>
                    <a:pt x="9785" y="384166"/>
                  </a:lnTo>
                  <a:lnTo>
                    <a:pt x="21653" y="338096"/>
                  </a:lnTo>
                  <a:lnTo>
                    <a:pt x="37846" y="293919"/>
                  </a:lnTo>
                  <a:lnTo>
                    <a:pt x="58121" y="251879"/>
                  </a:lnTo>
                  <a:lnTo>
                    <a:pt x="82236" y="212218"/>
                  </a:lnTo>
                  <a:lnTo>
                    <a:pt x="109946" y="175180"/>
                  </a:lnTo>
                  <a:lnTo>
                    <a:pt x="141008" y="141008"/>
                  </a:lnTo>
                  <a:lnTo>
                    <a:pt x="175180" y="109946"/>
                  </a:lnTo>
                  <a:lnTo>
                    <a:pt x="212218" y="82236"/>
                  </a:lnTo>
                  <a:lnTo>
                    <a:pt x="251879" y="58121"/>
                  </a:lnTo>
                  <a:lnTo>
                    <a:pt x="293919" y="37846"/>
                  </a:lnTo>
                  <a:lnTo>
                    <a:pt x="338096" y="21653"/>
                  </a:lnTo>
                  <a:lnTo>
                    <a:pt x="384166" y="9785"/>
                  </a:lnTo>
                  <a:lnTo>
                    <a:pt x="431886" y="2487"/>
                  </a:lnTo>
                  <a:lnTo>
                    <a:pt x="481012" y="0"/>
                  </a:lnTo>
                  <a:lnTo>
                    <a:pt x="530107" y="2487"/>
                  </a:lnTo>
                  <a:lnTo>
                    <a:pt x="549059" y="5387"/>
                  </a:lnTo>
                  <a:lnTo>
                    <a:pt x="481012" y="5387"/>
                  </a:lnTo>
                  <a:lnTo>
                    <a:pt x="432453" y="7847"/>
                  </a:lnTo>
                  <a:lnTo>
                    <a:pt x="385281" y="15068"/>
                  </a:lnTo>
                  <a:lnTo>
                    <a:pt x="339736" y="26807"/>
                  </a:lnTo>
                  <a:lnTo>
                    <a:pt x="296060" y="42825"/>
                  </a:lnTo>
                  <a:lnTo>
                    <a:pt x="254492" y="62879"/>
                  </a:lnTo>
                  <a:lnTo>
                    <a:pt x="215275" y="86730"/>
                  </a:lnTo>
                  <a:lnTo>
                    <a:pt x="178650" y="114136"/>
                  </a:lnTo>
                  <a:lnTo>
                    <a:pt x="144856" y="144856"/>
                  </a:lnTo>
                  <a:lnTo>
                    <a:pt x="114136" y="178650"/>
                  </a:lnTo>
                  <a:lnTo>
                    <a:pt x="86730" y="215276"/>
                  </a:lnTo>
                  <a:lnTo>
                    <a:pt x="62879" y="254492"/>
                  </a:lnTo>
                  <a:lnTo>
                    <a:pt x="42825" y="296060"/>
                  </a:lnTo>
                  <a:lnTo>
                    <a:pt x="26807" y="339736"/>
                  </a:lnTo>
                  <a:lnTo>
                    <a:pt x="15068" y="385281"/>
                  </a:lnTo>
                  <a:lnTo>
                    <a:pt x="7847" y="432453"/>
                  </a:lnTo>
                  <a:lnTo>
                    <a:pt x="5387" y="481012"/>
                  </a:lnTo>
                  <a:lnTo>
                    <a:pt x="7847" y="529571"/>
                  </a:lnTo>
                  <a:lnTo>
                    <a:pt x="15068" y="576743"/>
                  </a:lnTo>
                  <a:lnTo>
                    <a:pt x="26807" y="622288"/>
                  </a:lnTo>
                  <a:lnTo>
                    <a:pt x="42825" y="665964"/>
                  </a:lnTo>
                  <a:lnTo>
                    <a:pt x="62879" y="707531"/>
                  </a:lnTo>
                  <a:lnTo>
                    <a:pt x="86730" y="746748"/>
                  </a:lnTo>
                  <a:lnTo>
                    <a:pt x="114136" y="783374"/>
                  </a:lnTo>
                  <a:lnTo>
                    <a:pt x="144856" y="817168"/>
                  </a:lnTo>
                  <a:lnTo>
                    <a:pt x="178650" y="847888"/>
                  </a:lnTo>
                  <a:lnTo>
                    <a:pt x="215276" y="875294"/>
                  </a:lnTo>
                  <a:lnTo>
                    <a:pt x="254492" y="899145"/>
                  </a:lnTo>
                  <a:lnTo>
                    <a:pt x="296060" y="919199"/>
                  </a:lnTo>
                  <a:lnTo>
                    <a:pt x="339736" y="935217"/>
                  </a:lnTo>
                  <a:lnTo>
                    <a:pt x="385281" y="946956"/>
                  </a:lnTo>
                  <a:lnTo>
                    <a:pt x="432453" y="954177"/>
                  </a:lnTo>
                  <a:lnTo>
                    <a:pt x="481012" y="956637"/>
                  </a:lnTo>
                  <a:lnTo>
                    <a:pt x="549059" y="956637"/>
                  </a:lnTo>
                  <a:lnTo>
                    <a:pt x="530107" y="959537"/>
                  </a:lnTo>
                  <a:lnTo>
                    <a:pt x="481012" y="962024"/>
                  </a:lnTo>
                  <a:close/>
                </a:path>
                <a:path w="962025" h="962025">
                  <a:moveTo>
                    <a:pt x="549059" y="956637"/>
                  </a:moveTo>
                  <a:lnTo>
                    <a:pt x="481012" y="956637"/>
                  </a:lnTo>
                  <a:lnTo>
                    <a:pt x="529571" y="954177"/>
                  </a:lnTo>
                  <a:lnTo>
                    <a:pt x="576743" y="946956"/>
                  </a:lnTo>
                  <a:lnTo>
                    <a:pt x="622288" y="935217"/>
                  </a:lnTo>
                  <a:lnTo>
                    <a:pt x="665964" y="919199"/>
                  </a:lnTo>
                  <a:lnTo>
                    <a:pt x="707531" y="899145"/>
                  </a:lnTo>
                  <a:lnTo>
                    <a:pt x="746748" y="875294"/>
                  </a:lnTo>
                  <a:lnTo>
                    <a:pt x="783374" y="847888"/>
                  </a:lnTo>
                  <a:lnTo>
                    <a:pt x="817168" y="817168"/>
                  </a:lnTo>
                  <a:lnTo>
                    <a:pt x="847888" y="783374"/>
                  </a:lnTo>
                  <a:lnTo>
                    <a:pt x="875294" y="746748"/>
                  </a:lnTo>
                  <a:lnTo>
                    <a:pt x="899145" y="707531"/>
                  </a:lnTo>
                  <a:lnTo>
                    <a:pt x="919199" y="665964"/>
                  </a:lnTo>
                  <a:lnTo>
                    <a:pt x="935217" y="622288"/>
                  </a:lnTo>
                  <a:lnTo>
                    <a:pt x="946956" y="576743"/>
                  </a:lnTo>
                  <a:lnTo>
                    <a:pt x="954177" y="529571"/>
                  </a:lnTo>
                  <a:lnTo>
                    <a:pt x="956637" y="481012"/>
                  </a:lnTo>
                  <a:lnTo>
                    <a:pt x="954177" y="432453"/>
                  </a:lnTo>
                  <a:lnTo>
                    <a:pt x="946956" y="385281"/>
                  </a:lnTo>
                  <a:lnTo>
                    <a:pt x="935217" y="339736"/>
                  </a:lnTo>
                  <a:lnTo>
                    <a:pt x="919199" y="296060"/>
                  </a:lnTo>
                  <a:lnTo>
                    <a:pt x="899145" y="254492"/>
                  </a:lnTo>
                  <a:lnTo>
                    <a:pt x="875294" y="215276"/>
                  </a:lnTo>
                  <a:lnTo>
                    <a:pt x="847888" y="178650"/>
                  </a:lnTo>
                  <a:lnTo>
                    <a:pt x="817168" y="144856"/>
                  </a:lnTo>
                  <a:lnTo>
                    <a:pt x="783374" y="114136"/>
                  </a:lnTo>
                  <a:lnTo>
                    <a:pt x="746748" y="86730"/>
                  </a:lnTo>
                  <a:lnTo>
                    <a:pt x="707531" y="62879"/>
                  </a:lnTo>
                  <a:lnTo>
                    <a:pt x="665964" y="42825"/>
                  </a:lnTo>
                  <a:lnTo>
                    <a:pt x="622288" y="26807"/>
                  </a:lnTo>
                  <a:lnTo>
                    <a:pt x="576743" y="15068"/>
                  </a:lnTo>
                  <a:lnTo>
                    <a:pt x="529571" y="7847"/>
                  </a:lnTo>
                  <a:lnTo>
                    <a:pt x="481012" y="5387"/>
                  </a:lnTo>
                  <a:lnTo>
                    <a:pt x="549059" y="5387"/>
                  </a:lnTo>
                  <a:lnTo>
                    <a:pt x="623857" y="21653"/>
                  </a:lnTo>
                  <a:lnTo>
                    <a:pt x="668024" y="37846"/>
                  </a:lnTo>
                  <a:lnTo>
                    <a:pt x="710060" y="58121"/>
                  </a:lnTo>
                  <a:lnTo>
                    <a:pt x="749721" y="82236"/>
                  </a:lnTo>
                  <a:lnTo>
                    <a:pt x="786764" y="109946"/>
                  </a:lnTo>
                  <a:lnTo>
                    <a:pt x="820943" y="141008"/>
                  </a:lnTo>
                  <a:lnTo>
                    <a:pt x="852016" y="175180"/>
                  </a:lnTo>
                  <a:lnTo>
                    <a:pt x="879737" y="212218"/>
                  </a:lnTo>
                  <a:lnTo>
                    <a:pt x="903864" y="251879"/>
                  </a:lnTo>
                  <a:lnTo>
                    <a:pt x="924151" y="293919"/>
                  </a:lnTo>
                  <a:lnTo>
                    <a:pt x="940354" y="338096"/>
                  </a:lnTo>
                  <a:lnTo>
                    <a:pt x="952231" y="384166"/>
                  </a:lnTo>
                  <a:lnTo>
                    <a:pt x="959535" y="431886"/>
                  </a:lnTo>
                  <a:lnTo>
                    <a:pt x="962024" y="481012"/>
                  </a:lnTo>
                  <a:lnTo>
                    <a:pt x="959535" y="530138"/>
                  </a:lnTo>
                  <a:lnTo>
                    <a:pt x="952231" y="577858"/>
                  </a:lnTo>
                  <a:lnTo>
                    <a:pt x="940354" y="623928"/>
                  </a:lnTo>
                  <a:lnTo>
                    <a:pt x="924151" y="668105"/>
                  </a:lnTo>
                  <a:lnTo>
                    <a:pt x="903864" y="710145"/>
                  </a:lnTo>
                  <a:lnTo>
                    <a:pt x="879737" y="749806"/>
                  </a:lnTo>
                  <a:lnTo>
                    <a:pt x="852016" y="786844"/>
                  </a:lnTo>
                  <a:lnTo>
                    <a:pt x="820943" y="821016"/>
                  </a:lnTo>
                  <a:lnTo>
                    <a:pt x="786764" y="852078"/>
                  </a:lnTo>
                  <a:lnTo>
                    <a:pt x="749721" y="879788"/>
                  </a:lnTo>
                  <a:lnTo>
                    <a:pt x="710060" y="903902"/>
                  </a:lnTo>
                  <a:lnTo>
                    <a:pt x="668024" y="924178"/>
                  </a:lnTo>
                  <a:lnTo>
                    <a:pt x="623857" y="940371"/>
                  </a:lnTo>
                  <a:lnTo>
                    <a:pt x="577803" y="952238"/>
                  </a:lnTo>
                  <a:lnTo>
                    <a:pt x="549059" y="9566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751695" y="1290836"/>
            <a:ext cx="407670" cy="4248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00" b="1" spc="5" dirty="0">
                <a:solidFill>
                  <a:srgbClr val="FFFFFF"/>
                </a:solidFill>
                <a:latin typeface="Roboto"/>
                <a:cs typeface="Roboto"/>
              </a:rPr>
              <a:t>0</a:t>
            </a:r>
            <a:r>
              <a:rPr sz="2600" b="1" spc="10" dirty="0">
                <a:solidFill>
                  <a:srgbClr val="FFFFFF"/>
                </a:solidFill>
                <a:latin typeface="Roboto"/>
                <a:cs typeface="Roboto"/>
              </a:rPr>
              <a:t>1</a:t>
            </a:r>
            <a:endParaRPr sz="2600">
              <a:latin typeface="Roboto"/>
              <a:cs typeface="Robo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643665" y="2650957"/>
            <a:ext cx="673671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300"/>
              </a:lnSpc>
              <a:spcBef>
                <a:spcPts val="95"/>
              </a:spcBef>
            </a:pPr>
            <a:r>
              <a:rPr sz="1750" spc="-50" dirty="0">
                <a:solidFill>
                  <a:srgbClr val="17072A"/>
                </a:solidFill>
                <a:latin typeface="Arial MT"/>
                <a:cs typeface="Arial MT"/>
              </a:rPr>
              <a:t>Phillips </a:t>
            </a:r>
            <a:r>
              <a:rPr sz="1750" dirty="0">
                <a:solidFill>
                  <a:srgbClr val="17072A"/>
                </a:solidFill>
                <a:latin typeface="Arial MT"/>
                <a:cs typeface="Arial MT"/>
              </a:rPr>
              <a:t>Healthcare </a:t>
            </a:r>
            <a:r>
              <a:rPr sz="1750" spc="-15" dirty="0">
                <a:solidFill>
                  <a:srgbClr val="17072A"/>
                </a:solidFill>
                <a:latin typeface="Arial MT"/>
                <a:cs typeface="Arial MT"/>
              </a:rPr>
              <a:t>can </a:t>
            </a:r>
            <a:r>
              <a:rPr sz="1750" spc="10" dirty="0">
                <a:solidFill>
                  <a:srgbClr val="17072A"/>
                </a:solidFill>
                <a:latin typeface="Arial MT"/>
                <a:cs typeface="Arial MT"/>
              </a:rPr>
              <a:t>perform </a:t>
            </a:r>
            <a:r>
              <a:rPr sz="1750" spc="-15" dirty="0">
                <a:solidFill>
                  <a:srgbClr val="17072A"/>
                </a:solidFill>
                <a:latin typeface="Arial MT"/>
                <a:cs typeface="Arial MT"/>
              </a:rPr>
              <a:t>various </a:t>
            </a:r>
            <a:r>
              <a:rPr sz="1750" spc="-40" dirty="0">
                <a:solidFill>
                  <a:srgbClr val="17072A"/>
                </a:solidFill>
                <a:latin typeface="Arial MT"/>
                <a:cs typeface="Arial MT"/>
              </a:rPr>
              <a:t>analyses </a:t>
            </a:r>
            <a:r>
              <a:rPr sz="1750" spc="-45" dirty="0">
                <a:solidFill>
                  <a:srgbClr val="17072A"/>
                </a:solidFill>
                <a:latin typeface="Arial MT"/>
                <a:cs typeface="Arial MT"/>
              </a:rPr>
              <a:t>on </a:t>
            </a:r>
            <a:r>
              <a:rPr sz="1750" spc="10" dirty="0">
                <a:solidFill>
                  <a:srgbClr val="17072A"/>
                </a:solidFill>
                <a:latin typeface="Arial MT"/>
                <a:cs typeface="Arial MT"/>
              </a:rPr>
              <a:t>the </a:t>
            </a:r>
            <a:r>
              <a:rPr sz="1750" spc="30" dirty="0">
                <a:solidFill>
                  <a:srgbClr val="17072A"/>
                </a:solidFill>
                <a:latin typeface="Arial MT"/>
                <a:cs typeface="Arial MT"/>
              </a:rPr>
              <a:t>data </a:t>
            </a:r>
            <a:r>
              <a:rPr sz="1750" spc="-35" dirty="0">
                <a:solidFill>
                  <a:srgbClr val="17072A"/>
                </a:solidFill>
                <a:latin typeface="Arial MT"/>
                <a:cs typeface="Arial MT"/>
              </a:rPr>
              <a:t>in </a:t>
            </a:r>
            <a:r>
              <a:rPr sz="1750" spc="10" dirty="0">
                <a:solidFill>
                  <a:srgbClr val="17072A"/>
                </a:solidFill>
                <a:latin typeface="Arial MT"/>
                <a:cs typeface="Arial MT"/>
              </a:rPr>
              <a:t>the </a:t>
            </a:r>
            <a:r>
              <a:rPr sz="1750" spc="1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1750" spc="30" dirty="0">
                <a:solidFill>
                  <a:srgbClr val="17072A"/>
                </a:solidFill>
                <a:latin typeface="Arial MT"/>
                <a:cs typeface="Arial MT"/>
              </a:rPr>
              <a:t>data </a:t>
            </a:r>
            <a:r>
              <a:rPr sz="1750" spc="-20" dirty="0">
                <a:solidFill>
                  <a:srgbClr val="17072A"/>
                </a:solidFill>
                <a:latin typeface="Arial MT"/>
                <a:cs typeface="Arial MT"/>
              </a:rPr>
              <a:t>warehouse, </a:t>
            </a:r>
            <a:r>
              <a:rPr sz="1750" spc="-45" dirty="0">
                <a:solidFill>
                  <a:srgbClr val="17072A"/>
                </a:solidFill>
                <a:latin typeface="Arial MT"/>
                <a:cs typeface="Arial MT"/>
              </a:rPr>
              <a:t>such </a:t>
            </a:r>
            <a:r>
              <a:rPr sz="1750" spc="-65" dirty="0">
                <a:solidFill>
                  <a:srgbClr val="17072A"/>
                </a:solidFill>
                <a:latin typeface="Arial MT"/>
                <a:cs typeface="Arial MT"/>
              </a:rPr>
              <a:t>as </a:t>
            </a:r>
            <a:r>
              <a:rPr sz="1750" spc="-15" dirty="0">
                <a:solidFill>
                  <a:srgbClr val="17072A"/>
                </a:solidFill>
                <a:latin typeface="Arial MT"/>
                <a:cs typeface="Arial MT"/>
              </a:rPr>
              <a:t>clinical </a:t>
            </a:r>
            <a:r>
              <a:rPr sz="1750" spc="-45" dirty="0">
                <a:solidFill>
                  <a:srgbClr val="17072A"/>
                </a:solidFill>
                <a:latin typeface="Arial MT"/>
                <a:cs typeface="Arial MT"/>
              </a:rPr>
              <a:t>outcomes </a:t>
            </a:r>
            <a:r>
              <a:rPr sz="1750" spc="-40" dirty="0">
                <a:solidFill>
                  <a:srgbClr val="17072A"/>
                </a:solidFill>
                <a:latin typeface="Arial MT"/>
                <a:cs typeface="Arial MT"/>
              </a:rPr>
              <a:t>analysis </a:t>
            </a:r>
            <a:r>
              <a:rPr sz="1750" spc="-5" dirty="0">
                <a:solidFill>
                  <a:srgbClr val="17072A"/>
                </a:solidFill>
                <a:latin typeface="Arial MT"/>
                <a:cs typeface="Arial MT"/>
              </a:rPr>
              <a:t>and </a:t>
            </a:r>
            <a:r>
              <a:rPr sz="1750" spc="15" dirty="0">
                <a:solidFill>
                  <a:srgbClr val="17072A"/>
                </a:solidFill>
                <a:latin typeface="Arial MT"/>
                <a:cs typeface="Arial MT"/>
              </a:rPr>
              <a:t>patient </a:t>
            </a:r>
            <a:r>
              <a:rPr sz="1750" spc="2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1750" spc="-15" dirty="0">
                <a:solidFill>
                  <a:srgbClr val="17072A"/>
                </a:solidFill>
                <a:latin typeface="Arial MT"/>
                <a:cs typeface="Arial MT"/>
              </a:rPr>
              <a:t>experience </a:t>
            </a:r>
            <a:r>
              <a:rPr sz="1750" spc="-30" dirty="0">
                <a:solidFill>
                  <a:srgbClr val="17072A"/>
                </a:solidFill>
                <a:latin typeface="Arial MT"/>
                <a:cs typeface="Arial MT"/>
              </a:rPr>
              <a:t>analysis, </a:t>
            </a:r>
            <a:r>
              <a:rPr sz="1750" spc="30" dirty="0">
                <a:solidFill>
                  <a:srgbClr val="17072A"/>
                </a:solidFill>
                <a:latin typeface="Arial MT"/>
                <a:cs typeface="Arial MT"/>
              </a:rPr>
              <a:t>to </a:t>
            </a:r>
            <a:r>
              <a:rPr sz="1750" spc="-20" dirty="0">
                <a:solidFill>
                  <a:srgbClr val="17072A"/>
                </a:solidFill>
                <a:latin typeface="Arial MT"/>
                <a:cs typeface="Arial MT"/>
              </a:rPr>
              <a:t>improve </a:t>
            </a:r>
            <a:r>
              <a:rPr sz="1750" spc="15" dirty="0">
                <a:solidFill>
                  <a:srgbClr val="17072A"/>
                </a:solidFill>
                <a:latin typeface="Arial MT"/>
                <a:cs typeface="Arial MT"/>
              </a:rPr>
              <a:t>patient </a:t>
            </a:r>
            <a:r>
              <a:rPr sz="1750" spc="5" dirty="0">
                <a:solidFill>
                  <a:srgbClr val="17072A"/>
                </a:solidFill>
                <a:latin typeface="Arial MT"/>
                <a:cs typeface="Arial MT"/>
              </a:rPr>
              <a:t>care </a:t>
            </a:r>
            <a:r>
              <a:rPr sz="1750" spc="-5" dirty="0">
                <a:solidFill>
                  <a:srgbClr val="17072A"/>
                </a:solidFill>
                <a:latin typeface="Arial MT"/>
                <a:cs typeface="Arial MT"/>
              </a:rPr>
              <a:t>and </a:t>
            </a:r>
            <a:r>
              <a:rPr sz="1750" dirty="0">
                <a:solidFill>
                  <a:srgbClr val="17072A"/>
                </a:solidFill>
                <a:latin typeface="Arial MT"/>
                <a:cs typeface="Arial MT"/>
              </a:rPr>
              <a:t>satisfaction, </a:t>
            </a:r>
            <a:r>
              <a:rPr sz="1750" spc="-5" dirty="0">
                <a:solidFill>
                  <a:srgbClr val="17072A"/>
                </a:solidFill>
                <a:latin typeface="Arial MT"/>
                <a:cs typeface="Arial MT"/>
              </a:rPr>
              <a:t>reduce </a:t>
            </a:r>
            <a:r>
              <a:rPr sz="1750" spc="-47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1750" spc="-30" dirty="0">
                <a:solidFill>
                  <a:srgbClr val="17072A"/>
                </a:solidFill>
                <a:latin typeface="Arial MT"/>
                <a:cs typeface="Arial MT"/>
              </a:rPr>
              <a:t>costs,</a:t>
            </a:r>
            <a:r>
              <a:rPr sz="1750" spc="-3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17072A"/>
                </a:solidFill>
                <a:latin typeface="Arial MT"/>
                <a:cs typeface="Arial MT"/>
              </a:rPr>
              <a:t>and</a:t>
            </a:r>
            <a:r>
              <a:rPr sz="1750" spc="-3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1750" spc="30" dirty="0">
                <a:solidFill>
                  <a:srgbClr val="17072A"/>
                </a:solidFill>
                <a:latin typeface="Arial MT"/>
                <a:cs typeface="Arial MT"/>
              </a:rPr>
              <a:t>identify</a:t>
            </a:r>
            <a:r>
              <a:rPr sz="1750" spc="-3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1750" spc="-25" dirty="0">
                <a:solidFill>
                  <a:srgbClr val="17072A"/>
                </a:solidFill>
                <a:latin typeface="Arial MT"/>
                <a:cs typeface="Arial MT"/>
              </a:rPr>
              <a:t>areas</a:t>
            </a:r>
            <a:r>
              <a:rPr sz="1750" spc="-3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1750" spc="65" dirty="0">
                <a:solidFill>
                  <a:srgbClr val="17072A"/>
                </a:solidFill>
                <a:latin typeface="Arial MT"/>
                <a:cs typeface="Arial MT"/>
              </a:rPr>
              <a:t>for</a:t>
            </a:r>
            <a:r>
              <a:rPr sz="1750" spc="-30" dirty="0">
                <a:solidFill>
                  <a:srgbClr val="17072A"/>
                </a:solidFill>
                <a:latin typeface="Arial MT"/>
                <a:cs typeface="Arial MT"/>
              </a:rPr>
              <a:t> improvement.</a:t>
            </a:r>
            <a:endParaRPr sz="175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482841" y="2763901"/>
            <a:ext cx="962025" cy="962025"/>
            <a:chOff x="9482841" y="2763901"/>
            <a:chExt cx="962025" cy="962025"/>
          </a:xfrm>
        </p:grpSpPr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85534" y="2766595"/>
              <a:ext cx="956637" cy="95663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9482841" y="2763901"/>
              <a:ext cx="962025" cy="962025"/>
            </a:xfrm>
            <a:custGeom>
              <a:avLst/>
              <a:gdLst/>
              <a:ahLst/>
              <a:cxnLst/>
              <a:rect l="l" t="t" r="r" b="b"/>
              <a:pathLst>
                <a:path w="962025" h="962025">
                  <a:moveTo>
                    <a:pt x="481012" y="962024"/>
                  </a:moveTo>
                  <a:lnTo>
                    <a:pt x="431886" y="959537"/>
                  </a:lnTo>
                  <a:lnTo>
                    <a:pt x="384166" y="952238"/>
                  </a:lnTo>
                  <a:lnTo>
                    <a:pt x="338096" y="940371"/>
                  </a:lnTo>
                  <a:lnTo>
                    <a:pt x="293919" y="924178"/>
                  </a:lnTo>
                  <a:lnTo>
                    <a:pt x="251879" y="903902"/>
                  </a:lnTo>
                  <a:lnTo>
                    <a:pt x="212218" y="879788"/>
                  </a:lnTo>
                  <a:lnTo>
                    <a:pt x="175180" y="852078"/>
                  </a:lnTo>
                  <a:lnTo>
                    <a:pt x="141008" y="821016"/>
                  </a:lnTo>
                  <a:lnTo>
                    <a:pt x="109946" y="786844"/>
                  </a:lnTo>
                  <a:lnTo>
                    <a:pt x="82236" y="749806"/>
                  </a:lnTo>
                  <a:lnTo>
                    <a:pt x="58121" y="710145"/>
                  </a:lnTo>
                  <a:lnTo>
                    <a:pt x="37846" y="668105"/>
                  </a:lnTo>
                  <a:lnTo>
                    <a:pt x="21653" y="623928"/>
                  </a:lnTo>
                  <a:lnTo>
                    <a:pt x="9785" y="577858"/>
                  </a:lnTo>
                  <a:lnTo>
                    <a:pt x="2487" y="530138"/>
                  </a:lnTo>
                  <a:lnTo>
                    <a:pt x="0" y="481012"/>
                  </a:lnTo>
                  <a:lnTo>
                    <a:pt x="2487" y="431886"/>
                  </a:lnTo>
                  <a:lnTo>
                    <a:pt x="9785" y="384166"/>
                  </a:lnTo>
                  <a:lnTo>
                    <a:pt x="21653" y="338096"/>
                  </a:lnTo>
                  <a:lnTo>
                    <a:pt x="37846" y="293919"/>
                  </a:lnTo>
                  <a:lnTo>
                    <a:pt x="58121" y="251879"/>
                  </a:lnTo>
                  <a:lnTo>
                    <a:pt x="82236" y="212218"/>
                  </a:lnTo>
                  <a:lnTo>
                    <a:pt x="109946" y="175180"/>
                  </a:lnTo>
                  <a:lnTo>
                    <a:pt x="141008" y="141008"/>
                  </a:lnTo>
                  <a:lnTo>
                    <a:pt x="175180" y="109946"/>
                  </a:lnTo>
                  <a:lnTo>
                    <a:pt x="212218" y="82236"/>
                  </a:lnTo>
                  <a:lnTo>
                    <a:pt x="251879" y="58121"/>
                  </a:lnTo>
                  <a:lnTo>
                    <a:pt x="293919" y="37846"/>
                  </a:lnTo>
                  <a:lnTo>
                    <a:pt x="338096" y="21653"/>
                  </a:lnTo>
                  <a:lnTo>
                    <a:pt x="384166" y="9785"/>
                  </a:lnTo>
                  <a:lnTo>
                    <a:pt x="431886" y="2487"/>
                  </a:lnTo>
                  <a:lnTo>
                    <a:pt x="481012" y="0"/>
                  </a:lnTo>
                  <a:lnTo>
                    <a:pt x="530107" y="2487"/>
                  </a:lnTo>
                  <a:lnTo>
                    <a:pt x="549059" y="5387"/>
                  </a:lnTo>
                  <a:lnTo>
                    <a:pt x="481012" y="5387"/>
                  </a:lnTo>
                  <a:lnTo>
                    <a:pt x="432453" y="7847"/>
                  </a:lnTo>
                  <a:lnTo>
                    <a:pt x="385281" y="15068"/>
                  </a:lnTo>
                  <a:lnTo>
                    <a:pt x="339736" y="26807"/>
                  </a:lnTo>
                  <a:lnTo>
                    <a:pt x="296060" y="42825"/>
                  </a:lnTo>
                  <a:lnTo>
                    <a:pt x="254492" y="62879"/>
                  </a:lnTo>
                  <a:lnTo>
                    <a:pt x="215275" y="86730"/>
                  </a:lnTo>
                  <a:lnTo>
                    <a:pt x="178650" y="114136"/>
                  </a:lnTo>
                  <a:lnTo>
                    <a:pt x="144856" y="144856"/>
                  </a:lnTo>
                  <a:lnTo>
                    <a:pt x="114136" y="178650"/>
                  </a:lnTo>
                  <a:lnTo>
                    <a:pt x="86730" y="215276"/>
                  </a:lnTo>
                  <a:lnTo>
                    <a:pt x="62879" y="254492"/>
                  </a:lnTo>
                  <a:lnTo>
                    <a:pt x="42825" y="296060"/>
                  </a:lnTo>
                  <a:lnTo>
                    <a:pt x="26807" y="339736"/>
                  </a:lnTo>
                  <a:lnTo>
                    <a:pt x="15068" y="385281"/>
                  </a:lnTo>
                  <a:lnTo>
                    <a:pt x="7847" y="432453"/>
                  </a:lnTo>
                  <a:lnTo>
                    <a:pt x="5387" y="481012"/>
                  </a:lnTo>
                  <a:lnTo>
                    <a:pt x="7847" y="529571"/>
                  </a:lnTo>
                  <a:lnTo>
                    <a:pt x="15068" y="576743"/>
                  </a:lnTo>
                  <a:lnTo>
                    <a:pt x="26807" y="622288"/>
                  </a:lnTo>
                  <a:lnTo>
                    <a:pt x="42825" y="665964"/>
                  </a:lnTo>
                  <a:lnTo>
                    <a:pt x="62879" y="707531"/>
                  </a:lnTo>
                  <a:lnTo>
                    <a:pt x="86730" y="746748"/>
                  </a:lnTo>
                  <a:lnTo>
                    <a:pt x="114136" y="783374"/>
                  </a:lnTo>
                  <a:lnTo>
                    <a:pt x="144856" y="817168"/>
                  </a:lnTo>
                  <a:lnTo>
                    <a:pt x="178650" y="847888"/>
                  </a:lnTo>
                  <a:lnTo>
                    <a:pt x="215276" y="875294"/>
                  </a:lnTo>
                  <a:lnTo>
                    <a:pt x="254492" y="899145"/>
                  </a:lnTo>
                  <a:lnTo>
                    <a:pt x="296060" y="919199"/>
                  </a:lnTo>
                  <a:lnTo>
                    <a:pt x="339736" y="935217"/>
                  </a:lnTo>
                  <a:lnTo>
                    <a:pt x="385281" y="946956"/>
                  </a:lnTo>
                  <a:lnTo>
                    <a:pt x="432453" y="954177"/>
                  </a:lnTo>
                  <a:lnTo>
                    <a:pt x="481012" y="956637"/>
                  </a:lnTo>
                  <a:lnTo>
                    <a:pt x="549059" y="956637"/>
                  </a:lnTo>
                  <a:lnTo>
                    <a:pt x="530107" y="959537"/>
                  </a:lnTo>
                  <a:lnTo>
                    <a:pt x="481012" y="962024"/>
                  </a:lnTo>
                  <a:close/>
                </a:path>
                <a:path w="962025" h="962025">
                  <a:moveTo>
                    <a:pt x="549059" y="956637"/>
                  </a:moveTo>
                  <a:lnTo>
                    <a:pt x="481012" y="956637"/>
                  </a:lnTo>
                  <a:lnTo>
                    <a:pt x="529571" y="954177"/>
                  </a:lnTo>
                  <a:lnTo>
                    <a:pt x="576743" y="946956"/>
                  </a:lnTo>
                  <a:lnTo>
                    <a:pt x="622288" y="935217"/>
                  </a:lnTo>
                  <a:lnTo>
                    <a:pt x="665964" y="919199"/>
                  </a:lnTo>
                  <a:lnTo>
                    <a:pt x="707531" y="899145"/>
                  </a:lnTo>
                  <a:lnTo>
                    <a:pt x="746748" y="875294"/>
                  </a:lnTo>
                  <a:lnTo>
                    <a:pt x="783374" y="847888"/>
                  </a:lnTo>
                  <a:lnTo>
                    <a:pt x="817168" y="817168"/>
                  </a:lnTo>
                  <a:lnTo>
                    <a:pt x="847888" y="783374"/>
                  </a:lnTo>
                  <a:lnTo>
                    <a:pt x="875294" y="746748"/>
                  </a:lnTo>
                  <a:lnTo>
                    <a:pt x="899145" y="707531"/>
                  </a:lnTo>
                  <a:lnTo>
                    <a:pt x="919199" y="665964"/>
                  </a:lnTo>
                  <a:lnTo>
                    <a:pt x="935217" y="622288"/>
                  </a:lnTo>
                  <a:lnTo>
                    <a:pt x="946956" y="576743"/>
                  </a:lnTo>
                  <a:lnTo>
                    <a:pt x="954177" y="529571"/>
                  </a:lnTo>
                  <a:lnTo>
                    <a:pt x="956637" y="481012"/>
                  </a:lnTo>
                  <a:lnTo>
                    <a:pt x="954177" y="432453"/>
                  </a:lnTo>
                  <a:lnTo>
                    <a:pt x="946956" y="385281"/>
                  </a:lnTo>
                  <a:lnTo>
                    <a:pt x="935217" y="339736"/>
                  </a:lnTo>
                  <a:lnTo>
                    <a:pt x="919199" y="296060"/>
                  </a:lnTo>
                  <a:lnTo>
                    <a:pt x="899145" y="254492"/>
                  </a:lnTo>
                  <a:lnTo>
                    <a:pt x="875294" y="215276"/>
                  </a:lnTo>
                  <a:lnTo>
                    <a:pt x="847888" y="178650"/>
                  </a:lnTo>
                  <a:lnTo>
                    <a:pt x="817168" y="144856"/>
                  </a:lnTo>
                  <a:lnTo>
                    <a:pt x="783374" y="114136"/>
                  </a:lnTo>
                  <a:lnTo>
                    <a:pt x="746748" y="86730"/>
                  </a:lnTo>
                  <a:lnTo>
                    <a:pt x="707531" y="62879"/>
                  </a:lnTo>
                  <a:lnTo>
                    <a:pt x="665964" y="42825"/>
                  </a:lnTo>
                  <a:lnTo>
                    <a:pt x="622288" y="26807"/>
                  </a:lnTo>
                  <a:lnTo>
                    <a:pt x="576743" y="15068"/>
                  </a:lnTo>
                  <a:lnTo>
                    <a:pt x="529571" y="7847"/>
                  </a:lnTo>
                  <a:lnTo>
                    <a:pt x="481012" y="5387"/>
                  </a:lnTo>
                  <a:lnTo>
                    <a:pt x="549059" y="5387"/>
                  </a:lnTo>
                  <a:lnTo>
                    <a:pt x="623857" y="21653"/>
                  </a:lnTo>
                  <a:lnTo>
                    <a:pt x="668024" y="37846"/>
                  </a:lnTo>
                  <a:lnTo>
                    <a:pt x="710060" y="58121"/>
                  </a:lnTo>
                  <a:lnTo>
                    <a:pt x="749721" y="82236"/>
                  </a:lnTo>
                  <a:lnTo>
                    <a:pt x="786764" y="109946"/>
                  </a:lnTo>
                  <a:lnTo>
                    <a:pt x="820943" y="141008"/>
                  </a:lnTo>
                  <a:lnTo>
                    <a:pt x="852016" y="175180"/>
                  </a:lnTo>
                  <a:lnTo>
                    <a:pt x="879737" y="212218"/>
                  </a:lnTo>
                  <a:lnTo>
                    <a:pt x="903864" y="251879"/>
                  </a:lnTo>
                  <a:lnTo>
                    <a:pt x="924151" y="293919"/>
                  </a:lnTo>
                  <a:lnTo>
                    <a:pt x="940354" y="338096"/>
                  </a:lnTo>
                  <a:lnTo>
                    <a:pt x="952231" y="384166"/>
                  </a:lnTo>
                  <a:lnTo>
                    <a:pt x="959535" y="431886"/>
                  </a:lnTo>
                  <a:lnTo>
                    <a:pt x="962024" y="481012"/>
                  </a:lnTo>
                  <a:lnTo>
                    <a:pt x="959535" y="530138"/>
                  </a:lnTo>
                  <a:lnTo>
                    <a:pt x="952231" y="577858"/>
                  </a:lnTo>
                  <a:lnTo>
                    <a:pt x="940354" y="623928"/>
                  </a:lnTo>
                  <a:lnTo>
                    <a:pt x="924151" y="668105"/>
                  </a:lnTo>
                  <a:lnTo>
                    <a:pt x="903864" y="710145"/>
                  </a:lnTo>
                  <a:lnTo>
                    <a:pt x="879737" y="749806"/>
                  </a:lnTo>
                  <a:lnTo>
                    <a:pt x="852016" y="786844"/>
                  </a:lnTo>
                  <a:lnTo>
                    <a:pt x="820943" y="821016"/>
                  </a:lnTo>
                  <a:lnTo>
                    <a:pt x="786764" y="852078"/>
                  </a:lnTo>
                  <a:lnTo>
                    <a:pt x="749721" y="879788"/>
                  </a:lnTo>
                  <a:lnTo>
                    <a:pt x="710060" y="903902"/>
                  </a:lnTo>
                  <a:lnTo>
                    <a:pt x="668024" y="924178"/>
                  </a:lnTo>
                  <a:lnTo>
                    <a:pt x="623857" y="940371"/>
                  </a:lnTo>
                  <a:lnTo>
                    <a:pt x="577803" y="952238"/>
                  </a:lnTo>
                  <a:lnTo>
                    <a:pt x="549059" y="9566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9766455" y="3010474"/>
            <a:ext cx="407670" cy="4248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00" b="1" spc="5" dirty="0">
                <a:solidFill>
                  <a:srgbClr val="FFFFFF"/>
                </a:solidFill>
                <a:latin typeface="Roboto"/>
                <a:cs typeface="Roboto"/>
              </a:rPr>
              <a:t>0</a:t>
            </a:r>
            <a:r>
              <a:rPr sz="2600" b="1" spc="10" dirty="0">
                <a:solidFill>
                  <a:srgbClr val="FFFFFF"/>
                </a:solidFill>
                <a:latin typeface="Roboto"/>
                <a:cs typeface="Roboto"/>
              </a:rPr>
              <a:t>2</a:t>
            </a:r>
            <a:endParaRPr sz="2600">
              <a:latin typeface="Roboto"/>
              <a:cs typeface="Robo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643665" y="4149421"/>
            <a:ext cx="6776084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300"/>
              </a:lnSpc>
              <a:spcBef>
                <a:spcPts val="95"/>
              </a:spcBef>
            </a:pPr>
            <a:r>
              <a:rPr sz="1750" spc="-5" dirty="0">
                <a:solidFill>
                  <a:srgbClr val="17072A"/>
                </a:solidFill>
                <a:latin typeface="Arial MT"/>
                <a:cs typeface="Arial MT"/>
              </a:rPr>
              <a:t>Reporting </a:t>
            </a:r>
            <a:r>
              <a:rPr sz="1750" spc="-15" dirty="0">
                <a:solidFill>
                  <a:srgbClr val="17072A"/>
                </a:solidFill>
                <a:latin typeface="Arial MT"/>
                <a:cs typeface="Arial MT"/>
              </a:rPr>
              <a:t>can </a:t>
            </a:r>
            <a:r>
              <a:rPr sz="1750" spc="25" dirty="0">
                <a:solidFill>
                  <a:srgbClr val="17072A"/>
                </a:solidFill>
                <a:latin typeface="Arial MT"/>
                <a:cs typeface="Arial MT"/>
              </a:rPr>
              <a:t>facilitate </a:t>
            </a:r>
            <a:r>
              <a:rPr sz="1750" spc="-50" dirty="0">
                <a:solidFill>
                  <a:srgbClr val="17072A"/>
                </a:solidFill>
                <a:latin typeface="Arial MT"/>
                <a:cs typeface="Arial MT"/>
              </a:rPr>
              <a:t>access </a:t>
            </a:r>
            <a:r>
              <a:rPr sz="1750" spc="30" dirty="0">
                <a:solidFill>
                  <a:srgbClr val="17072A"/>
                </a:solidFill>
                <a:latin typeface="Arial MT"/>
                <a:cs typeface="Arial MT"/>
              </a:rPr>
              <a:t>to data </a:t>
            </a:r>
            <a:r>
              <a:rPr sz="1750" spc="-45" dirty="0">
                <a:solidFill>
                  <a:srgbClr val="17072A"/>
                </a:solidFill>
                <a:latin typeface="Arial MT"/>
                <a:cs typeface="Arial MT"/>
              </a:rPr>
              <a:t>on </a:t>
            </a:r>
            <a:r>
              <a:rPr sz="1750" spc="15" dirty="0">
                <a:solidFill>
                  <a:srgbClr val="17072A"/>
                </a:solidFill>
                <a:latin typeface="Arial MT"/>
                <a:cs typeface="Arial MT"/>
              </a:rPr>
              <a:t>patient </a:t>
            </a:r>
            <a:r>
              <a:rPr sz="1750" spc="10" dirty="0">
                <a:solidFill>
                  <a:srgbClr val="17072A"/>
                </a:solidFill>
                <a:latin typeface="Arial MT"/>
                <a:cs typeface="Arial MT"/>
              </a:rPr>
              <a:t>care, </a:t>
            </a:r>
            <a:r>
              <a:rPr sz="1750" dirty="0">
                <a:solidFill>
                  <a:srgbClr val="17072A"/>
                </a:solidFill>
                <a:latin typeface="Arial MT"/>
                <a:cs typeface="Arial MT"/>
              </a:rPr>
              <a:t>financial </a:t>
            </a:r>
            <a:r>
              <a:rPr sz="1750" spc="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17072A"/>
                </a:solidFill>
                <a:latin typeface="Arial MT"/>
                <a:cs typeface="Arial MT"/>
              </a:rPr>
              <a:t>performance, </a:t>
            </a:r>
            <a:r>
              <a:rPr sz="1750" spc="-5" dirty="0">
                <a:solidFill>
                  <a:srgbClr val="17072A"/>
                </a:solidFill>
                <a:latin typeface="Arial MT"/>
                <a:cs typeface="Arial MT"/>
              </a:rPr>
              <a:t>and operational </a:t>
            </a:r>
            <a:r>
              <a:rPr sz="1750" spc="25" dirty="0">
                <a:solidFill>
                  <a:srgbClr val="17072A"/>
                </a:solidFill>
                <a:latin typeface="Arial MT"/>
                <a:cs typeface="Arial MT"/>
              </a:rPr>
              <a:t>efficiency </a:t>
            </a:r>
            <a:r>
              <a:rPr sz="1750" spc="65" dirty="0">
                <a:solidFill>
                  <a:srgbClr val="17072A"/>
                </a:solidFill>
                <a:latin typeface="Arial MT"/>
                <a:cs typeface="Arial MT"/>
              </a:rPr>
              <a:t>for </a:t>
            </a:r>
            <a:r>
              <a:rPr sz="1750" spc="-20" dirty="0">
                <a:solidFill>
                  <a:srgbClr val="17072A"/>
                </a:solidFill>
                <a:latin typeface="Arial MT"/>
                <a:cs typeface="Arial MT"/>
              </a:rPr>
              <a:t>stakeholders </a:t>
            </a:r>
            <a:r>
              <a:rPr sz="1750" spc="-45" dirty="0">
                <a:solidFill>
                  <a:srgbClr val="17072A"/>
                </a:solidFill>
                <a:latin typeface="Arial MT"/>
                <a:cs typeface="Arial MT"/>
              </a:rPr>
              <a:t>such </a:t>
            </a:r>
            <a:r>
              <a:rPr sz="1750" spc="-65" dirty="0">
                <a:solidFill>
                  <a:srgbClr val="17072A"/>
                </a:solidFill>
                <a:latin typeface="Arial MT"/>
                <a:cs typeface="Arial MT"/>
              </a:rPr>
              <a:t>as </a:t>
            </a:r>
            <a:r>
              <a:rPr sz="1750" spc="-6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1750" spc="-25" dirty="0">
                <a:solidFill>
                  <a:srgbClr val="17072A"/>
                </a:solidFill>
                <a:latin typeface="Arial MT"/>
                <a:cs typeface="Arial MT"/>
              </a:rPr>
              <a:t>physicians, </a:t>
            </a:r>
            <a:r>
              <a:rPr sz="1750" spc="-10" dirty="0">
                <a:solidFill>
                  <a:srgbClr val="17072A"/>
                </a:solidFill>
                <a:latin typeface="Arial MT"/>
                <a:cs typeface="Arial MT"/>
              </a:rPr>
              <a:t>administrators, </a:t>
            </a:r>
            <a:r>
              <a:rPr sz="1750" spc="-5" dirty="0">
                <a:solidFill>
                  <a:srgbClr val="17072A"/>
                </a:solidFill>
                <a:latin typeface="Arial MT"/>
                <a:cs typeface="Arial MT"/>
              </a:rPr>
              <a:t>and </a:t>
            </a:r>
            <a:r>
              <a:rPr sz="1750" spc="-15" dirty="0">
                <a:solidFill>
                  <a:srgbClr val="17072A"/>
                </a:solidFill>
                <a:latin typeface="Arial MT"/>
                <a:cs typeface="Arial MT"/>
              </a:rPr>
              <a:t>executives. </a:t>
            </a:r>
            <a:r>
              <a:rPr sz="1750" spc="-25" dirty="0">
                <a:solidFill>
                  <a:srgbClr val="17072A"/>
                </a:solidFill>
                <a:latin typeface="Arial MT"/>
                <a:cs typeface="Arial MT"/>
              </a:rPr>
              <a:t>Reports </a:t>
            </a:r>
            <a:r>
              <a:rPr sz="1750" dirty="0">
                <a:solidFill>
                  <a:srgbClr val="17072A"/>
                </a:solidFill>
                <a:latin typeface="Arial MT"/>
                <a:cs typeface="Arial MT"/>
              </a:rPr>
              <a:t>types </a:t>
            </a:r>
            <a:r>
              <a:rPr sz="1750" spc="45" dirty="0">
                <a:solidFill>
                  <a:srgbClr val="17072A"/>
                </a:solidFill>
                <a:latin typeface="Arial MT"/>
                <a:cs typeface="Arial MT"/>
              </a:rPr>
              <a:t>that </a:t>
            </a:r>
            <a:r>
              <a:rPr sz="1750" spc="-15" dirty="0">
                <a:solidFill>
                  <a:srgbClr val="17072A"/>
                </a:solidFill>
                <a:latin typeface="Arial MT"/>
                <a:cs typeface="Arial MT"/>
              </a:rPr>
              <a:t>can </a:t>
            </a:r>
            <a:r>
              <a:rPr sz="1750" dirty="0">
                <a:solidFill>
                  <a:srgbClr val="17072A"/>
                </a:solidFill>
                <a:latin typeface="Arial MT"/>
                <a:cs typeface="Arial MT"/>
              </a:rPr>
              <a:t>be </a:t>
            </a:r>
            <a:r>
              <a:rPr sz="1750" spc="-47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1750" spc="5" dirty="0">
                <a:solidFill>
                  <a:srgbClr val="17072A"/>
                </a:solidFill>
                <a:latin typeface="Arial MT"/>
                <a:cs typeface="Arial MT"/>
              </a:rPr>
              <a:t>produced </a:t>
            </a:r>
            <a:r>
              <a:rPr sz="1750" spc="50" dirty="0">
                <a:solidFill>
                  <a:srgbClr val="17072A"/>
                </a:solidFill>
                <a:latin typeface="Arial MT"/>
                <a:cs typeface="Arial MT"/>
              </a:rPr>
              <a:t>by </a:t>
            </a:r>
            <a:r>
              <a:rPr sz="1750" spc="-50" dirty="0">
                <a:solidFill>
                  <a:srgbClr val="17072A"/>
                </a:solidFill>
                <a:latin typeface="Arial MT"/>
                <a:cs typeface="Arial MT"/>
              </a:rPr>
              <a:t>Phillips </a:t>
            </a:r>
            <a:r>
              <a:rPr sz="1750" dirty="0">
                <a:solidFill>
                  <a:srgbClr val="17072A"/>
                </a:solidFill>
                <a:latin typeface="Arial MT"/>
                <a:cs typeface="Arial MT"/>
              </a:rPr>
              <a:t>Healthcare's </a:t>
            </a:r>
            <a:r>
              <a:rPr sz="1750" spc="30" dirty="0">
                <a:solidFill>
                  <a:srgbClr val="17072A"/>
                </a:solidFill>
                <a:latin typeface="Arial MT"/>
                <a:cs typeface="Arial MT"/>
              </a:rPr>
              <a:t>data </a:t>
            </a:r>
            <a:r>
              <a:rPr sz="1750" spc="-20" dirty="0">
                <a:solidFill>
                  <a:srgbClr val="17072A"/>
                </a:solidFill>
                <a:latin typeface="Arial MT"/>
                <a:cs typeface="Arial MT"/>
              </a:rPr>
              <a:t>warehouse include </a:t>
            </a:r>
            <a:r>
              <a:rPr sz="1750" spc="-15" dirty="0">
                <a:solidFill>
                  <a:srgbClr val="17072A"/>
                </a:solidFill>
                <a:latin typeface="Arial MT"/>
                <a:cs typeface="Arial MT"/>
              </a:rPr>
              <a:t>clinical </a:t>
            </a:r>
            <a:r>
              <a:rPr sz="1750" spc="-1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1750" spc="5" dirty="0">
                <a:solidFill>
                  <a:srgbClr val="17072A"/>
                </a:solidFill>
                <a:latin typeface="Arial MT"/>
                <a:cs typeface="Arial MT"/>
              </a:rPr>
              <a:t>reports,</a:t>
            </a:r>
            <a:r>
              <a:rPr sz="1750" spc="-3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17072A"/>
                </a:solidFill>
                <a:latin typeface="Arial MT"/>
                <a:cs typeface="Arial MT"/>
              </a:rPr>
              <a:t>financial</a:t>
            </a:r>
            <a:r>
              <a:rPr sz="1750" spc="-3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1750" spc="5" dirty="0">
                <a:solidFill>
                  <a:srgbClr val="17072A"/>
                </a:solidFill>
                <a:latin typeface="Arial MT"/>
                <a:cs typeface="Arial MT"/>
              </a:rPr>
              <a:t>reports,</a:t>
            </a:r>
            <a:r>
              <a:rPr sz="1750" spc="-2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17072A"/>
                </a:solidFill>
                <a:latin typeface="Arial MT"/>
                <a:cs typeface="Arial MT"/>
              </a:rPr>
              <a:t>operational</a:t>
            </a:r>
            <a:r>
              <a:rPr sz="1750" spc="-3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1750" spc="5" dirty="0">
                <a:solidFill>
                  <a:srgbClr val="17072A"/>
                </a:solidFill>
                <a:latin typeface="Arial MT"/>
                <a:cs typeface="Arial MT"/>
              </a:rPr>
              <a:t>reports,</a:t>
            </a:r>
            <a:r>
              <a:rPr sz="1750" spc="-2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17072A"/>
                </a:solidFill>
                <a:latin typeface="Arial MT"/>
                <a:cs typeface="Arial MT"/>
              </a:rPr>
              <a:t>and</a:t>
            </a:r>
            <a:r>
              <a:rPr sz="1750" spc="-3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1750" spc="-20" dirty="0">
                <a:solidFill>
                  <a:srgbClr val="17072A"/>
                </a:solidFill>
                <a:latin typeface="Arial MT"/>
                <a:cs typeface="Arial MT"/>
              </a:rPr>
              <a:t>dashboards.</a:t>
            </a:r>
            <a:endParaRPr sz="175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9497600" y="4582033"/>
            <a:ext cx="962025" cy="962025"/>
            <a:chOff x="9497600" y="4582033"/>
            <a:chExt cx="962025" cy="962025"/>
          </a:xfrm>
        </p:grpSpPr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00294" y="4584727"/>
              <a:ext cx="956637" cy="956637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9497600" y="4582033"/>
              <a:ext cx="962025" cy="962025"/>
            </a:xfrm>
            <a:custGeom>
              <a:avLst/>
              <a:gdLst/>
              <a:ahLst/>
              <a:cxnLst/>
              <a:rect l="l" t="t" r="r" b="b"/>
              <a:pathLst>
                <a:path w="962025" h="962025">
                  <a:moveTo>
                    <a:pt x="481012" y="962024"/>
                  </a:moveTo>
                  <a:lnTo>
                    <a:pt x="431886" y="959537"/>
                  </a:lnTo>
                  <a:lnTo>
                    <a:pt x="384166" y="952238"/>
                  </a:lnTo>
                  <a:lnTo>
                    <a:pt x="338096" y="940371"/>
                  </a:lnTo>
                  <a:lnTo>
                    <a:pt x="293919" y="924178"/>
                  </a:lnTo>
                  <a:lnTo>
                    <a:pt x="251879" y="903902"/>
                  </a:lnTo>
                  <a:lnTo>
                    <a:pt x="212218" y="879788"/>
                  </a:lnTo>
                  <a:lnTo>
                    <a:pt x="175180" y="852078"/>
                  </a:lnTo>
                  <a:lnTo>
                    <a:pt x="141008" y="821016"/>
                  </a:lnTo>
                  <a:lnTo>
                    <a:pt x="109946" y="786844"/>
                  </a:lnTo>
                  <a:lnTo>
                    <a:pt x="82236" y="749806"/>
                  </a:lnTo>
                  <a:lnTo>
                    <a:pt x="58121" y="710145"/>
                  </a:lnTo>
                  <a:lnTo>
                    <a:pt x="37846" y="668105"/>
                  </a:lnTo>
                  <a:lnTo>
                    <a:pt x="21653" y="623928"/>
                  </a:lnTo>
                  <a:lnTo>
                    <a:pt x="9785" y="577858"/>
                  </a:lnTo>
                  <a:lnTo>
                    <a:pt x="2487" y="530138"/>
                  </a:lnTo>
                  <a:lnTo>
                    <a:pt x="0" y="481012"/>
                  </a:lnTo>
                  <a:lnTo>
                    <a:pt x="2487" y="431886"/>
                  </a:lnTo>
                  <a:lnTo>
                    <a:pt x="9785" y="384166"/>
                  </a:lnTo>
                  <a:lnTo>
                    <a:pt x="21653" y="338096"/>
                  </a:lnTo>
                  <a:lnTo>
                    <a:pt x="37846" y="293919"/>
                  </a:lnTo>
                  <a:lnTo>
                    <a:pt x="58121" y="251879"/>
                  </a:lnTo>
                  <a:lnTo>
                    <a:pt x="82236" y="212218"/>
                  </a:lnTo>
                  <a:lnTo>
                    <a:pt x="109946" y="175180"/>
                  </a:lnTo>
                  <a:lnTo>
                    <a:pt x="141008" y="141008"/>
                  </a:lnTo>
                  <a:lnTo>
                    <a:pt x="175180" y="109946"/>
                  </a:lnTo>
                  <a:lnTo>
                    <a:pt x="212218" y="82236"/>
                  </a:lnTo>
                  <a:lnTo>
                    <a:pt x="251879" y="58121"/>
                  </a:lnTo>
                  <a:lnTo>
                    <a:pt x="293919" y="37846"/>
                  </a:lnTo>
                  <a:lnTo>
                    <a:pt x="338096" y="21653"/>
                  </a:lnTo>
                  <a:lnTo>
                    <a:pt x="384166" y="9785"/>
                  </a:lnTo>
                  <a:lnTo>
                    <a:pt x="431886" y="2487"/>
                  </a:lnTo>
                  <a:lnTo>
                    <a:pt x="481012" y="0"/>
                  </a:lnTo>
                  <a:lnTo>
                    <a:pt x="530107" y="2487"/>
                  </a:lnTo>
                  <a:lnTo>
                    <a:pt x="549059" y="5387"/>
                  </a:lnTo>
                  <a:lnTo>
                    <a:pt x="481012" y="5387"/>
                  </a:lnTo>
                  <a:lnTo>
                    <a:pt x="432453" y="7847"/>
                  </a:lnTo>
                  <a:lnTo>
                    <a:pt x="385281" y="15068"/>
                  </a:lnTo>
                  <a:lnTo>
                    <a:pt x="339736" y="26807"/>
                  </a:lnTo>
                  <a:lnTo>
                    <a:pt x="296060" y="42825"/>
                  </a:lnTo>
                  <a:lnTo>
                    <a:pt x="254492" y="62879"/>
                  </a:lnTo>
                  <a:lnTo>
                    <a:pt x="215275" y="86730"/>
                  </a:lnTo>
                  <a:lnTo>
                    <a:pt x="178650" y="114136"/>
                  </a:lnTo>
                  <a:lnTo>
                    <a:pt x="144856" y="144856"/>
                  </a:lnTo>
                  <a:lnTo>
                    <a:pt x="114136" y="178650"/>
                  </a:lnTo>
                  <a:lnTo>
                    <a:pt x="86730" y="215276"/>
                  </a:lnTo>
                  <a:lnTo>
                    <a:pt x="62879" y="254492"/>
                  </a:lnTo>
                  <a:lnTo>
                    <a:pt x="42825" y="296060"/>
                  </a:lnTo>
                  <a:lnTo>
                    <a:pt x="26807" y="339736"/>
                  </a:lnTo>
                  <a:lnTo>
                    <a:pt x="15068" y="385281"/>
                  </a:lnTo>
                  <a:lnTo>
                    <a:pt x="7847" y="432453"/>
                  </a:lnTo>
                  <a:lnTo>
                    <a:pt x="5387" y="481012"/>
                  </a:lnTo>
                  <a:lnTo>
                    <a:pt x="7847" y="529571"/>
                  </a:lnTo>
                  <a:lnTo>
                    <a:pt x="15068" y="576743"/>
                  </a:lnTo>
                  <a:lnTo>
                    <a:pt x="26807" y="622288"/>
                  </a:lnTo>
                  <a:lnTo>
                    <a:pt x="42825" y="665964"/>
                  </a:lnTo>
                  <a:lnTo>
                    <a:pt x="62879" y="707531"/>
                  </a:lnTo>
                  <a:lnTo>
                    <a:pt x="86730" y="746748"/>
                  </a:lnTo>
                  <a:lnTo>
                    <a:pt x="114136" y="783374"/>
                  </a:lnTo>
                  <a:lnTo>
                    <a:pt x="144856" y="817168"/>
                  </a:lnTo>
                  <a:lnTo>
                    <a:pt x="178650" y="847888"/>
                  </a:lnTo>
                  <a:lnTo>
                    <a:pt x="215276" y="875294"/>
                  </a:lnTo>
                  <a:lnTo>
                    <a:pt x="254492" y="899145"/>
                  </a:lnTo>
                  <a:lnTo>
                    <a:pt x="296060" y="919199"/>
                  </a:lnTo>
                  <a:lnTo>
                    <a:pt x="339736" y="935217"/>
                  </a:lnTo>
                  <a:lnTo>
                    <a:pt x="385281" y="946956"/>
                  </a:lnTo>
                  <a:lnTo>
                    <a:pt x="432453" y="954177"/>
                  </a:lnTo>
                  <a:lnTo>
                    <a:pt x="481012" y="956637"/>
                  </a:lnTo>
                  <a:lnTo>
                    <a:pt x="549059" y="956637"/>
                  </a:lnTo>
                  <a:lnTo>
                    <a:pt x="530107" y="959537"/>
                  </a:lnTo>
                  <a:lnTo>
                    <a:pt x="481012" y="962024"/>
                  </a:lnTo>
                  <a:close/>
                </a:path>
                <a:path w="962025" h="962025">
                  <a:moveTo>
                    <a:pt x="549059" y="956637"/>
                  </a:moveTo>
                  <a:lnTo>
                    <a:pt x="481012" y="956637"/>
                  </a:lnTo>
                  <a:lnTo>
                    <a:pt x="529571" y="954177"/>
                  </a:lnTo>
                  <a:lnTo>
                    <a:pt x="576743" y="946956"/>
                  </a:lnTo>
                  <a:lnTo>
                    <a:pt x="622288" y="935217"/>
                  </a:lnTo>
                  <a:lnTo>
                    <a:pt x="665964" y="919199"/>
                  </a:lnTo>
                  <a:lnTo>
                    <a:pt x="707531" y="899145"/>
                  </a:lnTo>
                  <a:lnTo>
                    <a:pt x="746748" y="875294"/>
                  </a:lnTo>
                  <a:lnTo>
                    <a:pt x="783374" y="847888"/>
                  </a:lnTo>
                  <a:lnTo>
                    <a:pt x="817168" y="817168"/>
                  </a:lnTo>
                  <a:lnTo>
                    <a:pt x="847888" y="783374"/>
                  </a:lnTo>
                  <a:lnTo>
                    <a:pt x="875294" y="746748"/>
                  </a:lnTo>
                  <a:lnTo>
                    <a:pt x="899145" y="707531"/>
                  </a:lnTo>
                  <a:lnTo>
                    <a:pt x="919199" y="665964"/>
                  </a:lnTo>
                  <a:lnTo>
                    <a:pt x="935217" y="622288"/>
                  </a:lnTo>
                  <a:lnTo>
                    <a:pt x="946956" y="576743"/>
                  </a:lnTo>
                  <a:lnTo>
                    <a:pt x="954177" y="529571"/>
                  </a:lnTo>
                  <a:lnTo>
                    <a:pt x="956637" y="481012"/>
                  </a:lnTo>
                  <a:lnTo>
                    <a:pt x="954177" y="432453"/>
                  </a:lnTo>
                  <a:lnTo>
                    <a:pt x="946956" y="385281"/>
                  </a:lnTo>
                  <a:lnTo>
                    <a:pt x="935217" y="339736"/>
                  </a:lnTo>
                  <a:lnTo>
                    <a:pt x="919199" y="296060"/>
                  </a:lnTo>
                  <a:lnTo>
                    <a:pt x="899145" y="254492"/>
                  </a:lnTo>
                  <a:lnTo>
                    <a:pt x="875294" y="215276"/>
                  </a:lnTo>
                  <a:lnTo>
                    <a:pt x="847888" y="178650"/>
                  </a:lnTo>
                  <a:lnTo>
                    <a:pt x="817168" y="144856"/>
                  </a:lnTo>
                  <a:lnTo>
                    <a:pt x="783374" y="114136"/>
                  </a:lnTo>
                  <a:lnTo>
                    <a:pt x="746748" y="86730"/>
                  </a:lnTo>
                  <a:lnTo>
                    <a:pt x="707531" y="62879"/>
                  </a:lnTo>
                  <a:lnTo>
                    <a:pt x="665964" y="42825"/>
                  </a:lnTo>
                  <a:lnTo>
                    <a:pt x="622288" y="26807"/>
                  </a:lnTo>
                  <a:lnTo>
                    <a:pt x="576743" y="15068"/>
                  </a:lnTo>
                  <a:lnTo>
                    <a:pt x="529571" y="7847"/>
                  </a:lnTo>
                  <a:lnTo>
                    <a:pt x="481012" y="5387"/>
                  </a:lnTo>
                  <a:lnTo>
                    <a:pt x="549059" y="5387"/>
                  </a:lnTo>
                  <a:lnTo>
                    <a:pt x="623857" y="21653"/>
                  </a:lnTo>
                  <a:lnTo>
                    <a:pt x="668024" y="37846"/>
                  </a:lnTo>
                  <a:lnTo>
                    <a:pt x="710060" y="58121"/>
                  </a:lnTo>
                  <a:lnTo>
                    <a:pt x="749721" y="82236"/>
                  </a:lnTo>
                  <a:lnTo>
                    <a:pt x="786764" y="109946"/>
                  </a:lnTo>
                  <a:lnTo>
                    <a:pt x="820943" y="141008"/>
                  </a:lnTo>
                  <a:lnTo>
                    <a:pt x="852016" y="175180"/>
                  </a:lnTo>
                  <a:lnTo>
                    <a:pt x="879737" y="212218"/>
                  </a:lnTo>
                  <a:lnTo>
                    <a:pt x="903864" y="251879"/>
                  </a:lnTo>
                  <a:lnTo>
                    <a:pt x="924151" y="293919"/>
                  </a:lnTo>
                  <a:lnTo>
                    <a:pt x="940354" y="338096"/>
                  </a:lnTo>
                  <a:lnTo>
                    <a:pt x="952231" y="384166"/>
                  </a:lnTo>
                  <a:lnTo>
                    <a:pt x="959535" y="431886"/>
                  </a:lnTo>
                  <a:lnTo>
                    <a:pt x="962024" y="481012"/>
                  </a:lnTo>
                  <a:lnTo>
                    <a:pt x="959535" y="530138"/>
                  </a:lnTo>
                  <a:lnTo>
                    <a:pt x="952231" y="577858"/>
                  </a:lnTo>
                  <a:lnTo>
                    <a:pt x="940354" y="623928"/>
                  </a:lnTo>
                  <a:lnTo>
                    <a:pt x="924151" y="668105"/>
                  </a:lnTo>
                  <a:lnTo>
                    <a:pt x="903864" y="710145"/>
                  </a:lnTo>
                  <a:lnTo>
                    <a:pt x="879737" y="749806"/>
                  </a:lnTo>
                  <a:lnTo>
                    <a:pt x="852016" y="786844"/>
                  </a:lnTo>
                  <a:lnTo>
                    <a:pt x="820943" y="821016"/>
                  </a:lnTo>
                  <a:lnTo>
                    <a:pt x="786764" y="852078"/>
                  </a:lnTo>
                  <a:lnTo>
                    <a:pt x="749721" y="879788"/>
                  </a:lnTo>
                  <a:lnTo>
                    <a:pt x="710060" y="903902"/>
                  </a:lnTo>
                  <a:lnTo>
                    <a:pt x="668024" y="924178"/>
                  </a:lnTo>
                  <a:lnTo>
                    <a:pt x="623857" y="940371"/>
                  </a:lnTo>
                  <a:lnTo>
                    <a:pt x="577803" y="952238"/>
                  </a:lnTo>
                  <a:lnTo>
                    <a:pt x="549059" y="9566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9781216" y="4828603"/>
            <a:ext cx="407670" cy="4248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00" b="1" spc="5" dirty="0">
                <a:solidFill>
                  <a:srgbClr val="FFFFFF"/>
                </a:solidFill>
                <a:latin typeface="Roboto"/>
                <a:cs typeface="Roboto"/>
              </a:rPr>
              <a:t>0</a:t>
            </a:r>
            <a:r>
              <a:rPr sz="2600" b="1" spc="10" dirty="0">
                <a:solidFill>
                  <a:srgbClr val="FFFFFF"/>
                </a:solidFill>
                <a:latin typeface="Roboto"/>
                <a:cs typeface="Roboto"/>
              </a:rPr>
              <a:t>3</a:t>
            </a:r>
            <a:endParaRPr sz="2600">
              <a:latin typeface="Roboto"/>
              <a:cs typeface="Robo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628904" y="5943160"/>
            <a:ext cx="6824345" cy="1854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300"/>
              </a:lnSpc>
              <a:spcBef>
                <a:spcPts val="95"/>
              </a:spcBef>
            </a:pPr>
            <a:r>
              <a:rPr sz="1750" spc="80" dirty="0">
                <a:solidFill>
                  <a:srgbClr val="17072A"/>
                </a:solidFill>
                <a:latin typeface="Arial MT"/>
                <a:cs typeface="Arial MT"/>
              </a:rPr>
              <a:t>In</a:t>
            </a:r>
            <a:r>
              <a:rPr sz="1750" spc="-3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1750" spc="15" dirty="0">
                <a:solidFill>
                  <a:srgbClr val="17072A"/>
                </a:solidFill>
                <a:latin typeface="Arial MT"/>
                <a:cs typeface="Arial MT"/>
              </a:rPr>
              <a:t>order</a:t>
            </a:r>
            <a:r>
              <a:rPr sz="1750" spc="-3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1750" spc="30" dirty="0">
                <a:solidFill>
                  <a:srgbClr val="17072A"/>
                </a:solidFill>
                <a:latin typeface="Arial MT"/>
                <a:cs typeface="Arial MT"/>
              </a:rPr>
              <a:t>to</a:t>
            </a:r>
            <a:r>
              <a:rPr sz="1750" spc="-3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1750" spc="40" dirty="0">
                <a:solidFill>
                  <a:srgbClr val="17072A"/>
                </a:solidFill>
                <a:latin typeface="Arial MT"/>
                <a:cs typeface="Arial MT"/>
              </a:rPr>
              <a:t>better</a:t>
            </a:r>
            <a:r>
              <a:rPr sz="1750" spc="-3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1750" spc="-70" dirty="0">
                <a:solidFill>
                  <a:srgbClr val="17072A"/>
                </a:solidFill>
                <a:latin typeface="Arial MT"/>
                <a:cs typeface="Arial MT"/>
              </a:rPr>
              <a:t>use</a:t>
            </a:r>
            <a:r>
              <a:rPr sz="1750" spc="-3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1750" spc="-25" dirty="0">
                <a:solidFill>
                  <a:srgbClr val="17072A"/>
                </a:solidFill>
                <a:latin typeface="Arial MT"/>
                <a:cs typeface="Arial MT"/>
              </a:rPr>
              <a:t>resources, </a:t>
            </a:r>
            <a:r>
              <a:rPr sz="1750" spc="25" dirty="0">
                <a:solidFill>
                  <a:srgbClr val="17072A"/>
                </a:solidFill>
                <a:latin typeface="Arial MT"/>
                <a:cs typeface="Arial MT"/>
              </a:rPr>
              <a:t>cut</a:t>
            </a:r>
            <a:r>
              <a:rPr sz="1750" spc="-3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1750" spc="10" dirty="0">
                <a:solidFill>
                  <a:srgbClr val="17072A"/>
                </a:solidFill>
                <a:latin typeface="Arial MT"/>
                <a:cs typeface="Arial MT"/>
              </a:rPr>
              <a:t>down</a:t>
            </a:r>
            <a:r>
              <a:rPr sz="1750" spc="-3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1750" spc="-45" dirty="0">
                <a:solidFill>
                  <a:srgbClr val="17072A"/>
                </a:solidFill>
                <a:latin typeface="Arial MT"/>
                <a:cs typeface="Arial MT"/>
              </a:rPr>
              <a:t>on</a:t>
            </a:r>
            <a:r>
              <a:rPr sz="1750" spc="-3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1750" spc="40" dirty="0">
                <a:solidFill>
                  <a:srgbClr val="17072A"/>
                </a:solidFill>
                <a:latin typeface="Arial MT"/>
                <a:cs typeface="Arial MT"/>
              </a:rPr>
              <a:t>wait</a:t>
            </a:r>
            <a:r>
              <a:rPr sz="1750" spc="-3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1750" spc="-40" dirty="0">
                <a:solidFill>
                  <a:srgbClr val="17072A"/>
                </a:solidFill>
                <a:latin typeface="Arial MT"/>
                <a:cs typeface="Arial MT"/>
              </a:rPr>
              <a:t>times,</a:t>
            </a:r>
            <a:r>
              <a:rPr sz="1750" spc="-2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17072A"/>
                </a:solidFill>
                <a:latin typeface="Arial MT"/>
                <a:cs typeface="Arial MT"/>
              </a:rPr>
              <a:t>and</a:t>
            </a:r>
            <a:r>
              <a:rPr sz="1750" spc="-3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1750" spc="-20" dirty="0">
                <a:solidFill>
                  <a:srgbClr val="17072A"/>
                </a:solidFill>
                <a:latin typeface="Arial MT"/>
                <a:cs typeface="Arial MT"/>
              </a:rPr>
              <a:t>improve </a:t>
            </a:r>
            <a:r>
              <a:rPr sz="1750" spc="-47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1750" spc="15" dirty="0">
                <a:solidFill>
                  <a:srgbClr val="17072A"/>
                </a:solidFill>
                <a:latin typeface="Arial MT"/>
                <a:cs typeface="Arial MT"/>
              </a:rPr>
              <a:t>patient </a:t>
            </a:r>
            <a:r>
              <a:rPr sz="1750" spc="-40" dirty="0">
                <a:solidFill>
                  <a:srgbClr val="17072A"/>
                </a:solidFill>
                <a:latin typeface="Arial MT"/>
                <a:cs typeface="Arial MT"/>
              </a:rPr>
              <a:t>outcomes, </a:t>
            </a:r>
            <a:r>
              <a:rPr sz="1750" spc="-50" dirty="0">
                <a:solidFill>
                  <a:srgbClr val="17072A"/>
                </a:solidFill>
                <a:latin typeface="Arial MT"/>
                <a:cs typeface="Arial MT"/>
              </a:rPr>
              <a:t>Phillips </a:t>
            </a:r>
            <a:r>
              <a:rPr sz="1750" dirty="0">
                <a:solidFill>
                  <a:srgbClr val="17072A"/>
                </a:solidFill>
                <a:latin typeface="Arial MT"/>
                <a:cs typeface="Arial MT"/>
              </a:rPr>
              <a:t>Healthcare </a:t>
            </a:r>
            <a:r>
              <a:rPr sz="1750" spc="-40" dirty="0">
                <a:solidFill>
                  <a:srgbClr val="17072A"/>
                </a:solidFill>
                <a:latin typeface="Arial MT"/>
                <a:cs typeface="Arial MT"/>
              </a:rPr>
              <a:t>may </a:t>
            </a:r>
            <a:r>
              <a:rPr sz="1750" dirty="0">
                <a:solidFill>
                  <a:srgbClr val="17072A"/>
                </a:solidFill>
                <a:latin typeface="Arial MT"/>
                <a:cs typeface="Arial MT"/>
              </a:rPr>
              <a:t>be </a:t>
            </a:r>
            <a:r>
              <a:rPr sz="1750" spc="-10" dirty="0">
                <a:solidFill>
                  <a:srgbClr val="17072A"/>
                </a:solidFill>
                <a:latin typeface="Arial MT"/>
                <a:cs typeface="Arial MT"/>
              </a:rPr>
              <a:t>able </a:t>
            </a:r>
            <a:r>
              <a:rPr sz="1750" spc="30" dirty="0">
                <a:solidFill>
                  <a:srgbClr val="17072A"/>
                </a:solidFill>
                <a:latin typeface="Arial MT"/>
                <a:cs typeface="Arial MT"/>
              </a:rPr>
              <a:t>to identify </a:t>
            </a:r>
            <a:r>
              <a:rPr sz="1750" spc="3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17072A"/>
                </a:solidFill>
                <a:latin typeface="Arial MT"/>
                <a:cs typeface="Arial MT"/>
              </a:rPr>
              <a:t>bottlenecks </a:t>
            </a:r>
            <a:r>
              <a:rPr sz="1750" spc="-5" dirty="0">
                <a:solidFill>
                  <a:srgbClr val="17072A"/>
                </a:solidFill>
                <a:latin typeface="Arial MT"/>
                <a:cs typeface="Arial MT"/>
              </a:rPr>
              <a:t>and </a:t>
            </a:r>
            <a:r>
              <a:rPr sz="1750" spc="-40" dirty="0">
                <a:solidFill>
                  <a:srgbClr val="17072A"/>
                </a:solidFill>
                <a:latin typeface="Arial MT"/>
                <a:cs typeface="Arial MT"/>
              </a:rPr>
              <a:t>optimise </a:t>
            </a:r>
            <a:r>
              <a:rPr sz="1750" spc="-10" dirty="0">
                <a:solidFill>
                  <a:srgbClr val="17072A"/>
                </a:solidFill>
                <a:latin typeface="Arial MT"/>
                <a:cs typeface="Arial MT"/>
              </a:rPr>
              <a:t>procedures </a:t>
            </a:r>
            <a:r>
              <a:rPr sz="1750" spc="35" dirty="0">
                <a:solidFill>
                  <a:srgbClr val="17072A"/>
                </a:solidFill>
                <a:latin typeface="Arial MT"/>
                <a:cs typeface="Arial MT"/>
              </a:rPr>
              <a:t>with </a:t>
            </a:r>
            <a:r>
              <a:rPr sz="1750" spc="10" dirty="0">
                <a:solidFill>
                  <a:srgbClr val="17072A"/>
                </a:solidFill>
                <a:latin typeface="Arial MT"/>
                <a:cs typeface="Arial MT"/>
              </a:rPr>
              <a:t>the </a:t>
            </a:r>
            <a:r>
              <a:rPr sz="1750" dirty="0">
                <a:solidFill>
                  <a:srgbClr val="17072A"/>
                </a:solidFill>
                <a:latin typeface="Arial MT"/>
                <a:cs typeface="Arial MT"/>
              </a:rPr>
              <a:t>aid </a:t>
            </a:r>
            <a:r>
              <a:rPr sz="1750" spc="60" dirty="0">
                <a:solidFill>
                  <a:srgbClr val="17072A"/>
                </a:solidFill>
                <a:latin typeface="Arial MT"/>
                <a:cs typeface="Arial MT"/>
              </a:rPr>
              <a:t>of </a:t>
            </a:r>
            <a:r>
              <a:rPr sz="1750" spc="-5" dirty="0">
                <a:solidFill>
                  <a:srgbClr val="17072A"/>
                </a:solidFill>
                <a:latin typeface="Arial MT"/>
                <a:cs typeface="Arial MT"/>
              </a:rPr>
              <a:t>operational </a:t>
            </a:r>
            <a:r>
              <a:rPr sz="175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1750" spc="25" dirty="0">
                <a:solidFill>
                  <a:srgbClr val="17072A"/>
                </a:solidFill>
                <a:latin typeface="Arial MT"/>
                <a:cs typeface="Arial MT"/>
              </a:rPr>
              <a:t>efficiency </a:t>
            </a:r>
            <a:r>
              <a:rPr sz="1750" spc="-45" dirty="0">
                <a:solidFill>
                  <a:srgbClr val="17072A"/>
                </a:solidFill>
                <a:latin typeface="Arial MT"/>
                <a:cs typeface="Arial MT"/>
              </a:rPr>
              <a:t>analysis. </a:t>
            </a:r>
            <a:r>
              <a:rPr sz="1750" spc="-35" dirty="0">
                <a:solidFill>
                  <a:srgbClr val="17072A"/>
                </a:solidFill>
                <a:latin typeface="Arial MT"/>
                <a:cs typeface="Arial MT"/>
              </a:rPr>
              <a:t>For </a:t>
            </a:r>
            <a:r>
              <a:rPr sz="1750" spc="-20" dirty="0">
                <a:solidFill>
                  <a:srgbClr val="17072A"/>
                </a:solidFill>
                <a:latin typeface="Arial MT"/>
                <a:cs typeface="Arial MT"/>
              </a:rPr>
              <a:t>instance, </a:t>
            </a:r>
            <a:r>
              <a:rPr sz="1750" spc="10" dirty="0">
                <a:solidFill>
                  <a:srgbClr val="17072A"/>
                </a:solidFill>
                <a:latin typeface="Arial MT"/>
                <a:cs typeface="Arial MT"/>
              </a:rPr>
              <a:t>reviewing </a:t>
            </a:r>
            <a:r>
              <a:rPr sz="1750" spc="15" dirty="0">
                <a:solidFill>
                  <a:srgbClr val="17072A"/>
                </a:solidFill>
                <a:latin typeface="Arial MT"/>
                <a:cs typeface="Arial MT"/>
              </a:rPr>
              <a:t>patient </a:t>
            </a:r>
            <a:r>
              <a:rPr sz="1750" spc="50" dirty="0">
                <a:solidFill>
                  <a:srgbClr val="17072A"/>
                </a:solidFill>
                <a:latin typeface="Arial MT"/>
                <a:cs typeface="Arial MT"/>
              </a:rPr>
              <a:t>flow </a:t>
            </a:r>
            <a:r>
              <a:rPr sz="1750" spc="-5" dirty="0">
                <a:solidFill>
                  <a:srgbClr val="17072A"/>
                </a:solidFill>
                <a:latin typeface="Arial MT"/>
                <a:cs typeface="Arial MT"/>
              </a:rPr>
              <a:t>and </a:t>
            </a:r>
            <a:r>
              <a:rPr sz="1750" spc="-20" dirty="0">
                <a:solidFill>
                  <a:srgbClr val="17072A"/>
                </a:solidFill>
                <a:latin typeface="Arial MT"/>
                <a:cs typeface="Arial MT"/>
              </a:rPr>
              <a:t>resource </a:t>
            </a:r>
            <a:r>
              <a:rPr sz="1750" spc="-15" dirty="0">
                <a:solidFill>
                  <a:srgbClr val="17072A"/>
                </a:solidFill>
                <a:latin typeface="Arial MT"/>
                <a:cs typeface="Arial MT"/>
              </a:rPr>
              <a:t> utilisation </a:t>
            </a:r>
            <a:r>
              <a:rPr sz="1750" spc="30" dirty="0">
                <a:solidFill>
                  <a:srgbClr val="17072A"/>
                </a:solidFill>
                <a:latin typeface="Arial MT"/>
                <a:cs typeface="Arial MT"/>
              </a:rPr>
              <a:t>data </a:t>
            </a:r>
            <a:r>
              <a:rPr sz="1750" spc="-15" dirty="0">
                <a:solidFill>
                  <a:srgbClr val="17072A"/>
                </a:solidFill>
                <a:latin typeface="Arial MT"/>
                <a:cs typeface="Arial MT"/>
              </a:rPr>
              <a:t>could </a:t>
            </a:r>
            <a:r>
              <a:rPr sz="1750" spc="-25" dirty="0">
                <a:solidFill>
                  <a:srgbClr val="17072A"/>
                </a:solidFill>
                <a:latin typeface="Arial MT"/>
                <a:cs typeface="Arial MT"/>
              </a:rPr>
              <a:t>help </a:t>
            </a:r>
            <a:r>
              <a:rPr sz="1750" spc="40" dirty="0">
                <a:solidFill>
                  <a:srgbClr val="17072A"/>
                </a:solidFill>
                <a:latin typeface="Arial MT"/>
                <a:cs typeface="Arial MT"/>
              </a:rPr>
              <a:t>staffing </a:t>
            </a:r>
            <a:r>
              <a:rPr sz="1750" spc="-45" dirty="0">
                <a:solidFill>
                  <a:srgbClr val="17072A"/>
                </a:solidFill>
                <a:latin typeface="Arial MT"/>
                <a:cs typeface="Arial MT"/>
              </a:rPr>
              <a:t>decisions </a:t>
            </a:r>
            <a:r>
              <a:rPr sz="1750" dirty="0">
                <a:solidFill>
                  <a:srgbClr val="17072A"/>
                </a:solidFill>
                <a:latin typeface="Arial MT"/>
                <a:cs typeface="Arial MT"/>
              </a:rPr>
              <a:t>be </a:t>
            </a:r>
            <a:r>
              <a:rPr sz="1750" spc="-50" dirty="0">
                <a:solidFill>
                  <a:srgbClr val="17072A"/>
                </a:solidFill>
                <a:latin typeface="Arial MT"/>
                <a:cs typeface="Arial MT"/>
              </a:rPr>
              <a:t>made more </a:t>
            </a:r>
            <a:r>
              <a:rPr sz="1750" spc="35" dirty="0">
                <a:solidFill>
                  <a:srgbClr val="17072A"/>
                </a:solidFill>
                <a:latin typeface="Arial MT"/>
                <a:cs typeface="Arial MT"/>
              </a:rPr>
              <a:t>effectively </a:t>
            </a:r>
            <a:r>
              <a:rPr sz="1750" spc="-47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17072A"/>
                </a:solidFill>
                <a:latin typeface="Arial MT"/>
                <a:cs typeface="Arial MT"/>
              </a:rPr>
              <a:t>and</a:t>
            </a:r>
            <a:r>
              <a:rPr sz="1750" spc="-3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1750" spc="25" dirty="0">
                <a:solidFill>
                  <a:srgbClr val="17072A"/>
                </a:solidFill>
                <a:latin typeface="Arial MT"/>
                <a:cs typeface="Arial MT"/>
              </a:rPr>
              <a:t>cut</a:t>
            </a:r>
            <a:r>
              <a:rPr sz="1750" spc="-3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1750" spc="10" dirty="0">
                <a:solidFill>
                  <a:srgbClr val="17072A"/>
                </a:solidFill>
                <a:latin typeface="Arial MT"/>
                <a:cs typeface="Arial MT"/>
              </a:rPr>
              <a:t>down</a:t>
            </a:r>
            <a:r>
              <a:rPr sz="1750" spc="-3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1750" spc="-45" dirty="0">
                <a:solidFill>
                  <a:srgbClr val="17072A"/>
                </a:solidFill>
                <a:latin typeface="Arial MT"/>
                <a:cs typeface="Arial MT"/>
              </a:rPr>
              <a:t>on</a:t>
            </a:r>
            <a:r>
              <a:rPr sz="1750" spc="-3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1750" spc="15" dirty="0">
                <a:solidFill>
                  <a:srgbClr val="17072A"/>
                </a:solidFill>
                <a:latin typeface="Arial MT"/>
                <a:cs typeface="Arial MT"/>
              </a:rPr>
              <a:t>patient</a:t>
            </a:r>
            <a:r>
              <a:rPr sz="1750" spc="-3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1750" spc="40" dirty="0">
                <a:solidFill>
                  <a:srgbClr val="17072A"/>
                </a:solidFill>
                <a:latin typeface="Arial MT"/>
                <a:cs typeface="Arial MT"/>
              </a:rPr>
              <a:t>wait</a:t>
            </a:r>
            <a:r>
              <a:rPr sz="1750" spc="-3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1750" spc="-55" dirty="0">
                <a:solidFill>
                  <a:srgbClr val="17072A"/>
                </a:solidFill>
                <a:latin typeface="Arial MT"/>
                <a:cs typeface="Arial MT"/>
              </a:rPr>
              <a:t>times.</a:t>
            </a:r>
            <a:endParaRPr sz="1750">
              <a:latin typeface="Arial MT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9468080" y="6441072"/>
            <a:ext cx="962025" cy="962025"/>
            <a:chOff x="9468080" y="6441072"/>
            <a:chExt cx="962025" cy="962025"/>
          </a:xfrm>
        </p:grpSpPr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470774" y="6443766"/>
              <a:ext cx="956637" cy="956637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9468080" y="6441072"/>
              <a:ext cx="962025" cy="962025"/>
            </a:xfrm>
            <a:custGeom>
              <a:avLst/>
              <a:gdLst/>
              <a:ahLst/>
              <a:cxnLst/>
              <a:rect l="l" t="t" r="r" b="b"/>
              <a:pathLst>
                <a:path w="962025" h="962025">
                  <a:moveTo>
                    <a:pt x="481012" y="962024"/>
                  </a:moveTo>
                  <a:lnTo>
                    <a:pt x="431886" y="959537"/>
                  </a:lnTo>
                  <a:lnTo>
                    <a:pt x="384166" y="952238"/>
                  </a:lnTo>
                  <a:lnTo>
                    <a:pt x="338096" y="940371"/>
                  </a:lnTo>
                  <a:lnTo>
                    <a:pt x="293919" y="924178"/>
                  </a:lnTo>
                  <a:lnTo>
                    <a:pt x="251879" y="903902"/>
                  </a:lnTo>
                  <a:lnTo>
                    <a:pt x="212218" y="879788"/>
                  </a:lnTo>
                  <a:lnTo>
                    <a:pt x="175180" y="852078"/>
                  </a:lnTo>
                  <a:lnTo>
                    <a:pt x="141008" y="821016"/>
                  </a:lnTo>
                  <a:lnTo>
                    <a:pt x="109946" y="786844"/>
                  </a:lnTo>
                  <a:lnTo>
                    <a:pt x="82236" y="749806"/>
                  </a:lnTo>
                  <a:lnTo>
                    <a:pt x="58121" y="710145"/>
                  </a:lnTo>
                  <a:lnTo>
                    <a:pt x="37846" y="668105"/>
                  </a:lnTo>
                  <a:lnTo>
                    <a:pt x="21653" y="623928"/>
                  </a:lnTo>
                  <a:lnTo>
                    <a:pt x="9785" y="577858"/>
                  </a:lnTo>
                  <a:lnTo>
                    <a:pt x="2487" y="530138"/>
                  </a:lnTo>
                  <a:lnTo>
                    <a:pt x="0" y="481012"/>
                  </a:lnTo>
                  <a:lnTo>
                    <a:pt x="2487" y="431886"/>
                  </a:lnTo>
                  <a:lnTo>
                    <a:pt x="9785" y="384166"/>
                  </a:lnTo>
                  <a:lnTo>
                    <a:pt x="21653" y="338096"/>
                  </a:lnTo>
                  <a:lnTo>
                    <a:pt x="37846" y="293919"/>
                  </a:lnTo>
                  <a:lnTo>
                    <a:pt x="58121" y="251879"/>
                  </a:lnTo>
                  <a:lnTo>
                    <a:pt x="82236" y="212218"/>
                  </a:lnTo>
                  <a:lnTo>
                    <a:pt x="109946" y="175180"/>
                  </a:lnTo>
                  <a:lnTo>
                    <a:pt x="141008" y="141008"/>
                  </a:lnTo>
                  <a:lnTo>
                    <a:pt x="175180" y="109946"/>
                  </a:lnTo>
                  <a:lnTo>
                    <a:pt x="212218" y="82236"/>
                  </a:lnTo>
                  <a:lnTo>
                    <a:pt x="251879" y="58121"/>
                  </a:lnTo>
                  <a:lnTo>
                    <a:pt x="293919" y="37846"/>
                  </a:lnTo>
                  <a:lnTo>
                    <a:pt x="338096" y="21653"/>
                  </a:lnTo>
                  <a:lnTo>
                    <a:pt x="384166" y="9785"/>
                  </a:lnTo>
                  <a:lnTo>
                    <a:pt x="431886" y="2487"/>
                  </a:lnTo>
                  <a:lnTo>
                    <a:pt x="481012" y="0"/>
                  </a:lnTo>
                  <a:lnTo>
                    <a:pt x="530107" y="2487"/>
                  </a:lnTo>
                  <a:lnTo>
                    <a:pt x="549059" y="5387"/>
                  </a:lnTo>
                  <a:lnTo>
                    <a:pt x="481012" y="5387"/>
                  </a:lnTo>
                  <a:lnTo>
                    <a:pt x="432453" y="7847"/>
                  </a:lnTo>
                  <a:lnTo>
                    <a:pt x="385281" y="15068"/>
                  </a:lnTo>
                  <a:lnTo>
                    <a:pt x="339736" y="26807"/>
                  </a:lnTo>
                  <a:lnTo>
                    <a:pt x="296060" y="42825"/>
                  </a:lnTo>
                  <a:lnTo>
                    <a:pt x="254492" y="62879"/>
                  </a:lnTo>
                  <a:lnTo>
                    <a:pt x="215275" y="86730"/>
                  </a:lnTo>
                  <a:lnTo>
                    <a:pt x="178650" y="114136"/>
                  </a:lnTo>
                  <a:lnTo>
                    <a:pt x="144856" y="144856"/>
                  </a:lnTo>
                  <a:lnTo>
                    <a:pt x="114136" y="178650"/>
                  </a:lnTo>
                  <a:lnTo>
                    <a:pt x="86730" y="215276"/>
                  </a:lnTo>
                  <a:lnTo>
                    <a:pt x="62879" y="254492"/>
                  </a:lnTo>
                  <a:lnTo>
                    <a:pt x="42825" y="296060"/>
                  </a:lnTo>
                  <a:lnTo>
                    <a:pt x="26807" y="339736"/>
                  </a:lnTo>
                  <a:lnTo>
                    <a:pt x="15068" y="385281"/>
                  </a:lnTo>
                  <a:lnTo>
                    <a:pt x="7847" y="432453"/>
                  </a:lnTo>
                  <a:lnTo>
                    <a:pt x="5387" y="481012"/>
                  </a:lnTo>
                  <a:lnTo>
                    <a:pt x="7847" y="529571"/>
                  </a:lnTo>
                  <a:lnTo>
                    <a:pt x="15068" y="576743"/>
                  </a:lnTo>
                  <a:lnTo>
                    <a:pt x="26807" y="622288"/>
                  </a:lnTo>
                  <a:lnTo>
                    <a:pt x="42825" y="665964"/>
                  </a:lnTo>
                  <a:lnTo>
                    <a:pt x="62879" y="707531"/>
                  </a:lnTo>
                  <a:lnTo>
                    <a:pt x="86730" y="746748"/>
                  </a:lnTo>
                  <a:lnTo>
                    <a:pt x="114136" y="783374"/>
                  </a:lnTo>
                  <a:lnTo>
                    <a:pt x="144856" y="817168"/>
                  </a:lnTo>
                  <a:lnTo>
                    <a:pt x="178650" y="847888"/>
                  </a:lnTo>
                  <a:lnTo>
                    <a:pt x="215276" y="875294"/>
                  </a:lnTo>
                  <a:lnTo>
                    <a:pt x="254492" y="899145"/>
                  </a:lnTo>
                  <a:lnTo>
                    <a:pt x="296060" y="919199"/>
                  </a:lnTo>
                  <a:lnTo>
                    <a:pt x="339736" y="935217"/>
                  </a:lnTo>
                  <a:lnTo>
                    <a:pt x="385281" y="946956"/>
                  </a:lnTo>
                  <a:lnTo>
                    <a:pt x="432453" y="954177"/>
                  </a:lnTo>
                  <a:lnTo>
                    <a:pt x="481012" y="956637"/>
                  </a:lnTo>
                  <a:lnTo>
                    <a:pt x="549059" y="956637"/>
                  </a:lnTo>
                  <a:lnTo>
                    <a:pt x="530107" y="959537"/>
                  </a:lnTo>
                  <a:lnTo>
                    <a:pt x="481012" y="962024"/>
                  </a:lnTo>
                  <a:close/>
                </a:path>
                <a:path w="962025" h="962025">
                  <a:moveTo>
                    <a:pt x="549059" y="956637"/>
                  </a:moveTo>
                  <a:lnTo>
                    <a:pt x="481012" y="956637"/>
                  </a:lnTo>
                  <a:lnTo>
                    <a:pt x="529571" y="954177"/>
                  </a:lnTo>
                  <a:lnTo>
                    <a:pt x="576743" y="946956"/>
                  </a:lnTo>
                  <a:lnTo>
                    <a:pt x="622288" y="935217"/>
                  </a:lnTo>
                  <a:lnTo>
                    <a:pt x="665964" y="919199"/>
                  </a:lnTo>
                  <a:lnTo>
                    <a:pt x="707531" y="899145"/>
                  </a:lnTo>
                  <a:lnTo>
                    <a:pt x="746748" y="875294"/>
                  </a:lnTo>
                  <a:lnTo>
                    <a:pt x="783374" y="847888"/>
                  </a:lnTo>
                  <a:lnTo>
                    <a:pt x="817168" y="817168"/>
                  </a:lnTo>
                  <a:lnTo>
                    <a:pt x="847888" y="783374"/>
                  </a:lnTo>
                  <a:lnTo>
                    <a:pt x="875294" y="746748"/>
                  </a:lnTo>
                  <a:lnTo>
                    <a:pt x="899145" y="707531"/>
                  </a:lnTo>
                  <a:lnTo>
                    <a:pt x="919199" y="665964"/>
                  </a:lnTo>
                  <a:lnTo>
                    <a:pt x="935217" y="622288"/>
                  </a:lnTo>
                  <a:lnTo>
                    <a:pt x="946956" y="576743"/>
                  </a:lnTo>
                  <a:lnTo>
                    <a:pt x="954177" y="529571"/>
                  </a:lnTo>
                  <a:lnTo>
                    <a:pt x="956637" y="481012"/>
                  </a:lnTo>
                  <a:lnTo>
                    <a:pt x="954177" y="432453"/>
                  </a:lnTo>
                  <a:lnTo>
                    <a:pt x="946956" y="385281"/>
                  </a:lnTo>
                  <a:lnTo>
                    <a:pt x="935217" y="339736"/>
                  </a:lnTo>
                  <a:lnTo>
                    <a:pt x="919199" y="296060"/>
                  </a:lnTo>
                  <a:lnTo>
                    <a:pt x="899145" y="254492"/>
                  </a:lnTo>
                  <a:lnTo>
                    <a:pt x="875294" y="215276"/>
                  </a:lnTo>
                  <a:lnTo>
                    <a:pt x="847888" y="178650"/>
                  </a:lnTo>
                  <a:lnTo>
                    <a:pt x="817168" y="144856"/>
                  </a:lnTo>
                  <a:lnTo>
                    <a:pt x="783374" y="114136"/>
                  </a:lnTo>
                  <a:lnTo>
                    <a:pt x="746748" y="86730"/>
                  </a:lnTo>
                  <a:lnTo>
                    <a:pt x="707531" y="62879"/>
                  </a:lnTo>
                  <a:lnTo>
                    <a:pt x="665964" y="42825"/>
                  </a:lnTo>
                  <a:lnTo>
                    <a:pt x="622288" y="26807"/>
                  </a:lnTo>
                  <a:lnTo>
                    <a:pt x="576743" y="15068"/>
                  </a:lnTo>
                  <a:lnTo>
                    <a:pt x="529571" y="7847"/>
                  </a:lnTo>
                  <a:lnTo>
                    <a:pt x="481012" y="5387"/>
                  </a:lnTo>
                  <a:lnTo>
                    <a:pt x="549059" y="5387"/>
                  </a:lnTo>
                  <a:lnTo>
                    <a:pt x="623857" y="21653"/>
                  </a:lnTo>
                  <a:lnTo>
                    <a:pt x="668024" y="37846"/>
                  </a:lnTo>
                  <a:lnTo>
                    <a:pt x="710060" y="58121"/>
                  </a:lnTo>
                  <a:lnTo>
                    <a:pt x="749721" y="82236"/>
                  </a:lnTo>
                  <a:lnTo>
                    <a:pt x="786764" y="109946"/>
                  </a:lnTo>
                  <a:lnTo>
                    <a:pt x="820943" y="141008"/>
                  </a:lnTo>
                  <a:lnTo>
                    <a:pt x="852016" y="175180"/>
                  </a:lnTo>
                  <a:lnTo>
                    <a:pt x="879737" y="212218"/>
                  </a:lnTo>
                  <a:lnTo>
                    <a:pt x="903864" y="251879"/>
                  </a:lnTo>
                  <a:lnTo>
                    <a:pt x="924151" y="293919"/>
                  </a:lnTo>
                  <a:lnTo>
                    <a:pt x="940354" y="338096"/>
                  </a:lnTo>
                  <a:lnTo>
                    <a:pt x="952231" y="384166"/>
                  </a:lnTo>
                  <a:lnTo>
                    <a:pt x="959535" y="431886"/>
                  </a:lnTo>
                  <a:lnTo>
                    <a:pt x="962024" y="481012"/>
                  </a:lnTo>
                  <a:lnTo>
                    <a:pt x="959535" y="530138"/>
                  </a:lnTo>
                  <a:lnTo>
                    <a:pt x="952231" y="577858"/>
                  </a:lnTo>
                  <a:lnTo>
                    <a:pt x="940354" y="623928"/>
                  </a:lnTo>
                  <a:lnTo>
                    <a:pt x="924151" y="668105"/>
                  </a:lnTo>
                  <a:lnTo>
                    <a:pt x="903864" y="710145"/>
                  </a:lnTo>
                  <a:lnTo>
                    <a:pt x="879737" y="749806"/>
                  </a:lnTo>
                  <a:lnTo>
                    <a:pt x="852016" y="786844"/>
                  </a:lnTo>
                  <a:lnTo>
                    <a:pt x="820943" y="821016"/>
                  </a:lnTo>
                  <a:lnTo>
                    <a:pt x="786764" y="852078"/>
                  </a:lnTo>
                  <a:lnTo>
                    <a:pt x="749721" y="879788"/>
                  </a:lnTo>
                  <a:lnTo>
                    <a:pt x="710060" y="903902"/>
                  </a:lnTo>
                  <a:lnTo>
                    <a:pt x="668024" y="924178"/>
                  </a:lnTo>
                  <a:lnTo>
                    <a:pt x="623857" y="940371"/>
                  </a:lnTo>
                  <a:lnTo>
                    <a:pt x="577803" y="952238"/>
                  </a:lnTo>
                  <a:lnTo>
                    <a:pt x="549059" y="9566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9751695" y="6687644"/>
            <a:ext cx="407670" cy="4248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00" b="1" spc="5" dirty="0">
                <a:solidFill>
                  <a:srgbClr val="FFFFFF"/>
                </a:solidFill>
                <a:latin typeface="Roboto"/>
                <a:cs typeface="Roboto"/>
              </a:rPr>
              <a:t>0</a:t>
            </a:r>
            <a:r>
              <a:rPr sz="2600" b="1" spc="10" dirty="0">
                <a:solidFill>
                  <a:srgbClr val="FFFFFF"/>
                </a:solidFill>
                <a:latin typeface="Roboto"/>
                <a:cs typeface="Roboto"/>
              </a:rPr>
              <a:t>4</a:t>
            </a:r>
            <a:endParaRPr sz="2600">
              <a:latin typeface="Roboto"/>
              <a:cs typeface="Robot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628904" y="8051224"/>
            <a:ext cx="7045959" cy="1854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795">
              <a:lnSpc>
                <a:spcPct val="114300"/>
              </a:lnSpc>
              <a:spcBef>
                <a:spcPts val="95"/>
              </a:spcBef>
            </a:pPr>
            <a:r>
              <a:rPr sz="1750" spc="-50" dirty="0">
                <a:solidFill>
                  <a:srgbClr val="17072A"/>
                </a:solidFill>
                <a:latin typeface="Arial MT"/>
                <a:cs typeface="Arial MT"/>
              </a:rPr>
              <a:t>Phillips </a:t>
            </a:r>
            <a:r>
              <a:rPr sz="1750" dirty="0">
                <a:solidFill>
                  <a:srgbClr val="17072A"/>
                </a:solidFill>
                <a:latin typeface="Arial MT"/>
                <a:cs typeface="Arial MT"/>
              </a:rPr>
              <a:t>Healthcare </a:t>
            </a:r>
            <a:r>
              <a:rPr sz="1750" spc="-15" dirty="0">
                <a:solidFill>
                  <a:srgbClr val="17072A"/>
                </a:solidFill>
                <a:latin typeface="Arial MT"/>
                <a:cs typeface="Arial MT"/>
              </a:rPr>
              <a:t>can </a:t>
            </a:r>
            <a:r>
              <a:rPr sz="1750" spc="-55" dirty="0">
                <a:solidFill>
                  <a:srgbClr val="17072A"/>
                </a:solidFill>
                <a:latin typeface="Arial MT"/>
                <a:cs typeface="Arial MT"/>
              </a:rPr>
              <a:t>also </a:t>
            </a:r>
            <a:r>
              <a:rPr sz="1750" spc="-25" dirty="0">
                <a:solidFill>
                  <a:srgbClr val="17072A"/>
                </a:solidFill>
                <a:latin typeface="Arial MT"/>
                <a:cs typeface="Arial MT"/>
              </a:rPr>
              <a:t>analyze </a:t>
            </a:r>
            <a:r>
              <a:rPr sz="1750" spc="20" dirty="0">
                <a:solidFill>
                  <a:srgbClr val="17072A"/>
                </a:solidFill>
                <a:latin typeface="Arial MT"/>
                <a:cs typeface="Arial MT"/>
              </a:rPr>
              <a:t>provider </a:t>
            </a:r>
            <a:r>
              <a:rPr sz="1750" spc="-5" dirty="0">
                <a:solidFill>
                  <a:srgbClr val="17072A"/>
                </a:solidFill>
                <a:latin typeface="Arial MT"/>
                <a:cs typeface="Arial MT"/>
              </a:rPr>
              <a:t>performance </a:t>
            </a:r>
            <a:r>
              <a:rPr sz="1750" spc="50" dirty="0">
                <a:solidFill>
                  <a:srgbClr val="17072A"/>
                </a:solidFill>
                <a:latin typeface="Arial MT"/>
                <a:cs typeface="Arial MT"/>
              </a:rPr>
              <a:t>by </a:t>
            </a:r>
            <a:r>
              <a:rPr sz="1750" spc="-30" dirty="0">
                <a:solidFill>
                  <a:srgbClr val="17072A"/>
                </a:solidFill>
                <a:latin typeface="Arial MT"/>
                <a:cs typeface="Arial MT"/>
              </a:rPr>
              <a:t>examining </a:t>
            </a:r>
            <a:r>
              <a:rPr sz="1750" spc="-47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1750" spc="30" dirty="0">
                <a:solidFill>
                  <a:srgbClr val="17072A"/>
                </a:solidFill>
                <a:latin typeface="Arial MT"/>
                <a:cs typeface="Arial MT"/>
              </a:rPr>
              <a:t>data </a:t>
            </a:r>
            <a:r>
              <a:rPr sz="1750" spc="-45" dirty="0">
                <a:solidFill>
                  <a:srgbClr val="17072A"/>
                </a:solidFill>
                <a:latin typeface="Arial MT"/>
                <a:cs typeface="Arial MT"/>
              </a:rPr>
              <a:t>on </a:t>
            </a:r>
            <a:r>
              <a:rPr sz="1750" spc="10" dirty="0">
                <a:solidFill>
                  <a:srgbClr val="17072A"/>
                </a:solidFill>
                <a:latin typeface="Arial MT"/>
                <a:cs typeface="Arial MT"/>
              </a:rPr>
              <a:t>treatment </a:t>
            </a:r>
            <a:r>
              <a:rPr sz="1750" spc="-40" dirty="0">
                <a:solidFill>
                  <a:srgbClr val="17072A"/>
                </a:solidFill>
                <a:latin typeface="Arial MT"/>
                <a:cs typeface="Arial MT"/>
              </a:rPr>
              <a:t>outcomes, </a:t>
            </a:r>
            <a:r>
              <a:rPr sz="1750" spc="15" dirty="0">
                <a:solidFill>
                  <a:srgbClr val="17072A"/>
                </a:solidFill>
                <a:latin typeface="Arial MT"/>
                <a:cs typeface="Arial MT"/>
              </a:rPr>
              <a:t>patient </a:t>
            </a:r>
            <a:r>
              <a:rPr sz="1750" dirty="0">
                <a:solidFill>
                  <a:srgbClr val="17072A"/>
                </a:solidFill>
                <a:latin typeface="Arial MT"/>
                <a:cs typeface="Arial MT"/>
              </a:rPr>
              <a:t>satisfaction </a:t>
            </a:r>
            <a:r>
              <a:rPr sz="1750" spc="5" dirty="0">
                <a:solidFill>
                  <a:srgbClr val="17072A"/>
                </a:solidFill>
                <a:latin typeface="Arial MT"/>
                <a:cs typeface="Arial MT"/>
              </a:rPr>
              <a:t>ratings, </a:t>
            </a:r>
            <a:r>
              <a:rPr sz="1750" spc="-5" dirty="0">
                <a:solidFill>
                  <a:srgbClr val="17072A"/>
                </a:solidFill>
                <a:latin typeface="Arial MT"/>
                <a:cs typeface="Arial MT"/>
              </a:rPr>
              <a:t>and </a:t>
            </a:r>
            <a:r>
              <a:rPr sz="1750" spc="-20" dirty="0">
                <a:solidFill>
                  <a:srgbClr val="17072A"/>
                </a:solidFill>
                <a:latin typeface="Arial MT"/>
                <a:cs typeface="Arial MT"/>
              </a:rPr>
              <a:t>resource </a:t>
            </a:r>
            <a:r>
              <a:rPr sz="1750" spc="-15" dirty="0">
                <a:solidFill>
                  <a:srgbClr val="17072A"/>
                </a:solidFill>
                <a:latin typeface="Arial MT"/>
                <a:cs typeface="Arial MT"/>
              </a:rPr>
              <a:t> utilization. </a:t>
            </a:r>
            <a:r>
              <a:rPr sz="1750" spc="-30" dirty="0">
                <a:solidFill>
                  <a:srgbClr val="17072A"/>
                </a:solidFill>
                <a:latin typeface="Arial MT"/>
                <a:cs typeface="Arial MT"/>
              </a:rPr>
              <a:t>By </a:t>
            </a:r>
            <a:r>
              <a:rPr sz="1750" spc="20" dirty="0">
                <a:solidFill>
                  <a:srgbClr val="17072A"/>
                </a:solidFill>
                <a:latin typeface="Arial MT"/>
                <a:cs typeface="Arial MT"/>
              </a:rPr>
              <a:t>identifying </a:t>
            </a:r>
            <a:r>
              <a:rPr sz="1750" spc="5" dirty="0">
                <a:solidFill>
                  <a:srgbClr val="17072A"/>
                </a:solidFill>
                <a:latin typeface="Arial MT"/>
                <a:cs typeface="Arial MT"/>
              </a:rPr>
              <a:t>high-performing providers, </a:t>
            </a:r>
            <a:r>
              <a:rPr sz="1750" spc="10" dirty="0">
                <a:solidFill>
                  <a:srgbClr val="17072A"/>
                </a:solidFill>
                <a:latin typeface="Arial MT"/>
                <a:cs typeface="Arial MT"/>
              </a:rPr>
              <a:t>the </a:t>
            </a:r>
            <a:r>
              <a:rPr sz="1750" spc="-10" dirty="0">
                <a:solidFill>
                  <a:srgbClr val="17072A"/>
                </a:solidFill>
                <a:latin typeface="Arial MT"/>
                <a:cs typeface="Arial MT"/>
              </a:rPr>
              <a:t>organization </a:t>
            </a:r>
            <a:r>
              <a:rPr sz="1750" spc="-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1750" spc="-15" dirty="0">
                <a:solidFill>
                  <a:srgbClr val="17072A"/>
                </a:solidFill>
                <a:latin typeface="Arial MT"/>
                <a:cs typeface="Arial MT"/>
              </a:rPr>
              <a:t>can</a:t>
            </a:r>
            <a:r>
              <a:rPr sz="1750" spc="-30" dirty="0">
                <a:solidFill>
                  <a:srgbClr val="17072A"/>
                </a:solidFill>
                <a:latin typeface="Arial MT"/>
                <a:cs typeface="Arial MT"/>
              </a:rPr>
              <a:t> share</a:t>
            </a:r>
            <a:r>
              <a:rPr sz="1750" spc="-2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17072A"/>
                </a:solidFill>
                <a:latin typeface="Arial MT"/>
                <a:cs typeface="Arial MT"/>
              </a:rPr>
              <a:t>best</a:t>
            </a:r>
            <a:r>
              <a:rPr sz="1750" spc="-2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17072A"/>
                </a:solidFill>
                <a:latin typeface="Arial MT"/>
                <a:cs typeface="Arial MT"/>
              </a:rPr>
              <a:t>practices</a:t>
            </a:r>
            <a:r>
              <a:rPr sz="1750" spc="-2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17072A"/>
                </a:solidFill>
                <a:latin typeface="Arial MT"/>
                <a:cs typeface="Arial MT"/>
              </a:rPr>
              <a:t>and</a:t>
            </a:r>
            <a:r>
              <a:rPr sz="1750" spc="-2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1750" spc="-20" dirty="0">
                <a:solidFill>
                  <a:srgbClr val="17072A"/>
                </a:solidFill>
                <a:latin typeface="Arial MT"/>
                <a:cs typeface="Arial MT"/>
              </a:rPr>
              <a:t>improve</a:t>
            </a:r>
            <a:r>
              <a:rPr sz="1750" spc="-2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1750" spc="5" dirty="0">
                <a:solidFill>
                  <a:srgbClr val="17072A"/>
                </a:solidFill>
                <a:latin typeface="Arial MT"/>
                <a:cs typeface="Arial MT"/>
              </a:rPr>
              <a:t>care</a:t>
            </a:r>
            <a:r>
              <a:rPr sz="1750" spc="-3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1750" spc="10" dirty="0">
                <a:solidFill>
                  <a:srgbClr val="17072A"/>
                </a:solidFill>
                <a:latin typeface="Arial MT"/>
                <a:cs typeface="Arial MT"/>
              </a:rPr>
              <a:t>quality</a:t>
            </a:r>
            <a:r>
              <a:rPr sz="1750" spc="-2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1750" spc="-40" dirty="0">
                <a:solidFill>
                  <a:srgbClr val="17072A"/>
                </a:solidFill>
                <a:latin typeface="Arial MT"/>
                <a:cs typeface="Arial MT"/>
              </a:rPr>
              <a:t>across</a:t>
            </a:r>
            <a:r>
              <a:rPr sz="1750" spc="-2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1750" spc="10" dirty="0">
                <a:solidFill>
                  <a:srgbClr val="17072A"/>
                </a:solidFill>
                <a:latin typeface="Arial MT"/>
                <a:cs typeface="Arial MT"/>
              </a:rPr>
              <a:t>the</a:t>
            </a:r>
            <a:r>
              <a:rPr sz="1750" spc="-2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1750" spc="5" dirty="0">
                <a:solidFill>
                  <a:srgbClr val="17072A"/>
                </a:solidFill>
                <a:latin typeface="Arial MT"/>
                <a:cs typeface="Arial MT"/>
              </a:rPr>
              <a:t>board.</a:t>
            </a:r>
            <a:endParaRPr sz="1750">
              <a:latin typeface="Arial MT"/>
              <a:cs typeface="Arial MT"/>
            </a:endParaRPr>
          </a:p>
          <a:p>
            <a:pPr marL="12700" marR="5080">
              <a:lnSpc>
                <a:spcPct val="114300"/>
              </a:lnSpc>
            </a:pPr>
            <a:r>
              <a:rPr sz="1750" spc="10" dirty="0">
                <a:solidFill>
                  <a:srgbClr val="17072A"/>
                </a:solidFill>
                <a:latin typeface="Arial MT"/>
                <a:cs typeface="Arial MT"/>
              </a:rPr>
              <a:t>Additionally, </a:t>
            </a:r>
            <a:r>
              <a:rPr sz="1750" spc="50" dirty="0">
                <a:solidFill>
                  <a:srgbClr val="17072A"/>
                </a:solidFill>
                <a:latin typeface="Arial MT"/>
                <a:cs typeface="Arial MT"/>
              </a:rPr>
              <a:t>by </a:t>
            </a:r>
            <a:r>
              <a:rPr sz="1750" spc="20" dirty="0">
                <a:solidFill>
                  <a:srgbClr val="17072A"/>
                </a:solidFill>
                <a:latin typeface="Arial MT"/>
                <a:cs typeface="Arial MT"/>
              </a:rPr>
              <a:t>identifying </a:t>
            </a:r>
            <a:r>
              <a:rPr sz="1750" dirty="0">
                <a:solidFill>
                  <a:srgbClr val="17072A"/>
                </a:solidFill>
                <a:latin typeface="Arial MT"/>
                <a:cs typeface="Arial MT"/>
              </a:rPr>
              <a:t>underperforming </a:t>
            </a:r>
            <a:r>
              <a:rPr sz="1750" spc="5" dirty="0">
                <a:solidFill>
                  <a:srgbClr val="17072A"/>
                </a:solidFill>
                <a:latin typeface="Arial MT"/>
                <a:cs typeface="Arial MT"/>
              </a:rPr>
              <a:t>providers, </a:t>
            </a:r>
            <a:r>
              <a:rPr sz="1750" spc="10" dirty="0">
                <a:solidFill>
                  <a:srgbClr val="17072A"/>
                </a:solidFill>
                <a:latin typeface="Arial MT"/>
                <a:cs typeface="Arial MT"/>
              </a:rPr>
              <a:t>the </a:t>
            </a:r>
            <a:r>
              <a:rPr sz="1750" spc="-10" dirty="0">
                <a:solidFill>
                  <a:srgbClr val="17072A"/>
                </a:solidFill>
                <a:latin typeface="Arial MT"/>
                <a:cs typeface="Arial MT"/>
              </a:rPr>
              <a:t>organization </a:t>
            </a:r>
            <a:r>
              <a:rPr sz="1750" spc="-47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1750" spc="-15" dirty="0">
                <a:solidFill>
                  <a:srgbClr val="17072A"/>
                </a:solidFill>
                <a:latin typeface="Arial MT"/>
                <a:cs typeface="Arial MT"/>
              </a:rPr>
              <a:t>can</a:t>
            </a:r>
            <a:r>
              <a:rPr sz="1750" spc="-3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1750" spc="10" dirty="0">
                <a:solidFill>
                  <a:srgbClr val="17072A"/>
                </a:solidFill>
                <a:latin typeface="Arial MT"/>
                <a:cs typeface="Arial MT"/>
              </a:rPr>
              <a:t>provide</a:t>
            </a:r>
            <a:r>
              <a:rPr sz="1750" spc="-2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1750" spc="35" dirty="0">
                <a:solidFill>
                  <a:srgbClr val="17072A"/>
                </a:solidFill>
                <a:latin typeface="Arial MT"/>
                <a:cs typeface="Arial MT"/>
              </a:rPr>
              <a:t>targeted</a:t>
            </a:r>
            <a:r>
              <a:rPr sz="1750" spc="-3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1750" spc="10" dirty="0">
                <a:solidFill>
                  <a:srgbClr val="17072A"/>
                </a:solidFill>
                <a:latin typeface="Arial MT"/>
                <a:cs typeface="Arial MT"/>
              </a:rPr>
              <a:t>training</a:t>
            </a:r>
            <a:r>
              <a:rPr sz="1750" spc="-2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17072A"/>
                </a:solidFill>
                <a:latin typeface="Arial MT"/>
                <a:cs typeface="Arial MT"/>
              </a:rPr>
              <a:t>and</a:t>
            </a:r>
            <a:r>
              <a:rPr sz="1750" spc="-2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17072A"/>
                </a:solidFill>
                <a:latin typeface="Arial MT"/>
                <a:cs typeface="Arial MT"/>
              </a:rPr>
              <a:t>support</a:t>
            </a:r>
            <a:r>
              <a:rPr sz="1750" spc="-3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1750" spc="30" dirty="0">
                <a:solidFill>
                  <a:srgbClr val="17072A"/>
                </a:solidFill>
                <a:latin typeface="Arial MT"/>
                <a:cs typeface="Arial MT"/>
              </a:rPr>
              <a:t>to</a:t>
            </a:r>
            <a:r>
              <a:rPr sz="1750" spc="-2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1750" spc="-20" dirty="0">
                <a:solidFill>
                  <a:srgbClr val="17072A"/>
                </a:solidFill>
                <a:latin typeface="Arial MT"/>
                <a:cs typeface="Arial MT"/>
              </a:rPr>
              <a:t>improve</a:t>
            </a:r>
            <a:r>
              <a:rPr sz="1750" spc="-3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1750" spc="-50" dirty="0">
                <a:solidFill>
                  <a:srgbClr val="17072A"/>
                </a:solidFill>
                <a:latin typeface="Arial MT"/>
                <a:cs typeface="Arial MT"/>
              </a:rPr>
              <a:t>outcomes.</a:t>
            </a:r>
            <a:endParaRPr sz="1750">
              <a:latin typeface="Arial MT"/>
              <a:cs typeface="Arial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9482841" y="8483834"/>
            <a:ext cx="962025" cy="962025"/>
            <a:chOff x="9482841" y="8483834"/>
            <a:chExt cx="962025" cy="962025"/>
          </a:xfrm>
        </p:grpSpPr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485534" y="8486527"/>
              <a:ext cx="956637" cy="956637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9482841" y="8483834"/>
              <a:ext cx="962025" cy="962025"/>
            </a:xfrm>
            <a:custGeom>
              <a:avLst/>
              <a:gdLst/>
              <a:ahLst/>
              <a:cxnLst/>
              <a:rect l="l" t="t" r="r" b="b"/>
              <a:pathLst>
                <a:path w="962025" h="962025">
                  <a:moveTo>
                    <a:pt x="481012" y="962024"/>
                  </a:moveTo>
                  <a:lnTo>
                    <a:pt x="431886" y="959537"/>
                  </a:lnTo>
                  <a:lnTo>
                    <a:pt x="384166" y="952238"/>
                  </a:lnTo>
                  <a:lnTo>
                    <a:pt x="338096" y="940371"/>
                  </a:lnTo>
                  <a:lnTo>
                    <a:pt x="293919" y="924178"/>
                  </a:lnTo>
                  <a:lnTo>
                    <a:pt x="251879" y="903902"/>
                  </a:lnTo>
                  <a:lnTo>
                    <a:pt x="212218" y="879788"/>
                  </a:lnTo>
                  <a:lnTo>
                    <a:pt x="175180" y="852078"/>
                  </a:lnTo>
                  <a:lnTo>
                    <a:pt x="141008" y="821016"/>
                  </a:lnTo>
                  <a:lnTo>
                    <a:pt x="109946" y="786844"/>
                  </a:lnTo>
                  <a:lnTo>
                    <a:pt x="82236" y="749806"/>
                  </a:lnTo>
                  <a:lnTo>
                    <a:pt x="58121" y="710145"/>
                  </a:lnTo>
                  <a:lnTo>
                    <a:pt x="37846" y="668105"/>
                  </a:lnTo>
                  <a:lnTo>
                    <a:pt x="21653" y="623928"/>
                  </a:lnTo>
                  <a:lnTo>
                    <a:pt x="9785" y="577858"/>
                  </a:lnTo>
                  <a:lnTo>
                    <a:pt x="2487" y="530138"/>
                  </a:lnTo>
                  <a:lnTo>
                    <a:pt x="0" y="481012"/>
                  </a:lnTo>
                  <a:lnTo>
                    <a:pt x="2487" y="431886"/>
                  </a:lnTo>
                  <a:lnTo>
                    <a:pt x="9785" y="384166"/>
                  </a:lnTo>
                  <a:lnTo>
                    <a:pt x="21653" y="338096"/>
                  </a:lnTo>
                  <a:lnTo>
                    <a:pt x="37846" y="293919"/>
                  </a:lnTo>
                  <a:lnTo>
                    <a:pt x="58121" y="251879"/>
                  </a:lnTo>
                  <a:lnTo>
                    <a:pt x="82236" y="212218"/>
                  </a:lnTo>
                  <a:lnTo>
                    <a:pt x="109946" y="175180"/>
                  </a:lnTo>
                  <a:lnTo>
                    <a:pt x="141008" y="141008"/>
                  </a:lnTo>
                  <a:lnTo>
                    <a:pt x="175180" y="109946"/>
                  </a:lnTo>
                  <a:lnTo>
                    <a:pt x="212218" y="82236"/>
                  </a:lnTo>
                  <a:lnTo>
                    <a:pt x="251879" y="58121"/>
                  </a:lnTo>
                  <a:lnTo>
                    <a:pt x="293919" y="37846"/>
                  </a:lnTo>
                  <a:lnTo>
                    <a:pt x="338096" y="21653"/>
                  </a:lnTo>
                  <a:lnTo>
                    <a:pt x="384166" y="9785"/>
                  </a:lnTo>
                  <a:lnTo>
                    <a:pt x="431886" y="2487"/>
                  </a:lnTo>
                  <a:lnTo>
                    <a:pt x="481012" y="0"/>
                  </a:lnTo>
                  <a:lnTo>
                    <a:pt x="530107" y="2487"/>
                  </a:lnTo>
                  <a:lnTo>
                    <a:pt x="549059" y="5387"/>
                  </a:lnTo>
                  <a:lnTo>
                    <a:pt x="481012" y="5387"/>
                  </a:lnTo>
                  <a:lnTo>
                    <a:pt x="432453" y="7847"/>
                  </a:lnTo>
                  <a:lnTo>
                    <a:pt x="385281" y="15068"/>
                  </a:lnTo>
                  <a:lnTo>
                    <a:pt x="339736" y="26807"/>
                  </a:lnTo>
                  <a:lnTo>
                    <a:pt x="296060" y="42825"/>
                  </a:lnTo>
                  <a:lnTo>
                    <a:pt x="254492" y="62879"/>
                  </a:lnTo>
                  <a:lnTo>
                    <a:pt x="215275" y="86730"/>
                  </a:lnTo>
                  <a:lnTo>
                    <a:pt x="178650" y="114136"/>
                  </a:lnTo>
                  <a:lnTo>
                    <a:pt x="144856" y="144856"/>
                  </a:lnTo>
                  <a:lnTo>
                    <a:pt x="114136" y="178650"/>
                  </a:lnTo>
                  <a:lnTo>
                    <a:pt x="86730" y="215276"/>
                  </a:lnTo>
                  <a:lnTo>
                    <a:pt x="62879" y="254492"/>
                  </a:lnTo>
                  <a:lnTo>
                    <a:pt x="42825" y="296060"/>
                  </a:lnTo>
                  <a:lnTo>
                    <a:pt x="26807" y="339736"/>
                  </a:lnTo>
                  <a:lnTo>
                    <a:pt x="15068" y="385281"/>
                  </a:lnTo>
                  <a:lnTo>
                    <a:pt x="7847" y="432453"/>
                  </a:lnTo>
                  <a:lnTo>
                    <a:pt x="5387" y="481012"/>
                  </a:lnTo>
                  <a:lnTo>
                    <a:pt x="7847" y="529571"/>
                  </a:lnTo>
                  <a:lnTo>
                    <a:pt x="15068" y="576743"/>
                  </a:lnTo>
                  <a:lnTo>
                    <a:pt x="26807" y="622288"/>
                  </a:lnTo>
                  <a:lnTo>
                    <a:pt x="42825" y="665964"/>
                  </a:lnTo>
                  <a:lnTo>
                    <a:pt x="62879" y="707531"/>
                  </a:lnTo>
                  <a:lnTo>
                    <a:pt x="86730" y="746748"/>
                  </a:lnTo>
                  <a:lnTo>
                    <a:pt x="114136" y="783374"/>
                  </a:lnTo>
                  <a:lnTo>
                    <a:pt x="144856" y="817168"/>
                  </a:lnTo>
                  <a:lnTo>
                    <a:pt x="178650" y="847888"/>
                  </a:lnTo>
                  <a:lnTo>
                    <a:pt x="215276" y="875294"/>
                  </a:lnTo>
                  <a:lnTo>
                    <a:pt x="254492" y="899145"/>
                  </a:lnTo>
                  <a:lnTo>
                    <a:pt x="296060" y="919199"/>
                  </a:lnTo>
                  <a:lnTo>
                    <a:pt x="339736" y="935217"/>
                  </a:lnTo>
                  <a:lnTo>
                    <a:pt x="385281" y="946956"/>
                  </a:lnTo>
                  <a:lnTo>
                    <a:pt x="432453" y="954177"/>
                  </a:lnTo>
                  <a:lnTo>
                    <a:pt x="481012" y="956637"/>
                  </a:lnTo>
                  <a:lnTo>
                    <a:pt x="549059" y="956637"/>
                  </a:lnTo>
                  <a:lnTo>
                    <a:pt x="530107" y="959537"/>
                  </a:lnTo>
                  <a:lnTo>
                    <a:pt x="481012" y="962024"/>
                  </a:lnTo>
                  <a:close/>
                </a:path>
                <a:path w="962025" h="962025">
                  <a:moveTo>
                    <a:pt x="549059" y="956637"/>
                  </a:moveTo>
                  <a:lnTo>
                    <a:pt x="481012" y="956637"/>
                  </a:lnTo>
                  <a:lnTo>
                    <a:pt x="529571" y="954177"/>
                  </a:lnTo>
                  <a:lnTo>
                    <a:pt x="576743" y="946956"/>
                  </a:lnTo>
                  <a:lnTo>
                    <a:pt x="622288" y="935217"/>
                  </a:lnTo>
                  <a:lnTo>
                    <a:pt x="665964" y="919199"/>
                  </a:lnTo>
                  <a:lnTo>
                    <a:pt x="707531" y="899145"/>
                  </a:lnTo>
                  <a:lnTo>
                    <a:pt x="746748" y="875294"/>
                  </a:lnTo>
                  <a:lnTo>
                    <a:pt x="783374" y="847888"/>
                  </a:lnTo>
                  <a:lnTo>
                    <a:pt x="817168" y="817168"/>
                  </a:lnTo>
                  <a:lnTo>
                    <a:pt x="847888" y="783374"/>
                  </a:lnTo>
                  <a:lnTo>
                    <a:pt x="875294" y="746748"/>
                  </a:lnTo>
                  <a:lnTo>
                    <a:pt x="899145" y="707531"/>
                  </a:lnTo>
                  <a:lnTo>
                    <a:pt x="919199" y="665964"/>
                  </a:lnTo>
                  <a:lnTo>
                    <a:pt x="935217" y="622288"/>
                  </a:lnTo>
                  <a:lnTo>
                    <a:pt x="946956" y="576743"/>
                  </a:lnTo>
                  <a:lnTo>
                    <a:pt x="954177" y="529571"/>
                  </a:lnTo>
                  <a:lnTo>
                    <a:pt x="956637" y="481012"/>
                  </a:lnTo>
                  <a:lnTo>
                    <a:pt x="954177" y="432453"/>
                  </a:lnTo>
                  <a:lnTo>
                    <a:pt x="946956" y="385281"/>
                  </a:lnTo>
                  <a:lnTo>
                    <a:pt x="935217" y="339736"/>
                  </a:lnTo>
                  <a:lnTo>
                    <a:pt x="919199" y="296060"/>
                  </a:lnTo>
                  <a:lnTo>
                    <a:pt x="899145" y="254492"/>
                  </a:lnTo>
                  <a:lnTo>
                    <a:pt x="875294" y="215276"/>
                  </a:lnTo>
                  <a:lnTo>
                    <a:pt x="847888" y="178650"/>
                  </a:lnTo>
                  <a:lnTo>
                    <a:pt x="817168" y="144856"/>
                  </a:lnTo>
                  <a:lnTo>
                    <a:pt x="783374" y="114136"/>
                  </a:lnTo>
                  <a:lnTo>
                    <a:pt x="746748" y="86730"/>
                  </a:lnTo>
                  <a:lnTo>
                    <a:pt x="707531" y="62879"/>
                  </a:lnTo>
                  <a:lnTo>
                    <a:pt x="665964" y="42825"/>
                  </a:lnTo>
                  <a:lnTo>
                    <a:pt x="622288" y="26807"/>
                  </a:lnTo>
                  <a:lnTo>
                    <a:pt x="576743" y="15068"/>
                  </a:lnTo>
                  <a:lnTo>
                    <a:pt x="529571" y="7847"/>
                  </a:lnTo>
                  <a:lnTo>
                    <a:pt x="481012" y="5387"/>
                  </a:lnTo>
                  <a:lnTo>
                    <a:pt x="549059" y="5387"/>
                  </a:lnTo>
                  <a:lnTo>
                    <a:pt x="623857" y="21653"/>
                  </a:lnTo>
                  <a:lnTo>
                    <a:pt x="668024" y="37846"/>
                  </a:lnTo>
                  <a:lnTo>
                    <a:pt x="710060" y="58121"/>
                  </a:lnTo>
                  <a:lnTo>
                    <a:pt x="749721" y="82236"/>
                  </a:lnTo>
                  <a:lnTo>
                    <a:pt x="786764" y="109946"/>
                  </a:lnTo>
                  <a:lnTo>
                    <a:pt x="820943" y="141008"/>
                  </a:lnTo>
                  <a:lnTo>
                    <a:pt x="852016" y="175180"/>
                  </a:lnTo>
                  <a:lnTo>
                    <a:pt x="879737" y="212218"/>
                  </a:lnTo>
                  <a:lnTo>
                    <a:pt x="903864" y="251879"/>
                  </a:lnTo>
                  <a:lnTo>
                    <a:pt x="924151" y="293919"/>
                  </a:lnTo>
                  <a:lnTo>
                    <a:pt x="940354" y="338096"/>
                  </a:lnTo>
                  <a:lnTo>
                    <a:pt x="952231" y="384166"/>
                  </a:lnTo>
                  <a:lnTo>
                    <a:pt x="959535" y="431886"/>
                  </a:lnTo>
                  <a:lnTo>
                    <a:pt x="962024" y="481012"/>
                  </a:lnTo>
                  <a:lnTo>
                    <a:pt x="959535" y="530138"/>
                  </a:lnTo>
                  <a:lnTo>
                    <a:pt x="952231" y="577858"/>
                  </a:lnTo>
                  <a:lnTo>
                    <a:pt x="940354" y="623928"/>
                  </a:lnTo>
                  <a:lnTo>
                    <a:pt x="924151" y="668105"/>
                  </a:lnTo>
                  <a:lnTo>
                    <a:pt x="903864" y="710145"/>
                  </a:lnTo>
                  <a:lnTo>
                    <a:pt x="879737" y="749806"/>
                  </a:lnTo>
                  <a:lnTo>
                    <a:pt x="852016" y="786844"/>
                  </a:lnTo>
                  <a:lnTo>
                    <a:pt x="820943" y="821016"/>
                  </a:lnTo>
                  <a:lnTo>
                    <a:pt x="786764" y="852078"/>
                  </a:lnTo>
                  <a:lnTo>
                    <a:pt x="749721" y="879788"/>
                  </a:lnTo>
                  <a:lnTo>
                    <a:pt x="710060" y="903902"/>
                  </a:lnTo>
                  <a:lnTo>
                    <a:pt x="668024" y="924178"/>
                  </a:lnTo>
                  <a:lnTo>
                    <a:pt x="623857" y="940371"/>
                  </a:lnTo>
                  <a:lnTo>
                    <a:pt x="577803" y="952238"/>
                  </a:lnTo>
                  <a:lnTo>
                    <a:pt x="549059" y="9566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9766455" y="8730408"/>
            <a:ext cx="407670" cy="4248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00" b="1" spc="5" dirty="0">
                <a:solidFill>
                  <a:srgbClr val="FFFFFF"/>
                </a:solidFill>
                <a:latin typeface="Roboto"/>
                <a:cs typeface="Roboto"/>
              </a:rPr>
              <a:t>0</a:t>
            </a:r>
            <a:r>
              <a:rPr sz="2600" b="1" spc="10" dirty="0">
                <a:solidFill>
                  <a:srgbClr val="FFFFFF"/>
                </a:solidFill>
                <a:latin typeface="Roboto"/>
                <a:cs typeface="Roboto"/>
              </a:rPr>
              <a:t>5</a:t>
            </a:r>
            <a:endParaRPr sz="26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"/>
            <a:ext cx="18288000" cy="10287000"/>
            <a:chOff x="0" y="3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"/>
              <a:ext cx="18287999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0" y="3"/>
              <a:ext cx="9143999" cy="102869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009575" y="1603111"/>
              <a:ext cx="7233284" cy="7080884"/>
            </a:xfrm>
            <a:custGeom>
              <a:avLst/>
              <a:gdLst/>
              <a:ahLst/>
              <a:cxnLst/>
              <a:rect l="l" t="t" r="r" b="b"/>
              <a:pathLst>
                <a:path w="7233284" h="7080884">
                  <a:moveTo>
                    <a:pt x="0" y="0"/>
                  </a:moveTo>
                  <a:lnTo>
                    <a:pt x="7233046" y="0"/>
                  </a:lnTo>
                  <a:lnTo>
                    <a:pt x="7233046" y="7080786"/>
                  </a:lnTo>
                  <a:lnTo>
                    <a:pt x="0" y="70807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49788" y="2411214"/>
              <a:ext cx="5852807" cy="18478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574974" y="2837313"/>
            <a:ext cx="4731826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dirty="0">
                <a:latin typeface="Roboto"/>
                <a:cs typeface="Roboto"/>
              </a:rPr>
              <a:t>R</a:t>
            </a:r>
            <a:r>
              <a:rPr sz="5700" spc="30" dirty="0">
                <a:latin typeface="Roboto"/>
                <a:cs typeface="Roboto"/>
              </a:rPr>
              <a:t>E</a:t>
            </a:r>
            <a:r>
              <a:rPr sz="5700" spc="-55" dirty="0">
                <a:latin typeface="Roboto"/>
                <a:cs typeface="Roboto"/>
              </a:rPr>
              <a:t>F</a:t>
            </a:r>
            <a:r>
              <a:rPr sz="5700" spc="30" dirty="0">
                <a:latin typeface="Roboto"/>
                <a:cs typeface="Roboto"/>
              </a:rPr>
              <a:t>E</a:t>
            </a:r>
            <a:r>
              <a:rPr sz="5700" dirty="0">
                <a:latin typeface="Roboto"/>
                <a:cs typeface="Roboto"/>
              </a:rPr>
              <a:t>R</a:t>
            </a:r>
            <a:r>
              <a:rPr sz="5700" spc="30" dirty="0">
                <a:latin typeface="Roboto"/>
                <a:cs typeface="Roboto"/>
              </a:rPr>
              <a:t>E</a:t>
            </a:r>
            <a:r>
              <a:rPr sz="5700" spc="-5" dirty="0">
                <a:latin typeface="Roboto"/>
                <a:cs typeface="Roboto"/>
              </a:rPr>
              <a:t>N</a:t>
            </a:r>
            <a:r>
              <a:rPr sz="5700" spc="95" dirty="0">
                <a:latin typeface="Roboto"/>
                <a:cs typeface="Roboto"/>
              </a:rPr>
              <a:t>C</a:t>
            </a:r>
            <a:r>
              <a:rPr sz="5700" spc="30" dirty="0">
                <a:latin typeface="Roboto"/>
                <a:cs typeface="Roboto"/>
              </a:rPr>
              <a:t>E</a:t>
            </a:r>
            <a:r>
              <a:rPr sz="5700" spc="-20" dirty="0">
                <a:latin typeface="Roboto"/>
                <a:cs typeface="Roboto"/>
              </a:rPr>
              <a:t>S</a:t>
            </a:r>
            <a:endParaRPr sz="5700" dirty="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06327" y="4531844"/>
            <a:ext cx="6055995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2550">
              <a:lnSpc>
                <a:spcPct val="140000"/>
              </a:lnSpc>
              <a:spcBef>
                <a:spcPts val="100"/>
              </a:spcBef>
            </a:pPr>
            <a:r>
              <a:rPr sz="2500" spc="65" dirty="0">
                <a:solidFill>
                  <a:srgbClr val="17072A"/>
                </a:solidFill>
                <a:latin typeface="Arial MT"/>
                <a:cs typeface="Arial MT"/>
                <a:hlinkClick r:id="rId5"/>
              </a:rPr>
              <a:t>https://www.himss.org/ </a:t>
            </a:r>
            <a:r>
              <a:rPr sz="2500" spc="7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500" spc="50" dirty="0">
                <a:solidFill>
                  <a:srgbClr val="17072A"/>
                </a:solidFill>
                <a:latin typeface="Arial MT"/>
                <a:cs typeface="Arial MT"/>
                <a:hlinkClick r:id="rId6"/>
              </a:rPr>
              <a:t>https://www.healthcareitnews.com/ </a:t>
            </a:r>
            <a:r>
              <a:rPr sz="2500" spc="5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500" spc="35" dirty="0">
                <a:solidFill>
                  <a:srgbClr val="17072A"/>
                </a:solidFill>
                <a:latin typeface="Arial MT"/>
                <a:cs typeface="Arial MT"/>
                <a:hlinkClick r:id="rId7"/>
              </a:rPr>
              <a:t>https://www.healthdatamanagement.com/ </a:t>
            </a:r>
            <a:r>
              <a:rPr sz="2500" spc="-68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500" spc="40" dirty="0">
                <a:solidFill>
                  <a:srgbClr val="17072A"/>
                </a:solidFill>
                <a:latin typeface="Arial MT"/>
                <a:cs typeface="Arial MT"/>
                <a:hlinkClick r:id="rId8"/>
              </a:rPr>
              <a:t>https://www.himss.org/resources/journal- </a:t>
            </a:r>
            <a:r>
              <a:rPr sz="2500" spc="-680" dirty="0">
                <a:solidFill>
                  <a:srgbClr val="17072A"/>
                </a:solidFill>
                <a:latin typeface="Arial MT"/>
                <a:cs typeface="Arial MT"/>
                <a:hlinkClick r:id="rId8"/>
              </a:rPr>
              <a:t> </a:t>
            </a:r>
            <a:r>
              <a:rPr sz="2500" spc="-15" dirty="0">
                <a:solidFill>
                  <a:srgbClr val="17072A"/>
                </a:solidFill>
                <a:latin typeface="Arial MT"/>
                <a:cs typeface="Arial MT"/>
                <a:hlinkClick r:id="rId8"/>
              </a:rPr>
              <a:t>healthcare-information-management </a:t>
            </a:r>
            <a:r>
              <a:rPr sz="2500" spc="-1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500" spc="60" dirty="0">
                <a:solidFill>
                  <a:srgbClr val="17072A"/>
                </a:solidFill>
                <a:latin typeface="Arial MT"/>
                <a:cs typeface="Arial MT"/>
                <a:hlinkClick r:id="rId9"/>
              </a:rPr>
              <a:t>https://www.hcanews.com/</a:t>
            </a:r>
            <a:endParaRPr sz="2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82316" y="3278060"/>
            <a:ext cx="7504683" cy="4203065"/>
          </a:xfrm>
          <a:prstGeom prst="rect">
            <a:avLst/>
          </a:prstGeom>
        </p:spPr>
        <p:txBody>
          <a:bodyPr vert="horz" wrap="square" lIns="0" tIns="428625" rIns="0" bIns="0" rtlCol="0">
            <a:spAutoFit/>
          </a:bodyPr>
          <a:lstStyle/>
          <a:p>
            <a:pPr marL="1529080" marR="5080" indent="-1517015">
              <a:lnSpc>
                <a:spcPts val="14780"/>
              </a:lnSpc>
              <a:spcBef>
                <a:spcPts val="3375"/>
              </a:spcBef>
            </a:pPr>
            <a:r>
              <a:rPr sz="15100" b="1" spc="2260" dirty="0">
                <a:solidFill>
                  <a:srgbClr val="17072A"/>
                </a:solidFill>
                <a:latin typeface="Roboto"/>
                <a:cs typeface="Roboto"/>
              </a:rPr>
              <a:t>T</a:t>
            </a:r>
            <a:r>
              <a:rPr sz="15100" b="1" spc="1595" dirty="0">
                <a:solidFill>
                  <a:srgbClr val="17072A"/>
                </a:solidFill>
                <a:latin typeface="Roboto"/>
                <a:cs typeface="Roboto"/>
              </a:rPr>
              <a:t>H</a:t>
            </a:r>
            <a:r>
              <a:rPr sz="15100" b="1" spc="2135" dirty="0">
                <a:solidFill>
                  <a:srgbClr val="17072A"/>
                </a:solidFill>
                <a:latin typeface="Roboto"/>
                <a:cs typeface="Roboto"/>
              </a:rPr>
              <a:t>A</a:t>
            </a:r>
            <a:r>
              <a:rPr sz="15100" b="1" spc="1590" dirty="0">
                <a:solidFill>
                  <a:srgbClr val="17072A"/>
                </a:solidFill>
                <a:latin typeface="Roboto"/>
                <a:cs typeface="Roboto"/>
              </a:rPr>
              <a:t>N</a:t>
            </a:r>
            <a:r>
              <a:rPr sz="15100" b="1" spc="-25" dirty="0">
                <a:solidFill>
                  <a:srgbClr val="17072A"/>
                </a:solidFill>
                <a:latin typeface="Roboto"/>
                <a:cs typeface="Roboto"/>
              </a:rPr>
              <a:t>K  </a:t>
            </a:r>
            <a:r>
              <a:rPr sz="15100" b="1" spc="830" dirty="0">
                <a:solidFill>
                  <a:srgbClr val="17072A"/>
                </a:solidFill>
                <a:latin typeface="Roboto"/>
                <a:cs typeface="Roboto"/>
              </a:rPr>
              <a:t>YOU</a:t>
            </a:r>
            <a:endParaRPr sz="15100" dirty="0">
              <a:latin typeface="Roboto"/>
              <a:cs typeface="Robo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36210" y="2645632"/>
            <a:ext cx="5320030" cy="548640"/>
          </a:xfrm>
          <a:prstGeom prst="rect">
            <a:avLst/>
          </a:prstGeom>
          <a:solidFill>
            <a:srgbClr val="E2CBFD"/>
          </a:solidFill>
        </p:spPr>
        <p:txBody>
          <a:bodyPr vert="horz" wrap="square" lIns="0" tIns="31115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245"/>
              </a:spcBef>
            </a:pPr>
            <a:r>
              <a:rPr sz="3000" spc="445" dirty="0">
                <a:solidFill>
                  <a:srgbClr val="17072A"/>
                </a:solidFill>
                <a:latin typeface="Trebuchet MS"/>
                <a:cs typeface="Trebuchet MS"/>
              </a:rPr>
              <a:t>PHILLIPS</a:t>
            </a:r>
            <a:r>
              <a:rPr sz="3000" spc="160" dirty="0">
                <a:solidFill>
                  <a:srgbClr val="17072A"/>
                </a:solidFill>
                <a:latin typeface="Trebuchet MS"/>
                <a:cs typeface="Trebuchet MS"/>
              </a:rPr>
              <a:t> </a:t>
            </a:r>
            <a:r>
              <a:rPr sz="3000" spc="480" dirty="0">
                <a:solidFill>
                  <a:srgbClr val="17072A"/>
                </a:solidFill>
                <a:latin typeface="Trebuchet MS"/>
                <a:cs typeface="Trebuchet MS"/>
              </a:rPr>
              <a:t>HEALTHCARE</a:t>
            </a:r>
            <a:endParaRPr sz="30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91768" y="0"/>
            <a:ext cx="7696199" cy="1028687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92314" y="612415"/>
            <a:ext cx="561974" cy="29527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93627" y="760598"/>
            <a:ext cx="304800" cy="304800"/>
            <a:chOff x="593627" y="760598"/>
            <a:chExt cx="304800" cy="304800"/>
          </a:xfrm>
        </p:grpSpPr>
        <p:sp>
          <p:nvSpPr>
            <p:cNvPr id="4" name="object 4"/>
            <p:cNvSpPr/>
            <p:nvPr/>
          </p:nvSpPr>
          <p:spPr>
            <a:xfrm>
              <a:off x="599692" y="839561"/>
              <a:ext cx="292735" cy="147320"/>
            </a:xfrm>
            <a:custGeom>
              <a:avLst/>
              <a:gdLst/>
              <a:ahLst/>
              <a:cxnLst/>
              <a:rect l="l" t="t" r="r" b="b"/>
              <a:pathLst>
                <a:path w="292734" h="147319">
                  <a:moveTo>
                    <a:pt x="0" y="0"/>
                  </a:moveTo>
                  <a:lnTo>
                    <a:pt x="292647" y="0"/>
                  </a:lnTo>
                  <a:lnTo>
                    <a:pt x="292647" y="146852"/>
                  </a:lnTo>
                  <a:lnTo>
                    <a:pt x="0" y="146852"/>
                  </a:lnTo>
                  <a:lnTo>
                    <a:pt x="0" y="0"/>
                  </a:lnTo>
                  <a:close/>
                </a:path>
              </a:pathLst>
            </a:custGeom>
            <a:ln w="12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72588" y="766663"/>
              <a:ext cx="147320" cy="292735"/>
            </a:xfrm>
            <a:custGeom>
              <a:avLst/>
              <a:gdLst/>
              <a:ahLst/>
              <a:cxnLst/>
              <a:rect l="l" t="t" r="r" b="b"/>
              <a:pathLst>
                <a:path w="147319" h="292734">
                  <a:moveTo>
                    <a:pt x="146852" y="0"/>
                  </a:moveTo>
                  <a:lnTo>
                    <a:pt x="146852" y="292647"/>
                  </a:lnTo>
                  <a:lnTo>
                    <a:pt x="0" y="292647"/>
                  </a:lnTo>
                  <a:lnTo>
                    <a:pt x="0" y="0"/>
                  </a:lnTo>
                  <a:lnTo>
                    <a:pt x="146852" y="0"/>
                  </a:lnTo>
                  <a:close/>
                </a:path>
              </a:pathLst>
            </a:custGeom>
            <a:ln w="12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5083" y="802054"/>
              <a:ext cx="222250" cy="222250"/>
            </a:xfrm>
            <a:custGeom>
              <a:avLst/>
              <a:gdLst/>
              <a:ahLst/>
              <a:cxnLst/>
              <a:rect l="l" t="t" r="r" b="b"/>
              <a:pathLst>
                <a:path w="222250" h="222250">
                  <a:moveTo>
                    <a:pt x="0" y="0"/>
                  </a:moveTo>
                  <a:lnTo>
                    <a:pt x="221865" y="0"/>
                  </a:lnTo>
                  <a:lnTo>
                    <a:pt x="221865" y="221865"/>
                  </a:lnTo>
                  <a:lnTo>
                    <a:pt x="0" y="221865"/>
                  </a:lnTo>
                  <a:lnTo>
                    <a:pt x="0" y="0"/>
                  </a:lnTo>
                  <a:close/>
                </a:path>
              </a:pathLst>
            </a:custGeom>
            <a:ln w="12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271522"/>
            <a:ext cx="4033741" cy="15476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3033151"/>
            <a:ext cx="7355840" cy="7254240"/>
            <a:chOff x="0" y="3033151"/>
            <a:chExt cx="7355840" cy="725424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077034"/>
              <a:ext cx="7313052" cy="720996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3033151"/>
              <a:ext cx="7355840" cy="7254240"/>
            </a:xfrm>
            <a:custGeom>
              <a:avLst/>
              <a:gdLst/>
              <a:ahLst/>
              <a:cxnLst/>
              <a:rect l="l" t="t" r="r" b="b"/>
              <a:pathLst>
                <a:path w="7355840" h="7254240">
                  <a:moveTo>
                    <a:pt x="7355342" y="7253847"/>
                  </a:moveTo>
                  <a:lnTo>
                    <a:pt x="7267524" y="7253847"/>
                  </a:lnTo>
                  <a:lnTo>
                    <a:pt x="0" y="88726"/>
                  </a:lnTo>
                  <a:lnTo>
                    <a:pt x="0" y="0"/>
                  </a:lnTo>
                  <a:lnTo>
                    <a:pt x="7355342" y="72538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93627" y="2474473"/>
            <a:ext cx="9877425" cy="7813040"/>
            <a:chOff x="593627" y="2474473"/>
            <a:chExt cx="9877425" cy="781304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24650" y="7757637"/>
              <a:ext cx="3574839" cy="252936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3627" y="2474473"/>
              <a:ext cx="9877424" cy="5934074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348620" y="4137885"/>
            <a:ext cx="5886449" cy="137480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1595178" y="1582420"/>
            <a:ext cx="5778422" cy="2035173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 marR="5080" indent="319405" algn="l">
              <a:lnSpc>
                <a:spcPts val="7650"/>
              </a:lnSpc>
              <a:spcBef>
                <a:spcPts val="470"/>
              </a:spcBef>
              <a:tabLst>
                <a:tab pos="2475230" algn="l"/>
                <a:tab pos="3337560" algn="l"/>
              </a:tabLst>
            </a:pPr>
            <a:r>
              <a:rPr sz="6600" spc="-40" dirty="0">
                <a:solidFill>
                  <a:srgbClr val="17072A"/>
                </a:solidFill>
                <a:latin typeface="Roboto"/>
                <a:cs typeface="Roboto"/>
              </a:rPr>
              <a:t>What	</a:t>
            </a:r>
            <a:r>
              <a:rPr sz="6600" spc="-15" dirty="0">
                <a:solidFill>
                  <a:srgbClr val="17072A"/>
                </a:solidFill>
                <a:latin typeface="Roboto"/>
                <a:cs typeface="Roboto"/>
              </a:rPr>
              <a:t>is	</a:t>
            </a:r>
            <a:r>
              <a:rPr sz="6600" spc="-40" dirty="0">
                <a:solidFill>
                  <a:srgbClr val="17072A"/>
                </a:solidFill>
                <a:latin typeface="Roboto"/>
                <a:cs typeface="Roboto"/>
              </a:rPr>
              <a:t>Data </a:t>
            </a:r>
            <a:r>
              <a:rPr sz="6600" spc="-35" dirty="0">
                <a:solidFill>
                  <a:srgbClr val="17072A"/>
                </a:solidFill>
                <a:latin typeface="Roboto"/>
                <a:cs typeface="Roboto"/>
              </a:rPr>
              <a:t> </a:t>
            </a:r>
            <a:r>
              <a:rPr sz="6600" spc="5" dirty="0" err="1">
                <a:solidFill>
                  <a:srgbClr val="17072A"/>
                </a:solidFill>
                <a:latin typeface="Roboto"/>
                <a:cs typeface="Roboto"/>
              </a:rPr>
              <a:t>Warehousin</a:t>
            </a:r>
            <a:r>
              <a:rPr lang="en-IN" sz="6600" spc="5" dirty="0">
                <a:solidFill>
                  <a:srgbClr val="17072A"/>
                </a:solidFill>
                <a:latin typeface="Roboto"/>
                <a:cs typeface="Roboto"/>
              </a:rPr>
              <a:t>g ?</a:t>
            </a:r>
            <a:endParaRPr sz="6600" dirty="0">
              <a:latin typeface="Roboto"/>
              <a:cs typeface="Robo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997775" y="4398755"/>
            <a:ext cx="6590665" cy="2654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2500" spc="110" dirty="0">
                <a:solidFill>
                  <a:srgbClr val="17072A"/>
                </a:solidFill>
                <a:latin typeface="Arial MT"/>
                <a:cs typeface="Arial MT"/>
              </a:rPr>
              <a:t>In </a:t>
            </a:r>
            <a:r>
              <a:rPr sz="2500" spc="25" dirty="0">
                <a:solidFill>
                  <a:srgbClr val="17072A"/>
                </a:solidFill>
                <a:latin typeface="Arial MT"/>
                <a:cs typeface="Arial MT"/>
              </a:rPr>
              <a:t>order </a:t>
            </a:r>
            <a:r>
              <a:rPr sz="2500" spc="40" dirty="0">
                <a:solidFill>
                  <a:srgbClr val="17072A"/>
                </a:solidFill>
                <a:latin typeface="Arial MT"/>
                <a:cs typeface="Arial MT"/>
              </a:rPr>
              <a:t>to </a:t>
            </a:r>
            <a:r>
              <a:rPr sz="2500" spc="-5" dirty="0">
                <a:solidFill>
                  <a:srgbClr val="17072A"/>
                </a:solidFill>
                <a:latin typeface="Arial MT"/>
                <a:cs typeface="Arial MT"/>
              </a:rPr>
              <a:t>support </a:t>
            </a:r>
            <a:r>
              <a:rPr sz="2500" spc="-90" dirty="0">
                <a:solidFill>
                  <a:srgbClr val="17072A"/>
                </a:solidFill>
                <a:latin typeface="Arial MT"/>
                <a:cs typeface="Arial MT"/>
              </a:rPr>
              <a:t>business </a:t>
            </a:r>
            <a:r>
              <a:rPr sz="2500" spc="-20" dirty="0">
                <a:solidFill>
                  <a:srgbClr val="17072A"/>
                </a:solidFill>
                <a:latin typeface="Arial MT"/>
                <a:cs typeface="Arial MT"/>
              </a:rPr>
              <a:t>intelligence </a:t>
            </a:r>
            <a:r>
              <a:rPr sz="2500" spc="-45" dirty="0">
                <a:solidFill>
                  <a:srgbClr val="17072A"/>
                </a:solidFill>
                <a:latin typeface="Arial MT"/>
                <a:cs typeface="Arial MT"/>
              </a:rPr>
              <a:t>tasks </a:t>
            </a:r>
            <a:r>
              <a:rPr sz="2500" spc="-4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500" spc="-35" dirty="0">
                <a:solidFill>
                  <a:srgbClr val="17072A"/>
                </a:solidFill>
                <a:latin typeface="Arial MT"/>
                <a:cs typeface="Arial MT"/>
              </a:rPr>
              <a:t>like</a:t>
            </a:r>
            <a:r>
              <a:rPr sz="2500" spc="-3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500" spc="25" dirty="0">
                <a:solidFill>
                  <a:srgbClr val="17072A"/>
                </a:solidFill>
                <a:latin typeface="Arial MT"/>
                <a:cs typeface="Arial MT"/>
              </a:rPr>
              <a:t>reporting, </a:t>
            </a:r>
            <a:r>
              <a:rPr sz="2500" spc="-45" dirty="0">
                <a:solidFill>
                  <a:srgbClr val="17072A"/>
                </a:solidFill>
                <a:latin typeface="Arial MT"/>
                <a:cs typeface="Arial MT"/>
              </a:rPr>
              <a:t>analysis,</a:t>
            </a:r>
            <a:r>
              <a:rPr sz="2500" spc="-4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500" spc="-10" dirty="0">
                <a:solidFill>
                  <a:srgbClr val="17072A"/>
                </a:solidFill>
                <a:latin typeface="Arial MT"/>
                <a:cs typeface="Arial MT"/>
              </a:rPr>
              <a:t>and</a:t>
            </a:r>
            <a:r>
              <a:rPr sz="2500" spc="-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500" spc="-35" dirty="0">
                <a:solidFill>
                  <a:srgbClr val="17072A"/>
                </a:solidFill>
                <a:latin typeface="Arial MT"/>
                <a:cs typeface="Arial MT"/>
              </a:rPr>
              <a:t>decision-making, </a:t>
            </a:r>
            <a:r>
              <a:rPr sz="2500" spc="-3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500" spc="-25" dirty="0">
                <a:solidFill>
                  <a:srgbClr val="17072A"/>
                </a:solidFill>
                <a:latin typeface="Arial MT"/>
                <a:cs typeface="Arial MT"/>
              </a:rPr>
              <a:t>huge </a:t>
            </a:r>
            <a:r>
              <a:rPr sz="2500" spc="-10" dirty="0">
                <a:solidFill>
                  <a:srgbClr val="17072A"/>
                </a:solidFill>
                <a:latin typeface="Arial MT"/>
                <a:cs typeface="Arial MT"/>
              </a:rPr>
              <a:t>and diverse </a:t>
            </a:r>
            <a:r>
              <a:rPr sz="2500" spc="-70" dirty="0">
                <a:solidFill>
                  <a:srgbClr val="17072A"/>
                </a:solidFill>
                <a:latin typeface="Arial MT"/>
                <a:cs typeface="Arial MT"/>
              </a:rPr>
              <a:t>sets </a:t>
            </a:r>
            <a:r>
              <a:rPr sz="2500" spc="90" dirty="0">
                <a:solidFill>
                  <a:srgbClr val="17072A"/>
                </a:solidFill>
                <a:latin typeface="Arial MT"/>
                <a:cs typeface="Arial MT"/>
              </a:rPr>
              <a:t>of </a:t>
            </a:r>
            <a:r>
              <a:rPr sz="2500" spc="45" dirty="0">
                <a:solidFill>
                  <a:srgbClr val="17072A"/>
                </a:solidFill>
                <a:latin typeface="Arial MT"/>
                <a:cs typeface="Arial MT"/>
              </a:rPr>
              <a:t>data </a:t>
            </a:r>
            <a:r>
              <a:rPr sz="2500" spc="10" dirty="0">
                <a:solidFill>
                  <a:srgbClr val="17072A"/>
                </a:solidFill>
                <a:latin typeface="Arial MT"/>
                <a:cs typeface="Arial MT"/>
              </a:rPr>
              <a:t>from </a:t>
            </a:r>
            <a:r>
              <a:rPr sz="2500" spc="-80" dirty="0">
                <a:solidFill>
                  <a:srgbClr val="17072A"/>
                </a:solidFill>
                <a:latin typeface="Arial MT"/>
                <a:cs typeface="Arial MT"/>
              </a:rPr>
              <a:t>numerous </a:t>
            </a:r>
            <a:r>
              <a:rPr sz="2500" spc="-7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500" spc="-65" dirty="0">
                <a:solidFill>
                  <a:srgbClr val="17072A"/>
                </a:solidFill>
                <a:latin typeface="Arial MT"/>
                <a:cs typeface="Arial MT"/>
              </a:rPr>
              <a:t>sources </a:t>
            </a:r>
            <a:r>
              <a:rPr sz="2500" spc="5" dirty="0">
                <a:solidFill>
                  <a:srgbClr val="17072A"/>
                </a:solidFill>
                <a:latin typeface="Arial MT"/>
                <a:cs typeface="Arial MT"/>
              </a:rPr>
              <a:t>are </a:t>
            </a:r>
            <a:r>
              <a:rPr sz="2500" spc="25" dirty="0">
                <a:solidFill>
                  <a:srgbClr val="17072A"/>
                </a:solidFill>
                <a:latin typeface="Arial MT"/>
                <a:cs typeface="Arial MT"/>
              </a:rPr>
              <a:t>gathered, </a:t>
            </a:r>
            <a:r>
              <a:rPr sz="2500" dirty="0">
                <a:solidFill>
                  <a:srgbClr val="17072A"/>
                </a:solidFill>
                <a:latin typeface="Arial MT"/>
                <a:cs typeface="Arial MT"/>
              </a:rPr>
              <a:t>stored, </a:t>
            </a:r>
            <a:r>
              <a:rPr sz="2500" spc="-10" dirty="0">
                <a:solidFill>
                  <a:srgbClr val="17072A"/>
                </a:solidFill>
                <a:latin typeface="Arial MT"/>
                <a:cs typeface="Arial MT"/>
              </a:rPr>
              <a:t>and </a:t>
            </a:r>
            <a:r>
              <a:rPr sz="2500" spc="-40" dirty="0">
                <a:solidFill>
                  <a:srgbClr val="17072A"/>
                </a:solidFill>
                <a:latin typeface="Arial MT"/>
                <a:cs typeface="Arial MT"/>
              </a:rPr>
              <a:t>managed </a:t>
            </a:r>
            <a:r>
              <a:rPr sz="2500" spc="-45" dirty="0">
                <a:solidFill>
                  <a:srgbClr val="17072A"/>
                </a:solidFill>
                <a:latin typeface="Arial MT"/>
                <a:cs typeface="Arial MT"/>
              </a:rPr>
              <a:t>in </a:t>
            </a:r>
            <a:r>
              <a:rPr sz="2500" spc="-4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500" spc="-10" dirty="0">
                <a:solidFill>
                  <a:srgbClr val="17072A"/>
                </a:solidFill>
                <a:latin typeface="Arial MT"/>
                <a:cs typeface="Arial MT"/>
              </a:rPr>
              <a:t>a </a:t>
            </a:r>
            <a:r>
              <a:rPr sz="2500" spc="-15" dirty="0">
                <a:solidFill>
                  <a:srgbClr val="17072A"/>
                </a:solidFill>
                <a:latin typeface="Arial MT"/>
                <a:cs typeface="Arial MT"/>
              </a:rPr>
              <a:t>centralised </a:t>
            </a:r>
            <a:r>
              <a:rPr sz="2500" spc="-10" dirty="0">
                <a:solidFill>
                  <a:srgbClr val="17072A"/>
                </a:solidFill>
                <a:latin typeface="Arial MT"/>
                <a:cs typeface="Arial MT"/>
              </a:rPr>
              <a:t>repository. </a:t>
            </a:r>
            <a:r>
              <a:rPr sz="2500" spc="-120" dirty="0">
                <a:solidFill>
                  <a:srgbClr val="17072A"/>
                </a:solidFill>
                <a:latin typeface="Arial MT"/>
                <a:cs typeface="Arial MT"/>
              </a:rPr>
              <a:t>This </a:t>
            </a:r>
            <a:r>
              <a:rPr sz="2500" spc="-55" dirty="0">
                <a:solidFill>
                  <a:srgbClr val="17072A"/>
                </a:solidFill>
                <a:latin typeface="Arial MT"/>
                <a:cs typeface="Arial MT"/>
              </a:rPr>
              <a:t>process </a:t>
            </a:r>
            <a:r>
              <a:rPr sz="2500" spc="-105" dirty="0">
                <a:solidFill>
                  <a:srgbClr val="17072A"/>
                </a:solidFill>
                <a:latin typeface="Arial MT"/>
                <a:cs typeface="Arial MT"/>
              </a:rPr>
              <a:t>is </a:t>
            </a:r>
            <a:r>
              <a:rPr sz="2500" spc="-15" dirty="0">
                <a:solidFill>
                  <a:srgbClr val="17072A"/>
                </a:solidFill>
                <a:latin typeface="Arial MT"/>
                <a:cs typeface="Arial MT"/>
              </a:rPr>
              <a:t>known </a:t>
            </a:r>
            <a:r>
              <a:rPr sz="2500" spc="-1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500" spc="-95" dirty="0">
                <a:solidFill>
                  <a:srgbClr val="17072A"/>
                </a:solidFill>
                <a:latin typeface="Arial MT"/>
                <a:cs typeface="Arial MT"/>
              </a:rPr>
              <a:t>as</a:t>
            </a:r>
            <a:r>
              <a:rPr sz="2500" spc="-3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500" spc="45" dirty="0">
                <a:solidFill>
                  <a:srgbClr val="17072A"/>
                </a:solidFill>
                <a:latin typeface="Arial MT"/>
                <a:cs typeface="Arial MT"/>
              </a:rPr>
              <a:t>data</a:t>
            </a:r>
            <a:r>
              <a:rPr sz="2500" spc="-30" dirty="0">
                <a:solidFill>
                  <a:srgbClr val="17072A"/>
                </a:solidFill>
                <a:latin typeface="Arial MT"/>
                <a:cs typeface="Arial MT"/>
              </a:rPr>
              <a:t> warehousing. </a:t>
            </a:r>
            <a:r>
              <a:rPr sz="2500" spc="25" dirty="0">
                <a:solidFill>
                  <a:srgbClr val="17072A"/>
                </a:solidFill>
                <a:latin typeface="Arial MT"/>
                <a:cs typeface="Arial MT"/>
              </a:rPr>
              <a:t>With</a:t>
            </a:r>
            <a:r>
              <a:rPr sz="2500" spc="-3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500" spc="-10" dirty="0">
                <a:solidFill>
                  <a:srgbClr val="17072A"/>
                </a:solidFill>
                <a:latin typeface="Arial MT"/>
                <a:cs typeface="Arial MT"/>
              </a:rPr>
              <a:t>a</a:t>
            </a:r>
            <a:r>
              <a:rPr sz="2500" spc="-3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500" spc="-10" dirty="0">
                <a:solidFill>
                  <a:srgbClr val="17072A"/>
                </a:solidFill>
                <a:latin typeface="Arial MT"/>
                <a:cs typeface="Arial MT"/>
              </a:rPr>
              <a:t>focus</a:t>
            </a:r>
            <a:r>
              <a:rPr sz="2500" spc="-3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500" spc="-70" dirty="0">
                <a:solidFill>
                  <a:srgbClr val="17072A"/>
                </a:solidFill>
                <a:latin typeface="Arial MT"/>
                <a:cs typeface="Arial MT"/>
              </a:rPr>
              <a:t>on</a:t>
            </a:r>
            <a:r>
              <a:rPr sz="2500" spc="-3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500" spc="-15" dirty="0">
                <a:solidFill>
                  <a:srgbClr val="17072A"/>
                </a:solidFill>
                <a:latin typeface="Arial MT"/>
                <a:cs typeface="Arial MT"/>
              </a:rPr>
              <a:t>historical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884467" y="7084843"/>
            <a:ext cx="470027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15135" algn="l"/>
                <a:tab pos="3261995" algn="l"/>
                <a:tab pos="3794760" algn="l"/>
              </a:tabLst>
            </a:pPr>
            <a:r>
              <a:rPr sz="2500" dirty="0">
                <a:solidFill>
                  <a:srgbClr val="17072A"/>
                </a:solidFill>
                <a:latin typeface="Arial MT"/>
                <a:cs typeface="Arial MT"/>
              </a:rPr>
              <a:t>long-term	</a:t>
            </a:r>
            <a:r>
              <a:rPr sz="2500" spc="-45" dirty="0">
                <a:solidFill>
                  <a:srgbClr val="17072A"/>
                </a:solidFill>
                <a:latin typeface="Arial MT"/>
                <a:cs typeface="Arial MT"/>
              </a:rPr>
              <a:t>analysis,	</a:t>
            </a:r>
            <a:r>
              <a:rPr sz="2500" spc="65" dirty="0">
                <a:solidFill>
                  <a:srgbClr val="17072A"/>
                </a:solidFill>
                <a:latin typeface="Arial MT"/>
                <a:cs typeface="Arial MT"/>
              </a:rPr>
              <a:t>it	</a:t>
            </a:r>
            <a:r>
              <a:rPr sz="2500" spc="-35" dirty="0">
                <a:solidFill>
                  <a:srgbClr val="17072A"/>
                </a:solidFill>
                <a:latin typeface="Arial MT"/>
                <a:cs typeface="Arial MT"/>
              </a:rPr>
              <a:t>entails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997775" y="7027655"/>
            <a:ext cx="1748789" cy="1339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2500" spc="45" dirty="0">
                <a:solidFill>
                  <a:srgbClr val="17072A"/>
                </a:solidFill>
                <a:latin typeface="Arial MT"/>
                <a:cs typeface="Arial MT"/>
              </a:rPr>
              <a:t>data</a:t>
            </a:r>
            <a:r>
              <a:rPr sz="2500" spc="5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500" spc="-10" dirty="0">
                <a:solidFill>
                  <a:srgbClr val="17072A"/>
                </a:solidFill>
                <a:latin typeface="Arial MT"/>
                <a:cs typeface="Arial MT"/>
              </a:rPr>
              <a:t>and </a:t>
            </a:r>
            <a:r>
              <a:rPr sz="2500" spc="-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500" spc="-20" dirty="0">
                <a:solidFill>
                  <a:srgbClr val="17072A"/>
                </a:solidFill>
                <a:latin typeface="Arial MT"/>
                <a:cs typeface="Arial MT"/>
              </a:rPr>
              <a:t>procedures </a:t>
            </a:r>
            <a:r>
              <a:rPr sz="2500" spc="-1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500" spc="-80" dirty="0">
                <a:solidFill>
                  <a:srgbClr val="17072A"/>
                </a:solidFill>
                <a:latin typeface="Arial MT"/>
                <a:cs typeface="Arial MT"/>
              </a:rPr>
              <a:t>o</a:t>
            </a:r>
            <a:r>
              <a:rPr sz="2500" spc="10" dirty="0">
                <a:solidFill>
                  <a:srgbClr val="17072A"/>
                </a:solidFill>
                <a:latin typeface="Arial MT"/>
                <a:cs typeface="Arial MT"/>
              </a:rPr>
              <a:t>p</a:t>
            </a:r>
            <a:r>
              <a:rPr sz="2500" spc="155" dirty="0">
                <a:solidFill>
                  <a:srgbClr val="17072A"/>
                </a:solidFill>
                <a:latin typeface="Arial MT"/>
                <a:cs typeface="Arial MT"/>
              </a:rPr>
              <a:t>t</a:t>
            </a:r>
            <a:r>
              <a:rPr sz="2500" spc="-35" dirty="0">
                <a:solidFill>
                  <a:srgbClr val="17072A"/>
                </a:solidFill>
                <a:latin typeface="Arial MT"/>
                <a:cs typeface="Arial MT"/>
              </a:rPr>
              <a:t>i</a:t>
            </a:r>
            <a:r>
              <a:rPr sz="2500" spc="-245" dirty="0">
                <a:solidFill>
                  <a:srgbClr val="17072A"/>
                </a:solidFill>
                <a:latin typeface="Arial MT"/>
                <a:cs typeface="Arial MT"/>
              </a:rPr>
              <a:t>m</a:t>
            </a:r>
            <a:r>
              <a:rPr sz="2500" spc="-35" dirty="0">
                <a:solidFill>
                  <a:srgbClr val="17072A"/>
                </a:solidFill>
                <a:latin typeface="Arial MT"/>
                <a:cs typeface="Arial MT"/>
              </a:rPr>
              <a:t>i</a:t>
            </a:r>
            <a:r>
              <a:rPr sz="2500" spc="-180" dirty="0">
                <a:solidFill>
                  <a:srgbClr val="17072A"/>
                </a:solidFill>
                <a:latin typeface="Arial MT"/>
                <a:cs typeface="Arial MT"/>
              </a:rPr>
              <a:t>s</a:t>
            </a:r>
            <a:r>
              <a:rPr sz="2500" spc="-15" dirty="0">
                <a:solidFill>
                  <a:srgbClr val="17072A"/>
                </a:solidFill>
                <a:latin typeface="Arial MT"/>
                <a:cs typeface="Arial MT"/>
              </a:rPr>
              <a:t>a</a:t>
            </a:r>
            <a:r>
              <a:rPr sz="2500" spc="155" dirty="0">
                <a:solidFill>
                  <a:srgbClr val="17072A"/>
                </a:solidFill>
                <a:latin typeface="Arial MT"/>
                <a:cs typeface="Arial MT"/>
              </a:rPr>
              <a:t>t</a:t>
            </a:r>
            <a:r>
              <a:rPr sz="2500" spc="-35" dirty="0">
                <a:solidFill>
                  <a:srgbClr val="17072A"/>
                </a:solidFill>
                <a:latin typeface="Arial MT"/>
                <a:cs typeface="Arial MT"/>
              </a:rPr>
              <a:t>i</a:t>
            </a:r>
            <a:r>
              <a:rPr sz="2500" spc="-80" dirty="0">
                <a:solidFill>
                  <a:srgbClr val="17072A"/>
                </a:solidFill>
                <a:latin typeface="Arial MT"/>
                <a:cs typeface="Arial MT"/>
              </a:rPr>
              <a:t>o</a:t>
            </a:r>
            <a:r>
              <a:rPr sz="2500" spc="-65" dirty="0">
                <a:solidFill>
                  <a:srgbClr val="17072A"/>
                </a:solidFill>
                <a:latin typeface="Arial MT"/>
                <a:cs typeface="Arial MT"/>
              </a:rPr>
              <a:t>n</a:t>
            </a:r>
            <a:r>
              <a:rPr sz="2500" spc="-100" dirty="0">
                <a:solidFill>
                  <a:srgbClr val="17072A"/>
                </a:solidFill>
                <a:latin typeface="Arial MT"/>
                <a:cs typeface="Arial MT"/>
              </a:rPr>
              <a:t>.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843776" y="7465805"/>
            <a:ext cx="4745355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marR="5080" indent="-287655">
              <a:lnSpc>
                <a:spcPct val="114999"/>
              </a:lnSpc>
              <a:spcBef>
                <a:spcPts val="100"/>
              </a:spcBef>
              <a:tabLst>
                <a:tab pos="744855" algn="l"/>
                <a:tab pos="942975" algn="l"/>
                <a:tab pos="1611630" algn="l"/>
                <a:tab pos="2298700" algn="l"/>
                <a:tab pos="2526665" algn="l"/>
                <a:tab pos="3683000" algn="l"/>
                <a:tab pos="4203065" algn="l"/>
                <a:tab pos="4381500" algn="l"/>
              </a:tabLst>
            </a:pPr>
            <a:r>
              <a:rPr sz="2500" spc="-30" dirty="0">
                <a:solidFill>
                  <a:srgbClr val="17072A"/>
                </a:solidFill>
                <a:latin typeface="Arial MT"/>
                <a:cs typeface="Arial MT"/>
              </a:rPr>
              <a:t>l</a:t>
            </a:r>
            <a:r>
              <a:rPr sz="2500" spc="-35" dirty="0">
                <a:solidFill>
                  <a:srgbClr val="17072A"/>
                </a:solidFill>
                <a:latin typeface="Arial MT"/>
                <a:cs typeface="Arial MT"/>
              </a:rPr>
              <a:t>i</a:t>
            </a:r>
            <a:r>
              <a:rPr sz="2500" spc="-5" dirty="0">
                <a:solidFill>
                  <a:srgbClr val="17072A"/>
                </a:solidFill>
                <a:latin typeface="Arial MT"/>
                <a:cs typeface="Arial MT"/>
              </a:rPr>
              <a:t>k</a:t>
            </a:r>
            <a:r>
              <a:rPr sz="2500" spc="-70" dirty="0">
                <a:solidFill>
                  <a:srgbClr val="17072A"/>
                </a:solidFill>
                <a:latin typeface="Arial MT"/>
                <a:cs typeface="Arial MT"/>
              </a:rPr>
              <a:t>e</a:t>
            </a:r>
            <a:r>
              <a:rPr sz="2500" dirty="0">
                <a:solidFill>
                  <a:srgbClr val="17072A"/>
                </a:solidFill>
                <a:latin typeface="Arial MT"/>
                <a:cs typeface="Arial MT"/>
              </a:rPr>
              <a:t>	</a:t>
            </a:r>
            <a:r>
              <a:rPr sz="2500" spc="-300" dirty="0">
                <a:solidFill>
                  <a:srgbClr val="17072A"/>
                </a:solidFill>
                <a:latin typeface="Arial MT"/>
                <a:cs typeface="Arial MT"/>
              </a:rPr>
              <a:t>E</a:t>
            </a:r>
            <a:r>
              <a:rPr sz="2500" spc="-229" dirty="0">
                <a:solidFill>
                  <a:srgbClr val="17072A"/>
                </a:solidFill>
                <a:latin typeface="Arial MT"/>
                <a:cs typeface="Arial MT"/>
              </a:rPr>
              <a:t>T</a:t>
            </a:r>
            <a:r>
              <a:rPr sz="2500" spc="-114" dirty="0">
                <a:solidFill>
                  <a:srgbClr val="17072A"/>
                </a:solidFill>
                <a:latin typeface="Arial MT"/>
                <a:cs typeface="Arial MT"/>
              </a:rPr>
              <a:t>L</a:t>
            </a:r>
            <a:r>
              <a:rPr sz="2500" spc="35" dirty="0">
                <a:solidFill>
                  <a:srgbClr val="17072A"/>
                </a:solidFill>
                <a:latin typeface="Arial MT"/>
                <a:cs typeface="Arial MT"/>
              </a:rPr>
              <a:t>,</a:t>
            </a:r>
            <a:r>
              <a:rPr sz="2500" dirty="0">
                <a:solidFill>
                  <a:srgbClr val="17072A"/>
                </a:solidFill>
                <a:latin typeface="Arial MT"/>
                <a:cs typeface="Arial MT"/>
              </a:rPr>
              <a:t>	</a:t>
            </a:r>
            <a:r>
              <a:rPr sz="2500" spc="50" dirty="0">
                <a:solidFill>
                  <a:srgbClr val="17072A"/>
                </a:solidFill>
                <a:latin typeface="Arial MT"/>
                <a:cs typeface="Arial MT"/>
              </a:rPr>
              <a:t>d</a:t>
            </a:r>
            <a:r>
              <a:rPr sz="2500" spc="-15" dirty="0">
                <a:solidFill>
                  <a:srgbClr val="17072A"/>
                </a:solidFill>
                <a:latin typeface="Arial MT"/>
                <a:cs typeface="Arial MT"/>
              </a:rPr>
              <a:t>a</a:t>
            </a:r>
            <a:r>
              <a:rPr sz="2500" spc="155" dirty="0">
                <a:solidFill>
                  <a:srgbClr val="17072A"/>
                </a:solidFill>
                <a:latin typeface="Arial MT"/>
                <a:cs typeface="Arial MT"/>
              </a:rPr>
              <a:t>t</a:t>
            </a:r>
            <a:r>
              <a:rPr sz="2500" spc="-10" dirty="0">
                <a:solidFill>
                  <a:srgbClr val="17072A"/>
                </a:solidFill>
                <a:latin typeface="Arial MT"/>
                <a:cs typeface="Arial MT"/>
              </a:rPr>
              <a:t>a</a:t>
            </a:r>
            <a:r>
              <a:rPr sz="2500" dirty="0">
                <a:solidFill>
                  <a:srgbClr val="17072A"/>
                </a:solidFill>
                <a:latin typeface="Arial MT"/>
                <a:cs typeface="Arial MT"/>
              </a:rPr>
              <a:t>		</a:t>
            </a:r>
            <a:r>
              <a:rPr sz="2500" spc="-245" dirty="0">
                <a:solidFill>
                  <a:srgbClr val="17072A"/>
                </a:solidFill>
                <a:latin typeface="Arial MT"/>
                <a:cs typeface="Arial MT"/>
              </a:rPr>
              <a:t>m</a:t>
            </a:r>
            <a:r>
              <a:rPr sz="2500" spc="-80" dirty="0">
                <a:solidFill>
                  <a:srgbClr val="17072A"/>
                </a:solidFill>
                <a:latin typeface="Arial MT"/>
                <a:cs typeface="Arial MT"/>
              </a:rPr>
              <a:t>o</a:t>
            </a:r>
            <a:r>
              <a:rPr sz="2500" spc="50" dirty="0">
                <a:solidFill>
                  <a:srgbClr val="17072A"/>
                </a:solidFill>
                <a:latin typeface="Arial MT"/>
                <a:cs typeface="Arial MT"/>
              </a:rPr>
              <a:t>d</a:t>
            </a:r>
            <a:r>
              <a:rPr sz="2500" spc="-75" dirty="0">
                <a:solidFill>
                  <a:srgbClr val="17072A"/>
                </a:solidFill>
                <a:latin typeface="Arial MT"/>
                <a:cs typeface="Arial MT"/>
              </a:rPr>
              <a:t>e</a:t>
            </a:r>
            <a:r>
              <a:rPr sz="2500" spc="-30" dirty="0">
                <a:solidFill>
                  <a:srgbClr val="17072A"/>
                </a:solidFill>
                <a:latin typeface="Arial MT"/>
                <a:cs typeface="Arial MT"/>
              </a:rPr>
              <a:t>ll</a:t>
            </a:r>
            <a:r>
              <a:rPr sz="2500" spc="-35" dirty="0">
                <a:solidFill>
                  <a:srgbClr val="17072A"/>
                </a:solidFill>
                <a:latin typeface="Arial MT"/>
                <a:cs typeface="Arial MT"/>
              </a:rPr>
              <a:t>i</a:t>
            </a:r>
            <a:r>
              <a:rPr sz="2500" spc="-65" dirty="0">
                <a:solidFill>
                  <a:srgbClr val="17072A"/>
                </a:solidFill>
                <a:latin typeface="Arial MT"/>
                <a:cs typeface="Arial MT"/>
              </a:rPr>
              <a:t>n</a:t>
            </a:r>
            <a:r>
              <a:rPr sz="2500" spc="80" dirty="0">
                <a:solidFill>
                  <a:srgbClr val="17072A"/>
                </a:solidFill>
                <a:latin typeface="Arial MT"/>
                <a:cs typeface="Arial MT"/>
              </a:rPr>
              <a:t>g</a:t>
            </a:r>
            <a:r>
              <a:rPr sz="2500" spc="35" dirty="0">
                <a:solidFill>
                  <a:srgbClr val="17072A"/>
                </a:solidFill>
                <a:latin typeface="Arial MT"/>
                <a:cs typeface="Arial MT"/>
              </a:rPr>
              <a:t>,</a:t>
            </a:r>
            <a:r>
              <a:rPr sz="2500" dirty="0">
                <a:solidFill>
                  <a:srgbClr val="17072A"/>
                </a:solidFill>
                <a:latin typeface="Arial MT"/>
                <a:cs typeface="Arial MT"/>
              </a:rPr>
              <a:t>	</a:t>
            </a:r>
            <a:r>
              <a:rPr sz="2500" spc="-15" dirty="0">
                <a:solidFill>
                  <a:srgbClr val="17072A"/>
                </a:solidFill>
                <a:latin typeface="Arial MT"/>
                <a:cs typeface="Arial MT"/>
              </a:rPr>
              <a:t>a</a:t>
            </a:r>
            <a:r>
              <a:rPr sz="2500" spc="-65" dirty="0">
                <a:solidFill>
                  <a:srgbClr val="17072A"/>
                </a:solidFill>
                <a:latin typeface="Arial MT"/>
                <a:cs typeface="Arial MT"/>
              </a:rPr>
              <a:t>n</a:t>
            </a:r>
            <a:r>
              <a:rPr sz="2500" spc="35" dirty="0">
                <a:solidFill>
                  <a:srgbClr val="17072A"/>
                </a:solidFill>
                <a:latin typeface="Arial MT"/>
                <a:cs typeface="Arial MT"/>
              </a:rPr>
              <a:t>d  </a:t>
            </a:r>
            <a:r>
              <a:rPr sz="2500" spc="160" dirty="0">
                <a:solidFill>
                  <a:srgbClr val="17072A"/>
                </a:solidFill>
                <a:latin typeface="Arial MT"/>
                <a:cs typeface="Arial MT"/>
              </a:rPr>
              <a:t>A</a:t>
            </a:r>
            <a:r>
              <a:rPr sz="2500" dirty="0">
                <a:solidFill>
                  <a:srgbClr val="17072A"/>
                </a:solidFill>
                <a:latin typeface="Arial MT"/>
                <a:cs typeface="Arial MT"/>
              </a:rPr>
              <a:t>		</a:t>
            </a:r>
            <a:r>
              <a:rPr sz="2500" spc="-60" dirty="0">
                <a:solidFill>
                  <a:srgbClr val="17072A"/>
                </a:solidFill>
                <a:latin typeface="Arial MT"/>
                <a:cs typeface="Arial MT"/>
              </a:rPr>
              <a:t>u</a:t>
            </a:r>
            <a:r>
              <a:rPr sz="2500" spc="-65" dirty="0">
                <a:solidFill>
                  <a:srgbClr val="17072A"/>
                </a:solidFill>
                <a:latin typeface="Arial MT"/>
                <a:cs typeface="Arial MT"/>
              </a:rPr>
              <a:t>n</a:t>
            </a:r>
            <a:r>
              <a:rPr sz="2500" spc="-35" dirty="0">
                <a:solidFill>
                  <a:srgbClr val="17072A"/>
                </a:solidFill>
                <a:latin typeface="Arial MT"/>
                <a:cs typeface="Arial MT"/>
              </a:rPr>
              <a:t>i</a:t>
            </a:r>
            <a:r>
              <a:rPr sz="2500" spc="250" dirty="0">
                <a:solidFill>
                  <a:srgbClr val="17072A"/>
                </a:solidFill>
                <a:latin typeface="Arial MT"/>
                <a:cs typeface="Arial MT"/>
              </a:rPr>
              <a:t>f</a:t>
            </a:r>
            <a:r>
              <a:rPr sz="2500" spc="-35" dirty="0">
                <a:solidFill>
                  <a:srgbClr val="17072A"/>
                </a:solidFill>
                <a:latin typeface="Arial MT"/>
                <a:cs typeface="Arial MT"/>
              </a:rPr>
              <a:t>i</a:t>
            </a:r>
            <a:r>
              <a:rPr sz="2500" spc="-75" dirty="0">
                <a:solidFill>
                  <a:srgbClr val="17072A"/>
                </a:solidFill>
                <a:latin typeface="Arial MT"/>
                <a:cs typeface="Arial MT"/>
              </a:rPr>
              <a:t>e</a:t>
            </a:r>
            <a:r>
              <a:rPr sz="2500" spc="55" dirty="0">
                <a:solidFill>
                  <a:srgbClr val="17072A"/>
                </a:solidFill>
                <a:latin typeface="Arial MT"/>
                <a:cs typeface="Arial MT"/>
              </a:rPr>
              <a:t>d</a:t>
            </a:r>
            <a:r>
              <a:rPr sz="2500" dirty="0">
                <a:solidFill>
                  <a:srgbClr val="17072A"/>
                </a:solidFill>
                <a:latin typeface="Arial MT"/>
                <a:cs typeface="Arial MT"/>
              </a:rPr>
              <a:t>	</a:t>
            </a:r>
            <a:r>
              <a:rPr sz="2500" spc="10" dirty="0">
                <a:solidFill>
                  <a:srgbClr val="17072A"/>
                </a:solidFill>
                <a:latin typeface="Arial MT"/>
                <a:cs typeface="Arial MT"/>
              </a:rPr>
              <a:t>p</a:t>
            </a:r>
            <a:r>
              <a:rPr sz="2500" spc="-35" dirty="0">
                <a:solidFill>
                  <a:srgbClr val="17072A"/>
                </a:solidFill>
                <a:latin typeface="Arial MT"/>
                <a:cs typeface="Arial MT"/>
              </a:rPr>
              <a:t>i</a:t>
            </a:r>
            <a:r>
              <a:rPr sz="2500" spc="15" dirty="0">
                <a:solidFill>
                  <a:srgbClr val="17072A"/>
                </a:solidFill>
                <a:latin typeface="Arial MT"/>
                <a:cs typeface="Arial MT"/>
              </a:rPr>
              <a:t>c</a:t>
            </a:r>
            <a:r>
              <a:rPr sz="2500" spc="155" dirty="0">
                <a:solidFill>
                  <a:srgbClr val="17072A"/>
                </a:solidFill>
                <a:latin typeface="Arial MT"/>
                <a:cs typeface="Arial MT"/>
              </a:rPr>
              <a:t>t</a:t>
            </a:r>
            <a:r>
              <a:rPr sz="2500" spc="-60" dirty="0">
                <a:solidFill>
                  <a:srgbClr val="17072A"/>
                </a:solidFill>
                <a:latin typeface="Arial MT"/>
                <a:cs typeface="Arial MT"/>
              </a:rPr>
              <a:t>u</a:t>
            </a:r>
            <a:r>
              <a:rPr sz="2500" spc="105" dirty="0">
                <a:solidFill>
                  <a:srgbClr val="17072A"/>
                </a:solidFill>
                <a:latin typeface="Arial MT"/>
                <a:cs typeface="Arial MT"/>
              </a:rPr>
              <a:t>r</a:t>
            </a:r>
            <a:r>
              <a:rPr sz="2500" spc="-70" dirty="0">
                <a:solidFill>
                  <a:srgbClr val="17072A"/>
                </a:solidFill>
                <a:latin typeface="Arial MT"/>
                <a:cs typeface="Arial MT"/>
              </a:rPr>
              <a:t>e</a:t>
            </a:r>
            <a:r>
              <a:rPr sz="2500" dirty="0">
                <a:solidFill>
                  <a:srgbClr val="17072A"/>
                </a:solidFill>
                <a:latin typeface="Arial MT"/>
                <a:cs typeface="Arial MT"/>
              </a:rPr>
              <a:t>	</a:t>
            </a:r>
            <a:r>
              <a:rPr sz="2500" spc="-80" dirty="0">
                <a:solidFill>
                  <a:srgbClr val="17072A"/>
                </a:solidFill>
                <a:latin typeface="Arial MT"/>
                <a:cs typeface="Arial MT"/>
              </a:rPr>
              <a:t>o</a:t>
            </a:r>
            <a:r>
              <a:rPr sz="2500" spc="254" dirty="0">
                <a:solidFill>
                  <a:srgbClr val="17072A"/>
                </a:solidFill>
                <a:latin typeface="Arial MT"/>
                <a:cs typeface="Arial MT"/>
              </a:rPr>
              <a:t>f</a:t>
            </a:r>
            <a:r>
              <a:rPr sz="2500" dirty="0">
                <a:solidFill>
                  <a:srgbClr val="17072A"/>
                </a:solidFill>
                <a:latin typeface="Arial MT"/>
                <a:cs typeface="Arial MT"/>
              </a:rPr>
              <a:t>		</a:t>
            </a:r>
            <a:r>
              <a:rPr sz="2500" spc="-15" dirty="0">
                <a:solidFill>
                  <a:srgbClr val="17072A"/>
                </a:solidFill>
                <a:latin typeface="Arial MT"/>
                <a:cs typeface="Arial MT"/>
              </a:rPr>
              <a:t>a</a:t>
            </a:r>
            <a:r>
              <a:rPr sz="2500" spc="-60" dirty="0">
                <a:solidFill>
                  <a:srgbClr val="17072A"/>
                </a:solidFill>
                <a:latin typeface="Arial MT"/>
                <a:cs typeface="Arial MT"/>
              </a:rPr>
              <a:t>n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997775" y="8342105"/>
            <a:ext cx="5452745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  <a:tabLst>
                <a:tab pos="2218690" algn="l"/>
                <a:tab pos="3131820" algn="l"/>
                <a:tab pos="3604895" algn="l"/>
                <a:tab pos="5092700" algn="l"/>
              </a:tabLst>
            </a:pPr>
            <a:r>
              <a:rPr sz="2500" spc="-15" dirty="0">
                <a:solidFill>
                  <a:srgbClr val="17072A"/>
                </a:solidFill>
                <a:latin typeface="Arial MT"/>
                <a:cs typeface="Arial MT"/>
              </a:rPr>
              <a:t>organization's	</a:t>
            </a:r>
            <a:r>
              <a:rPr sz="2500" spc="45" dirty="0">
                <a:solidFill>
                  <a:srgbClr val="17072A"/>
                </a:solidFill>
                <a:latin typeface="Arial MT"/>
                <a:cs typeface="Arial MT"/>
              </a:rPr>
              <a:t>data	</a:t>
            </a:r>
            <a:r>
              <a:rPr sz="2500" spc="-105" dirty="0">
                <a:solidFill>
                  <a:srgbClr val="17072A"/>
                </a:solidFill>
                <a:latin typeface="Arial MT"/>
                <a:cs typeface="Arial MT"/>
              </a:rPr>
              <a:t>is	</a:t>
            </a:r>
            <a:r>
              <a:rPr sz="2500" spc="-5" dirty="0">
                <a:solidFill>
                  <a:srgbClr val="17072A"/>
                </a:solidFill>
                <a:latin typeface="Arial MT"/>
                <a:cs typeface="Arial MT"/>
              </a:rPr>
              <a:t>intended	</a:t>
            </a:r>
            <a:r>
              <a:rPr sz="2500" spc="40" dirty="0">
                <a:solidFill>
                  <a:srgbClr val="17072A"/>
                </a:solidFill>
                <a:latin typeface="Arial MT"/>
                <a:cs typeface="Arial MT"/>
              </a:rPr>
              <a:t>to </a:t>
            </a:r>
            <a:r>
              <a:rPr sz="2500" spc="-680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500" spc="-15" dirty="0">
                <a:solidFill>
                  <a:srgbClr val="17072A"/>
                </a:solidFill>
                <a:latin typeface="Arial MT"/>
                <a:cs typeface="Arial MT"/>
              </a:rPr>
              <a:t>improved</a:t>
            </a:r>
            <a:r>
              <a:rPr sz="2500" spc="-6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500" spc="-35" dirty="0">
                <a:solidFill>
                  <a:srgbClr val="17072A"/>
                </a:solidFill>
                <a:latin typeface="Arial MT"/>
                <a:cs typeface="Arial MT"/>
              </a:rPr>
              <a:t>insights</a:t>
            </a:r>
            <a:r>
              <a:rPr sz="2500" spc="-6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500" spc="-10" dirty="0">
                <a:solidFill>
                  <a:srgbClr val="17072A"/>
                </a:solidFill>
                <a:latin typeface="Arial MT"/>
                <a:cs typeface="Arial MT"/>
              </a:rPr>
              <a:t>and</a:t>
            </a:r>
            <a:r>
              <a:rPr sz="2500" spc="-65" dirty="0">
                <a:solidFill>
                  <a:srgbClr val="17072A"/>
                </a:solidFill>
                <a:latin typeface="Arial MT"/>
                <a:cs typeface="Arial MT"/>
              </a:rPr>
              <a:t> </a:t>
            </a:r>
            <a:r>
              <a:rPr sz="2500" spc="-40" dirty="0">
                <a:solidFill>
                  <a:srgbClr val="17072A"/>
                </a:solidFill>
                <a:latin typeface="Arial MT"/>
                <a:cs typeface="Arial MT"/>
              </a:rPr>
              <a:t>decision-making.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623768" y="8399293"/>
            <a:ext cx="95948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75" dirty="0">
                <a:solidFill>
                  <a:srgbClr val="17072A"/>
                </a:solidFill>
                <a:latin typeface="Arial MT"/>
                <a:cs typeface="Arial MT"/>
              </a:rPr>
              <a:t>e</a:t>
            </a:r>
            <a:r>
              <a:rPr sz="2500" spc="-65" dirty="0">
                <a:solidFill>
                  <a:srgbClr val="17072A"/>
                </a:solidFill>
                <a:latin typeface="Arial MT"/>
                <a:cs typeface="Arial MT"/>
              </a:rPr>
              <a:t>n</a:t>
            </a:r>
            <a:r>
              <a:rPr sz="2500" spc="-15" dirty="0">
                <a:solidFill>
                  <a:srgbClr val="17072A"/>
                </a:solidFill>
                <a:latin typeface="Arial MT"/>
                <a:cs typeface="Arial MT"/>
              </a:rPr>
              <a:t>a</a:t>
            </a:r>
            <a:r>
              <a:rPr sz="2500" spc="60" dirty="0">
                <a:solidFill>
                  <a:srgbClr val="17072A"/>
                </a:solidFill>
                <a:latin typeface="Arial MT"/>
                <a:cs typeface="Arial MT"/>
              </a:rPr>
              <a:t>b</a:t>
            </a:r>
            <a:r>
              <a:rPr sz="2500" spc="-30" dirty="0">
                <a:solidFill>
                  <a:srgbClr val="17072A"/>
                </a:solidFill>
                <a:latin typeface="Arial MT"/>
                <a:cs typeface="Arial MT"/>
              </a:rPr>
              <a:t>l</a:t>
            </a:r>
            <a:r>
              <a:rPr sz="2500" spc="-70" dirty="0">
                <a:solidFill>
                  <a:srgbClr val="17072A"/>
                </a:solidFill>
                <a:latin typeface="Arial MT"/>
                <a:cs typeface="Arial MT"/>
              </a:rPr>
              <a:t>e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56947" y="758709"/>
            <a:ext cx="255841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15" dirty="0">
                <a:solidFill>
                  <a:srgbClr val="28094A"/>
                </a:solidFill>
                <a:latin typeface="Arial"/>
                <a:cs typeface="Arial"/>
              </a:rPr>
              <a:t>PHILLIPS</a:t>
            </a:r>
            <a:r>
              <a:rPr sz="1700" b="1" spc="95" dirty="0">
                <a:solidFill>
                  <a:srgbClr val="28094A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28094A"/>
                </a:solidFill>
                <a:latin typeface="Arial"/>
                <a:cs typeface="Arial"/>
              </a:rPr>
              <a:t>HEALTHCARE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5766" y="2221733"/>
            <a:ext cx="7426325" cy="7037070"/>
          </a:xfrm>
          <a:prstGeom prst="rect">
            <a:avLst/>
          </a:prstGeom>
          <a:solidFill>
            <a:srgbClr val="28094A"/>
          </a:solidFill>
        </p:spPr>
        <p:txBody>
          <a:bodyPr vert="horz" wrap="square" lIns="0" tIns="336550" rIns="0" bIns="0" rtlCol="0">
            <a:spAutoFit/>
          </a:bodyPr>
          <a:lstStyle/>
          <a:p>
            <a:pPr marL="621665" algn="just">
              <a:lnSpc>
                <a:spcPct val="100000"/>
              </a:lnSpc>
              <a:spcBef>
                <a:spcPts val="2650"/>
              </a:spcBef>
            </a:pPr>
            <a:r>
              <a:rPr sz="6600" b="1" spc="50" dirty="0">
                <a:solidFill>
                  <a:srgbClr val="FFFFFF"/>
                </a:solidFill>
                <a:latin typeface="Roboto"/>
                <a:cs typeface="Roboto"/>
              </a:rPr>
              <a:t>Case</a:t>
            </a:r>
            <a:r>
              <a:rPr sz="6600" b="1" spc="-35" dirty="0">
                <a:solidFill>
                  <a:srgbClr val="FFFFFF"/>
                </a:solidFill>
                <a:latin typeface="Roboto"/>
                <a:cs typeface="Roboto"/>
              </a:rPr>
              <a:t> Study:</a:t>
            </a:r>
            <a:endParaRPr sz="6600">
              <a:latin typeface="Roboto"/>
              <a:cs typeface="Roboto"/>
            </a:endParaRPr>
          </a:p>
          <a:p>
            <a:pPr marL="621665" marR="761365" algn="just">
              <a:lnSpc>
                <a:spcPts val="8250"/>
              </a:lnSpc>
              <a:spcBef>
                <a:spcPts val="330"/>
              </a:spcBef>
            </a:pPr>
            <a:r>
              <a:rPr sz="6600" spc="-75" dirty="0">
                <a:solidFill>
                  <a:srgbClr val="FFFFFF"/>
                </a:solidFill>
                <a:latin typeface="Roboto"/>
                <a:cs typeface="Roboto"/>
              </a:rPr>
              <a:t>Data </a:t>
            </a:r>
            <a:r>
              <a:rPr sz="6600" spc="-40" dirty="0">
                <a:solidFill>
                  <a:srgbClr val="FFFFFF"/>
                </a:solidFill>
                <a:latin typeface="Roboto"/>
                <a:cs typeface="Roboto"/>
              </a:rPr>
              <a:t>warehouse </a:t>
            </a:r>
            <a:r>
              <a:rPr sz="6600" spc="-16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6600" spc="-40" dirty="0">
                <a:solidFill>
                  <a:srgbClr val="FFFFFF"/>
                </a:solidFill>
                <a:latin typeface="Roboto"/>
                <a:cs typeface="Roboto"/>
              </a:rPr>
              <a:t>implementation </a:t>
            </a:r>
            <a:r>
              <a:rPr sz="6600" spc="-16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6600" spc="-65" dirty="0">
                <a:solidFill>
                  <a:srgbClr val="FFFFFF"/>
                </a:solidFill>
                <a:latin typeface="Roboto"/>
                <a:cs typeface="Roboto"/>
              </a:rPr>
              <a:t>strategy</a:t>
            </a:r>
            <a:r>
              <a:rPr sz="66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6600" spc="15" dirty="0">
                <a:solidFill>
                  <a:srgbClr val="FFFFFF"/>
                </a:solidFill>
                <a:latin typeface="Roboto"/>
                <a:cs typeface="Roboto"/>
              </a:rPr>
              <a:t>for</a:t>
            </a:r>
            <a:endParaRPr sz="6600">
              <a:latin typeface="Roboto"/>
              <a:cs typeface="Roboto"/>
            </a:endParaRPr>
          </a:p>
          <a:p>
            <a:pPr marL="621665">
              <a:lnSpc>
                <a:spcPct val="100000"/>
              </a:lnSpc>
            </a:pPr>
            <a:r>
              <a:rPr sz="6600" spc="-65" dirty="0">
                <a:solidFill>
                  <a:srgbClr val="FFFFFF"/>
                </a:solidFill>
                <a:latin typeface="Roboto"/>
                <a:cs typeface="Roboto"/>
              </a:rPr>
              <a:t>Phillips</a:t>
            </a:r>
            <a:endParaRPr sz="6600">
              <a:latin typeface="Roboto"/>
              <a:cs typeface="Roboto"/>
            </a:endParaRPr>
          </a:p>
          <a:p>
            <a:pPr marL="621665">
              <a:lnSpc>
                <a:spcPct val="100000"/>
              </a:lnSpc>
              <a:spcBef>
                <a:spcPts val="330"/>
              </a:spcBef>
            </a:pPr>
            <a:r>
              <a:rPr sz="6600" spc="-30" dirty="0">
                <a:solidFill>
                  <a:srgbClr val="FFFFFF"/>
                </a:solidFill>
                <a:latin typeface="Roboto"/>
                <a:cs typeface="Roboto"/>
              </a:rPr>
              <a:t>Healthcare.</a:t>
            </a:r>
            <a:endParaRPr sz="6600">
              <a:latin typeface="Roboto"/>
              <a:cs typeface="Robo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816800" y="2155051"/>
            <a:ext cx="6586855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  <a:tabLst>
                <a:tab pos="821055" algn="l"/>
                <a:tab pos="1691005" algn="l"/>
                <a:tab pos="2536190" algn="l"/>
                <a:tab pos="2808605" algn="l"/>
                <a:tab pos="2906395" algn="l"/>
                <a:tab pos="4046854" algn="l"/>
                <a:tab pos="4354830" algn="l"/>
                <a:tab pos="4850765" algn="l"/>
                <a:tab pos="4965700" algn="l"/>
                <a:tab pos="5563235" algn="l"/>
                <a:tab pos="5807710" algn="l"/>
              </a:tabLst>
            </a:pPr>
            <a:r>
              <a:rPr sz="2500" b="0" spc="-120" dirty="0">
                <a:solidFill>
                  <a:srgbClr val="17072A"/>
                </a:solidFill>
                <a:latin typeface="Arial MT"/>
                <a:cs typeface="Arial MT"/>
              </a:rPr>
              <a:t>D</a:t>
            </a:r>
            <a:r>
              <a:rPr sz="2500" b="0" spc="-15" dirty="0">
                <a:solidFill>
                  <a:srgbClr val="17072A"/>
                </a:solidFill>
                <a:latin typeface="Arial MT"/>
                <a:cs typeface="Arial MT"/>
              </a:rPr>
              <a:t>a</a:t>
            </a:r>
            <a:r>
              <a:rPr sz="2500" b="0" spc="155" dirty="0">
                <a:solidFill>
                  <a:srgbClr val="17072A"/>
                </a:solidFill>
                <a:latin typeface="Arial MT"/>
                <a:cs typeface="Arial MT"/>
              </a:rPr>
              <a:t>t</a:t>
            </a:r>
            <a:r>
              <a:rPr sz="2500" b="0" spc="-10" dirty="0">
                <a:solidFill>
                  <a:srgbClr val="17072A"/>
                </a:solidFill>
                <a:latin typeface="Arial MT"/>
                <a:cs typeface="Arial MT"/>
              </a:rPr>
              <a:t>a</a:t>
            </a:r>
            <a:r>
              <a:rPr sz="2500" b="0" dirty="0">
                <a:solidFill>
                  <a:srgbClr val="17072A"/>
                </a:solidFill>
                <a:latin typeface="Arial MT"/>
                <a:cs typeface="Arial MT"/>
              </a:rPr>
              <a:t>	</a:t>
            </a:r>
            <a:r>
              <a:rPr sz="2500" b="0" spc="25" dirty="0">
                <a:solidFill>
                  <a:srgbClr val="17072A"/>
                </a:solidFill>
                <a:latin typeface="Arial MT"/>
                <a:cs typeface="Arial MT"/>
              </a:rPr>
              <a:t>W</a:t>
            </a:r>
            <a:r>
              <a:rPr sz="2500" b="0" spc="-15" dirty="0">
                <a:solidFill>
                  <a:srgbClr val="17072A"/>
                </a:solidFill>
                <a:latin typeface="Arial MT"/>
                <a:cs typeface="Arial MT"/>
              </a:rPr>
              <a:t>a</a:t>
            </a:r>
            <a:r>
              <a:rPr sz="2500" b="0" spc="105" dirty="0">
                <a:solidFill>
                  <a:srgbClr val="17072A"/>
                </a:solidFill>
                <a:latin typeface="Arial MT"/>
                <a:cs typeface="Arial MT"/>
              </a:rPr>
              <a:t>r</a:t>
            </a:r>
            <a:r>
              <a:rPr sz="2500" b="0" spc="-75" dirty="0">
                <a:solidFill>
                  <a:srgbClr val="17072A"/>
                </a:solidFill>
                <a:latin typeface="Arial MT"/>
                <a:cs typeface="Arial MT"/>
              </a:rPr>
              <a:t>e</a:t>
            </a:r>
            <a:r>
              <a:rPr sz="2500" b="0" spc="-45" dirty="0">
                <a:solidFill>
                  <a:srgbClr val="17072A"/>
                </a:solidFill>
                <a:latin typeface="Arial MT"/>
                <a:cs typeface="Arial MT"/>
              </a:rPr>
              <a:t>h</a:t>
            </a:r>
            <a:r>
              <a:rPr sz="2500" b="0" spc="-80" dirty="0">
                <a:solidFill>
                  <a:srgbClr val="17072A"/>
                </a:solidFill>
                <a:latin typeface="Arial MT"/>
                <a:cs typeface="Arial MT"/>
              </a:rPr>
              <a:t>o</a:t>
            </a:r>
            <a:r>
              <a:rPr sz="2500" b="0" spc="-60" dirty="0">
                <a:solidFill>
                  <a:srgbClr val="17072A"/>
                </a:solidFill>
                <a:latin typeface="Arial MT"/>
                <a:cs typeface="Arial MT"/>
              </a:rPr>
              <a:t>u</a:t>
            </a:r>
            <a:r>
              <a:rPr sz="2500" b="0" spc="-180" dirty="0">
                <a:solidFill>
                  <a:srgbClr val="17072A"/>
                </a:solidFill>
                <a:latin typeface="Arial MT"/>
                <a:cs typeface="Arial MT"/>
              </a:rPr>
              <a:t>s</a:t>
            </a:r>
            <a:r>
              <a:rPr sz="2500" b="0" spc="-70" dirty="0">
                <a:solidFill>
                  <a:srgbClr val="17072A"/>
                </a:solidFill>
                <a:latin typeface="Arial MT"/>
                <a:cs typeface="Arial MT"/>
              </a:rPr>
              <a:t>e</a:t>
            </a:r>
            <a:r>
              <a:rPr sz="2500" b="0" dirty="0">
                <a:solidFill>
                  <a:srgbClr val="17072A"/>
                </a:solidFill>
                <a:latin typeface="Arial MT"/>
                <a:cs typeface="Arial MT"/>
              </a:rPr>
              <a:t>	</a:t>
            </a:r>
            <a:r>
              <a:rPr sz="2500" b="0" spc="-35" dirty="0">
                <a:solidFill>
                  <a:srgbClr val="17072A"/>
                </a:solidFill>
                <a:latin typeface="Arial MT"/>
                <a:cs typeface="Arial MT"/>
              </a:rPr>
              <a:t>i</a:t>
            </a:r>
            <a:r>
              <a:rPr sz="2500" b="0" spc="-60" dirty="0">
                <a:solidFill>
                  <a:srgbClr val="17072A"/>
                </a:solidFill>
                <a:latin typeface="Arial MT"/>
                <a:cs typeface="Arial MT"/>
              </a:rPr>
              <a:t>n</a:t>
            </a:r>
            <a:r>
              <a:rPr sz="2500" b="0" dirty="0">
                <a:solidFill>
                  <a:srgbClr val="17072A"/>
                </a:solidFill>
                <a:latin typeface="Arial MT"/>
                <a:cs typeface="Arial MT"/>
              </a:rPr>
              <a:t>		</a:t>
            </a:r>
            <a:r>
              <a:rPr sz="2500" b="0" spc="155" dirty="0">
                <a:solidFill>
                  <a:srgbClr val="17072A"/>
                </a:solidFill>
                <a:latin typeface="Arial MT"/>
                <a:cs typeface="Arial MT"/>
              </a:rPr>
              <a:t>t</a:t>
            </a:r>
            <a:r>
              <a:rPr sz="2500" b="0" spc="-80" dirty="0">
                <a:solidFill>
                  <a:srgbClr val="17072A"/>
                </a:solidFill>
                <a:latin typeface="Arial MT"/>
                <a:cs typeface="Arial MT"/>
              </a:rPr>
              <a:t>o</a:t>
            </a:r>
            <a:r>
              <a:rPr sz="2500" b="0" spc="50" dirty="0">
                <a:solidFill>
                  <a:srgbClr val="17072A"/>
                </a:solidFill>
                <a:latin typeface="Arial MT"/>
                <a:cs typeface="Arial MT"/>
              </a:rPr>
              <a:t>d</a:t>
            </a:r>
            <a:r>
              <a:rPr sz="2500" b="0" spc="-15" dirty="0">
                <a:solidFill>
                  <a:srgbClr val="17072A"/>
                </a:solidFill>
                <a:latin typeface="Arial MT"/>
                <a:cs typeface="Arial MT"/>
              </a:rPr>
              <a:t>a</a:t>
            </a:r>
            <a:r>
              <a:rPr sz="2500" b="0" spc="80" dirty="0">
                <a:solidFill>
                  <a:srgbClr val="17072A"/>
                </a:solidFill>
                <a:latin typeface="Arial MT"/>
                <a:cs typeface="Arial MT"/>
              </a:rPr>
              <a:t>y</a:t>
            </a:r>
            <a:r>
              <a:rPr sz="2500" b="0" spc="-45" dirty="0">
                <a:solidFill>
                  <a:srgbClr val="17072A"/>
                </a:solidFill>
                <a:latin typeface="Arial MT"/>
                <a:cs typeface="Arial MT"/>
              </a:rPr>
              <a:t>’</a:t>
            </a:r>
            <a:r>
              <a:rPr sz="2500" b="0" spc="-175" dirty="0">
                <a:solidFill>
                  <a:srgbClr val="17072A"/>
                </a:solidFill>
                <a:latin typeface="Arial MT"/>
                <a:cs typeface="Arial MT"/>
              </a:rPr>
              <a:t>s</a:t>
            </a:r>
            <a:r>
              <a:rPr sz="2500" b="0" dirty="0">
                <a:solidFill>
                  <a:srgbClr val="17072A"/>
                </a:solidFill>
                <a:latin typeface="Arial MT"/>
                <a:cs typeface="Arial MT"/>
              </a:rPr>
              <a:t>	</a:t>
            </a:r>
            <a:r>
              <a:rPr sz="2500" b="0" spc="125" dirty="0">
                <a:solidFill>
                  <a:srgbClr val="17072A"/>
                </a:solidFill>
                <a:latin typeface="Arial MT"/>
                <a:cs typeface="Arial MT"/>
              </a:rPr>
              <a:t>w</a:t>
            </a:r>
            <a:r>
              <a:rPr sz="2500" b="0" spc="-80" dirty="0">
                <a:solidFill>
                  <a:srgbClr val="17072A"/>
                </a:solidFill>
                <a:latin typeface="Arial MT"/>
                <a:cs typeface="Arial MT"/>
              </a:rPr>
              <a:t>o</a:t>
            </a:r>
            <a:r>
              <a:rPr sz="2500" b="0" spc="105" dirty="0">
                <a:solidFill>
                  <a:srgbClr val="17072A"/>
                </a:solidFill>
                <a:latin typeface="Arial MT"/>
                <a:cs typeface="Arial MT"/>
              </a:rPr>
              <a:t>r</a:t>
            </a:r>
            <a:r>
              <a:rPr sz="2500" b="0" spc="-30" dirty="0">
                <a:solidFill>
                  <a:srgbClr val="17072A"/>
                </a:solidFill>
                <a:latin typeface="Arial MT"/>
                <a:cs typeface="Arial MT"/>
              </a:rPr>
              <a:t>l</a:t>
            </a:r>
            <a:r>
              <a:rPr sz="2500" b="0" spc="55" dirty="0">
                <a:solidFill>
                  <a:srgbClr val="17072A"/>
                </a:solidFill>
                <a:latin typeface="Arial MT"/>
                <a:cs typeface="Arial MT"/>
              </a:rPr>
              <a:t>d</a:t>
            </a:r>
            <a:r>
              <a:rPr sz="2500" b="0" dirty="0">
                <a:solidFill>
                  <a:srgbClr val="17072A"/>
                </a:solidFill>
                <a:latin typeface="Arial MT"/>
                <a:cs typeface="Arial MT"/>
              </a:rPr>
              <a:t>		</a:t>
            </a:r>
            <a:r>
              <a:rPr sz="2500" b="0" spc="-15" dirty="0">
                <a:solidFill>
                  <a:srgbClr val="17072A"/>
                </a:solidFill>
                <a:latin typeface="Arial MT"/>
                <a:cs typeface="Arial MT"/>
              </a:rPr>
              <a:t>a</a:t>
            </a:r>
            <a:r>
              <a:rPr sz="2500" b="0" spc="105" dirty="0">
                <a:solidFill>
                  <a:srgbClr val="17072A"/>
                </a:solidFill>
                <a:latin typeface="Arial MT"/>
                <a:cs typeface="Arial MT"/>
              </a:rPr>
              <a:t>r</a:t>
            </a:r>
            <a:r>
              <a:rPr sz="2500" b="0" spc="-70" dirty="0">
                <a:solidFill>
                  <a:srgbClr val="17072A"/>
                </a:solidFill>
                <a:latin typeface="Arial MT"/>
                <a:cs typeface="Arial MT"/>
              </a:rPr>
              <a:t>e</a:t>
            </a:r>
            <a:r>
              <a:rPr sz="2500" b="0" dirty="0">
                <a:solidFill>
                  <a:srgbClr val="17072A"/>
                </a:solidFill>
                <a:latin typeface="Arial MT"/>
                <a:cs typeface="Arial MT"/>
              </a:rPr>
              <a:t>	</a:t>
            </a:r>
            <a:r>
              <a:rPr sz="2500" b="0" spc="-45" dirty="0">
                <a:solidFill>
                  <a:srgbClr val="17072A"/>
                </a:solidFill>
                <a:latin typeface="Arial MT"/>
                <a:cs typeface="Arial MT"/>
              </a:rPr>
              <a:t>h</a:t>
            </a:r>
            <a:r>
              <a:rPr sz="2500" b="0" spc="-75" dirty="0">
                <a:solidFill>
                  <a:srgbClr val="17072A"/>
                </a:solidFill>
                <a:latin typeface="Arial MT"/>
                <a:cs typeface="Arial MT"/>
              </a:rPr>
              <a:t>e</a:t>
            </a:r>
            <a:r>
              <a:rPr sz="2500" b="0" spc="-30" dirty="0">
                <a:solidFill>
                  <a:srgbClr val="17072A"/>
                </a:solidFill>
                <a:latin typeface="Arial MT"/>
                <a:cs typeface="Arial MT"/>
              </a:rPr>
              <a:t>l</a:t>
            </a:r>
            <a:r>
              <a:rPr sz="2500" b="0" spc="10" dirty="0">
                <a:solidFill>
                  <a:srgbClr val="17072A"/>
                </a:solidFill>
                <a:latin typeface="Arial MT"/>
                <a:cs typeface="Arial MT"/>
              </a:rPr>
              <a:t>p</a:t>
            </a:r>
            <a:r>
              <a:rPr sz="2500" b="0" spc="-35" dirty="0">
                <a:solidFill>
                  <a:srgbClr val="17072A"/>
                </a:solidFill>
                <a:latin typeface="Arial MT"/>
                <a:cs typeface="Arial MT"/>
              </a:rPr>
              <a:t>i</a:t>
            </a:r>
            <a:r>
              <a:rPr sz="2500" b="0" spc="-65" dirty="0">
                <a:solidFill>
                  <a:srgbClr val="17072A"/>
                </a:solidFill>
                <a:latin typeface="Arial MT"/>
                <a:cs typeface="Arial MT"/>
              </a:rPr>
              <a:t>n</a:t>
            </a:r>
            <a:r>
              <a:rPr sz="2500" b="0" spc="55" dirty="0">
                <a:solidFill>
                  <a:srgbClr val="17072A"/>
                </a:solidFill>
                <a:latin typeface="Arial MT"/>
                <a:cs typeface="Arial MT"/>
              </a:rPr>
              <a:t>g  </a:t>
            </a:r>
            <a:r>
              <a:rPr sz="2500" b="0" spc="15" dirty="0">
                <a:solidFill>
                  <a:srgbClr val="17072A"/>
                </a:solidFill>
                <a:latin typeface="Arial MT"/>
                <a:cs typeface="Arial MT"/>
              </a:rPr>
              <a:t>c</a:t>
            </a:r>
            <a:r>
              <a:rPr sz="2500" b="0" spc="-80" dirty="0">
                <a:solidFill>
                  <a:srgbClr val="17072A"/>
                </a:solidFill>
                <a:latin typeface="Arial MT"/>
                <a:cs typeface="Arial MT"/>
              </a:rPr>
              <a:t>o</a:t>
            </a:r>
            <a:r>
              <a:rPr sz="2500" b="0" spc="-245" dirty="0">
                <a:solidFill>
                  <a:srgbClr val="17072A"/>
                </a:solidFill>
                <a:latin typeface="Arial MT"/>
                <a:cs typeface="Arial MT"/>
              </a:rPr>
              <a:t>m</a:t>
            </a:r>
            <a:r>
              <a:rPr sz="2500" b="0" spc="10" dirty="0">
                <a:solidFill>
                  <a:srgbClr val="17072A"/>
                </a:solidFill>
                <a:latin typeface="Arial MT"/>
                <a:cs typeface="Arial MT"/>
              </a:rPr>
              <a:t>p</a:t>
            </a:r>
            <a:r>
              <a:rPr sz="2500" b="0" spc="-15" dirty="0">
                <a:solidFill>
                  <a:srgbClr val="17072A"/>
                </a:solidFill>
                <a:latin typeface="Arial MT"/>
                <a:cs typeface="Arial MT"/>
              </a:rPr>
              <a:t>a</a:t>
            </a:r>
            <a:r>
              <a:rPr sz="2500" b="0" spc="-65" dirty="0">
                <a:solidFill>
                  <a:srgbClr val="17072A"/>
                </a:solidFill>
                <a:latin typeface="Arial MT"/>
                <a:cs typeface="Arial MT"/>
              </a:rPr>
              <a:t>n</a:t>
            </a:r>
            <a:r>
              <a:rPr sz="2500" b="0" spc="-35" dirty="0">
                <a:solidFill>
                  <a:srgbClr val="17072A"/>
                </a:solidFill>
                <a:latin typeface="Arial MT"/>
                <a:cs typeface="Arial MT"/>
              </a:rPr>
              <a:t>i</a:t>
            </a:r>
            <a:r>
              <a:rPr sz="2500" b="0" spc="-75" dirty="0">
                <a:solidFill>
                  <a:srgbClr val="17072A"/>
                </a:solidFill>
                <a:latin typeface="Arial MT"/>
                <a:cs typeface="Arial MT"/>
              </a:rPr>
              <a:t>e</a:t>
            </a:r>
            <a:r>
              <a:rPr sz="2500" b="0" spc="-175" dirty="0">
                <a:solidFill>
                  <a:srgbClr val="17072A"/>
                </a:solidFill>
                <a:latin typeface="Arial MT"/>
                <a:cs typeface="Arial MT"/>
              </a:rPr>
              <a:t>s</a:t>
            </a:r>
            <a:r>
              <a:rPr sz="2500" b="0" dirty="0">
                <a:solidFill>
                  <a:srgbClr val="17072A"/>
                </a:solidFill>
                <a:latin typeface="Arial MT"/>
                <a:cs typeface="Arial MT"/>
              </a:rPr>
              <a:t>	</a:t>
            </a:r>
            <a:r>
              <a:rPr sz="2500" b="0" spc="-15" dirty="0">
                <a:solidFill>
                  <a:srgbClr val="17072A"/>
                </a:solidFill>
                <a:latin typeface="Arial MT"/>
                <a:cs typeface="Arial MT"/>
              </a:rPr>
              <a:t>a</a:t>
            </a:r>
            <a:r>
              <a:rPr sz="2500" b="0" spc="15" dirty="0">
                <a:solidFill>
                  <a:srgbClr val="17072A"/>
                </a:solidFill>
                <a:latin typeface="Arial MT"/>
                <a:cs typeface="Arial MT"/>
              </a:rPr>
              <a:t>c</a:t>
            </a:r>
            <a:r>
              <a:rPr sz="2500" b="0" spc="105" dirty="0">
                <a:solidFill>
                  <a:srgbClr val="17072A"/>
                </a:solidFill>
                <a:latin typeface="Arial MT"/>
                <a:cs typeface="Arial MT"/>
              </a:rPr>
              <a:t>r</a:t>
            </a:r>
            <a:r>
              <a:rPr sz="2500" b="0" spc="-80" dirty="0">
                <a:solidFill>
                  <a:srgbClr val="17072A"/>
                </a:solidFill>
                <a:latin typeface="Arial MT"/>
                <a:cs typeface="Arial MT"/>
              </a:rPr>
              <a:t>o</a:t>
            </a:r>
            <a:r>
              <a:rPr sz="2500" b="0" spc="-180" dirty="0">
                <a:solidFill>
                  <a:srgbClr val="17072A"/>
                </a:solidFill>
                <a:latin typeface="Arial MT"/>
                <a:cs typeface="Arial MT"/>
              </a:rPr>
              <a:t>s</a:t>
            </a:r>
            <a:r>
              <a:rPr sz="2500" b="0" spc="-175" dirty="0">
                <a:solidFill>
                  <a:srgbClr val="17072A"/>
                </a:solidFill>
                <a:latin typeface="Arial MT"/>
                <a:cs typeface="Arial MT"/>
              </a:rPr>
              <a:t>s</a:t>
            </a:r>
            <a:r>
              <a:rPr sz="2500" b="0" dirty="0">
                <a:solidFill>
                  <a:srgbClr val="17072A"/>
                </a:solidFill>
                <a:latin typeface="Arial MT"/>
                <a:cs typeface="Arial MT"/>
              </a:rPr>
              <a:t>	</a:t>
            </a:r>
            <a:r>
              <a:rPr sz="2500" b="0" spc="-35" dirty="0">
                <a:solidFill>
                  <a:srgbClr val="17072A"/>
                </a:solidFill>
                <a:latin typeface="Arial MT"/>
                <a:cs typeface="Arial MT"/>
              </a:rPr>
              <a:t>i</a:t>
            </a:r>
            <a:r>
              <a:rPr sz="2500" b="0" spc="-65" dirty="0">
                <a:solidFill>
                  <a:srgbClr val="17072A"/>
                </a:solidFill>
                <a:latin typeface="Arial MT"/>
                <a:cs typeface="Arial MT"/>
              </a:rPr>
              <a:t>n</a:t>
            </a:r>
            <a:r>
              <a:rPr sz="2500" b="0" spc="50" dirty="0">
                <a:solidFill>
                  <a:srgbClr val="17072A"/>
                </a:solidFill>
                <a:latin typeface="Arial MT"/>
                <a:cs typeface="Arial MT"/>
              </a:rPr>
              <a:t>d</a:t>
            </a:r>
            <a:r>
              <a:rPr sz="2500" b="0" spc="-60" dirty="0">
                <a:solidFill>
                  <a:srgbClr val="17072A"/>
                </a:solidFill>
                <a:latin typeface="Arial MT"/>
                <a:cs typeface="Arial MT"/>
              </a:rPr>
              <a:t>u</a:t>
            </a:r>
            <a:r>
              <a:rPr sz="2500" b="0" spc="-180" dirty="0">
                <a:solidFill>
                  <a:srgbClr val="17072A"/>
                </a:solidFill>
                <a:latin typeface="Arial MT"/>
                <a:cs typeface="Arial MT"/>
              </a:rPr>
              <a:t>s</a:t>
            </a:r>
            <a:r>
              <a:rPr sz="2500" b="0" spc="155" dirty="0">
                <a:solidFill>
                  <a:srgbClr val="17072A"/>
                </a:solidFill>
                <a:latin typeface="Arial MT"/>
                <a:cs typeface="Arial MT"/>
              </a:rPr>
              <a:t>t</a:t>
            </a:r>
            <a:r>
              <a:rPr sz="2500" b="0" spc="105" dirty="0">
                <a:solidFill>
                  <a:srgbClr val="17072A"/>
                </a:solidFill>
                <a:latin typeface="Arial MT"/>
                <a:cs typeface="Arial MT"/>
              </a:rPr>
              <a:t>r</a:t>
            </a:r>
            <a:r>
              <a:rPr sz="2500" b="0" spc="-35" dirty="0">
                <a:solidFill>
                  <a:srgbClr val="17072A"/>
                </a:solidFill>
                <a:latin typeface="Arial MT"/>
                <a:cs typeface="Arial MT"/>
              </a:rPr>
              <a:t>i</a:t>
            </a:r>
            <a:r>
              <a:rPr sz="2500" b="0" spc="-75" dirty="0">
                <a:solidFill>
                  <a:srgbClr val="17072A"/>
                </a:solidFill>
                <a:latin typeface="Arial MT"/>
                <a:cs typeface="Arial MT"/>
              </a:rPr>
              <a:t>e</a:t>
            </a:r>
            <a:r>
              <a:rPr sz="2500" b="0" spc="-175" dirty="0">
                <a:solidFill>
                  <a:srgbClr val="17072A"/>
                </a:solidFill>
                <a:latin typeface="Arial MT"/>
                <a:cs typeface="Arial MT"/>
              </a:rPr>
              <a:t>s</a:t>
            </a:r>
            <a:r>
              <a:rPr sz="2500" b="0" dirty="0">
                <a:solidFill>
                  <a:srgbClr val="17072A"/>
                </a:solidFill>
                <a:latin typeface="Arial MT"/>
                <a:cs typeface="Arial MT"/>
              </a:rPr>
              <a:t>	</a:t>
            </a:r>
            <a:r>
              <a:rPr sz="2500" b="0" spc="155" dirty="0">
                <a:solidFill>
                  <a:srgbClr val="17072A"/>
                </a:solidFill>
                <a:latin typeface="Arial MT"/>
                <a:cs typeface="Arial MT"/>
              </a:rPr>
              <a:t>t</a:t>
            </a:r>
            <a:r>
              <a:rPr sz="2500" b="0" spc="-75" dirty="0">
                <a:solidFill>
                  <a:srgbClr val="17072A"/>
                </a:solidFill>
                <a:latin typeface="Arial MT"/>
                <a:cs typeface="Arial MT"/>
              </a:rPr>
              <a:t>o</a:t>
            </a:r>
            <a:r>
              <a:rPr sz="2500" b="0" dirty="0">
                <a:solidFill>
                  <a:srgbClr val="17072A"/>
                </a:solidFill>
                <a:latin typeface="Arial MT"/>
                <a:cs typeface="Arial MT"/>
              </a:rPr>
              <a:t>	</a:t>
            </a:r>
            <a:r>
              <a:rPr sz="2500" b="0" spc="-245" dirty="0">
                <a:solidFill>
                  <a:srgbClr val="17072A"/>
                </a:solidFill>
                <a:latin typeface="Arial MT"/>
                <a:cs typeface="Arial MT"/>
              </a:rPr>
              <a:t>m</a:t>
            </a:r>
            <a:r>
              <a:rPr sz="2500" b="0" spc="-15" dirty="0">
                <a:solidFill>
                  <a:srgbClr val="17072A"/>
                </a:solidFill>
                <a:latin typeface="Arial MT"/>
                <a:cs typeface="Arial MT"/>
              </a:rPr>
              <a:t>a</a:t>
            </a:r>
            <a:r>
              <a:rPr sz="2500" b="0" spc="-5" dirty="0">
                <a:solidFill>
                  <a:srgbClr val="17072A"/>
                </a:solidFill>
                <a:latin typeface="Arial MT"/>
                <a:cs typeface="Arial MT"/>
              </a:rPr>
              <a:t>k</a:t>
            </a:r>
            <a:r>
              <a:rPr sz="2500" b="0" spc="-70" dirty="0">
                <a:solidFill>
                  <a:srgbClr val="17072A"/>
                </a:solidFill>
                <a:latin typeface="Arial MT"/>
                <a:cs typeface="Arial MT"/>
              </a:rPr>
              <a:t>e</a:t>
            </a:r>
            <a:r>
              <a:rPr sz="2500" b="0" dirty="0">
                <a:solidFill>
                  <a:srgbClr val="17072A"/>
                </a:solidFill>
                <a:latin typeface="Arial MT"/>
                <a:cs typeface="Arial MT"/>
              </a:rPr>
              <a:t>	</a:t>
            </a:r>
            <a:r>
              <a:rPr sz="2500" b="0" spc="50" dirty="0">
                <a:solidFill>
                  <a:srgbClr val="17072A"/>
                </a:solidFill>
                <a:latin typeface="Arial MT"/>
                <a:cs typeface="Arial MT"/>
              </a:rPr>
              <a:t>d</a:t>
            </a:r>
            <a:r>
              <a:rPr sz="2500" b="0" spc="-15" dirty="0">
                <a:solidFill>
                  <a:srgbClr val="17072A"/>
                </a:solidFill>
                <a:latin typeface="Arial MT"/>
                <a:cs typeface="Arial MT"/>
              </a:rPr>
              <a:t>a</a:t>
            </a:r>
            <a:r>
              <a:rPr sz="2500" b="0" spc="155" dirty="0">
                <a:solidFill>
                  <a:srgbClr val="17072A"/>
                </a:solidFill>
                <a:latin typeface="Arial MT"/>
                <a:cs typeface="Arial MT"/>
              </a:rPr>
              <a:t>t</a:t>
            </a:r>
            <a:r>
              <a:rPr sz="2500" b="0" spc="-15" dirty="0">
                <a:solidFill>
                  <a:srgbClr val="17072A"/>
                </a:solidFill>
                <a:latin typeface="Arial MT"/>
                <a:cs typeface="Arial MT"/>
              </a:rPr>
              <a:t>a</a:t>
            </a:r>
            <a:r>
              <a:rPr sz="2500" b="0" spc="130" dirty="0">
                <a:solidFill>
                  <a:srgbClr val="17072A"/>
                </a:solidFill>
                <a:latin typeface="Arial MT"/>
                <a:cs typeface="Arial MT"/>
              </a:rPr>
              <a:t>-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pc="20" dirty="0"/>
              <a:t>driven </a:t>
            </a:r>
            <a:r>
              <a:rPr spc="-70" dirty="0"/>
              <a:t>decisions.</a:t>
            </a:r>
            <a:r>
              <a:rPr spc="-65" dirty="0"/>
              <a:t> </a:t>
            </a:r>
            <a:r>
              <a:rPr spc="-50" dirty="0"/>
              <a:t>For</a:t>
            </a:r>
            <a:r>
              <a:rPr spc="-45" dirty="0"/>
              <a:t> </a:t>
            </a:r>
            <a:r>
              <a:rPr spc="15" dirty="0"/>
              <a:t>the </a:t>
            </a:r>
            <a:r>
              <a:rPr dirty="0"/>
              <a:t>healthcare </a:t>
            </a:r>
            <a:r>
              <a:rPr spc="5" dirty="0"/>
              <a:t>industry </a:t>
            </a:r>
            <a:r>
              <a:rPr spc="10" dirty="0"/>
              <a:t> </a:t>
            </a:r>
            <a:r>
              <a:rPr spc="-15" dirty="0"/>
              <a:t>experiencing</a:t>
            </a:r>
            <a:r>
              <a:rPr spc="-10" dirty="0"/>
              <a:t> a</a:t>
            </a:r>
            <a:r>
              <a:rPr spc="-5" dirty="0"/>
              <a:t> </a:t>
            </a:r>
            <a:r>
              <a:rPr spc="-85" dirty="0"/>
              <a:t>massive</a:t>
            </a:r>
            <a:r>
              <a:rPr spc="-80" dirty="0"/>
              <a:t> </a:t>
            </a:r>
            <a:r>
              <a:rPr spc="30" dirty="0"/>
              <a:t>shift</a:t>
            </a:r>
            <a:r>
              <a:rPr spc="35" dirty="0"/>
              <a:t> </a:t>
            </a:r>
            <a:r>
              <a:rPr spc="25" dirty="0"/>
              <a:t>towards </a:t>
            </a:r>
            <a:r>
              <a:rPr spc="30" dirty="0"/>
              <a:t> </a:t>
            </a:r>
            <a:r>
              <a:rPr spc="-95" dirty="0"/>
              <a:t>consumerism </a:t>
            </a:r>
            <a:r>
              <a:rPr spc="-10" dirty="0"/>
              <a:t>and </a:t>
            </a:r>
            <a:r>
              <a:rPr spc="10" dirty="0"/>
              <a:t>advanced </a:t>
            </a:r>
            <a:r>
              <a:rPr spc="-5" dirty="0"/>
              <a:t>analytics, </a:t>
            </a:r>
            <a:r>
              <a:rPr spc="-10" dirty="0"/>
              <a:t>a </a:t>
            </a:r>
            <a:r>
              <a:rPr spc="-50" dirty="0"/>
              <a:t>single </a:t>
            </a:r>
            <a:r>
              <a:rPr spc="-45" dirty="0"/>
              <a:t> </a:t>
            </a:r>
            <a:r>
              <a:rPr dirty="0"/>
              <a:t>&amp;</a:t>
            </a:r>
            <a:r>
              <a:rPr spc="5" dirty="0"/>
              <a:t> </a:t>
            </a:r>
            <a:r>
              <a:rPr spc="-45" dirty="0"/>
              <a:t>comprehensive</a:t>
            </a:r>
            <a:r>
              <a:rPr spc="-40" dirty="0"/>
              <a:t> </a:t>
            </a:r>
            <a:r>
              <a:rPr spc="35" dirty="0"/>
              <a:t>view</a:t>
            </a:r>
            <a:r>
              <a:rPr spc="40" dirty="0"/>
              <a:t> </a:t>
            </a:r>
            <a:r>
              <a:rPr spc="90" dirty="0"/>
              <a:t>of </a:t>
            </a:r>
            <a:r>
              <a:rPr spc="45" dirty="0"/>
              <a:t>data</a:t>
            </a:r>
            <a:r>
              <a:rPr spc="50" dirty="0"/>
              <a:t> </a:t>
            </a:r>
            <a:r>
              <a:rPr spc="-105" dirty="0"/>
              <a:t>is</a:t>
            </a:r>
            <a:r>
              <a:rPr spc="-100" dirty="0"/>
              <a:t> </a:t>
            </a:r>
            <a:r>
              <a:rPr spc="-40" dirty="0"/>
              <a:t>becoming </a:t>
            </a:r>
            <a:r>
              <a:rPr spc="-35" dirty="0"/>
              <a:t> </a:t>
            </a:r>
            <a:r>
              <a:rPr spc="-15" dirty="0"/>
              <a:t>imperative. </a:t>
            </a:r>
            <a:r>
              <a:rPr spc="220" dirty="0"/>
              <a:t>It </a:t>
            </a:r>
            <a:r>
              <a:rPr spc="-105" dirty="0"/>
              <a:t>is </a:t>
            </a:r>
            <a:r>
              <a:rPr spc="-70" dirty="0"/>
              <a:t>one </a:t>
            </a:r>
            <a:r>
              <a:rPr spc="90" dirty="0"/>
              <a:t>of </a:t>
            </a:r>
            <a:r>
              <a:rPr spc="15" dirty="0"/>
              <a:t>the </a:t>
            </a:r>
            <a:r>
              <a:rPr spc="-60" dirty="0"/>
              <a:t>many </a:t>
            </a:r>
            <a:r>
              <a:rPr spc="-70" dirty="0"/>
              <a:t>reasons </a:t>
            </a:r>
            <a:r>
              <a:rPr spc="55" dirty="0"/>
              <a:t>why </a:t>
            </a:r>
            <a:r>
              <a:rPr spc="60" dirty="0"/>
              <a:t> </a:t>
            </a:r>
            <a:r>
              <a:rPr spc="-10" dirty="0"/>
              <a:t>leading </a:t>
            </a:r>
            <a:r>
              <a:rPr dirty="0"/>
              <a:t>healthcare </a:t>
            </a:r>
            <a:r>
              <a:rPr spc="-25" dirty="0"/>
              <a:t>organizations </a:t>
            </a:r>
            <a:r>
              <a:rPr spc="5" dirty="0"/>
              <a:t>are </a:t>
            </a:r>
            <a:r>
              <a:rPr spc="-10" dirty="0"/>
              <a:t>beginning </a:t>
            </a:r>
            <a:r>
              <a:rPr spc="-680" dirty="0"/>
              <a:t> </a:t>
            </a:r>
            <a:r>
              <a:rPr spc="40" dirty="0"/>
              <a:t>to</a:t>
            </a:r>
            <a:r>
              <a:rPr spc="45" dirty="0"/>
              <a:t> </a:t>
            </a:r>
            <a:r>
              <a:rPr spc="-65" dirty="0"/>
              <a:t>implement</a:t>
            </a:r>
            <a:r>
              <a:rPr spc="-60" dirty="0"/>
              <a:t> </a:t>
            </a:r>
            <a:r>
              <a:rPr spc="-10" dirty="0"/>
              <a:t>enterprise</a:t>
            </a:r>
            <a:r>
              <a:rPr spc="-5" dirty="0"/>
              <a:t> </a:t>
            </a:r>
            <a:r>
              <a:rPr dirty="0"/>
              <a:t>healthcare</a:t>
            </a:r>
            <a:r>
              <a:rPr spc="5" dirty="0"/>
              <a:t> </a:t>
            </a:r>
            <a:r>
              <a:rPr spc="45" dirty="0"/>
              <a:t>data </a:t>
            </a:r>
            <a:r>
              <a:rPr spc="50" dirty="0"/>
              <a:t> </a:t>
            </a:r>
            <a:r>
              <a:rPr spc="-45" dirty="0"/>
              <a:t>warehouses</a:t>
            </a:r>
            <a:r>
              <a:rPr spc="-50" dirty="0"/>
              <a:t> </a:t>
            </a:r>
            <a:r>
              <a:rPr spc="-45" dirty="0"/>
              <a:t>in </a:t>
            </a:r>
            <a:r>
              <a:rPr spc="25" dirty="0"/>
              <a:t>their</a:t>
            </a:r>
            <a:r>
              <a:rPr spc="-50" dirty="0"/>
              <a:t> </a:t>
            </a:r>
            <a:r>
              <a:rPr spc="5" dirty="0"/>
              <a:t>structure.</a:t>
            </a:r>
          </a:p>
          <a:p>
            <a:pPr>
              <a:lnSpc>
                <a:spcPct val="100000"/>
              </a:lnSpc>
            </a:pPr>
            <a:endParaRPr sz="3000"/>
          </a:p>
          <a:p>
            <a:pPr marL="12700" marR="5715" algn="just">
              <a:lnSpc>
                <a:spcPct val="114999"/>
              </a:lnSpc>
            </a:pPr>
            <a:r>
              <a:rPr spc="220" dirty="0"/>
              <a:t>It </a:t>
            </a:r>
            <a:r>
              <a:rPr spc="-60" dirty="0"/>
              <a:t>helps</a:t>
            </a:r>
            <a:r>
              <a:rPr spc="-55" dirty="0"/>
              <a:t> </a:t>
            </a:r>
            <a:r>
              <a:rPr spc="-50" dirty="0"/>
              <a:t>them</a:t>
            </a:r>
            <a:r>
              <a:rPr spc="-45" dirty="0"/>
              <a:t> </a:t>
            </a:r>
            <a:r>
              <a:rPr spc="40" dirty="0"/>
              <a:t>to</a:t>
            </a:r>
            <a:r>
              <a:rPr spc="45" dirty="0"/>
              <a:t> </a:t>
            </a:r>
            <a:r>
              <a:rPr spc="-5" dirty="0"/>
              <a:t>constantly</a:t>
            </a:r>
            <a:r>
              <a:rPr dirty="0"/>
              <a:t> </a:t>
            </a:r>
            <a:r>
              <a:rPr spc="-25" dirty="0"/>
              <a:t>improve</a:t>
            </a:r>
            <a:r>
              <a:rPr spc="-20" dirty="0"/>
              <a:t> </a:t>
            </a:r>
            <a:r>
              <a:rPr spc="20" dirty="0"/>
              <a:t>patient </a:t>
            </a:r>
            <a:r>
              <a:rPr spc="25" dirty="0"/>
              <a:t> </a:t>
            </a:r>
            <a:r>
              <a:rPr spc="-70" dirty="0"/>
              <a:t>outcomes</a:t>
            </a:r>
            <a:r>
              <a:rPr spc="-65" dirty="0"/>
              <a:t> </a:t>
            </a:r>
            <a:r>
              <a:rPr spc="-10" dirty="0"/>
              <a:t>and</a:t>
            </a:r>
            <a:r>
              <a:rPr spc="-5" dirty="0"/>
              <a:t> reduce</a:t>
            </a:r>
            <a:r>
              <a:rPr dirty="0"/>
              <a:t> </a:t>
            </a:r>
            <a:r>
              <a:rPr spc="-65" dirty="0"/>
              <a:t>costs.</a:t>
            </a:r>
            <a:r>
              <a:rPr spc="565" dirty="0"/>
              <a:t> </a:t>
            </a:r>
            <a:r>
              <a:rPr spc="5" dirty="0"/>
              <a:t>Further,</a:t>
            </a:r>
            <a:r>
              <a:rPr spc="10" dirty="0"/>
              <a:t> </a:t>
            </a:r>
            <a:r>
              <a:rPr spc="15" dirty="0"/>
              <a:t>the </a:t>
            </a:r>
            <a:r>
              <a:rPr spc="20" dirty="0"/>
              <a:t> </a:t>
            </a:r>
            <a:r>
              <a:rPr spc="60" dirty="0"/>
              <a:t>effective </a:t>
            </a:r>
            <a:r>
              <a:rPr spc="-105" dirty="0"/>
              <a:t>use</a:t>
            </a:r>
            <a:r>
              <a:rPr spc="-100" dirty="0"/>
              <a:t> </a:t>
            </a:r>
            <a:r>
              <a:rPr spc="90" dirty="0"/>
              <a:t>of </a:t>
            </a:r>
            <a:r>
              <a:rPr spc="15" dirty="0"/>
              <a:t>the </a:t>
            </a:r>
            <a:r>
              <a:rPr spc="45" dirty="0"/>
              <a:t>data </a:t>
            </a:r>
            <a:r>
              <a:rPr spc="25" dirty="0"/>
              <a:t>gathered </a:t>
            </a:r>
            <a:r>
              <a:rPr spc="20" dirty="0"/>
              <a:t>over </a:t>
            </a:r>
            <a:r>
              <a:rPr spc="15" dirty="0"/>
              <a:t>the </a:t>
            </a:r>
            <a:r>
              <a:rPr spc="20" dirty="0"/>
              <a:t> </a:t>
            </a:r>
            <a:r>
              <a:rPr spc="-15" dirty="0"/>
              <a:t>years</a:t>
            </a:r>
            <a:r>
              <a:rPr spc="-10" dirty="0"/>
              <a:t> </a:t>
            </a:r>
            <a:r>
              <a:rPr spc="-60" dirty="0"/>
              <a:t>helps</a:t>
            </a:r>
            <a:r>
              <a:rPr spc="-55" dirty="0"/>
              <a:t> </a:t>
            </a:r>
            <a:r>
              <a:rPr spc="-40" dirty="0"/>
              <a:t>increase</a:t>
            </a:r>
            <a:r>
              <a:rPr spc="-35" dirty="0"/>
              <a:t> </a:t>
            </a:r>
            <a:r>
              <a:rPr spc="-10" dirty="0"/>
              <a:t>operational</a:t>
            </a:r>
            <a:r>
              <a:rPr spc="-5" dirty="0"/>
              <a:t> </a:t>
            </a:r>
            <a:r>
              <a:rPr spc="35" dirty="0"/>
              <a:t>efficiency, </a:t>
            </a:r>
            <a:r>
              <a:rPr spc="40" dirty="0"/>
              <a:t> </a:t>
            </a:r>
            <a:r>
              <a:rPr spc="-55" dirty="0"/>
              <a:t>optimize</a:t>
            </a:r>
            <a:r>
              <a:rPr spc="-50" dirty="0"/>
              <a:t> </a:t>
            </a:r>
            <a:r>
              <a:rPr spc="30" dirty="0"/>
              <a:t>infrastructure</a:t>
            </a:r>
            <a:r>
              <a:rPr spc="35" dirty="0"/>
              <a:t> </a:t>
            </a:r>
            <a:r>
              <a:rPr spc="-45" dirty="0"/>
              <a:t>investments</a:t>
            </a:r>
            <a:r>
              <a:rPr spc="-40" dirty="0"/>
              <a:t> </a:t>
            </a:r>
            <a:r>
              <a:rPr spc="-10" dirty="0"/>
              <a:t>and </a:t>
            </a:r>
            <a:r>
              <a:rPr spc="-5" dirty="0"/>
              <a:t> </a:t>
            </a:r>
            <a:r>
              <a:rPr spc="-25" dirty="0"/>
              <a:t>improve</a:t>
            </a:r>
            <a:r>
              <a:rPr spc="-50" dirty="0"/>
              <a:t> </a:t>
            </a:r>
            <a:r>
              <a:rPr spc="-45" dirty="0"/>
              <a:t>customer </a:t>
            </a:r>
            <a:r>
              <a:rPr spc="-30" dirty="0"/>
              <a:t>experience.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593627" y="760599"/>
            <a:ext cx="304800" cy="304800"/>
            <a:chOff x="593627" y="760599"/>
            <a:chExt cx="304800" cy="304800"/>
          </a:xfrm>
        </p:grpSpPr>
        <p:sp>
          <p:nvSpPr>
            <p:cNvPr id="6" name="object 6"/>
            <p:cNvSpPr/>
            <p:nvPr/>
          </p:nvSpPr>
          <p:spPr>
            <a:xfrm>
              <a:off x="599692" y="839561"/>
              <a:ext cx="292735" cy="147320"/>
            </a:xfrm>
            <a:custGeom>
              <a:avLst/>
              <a:gdLst/>
              <a:ahLst/>
              <a:cxnLst/>
              <a:rect l="l" t="t" r="r" b="b"/>
              <a:pathLst>
                <a:path w="292734" h="147319">
                  <a:moveTo>
                    <a:pt x="0" y="0"/>
                  </a:moveTo>
                  <a:lnTo>
                    <a:pt x="292647" y="0"/>
                  </a:lnTo>
                  <a:lnTo>
                    <a:pt x="292647" y="146852"/>
                  </a:lnTo>
                  <a:lnTo>
                    <a:pt x="0" y="146852"/>
                  </a:lnTo>
                  <a:lnTo>
                    <a:pt x="0" y="0"/>
                  </a:lnTo>
                  <a:close/>
                </a:path>
              </a:pathLst>
            </a:custGeom>
            <a:ln w="12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72588" y="766664"/>
              <a:ext cx="147320" cy="292735"/>
            </a:xfrm>
            <a:custGeom>
              <a:avLst/>
              <a:gdLst/>
              <a:ahLst/>
              <a:cxnLst/>
              <a:rect l="l" t="t" r="r" b="b"/>
              <a:pathLst>
                <a:path w="147319" h="292734">
                  <a:moveTo>
                    <a:pt x="146852" y="0"/>
                  </a:moveTo>
                  <a:lnTo>
                    <a:pt x="146852" y="292647"/>
                  </a:lnTo>
                  <a:lnTo>
                    <a:pt x="0" y="292647"/>
                  </a:lnTo>
                  <a:lnTo>
                    <a:pt x="0" y="0"/>
                  </a:lnTo>
                  <a:lnTo>
                    <a:pt x="146852" y="0"/>
                  </a:lnTo>
                  <a:close/>
                </a:path>
              </a:pathLst>
            </a:custGeom>
            <a:ln w="12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5083" y="802055"/>
              <a:ext cx="222250" cy="222250"/>
            </a:xfrm>
            <a:custGeom>
              <a:avLst/>
              <a:gdLst/>
              <a:ahLst/>
              <a:cxnLst/>
              <a:rect l="l" t="t" r="r" b="b"/>
              <a:pathLst>
                <a:path w="222250" h="222250">
                  <a:moveTo>
                    <a:pt x="0" y="0"/>
                  </a:moveTo>
                  <a:lnTo>
                    <a:pt x="221865" y="0"/>
                  </a:lnTo>
                  <a:lnTo>
                    <a:pt x="221865" y="221865"/>
                  </a:lnTo>
                  <a:lnTo>
                    <a:pt x="0" y="221865"/>
                  </a:lnTo>
                  <a:lnTo>
                    <a:pt x="0" y="0"/>
                  </a:lnTo>
                  <a:close/>
                </a:path>
              </a:pathLst>
            </a:custGeom>
            <a:ln w="12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56947" y="758708"/>
            <a:ext cx="255841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15" dirty="0">
                <a:solidFill>
                  <a:srgbClr val="28094A"/>
                </a:solidFill>
                <a:latin typeface="Arial"/>
                <a:cs typeface="Arial"/>
              </a:rPr>
              <a:t>PHILLIPS</a:t>
            </a:r>
            <a:r>
              <a:rPr sz="1700" b="1" spc="95" dirty="0">
                <a:solidFill>
                  <a:srgbClr val="28094A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28094A"/>
                </a:solidFill>
                <a:latin typeface="Arial"/>
                <a:cs typeface="Arial"/>
              </a:rPr>
              <a:t>HEALTHCARE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5598160" cy="10287000"/>
            <a:chOff x="0" y="0"/>
            <a:chExt cx="559816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598140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36579" y="6463344"/>
              <a:ext cx="1079769" cy="107976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33538" y="6460304"/>
              <a:ext cx="1085850" cy="1085850"/>
            </a:xfrm>
            <a:custGeom>
              <a:avLst/>
              <a:gdLst/>
              <a:ahLst/>
              <a:cxnLst/>
              <a:rect l="l" t="t" r="r" b="b"/>
              <a:pathLst>
                <a:path w="1085850" h="1085850">
                  <a:moveTo>
                    <a:pt x="542924" y="1085849"/>
                  </a:moveTo>
                  <a:lnTo>
                    <a:pt x="496132" y="1083854"/>
                  </a:lnTo>
                  <a:lnTo>
                    <a:pt x="450434" y="1077976"/>
                  </a:lnTo>
                  <a:lnTo>
                    <a:pt x="405995" y="1068379"/>
                  </a:lnTo>
                  <a:lnTo>
                    <a:pt x="362980" y="1055228"/>
                  </a:lnTo>
                  <a:lnTo>
                    <a:pt x="321551" y="1038687"/>
                  </a:lnTo>
                  <a:lnTo>
                    <a:pt x="281873" y="1018920"/>
                  </a:lnTo>
                  <a:lnTo>
                    <a:pt x="244111" y="996089"/>
                  </a:lnTo>
                  <a:lnTo>
                    <a:pt x="208427" y="970360"/>
                  </a:lnTo>
                  <a:lnTo>
                    <a:pt x="174986" y="941897"/>
                  </a:lnTo>
                  <a:lnTo>
                    <a:pt x="143952" y="910863"/>
                  </a:lnTo>
                  <a:lnTo>
                    <a:pt x="115488" y="877422"/>
                  </a:lnTo>
                  <a:lnTo>
                    <a:pt x="89760" y="841738"/>
                  </a:lnTo>
                  <a:lnTo>
                    <a:pt x="66929" y="803975"/>
                  </a:lnTo>
                  <a:lnTo>
                    <a:pt x="47162" y="764298"/>
                  </a:lnTo>
                  <a:lnTo>
                    <a:pt x="30621" y="722869"/>
                  </a:lnTo>
                  <a:lnTo>
                    <a:pt x="17470" y="679854"/>
                  </a:lnTo>
                  <a:lnTo>
                    <a:pt x="7873" y="635415"/>
                  </a:lnTo>
                  <a:lnTo>
                    <a:pt x="1995" y="589717"/>
                  </a:lnTo>
                  <a:lnTo>
                    <a:pt x="0" y="542924"/>
                  </a:lnTo>
                  <a:lnTo>
                    <a:pt x="1995" y="496132"/>
                  </a:lnTo>
                  <a:lnTo>
                    <a:pt x="7873" y="450434"/>
                  </a:lnTo>
                  <a:lnTo>
                    <a:pt x="17470" y="405995"/>
                  </a:lnTo>
                  <a:lnTo>
                    <a:pt x="30621" y="362980"/>
                  </a:lnTo>
                  <a:lnTo>
                    <a:pt x="47162" y="321551"/>
                  </a:lnTo>
                  <a:lnTo>
                    <a:pt x="66929" y="281873"/>
                  </a:lnTo>
                  <a:lnTo>
                    <a:pt x="89760" y="244111"/>
                  </a:lnTo>
                  <a:lnTo>
                    <a:pt x="115488" y="208427"/>
                  </a:lnTo>
                  <a:lnTo>
                    <a:pt x="143952" y="174986"/>
                  </a:lnTo>
                  <a:lnTo>
                    <a:pt x="174986" y="143952"/>
                  </a:lnTo>
                  <a:lnTo>
                    <a:pt x="208427" y="115488"/>
                  </a:lnTo>
                  <a:lnTo>
                    <a:pt x="244111" y="89760"/>
                  </a:lnTo>
                  <a:lnTo>
                    <a:pt x="281873" y="66929"/>
                  </a:lnTo>
                  <a:lnTo>
                    <a:pt x="321551" y="47162"/>
                  </a:lnTo>
                  <a:lnTo>
                    <a:pt x="362980" y="30621"/>
                  </a:lnTo>
                  <a:lnTo>
                    <a:pt x="405995" y="17470"/>
                  </a:lnTo>
                  <a:lnTo>
                    <a:pt x="450434" y="7873"/>
                  </a:lnTo>
                  <a:lnTo>
                    <a:pt x="496132" y="1995"/>
                  </a:lnTo>
                  <a:lnTo>
                    <a:pt x="542924" y="0"/>
                  </a:lnTo>
                  <a:lnTo>
                    <a:pt x="589687" y="1995"/>
                  </a:lnTo>
                  <a:lnTo>
                    <a:pt x="621428" y="6080"/>
                  </a:lnTo>
                  <a:lnTo>
                    <a:pt x="542924" y="6080"/>
                  </a:lnTo>
                  <a:lnTo>
                    <a:pt x="494133" y="8278"/>
                  </a:lnTo>
                  <a:lnTo>
                    <a:pt x="446555" y="14746"/>
                  </a:lnTo>
                  <a:lnTo>
                    <a:pt x="400380" y="25291"/>
                  </a:lnTo>
                  <a:lnTo>
                    <a:pt x="355799" y="39723"/>
                  </a:lnTo>
                  <a:lnTo>
                    <a:pt x="313004" y="57851"/>
                  </a:lnTo>
                  <a:lnTo>
                    <a:pt x="272186" y="79484"/>
                  </a:lnTo>
                  <a:lnTo>
                    <a:pt x="233535" y="104430"/>
                  </a:lnTo>
                  <a:lnTo>
                    <a:pt x="197243" y="132500"/>
                  </a:lnTo>
                  <a:lnTo>
                    <a:pt x="163501" y="163501"/>
                  </a:lnTo>
                  <a:lnTo>
                    <a:pt x="132500" y="197243"/>
                  </a:lnTo>
                  <a:lnTo>
                    <a:pt x="104430" y="233535"/>
                  </a:lnTo>
                  <a:lnTo>
                    <a:pt x="79484" y="272186"/>
                  </a:lnTo>
                  <a:lnTo>
                    <a:pt x="57851" y="313004"/>
                  </a:lnTo>
                  <a:lnTo>
                    <a:pt x="39723" y="355799"/>
                  </a:lnTo>
                  <a:lnTo>
                    <a:pt x="25291" y="400380"/>
                  </a:lnTo>
                  <a:lnTo>
                    <a:pt x="14746" y="446555"/>
                  </a:lnTo>
                  <a:lnTo>
                    <a:pt x="8278" y="494133"/>
                  </a:lnTo>
                  <a:lnTo>
                    <a:pt x="6080" y="542924"/>
                  </a:lnTo>
                  <a:lnTo>
                    <a:pt x="8278" y="591716"/>
                  </a:lnTo>
                  <a:lnTo>
                    <a:pt x="14746" y="639294"/>
                  </a:lnTo>
                  <a:lnTo>
                    <a:pt x="25291" y="685469"/>
                  </a:lnTo>
                  <a:lnTo>
                    <a:pt x="39723" y="730050"/>
                  </a:lnTo>
                  <a:lnTo>
                    <a:pt x="57851" y="772845"/>
                  </a:lnTo>
                  <a:lnTo>
                    <a:pt x="79484" y="813663"/>
                  </a:lnTo>
                  <a:lnTo>
                    <a:pt x="104430" y="852314"/>
                  </a:lnTo>
                  <a:lnTo>
                    <a:pt x="132500" y="888605"/>
                  </a:lnTo>
                  <a:lnTo>
                    <a:pt x="163501" y="922348"/>
                  </a:lnTo>
                  <a:lnTo>
                    <a:pt x="197243" y="953349"/>
                  </a:lnTo>
                  <a:lnTo>
                    <a:pt x="233535" y="981419"/>
                  </a:lnTo>
                  <a:lnTo>
                    <a:pt x="272186" y="1006365"/>
                  </a:lnTo>
                  <a:lnTo>
                    <a:pt x="313004" y="1027998"/>
                  </a:lnTo>
                  <a:lnTo>
                    <a:pt x="355799" y="1046126"/>
                  </a:lnTo>
                  <a:lnTo>
                    <a:pt x="400380" y="1060558"/>
                  </a:lnTo>
                  <a:lnTo>
                    <a:pt x="446555" y="1071103"/>
                  </a:lnTo>
                  <a:lnTo>
                    <a:pt x="494133" y="1077571"/>
                  </a:lnTo>
                  <a:lnTo>
                    <a:pt x="542924" y="1079769"/>
                  </a:lnTo>
                  <a:lnTo>
                    <a:pt x="621428" y="1079769"/>
                  </a:lnTo>
                  <a:lnTo>
                    <a:pt x="589687" y="1083854"/>
                  </a:lnTo>
                  <a:lnTo>
                    <a:pt x="542924" y="1085849"/>
                  </a:lnTo>
                  <a:close/>
                </a:path>
                <a:path w="1085850" h="1085850">
                  <a:moveTo>
                    <a:pt x="621428" y="1079769"/>
                  </a:moveTo>
                  <a:lnTo>
                    <a:pt x="542924" y="1079769"/>
                  </a:lnTo>
                  <a:lnTo>
                    <a:pt x="591716" y="1077571"/>
                  </a:lnTo>
                  <a:lnTo>
                    <a:pt x="639294" y="1071103"/>
                  </a:lnTo>
                  <a:lnTo>
                    <a:pt x="685469" y="1060558"/>
                  </a:lnTo>
                  <a:lnTo>
                    <a:pt x="730050" y="1046126"/>
                  </a:lnTo>
                  <a:lnTo>
                    <a:pt x="772845" y="1027998"/>
                  </a:lnTo>
                  <a:lnTo>
                    <a:pt x="813663" y="1006365"/>
                  </a:lnTo>
                  <a:lnTo>
                    <a:pt x="852314" y="981419"/>
                  </a:lnTo>
                  <a:lnTo>
                    <a:pt x="888605" y="953349"/>
                  </a:lnTo>
                  <a:lnTo>
                    <a:pt x="922348" y="922348"/>
                  </a:lnTo>
                  <a:lnTo>
                    <a:pt x="953349" y="888605"/>
                  </a:lnTo>
                  <a:lnTo>
                    <a:pt x="981419" y="852314"/>
                  </a:lnTo>
                  <a:lnTo>
                    <a:pt x="1006365" y="813663"/>
                  </a:lnTo>
                  <a:lnTo>
                    <a:pt x="1027998" y="772845"/>
                  </a:lnTo>
                  <a:lnTo>
                    <a:pt x="1046126" y="730050"/>
                  </a:lnTo>
                  <a:lnTo>
                    <a:pt x="1060558" y="685469"/>
                  </a:lnTo>
                  <a:lnTo>
                    <a:pt x="1071103" y="639294"/>
                  </a:lnTo>
                  <a:lnTo>
                    <a:pt x="1077571" y="591716"/>
                  </a:lnTo>
                  <a:lnTo>
                    <a:pt x="1079769" y="542924"/>
                  </a:lnTo>
                  <a:lnTo>
                    <a:pt x="1077571" y="494133"/>
                  </a:lnTo>
                  <a:lnTo>
                    <a:pt x="1071103" y="446555"/>
                  </a:lnTo>
                  <a:lnTo>
                    <a:pt x="1060558" y="400380"/>
                  </a:lnTo>
                  <a:lnTo>
                    <a:pt x="1046126" y="355799"/>
                  </a:lnTo>
                  <a:lnTo>
                    <a:pt x="1027998" y="313004"/>
                  </a:lnTo>
                  <a:lnTo>
                    <a:pt x="1006365" y="272186"/>
                  </a:lnTo>
                  <a:lnTo>
                    <a:pt x="981419" y="233535"/>
                  </a:lnTo>
                  <a:lnTo>
                    <a:pt x="953349" y="197243"/>
                  </a:lnTo>
                  <a:lnTo>
                    <a:pt x="922348" y="163501"/>
                  </a:lnTo>
                  <a:lnTo>
                    <a:pt x="888605" y="132500"/>
                  </a:lnTo>
                  <a:lnTo>
                    <a:pt x="852314" y="104430"/>
                  </a:lnTo>
                  <a:lnTo>
                    <a:pt x="813663" y="79484"/>
                  </a:lnTo>
                  <a:lnTo>
                    <a:pt x="772845" y="57851"/>
                  </a:lnTo>
                  <a:lnTo>
                    <a:pt x="730050" y="39723"/>
                  </a:lnTo>
                  <a:lnTo>
                    <a:pt x="685469" y="25291"/>
                  </a:lnTo>
                  <a:lnTo>
                    <a:pt x="639294" y="14746"/>
                  </a:lnTo>
                  <a:lnTo>
                    <a:pt x="591716" y="8278"/>
                  </a:lnTo>
                  <a:lnTo>
                    <a:pt x="542924" y="6080"/>
                  </a:lnTo>
                  <a:lnTo>
                    <a:pt x="621428" y="6080"/>
                  </a:lnTo>
                  <a:lnTo>
                    <a:pt x="679781" y="17470"/>
                  </a:lnTo>
                  <a:lnTo>
                    <a:pt x="722784" y="30621"/>
                  </a:lnTo>
                  <a:lnTo>
                    <a:pt x="764205" y="47162"/>
                  </a:lnTo>
                  <a:lnTo>
                    <a:pt x="803879" y="66929"/>
                  </a:lnTo>
                  <a:lnTo>
                    <a:pt x="841642" y="89760"/>
                  </a:lnTo>
                  <a:lnTo>
                    <a:pt x="877330" y="115488"/>
                  </a:lnTo>
                  <a:lnTo>
                    <a:pt x="910777" y="143952"/>
                  </a:lnTo>
                  <a:lnTo>
                    <a:pt x="941820" y="174986"/>
                  </a:lnTo>
                  <a:lnTo>
                    <a:pt x="970294" y="208427"/>
                  </a:lnTo>
                  <a:lnTo>
                    <a:pt x="996033" y="244111"/>
                  </a:lnTo>
                  <a:lnTo>
                    <a:pt x="1018875" y="281873"/>
                  </a:lnTo>
                  <a:lnTo>
                    <a:pt x="1038654" y="321551"/>
                  </a:lnTo>
                  <a:lnTo>
                    <a:pt x="1055206" y="362980"/>
                  </a:lnTo>
                  <a:lnTo>
                    <a:pt x="1068366" y="405995"/>
                  </a:lnTo>
                  <a:lnTo>
                    <a:pt x="1077969" y="450434"/>
                  </a:lnTo>
                  <a:lnTo>
                    <a:pt x="1083852" y="496132"/>
                  </a:lnTo>
                  <a:lnTo>
                    <a:pt x="1085849" y="542924"/>
                  </a:lnTo>
                  <a:lnTo>
                    <a:pt x="1083852" y="589717"/>
                  </a:lnTo>
                  <a:lnTo>
                    <a:pt x="1077969" y="635415"/>
                  </a:lnTo>
                  <a:lnTo>
                    <a:pt x="1068366" y="679854"/>
                  </a:lnTo>
                  <a:lnTo>
                    <a:pt x="1055206" y="722869"/>
                  </a:lnTo>
                  <a:lnTo>
                    <a:pt x="1038654" y="764298"/>
                  </a:lnTo>
                  <a:lnTo>
                    <a:pt x="1018875" y="803975"/>
                  </a:lnTo>
                  <a:lnTo>
                    <a:pt x="996033" y="841738"/>
                  </a:lnTo>
                  <a:lnTo>
                    <a:pt x="970294" y="877422"/>
                  </a:lnTo>
                  <a:lnTo>
                    <a:pt x="941820" y="910863"/>
                  </a:lnTo>
                  <a:lnTo>
                    <a:pt x="910777" y="941897"/>
                  </a:lnTo>
                  <a:lnTo>
                    <a:pt x="877330" y="970360"/>
                  </a:lnTo>
                  <a:lnTo>
                    <a:pt x="841642" y="996089"/>
                  </a:lnTo>
                  <a:lnTo>
                    <a:pt x="803879" y="1018920"/>
                  </a:lnTo>
                  <a:lnTo>
                    <a:pt x="764205" y="1038687"/>
                  </a:lnTo>
                  <a:lnTo>
                    <a:pt x="722784" y="1055228"/>
                  </a:lnTo>
                  <a:lnTo>
                    <a:pt x="679781" y="1068379"/>
                  </a:lnTo>
                  <a:lnTo>
                    <a:pt x="635360" y="1077976"/>
                  </a:lnTo>
                  <a:lnTo>
                    <a:pt x="621428" y="10797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356312" y="6741138"/>
            <a:ext cx="457834" cy="4775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dirty="0">
                <a:solidFill>
                  <a:srgbClr val="FFFFFF"/>
                </a:solidFill>
                <a:latin typeface="Roboto"/>
                <a:cs typeface="Roboto"/>
              </a:rPr>
              <a:t>0</a:t>
            </a:r>
            <a:r>
              <a:rPr sz="2950" b="1" spc="5" dirty="0">
                <a:solidFill>
                  <a:srgbClr val="FFFFFF"/>
                </a:solidFill>
                <a:latin typeface="Roboto"/>
                <a:cs typeface="Roboto"/>
              </a:rPr>
              <a:t>1</a:t>
            </a:r>
            <a:endParaRPr sz="295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39231" y="6812888"/>
            <a:ext cx="295719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b="1" dirty="0">
                <a:solidFill>
                  <a:srgbClr val="FFFFFF"/>
                </a:solidFill>
                <a:latin typeface="Roboto"/>
                <a:cs typeface="Roboto"/>
              </a:rPr>
              <a:t>Patient</a:t>
            </a:r>
            <a:r>
              <a:rPr sz="2300" b="1" spc="-7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300" b="1" spc="5" dirty="0">
                <a:solidFill>
                  <a:srgbClr val="FFFFFF"/>
                </a:solidFill>
                <a:latin typeface="Roboto"/>
                <a:cs typeface="Roboto"/>
              </a:rPr>
              <a:t>Demographics</a:t>
            </a:r>
            <a:endParaRPr sz="2300">
              <a:latin typeface="Roboto"/>
              <a:cs typeface="Robo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737840" y="8162427"/>
            <a:ext cx="1085850" cy="1085850"/>
            <a:chOff x="5737840" y="8162427"/>
            <a:chExt cx="1085850" cy="108585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40880" y="8165467"/>
              <a:ext cx="1079769" cy="107976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737840" y="8162427"/>
              <a:ext cx="1085850" cy="1085850"/>
            </a:xfrm>
            <a:custGeom>
              <a:avLst/>
              <a:gdLst/>
              <a:ahLst/>
              <a:cxnLst/>
              <a:rect l="l" t="t" r="r" b="b"/>
              <a:pathLst>
                <a:path w="1085850" h="1085850">
                  <a:moveTo>
                    <a:pt x="542924" y="1085849"/>
                  </a:moveTo>
                  <a:lnTo>
                    <a:pt x="496132" y="1083854"/>
                  </a:lnTo>
                  <a:lnTo>
                    <a:pt x="450434" y="1077976"/>
                  </a:lnTo>
                  <a:lnTo>
                    <a:pt x="405995" y="1068379"/>
                  </a:lnTo>
                  <a:lnTo>
                    <a:pt x="362980" y="1055228"/>
                  </a:lnTo>
                  <a:lnTo>
                    <a:pt x="321551" y="1038687"/>
                  </a:lnTo>
                  <a:lnTo>
                    <a:pt x="281873" y="1018920"/>
                  </a:lnTo>
                  <a:lnTo>
                    <a:pt x="244111" y="996089"/>
                  </a:lnTo>
                  <a:lnTo>
                    <a:pt x="208427" y="970360"/>
                  </a:lnTo>
                  <a:lnTo>
                    <a:pt x="174986" y="941897"/>
                  </a:lnTo>
                  <a:lnTo>
                    <a:pt x="143952" y="910863"/>
                  </a:lnTo>
                  <a:lnTo>
                    <a:pt x="115488" y="877422"/>
                  </a:lnTo>
                  <a:lnTo>
                    <a:pt x="89760" y="841738"/>
                  </a:lnTo>
                  <a:lnTo>
                    <a:pt x="66929" y="803975"/>
                  </a:lnTo>
                  <a:lnTo>
                    <a:pt x="47162" y="764298"/>
                  </a:lnTo>
                  <a:lnTo>
                    <a:pt x="30621" y="722869"/>
                  </a:lnTo>
                  <a:lnTo>
                    <a:pt x="17470" y="679854"/>
                  </a:lnTo>
                  <a:lnTo>
                    <a:pt x="7873" y="635415"/>
                  </a:lnTo>
                  <a:lnTo>
                    <a:pt x="1995" y="589717"/>
                  </a:lnTo>
                  <a:lnTo>
                    <a:pt x="0" y="542924"/>
                  </a:lnTo>
                  <a:lnTo>
                    <a:pt x="1995" y="496132"/>
                  </a:lnTo>
                  <a:lnTo>
                    <a:pt x="7873" y="450434"/>
                  </a:lnTo>
                  <a:lnTo>
                    <a:pt x="17470" y="405995"/>
                  </a:lnTo>
                  <a:lnTo>
                    <a:pt x="30621" y="362980"/>
                  </a:lnTo>
                  <a:lnTo>
                    <a:pt x="47162" y="321551"/>
                  </a:lnTo>
                  <a:lnTo>
                    <a:pt x="66929" y="281873"/>
                  </a:lnTo>
                  <a:lnTo>
                    <a:pt x="89760" y="244111"/>
                  </a:lnTo>
                  <a:lnTo>
                    <a:pt x="115488" y="208427"/>
                  </a:lnTo>
                  <a:lnTo>
                    <a:pt x="143952" y="174986"/>
                  </a:lnTo>
                  <a:lnTo>
                    <a:pt x="174986" y="143952"/>
                  </a:lnTo>
                  <a:lnTo>
                    <a:pt x="208427" y="115488"/>
                  </a:lnTo>
                  <a:lnTo>
                    <a:pt x="244111" y="89760"/>
                  </a:lnTo>
                  <a:lnTo>
                    <a:pt x="281873" y="66929"/>
                  </a:lnTo>
                  <a:lnTo>
                    <a:pt x="321551" y="47162"/>
                  </a:lnTo>
                  <a:lnTo>
                    <a:pt x="362980" y="30621"/>
                  </a:lnTo>
                  <a:lnTo>
                    <a:pt x="405995" y="17470"/>
                  </a:lnTo>
                  <a:lnTo>
                    <a:pt x="450434" y="7873"/>
                  </a:lnTo>
                  <a:lnTo>
                    <a:pt x="496132" y="1995"/>
                  </a:lnTo>
                  <a:lnTo>
                    <a:pt x="542924" y="0"/>
                  </a:lnTo>
                  <a:lnTo>
                    <a:pt x="589687" y="1995"/>
                  </a:lnTo>
                  <a:lnTo>
                    <a:pt x="621428" y="6080"/>
                  </a:lnTo>
                  <a:lnTo>
                    <a:pt x="542924" y="6080"/>
                  </a:lnTo>
                  <a:lnTo>
                    <a:pt x="494133" y="8278"/>
                  </a:lnTo>
                  <a:lnTo>
                    <a:pt x="446555" y="14746"/>
                  </a:lnTo>
                  <a:lnTo>
                    <a:pt x="400380" y="25291"/>
                  </a:lnTo>
                  <a:lnTo>
                    <a:pt x="355799" y="39723"/>
                  </a:lnTo>
                  <a:lnTo>
                    <a:pt x="313004" y="57851"/>
                  </a:lnTo>
                  <a:lnTo>
                    <a:pt x="272186" y="79484"/>
                  </a:lnTo>
                  <a:lnTo>
                    <a:pt x="233535" y="104430"/>
                  </a:lnTo>
                  <a:lnTo>
                    <a:pt x="197243" y="132500"/>
                  </a:lnTo>
                  <a:lnTo>
                    <a:pt x="163501" y="163501"/>
                  </a:lnTo>
                  <a:lnTo>
                    <a:pt x="132500" y="197243"/>
                  </a:lnTo>
                  <a:lnTo>
                    <a:pt x="104430" y="233535"/>
                  </a:lnTo>
                  <a:lnTo>
                    <a:pt x="79484" y="272186"/>
                  </a:lnTo>
                  <a:lnTo>
                    <a:pt x="57851" y="313004"/>
                  </a:lnTo>
                  <a:lnTo>
                    <a:pt x="39723" y="355799"/>
                  </a:lnTo>
                  <a:lnTo>
                    <a:pt x="25291" y="400380"/>
                  </a:lnTo>
                  <a:lnTo>
                    <a:pt x="14746" y="446555"/>
                  </a:lnTo>
                  <a:lnTo>
                    <a:pt x="8278" y="494133"/>
                  </a:lnTo>
                  <a:lnTo>
                    <a:pt x="6080" y="542924"/>
                  </a:lnTo>
                  <a:lnTo>
                    <a:pt x="8278" y="591716"/>
                  </a:lnTo>
                  <a:lnTo>
                    <a:pt x="14746" y="639294"/>
                  </a:lnTo>
                  <a:lnTo>
                    <a:pt x="25291" y="685469"/>
                  </a:lnTo>
                  <a:lnTo>
                    <a:pt x="39723" y="730050"/>
                  </a:lnTo>
                  <a:lnTo>
                    <a:pt x="57851" y="772845"/>
                  </a:lnTo>
                  <a:lnTo>
                    <a:pt x="79484" y="813663"/>
                  </a:lnTo>
                  <a:lnTo>
                    <a:pt x="104430" y="852314"/>
                  </a:lnTo>
                  <a:lnTo>
                    <a:pt x="132500" y="888605"/>
                  </a:lnTo>
                  <a:lnTo>
                    <a:pt x="163501" y="922348"/>
                  </a:lnTo>
                  <a:lnTo>
                    <a:pt x="197243" y="953349"/>
                  </a:lnTo>
                  <a:lnTo>
                    <a:pt x="233535" y="981419"/>
                  </a:lnTo>
                  <a:lnTo>
                    <a:pt x="272186" y="1006365"/>
                  </a:lnTo>
                  <a:lnTo>
                    <a:pt x="313004" y="1027998"/>
                  </a:lnTo>
                  <a:lnTo>
                    <a:pt x="355799" y="1046126"/>
                  </a:lnTo>
                  <a:lnTo>
                    <a:pt x="400380" y="1060558"/>
                  </a:lnTo>
                  <a:lnTo>
                    <a:pt x="446555" y="1071103"/>
                  </a:lnTo>
                  <a:lnTo>
                    <a:pt x="494133" y="1077571"/>
                  </a:lnTo>
                  <a:lnTo>
                    <a:pt x="542924" y="1079769"/>
                  </a:lnTo>
                  <a:lnTo>
                    <a:pt x="621428" y="1079769"/>
                  </a:lnTo>
                  <a:lnTo>
                    <a:pt x="589687" y="1083854"/>
                  </a:lnTo>
                  <a:lnTo>
                    <a:pt x="542924" y="1085849"/>
                  </a:lnTo>
                  <a:close/>
                </a:path>
                <a:path w="1085850" h="1085850">
                  <a:moveTo>
                    <a:pt x="621428" y="1079769"/>
                  </a:moveTo>
                  <a:lnTo>
                    <a:pt x="542924" y="1079769"/>
                  </a:lnTo>
                  <a:lnTo>
                    <a:pt x="591716" y="1077571"/>
                  </a:lnTo>
                  <a:lnTo>
                    <a:pt x="639294" y="1071103"/>
                  </a:lnTo>
                  <a:lnTo>
                    <a:pt x="685469" y="1060558"/>
                  </a:lnTo>
                  <a:lnTo>
                    <a:pt x="730050" y="1046126"/>
                  </a:lnTo>
                  <a:lnTo>
                    <a:pt x="772845" y="1027998"/>
                  </a:lnTo>
                  <a:lnTo>
                    <a:pt x="813663" y="1006365"/>
                  </a:lnTo>
                  <a:lnTo>
                    <a:pt x="852314" y="981419"/>
                  </a:lnTo>
                  <a:lnTo>
                    <a:pt x="888605" y="953349"/>
                  </a:lnTo>
                  <a:lnTo>
                    <a:pt x="922348" y="922348"/>
                  </a:lnTo>
                  <a:lnTo>
                    <a:pt x="953349" y="888605"/>
                  </a:lnTo>
                  <a:lnTo>
                    <a:pt x="981419" y="852314"/>
                  </a:lnTo>
                  <a:lnTo>
                    <a:pt x="1006365" y="813663"/>
                  </a:lnTo>
                  <a:lnTo>
                    <a:pt x="1027998" y="772845"/>
                  </a:lnTo>
                  <a:lnTo>
                    <a:pt x="1046126" y="730050"/>
                  </a:lnTo>
                  <a:lnTo>
                    <a:pt x="1060558" y="685469"/>
                  </a:lnTo>
                  <a:lnTo>
                    <a:pt x="1071103" y="639294"/>
                  </a:lnTo>
                  <a:lnTo>
                    <a:pt x="1077571" y="591716"/>
                  </a:lnTo>
                  <a:lnTo>
                    <a:pt x="1079769" y="542924"/>
                  </a:lnTo>
                  <a:lnTo>
                    <a:pt x="1077571" y="494133"/>
                  </a:lnTo>
                  <a:lnTo>
                    <a:pt x="1071103" y="446555"/>
                  </a:lnTo>
                  <a:lnTo>
                    <a:pt x="1060558" y="400380"/>
                  </a:lnTo>
                  <a:lnTo>
                    <a:pt x="1046126" y="355799"/>
                  </a:lnTo>
                  <a:lnTo>
                    <a:pt x="1027998" y="313004"/>
                  </a:lnTo>
                  <a:lnTo>
                    <a:pt x="1006365" y="272186"/>
                  </a:lnTo>
                  <a:lnTo>
                    <a:pt x="981419" y="233535"/>
                  </a:lnTo>
                  <a:lnTo>
                    <a:pt x="953349" y="197243"/>
                  </a:lnTo>
                  <a:lnTo>
                    <a:pt x="922348" y="163501"/>
                  </a:lnTo>
                  <a:lnTo>
                    <a:pt x="888605" y="132500"/>
                  </a:lnTo>
                  <a:lnTo>
                    <a:pt x="852314" y="104430"/>
                  </a:lnTo>
                  <a:lnTo>
                    <a:pt x="813663" y="79484"/>
                  </a:lnTo>
                  <a:lnTo>
                    <a:pt x="772845" y="57851"/>
                  </a:lnTo>
                  <a:lnTo>
                    <a:pt x="730050" y="39723"/>
                  </a:lnTo>
                  <a:lnTo>
                    <a:pt x="685469" y="25291"/>
                  </a:lnTo>
                  <a:lnTo>
                    <a:pt x="639294" y="14746"/>
                  </a:lnTo>
                  <a:lnTo>
                    <a:pt x="591716" y="8278"/>
                  </a:lnTo>
                  <a:lnTo>
                    <a:pt x="542924" y="6080"/>
                  </a:lnTo>
                  <a:lnTo>
                    <a:pt x="621428" y="6080"/>
                  </a:lnTo>
                  <a:lnTo>
                    <a:pt x="679781" y="17470"/>
                  </a:lnTo>
                  <a:lnTo>
                    <a:pt x="722784" y="30621"/>
                  </a:lnTo>
                  <a:lnTo>
                    <a:pt x="764205" y="47162"/>
                  </a:lnTo>
                  <a:lnTo>
                    <a:pt x="803879" y="66929"/>
                  </a:lnTo>
                  <a:lnTo>
                    <a:pt x="841642" y="89760"/>
                  </a:lnTo>
                  <a:lnTo>
                    <a:pt x="877330" y="115488"/>
                  </a:lnTo>
                  <a:lnTo>
                    <a:pt x="910777" y="143952"/>
                  </a:lnTo>
                  <a:lnTo>
                    <a:pt x="941820" y="174986"/>
                  </a:lnTo>
                  <a:lnTo>
                    <a:pt x="970294" y="208427"/>
                  </a:lnTo>
                  <a:lnTo>
                    <a:pt x="996033" y="244111"/>
                  </a:lnTo>
                  <a:lnTo>
                    <a:pt x="1018875" y="281873"/>
                  </a:lnTo>
                  <a:lnTo>
                    <a:pt x="1038654" y="321551"/>
                  </a:lnTo>
                  <a:lnTo>
                    <a:pt x="1055206" y="362980"/>
                  </a:lnTo>
                  <a:lnTo>
                    <a:pt x="1068366" y="405995"/>
                  </a:lnTo>
                  <a:lnTo>
                    <a:pt x="1077969" y="450434"/>
                  </a:lnTo>
                  <a:lnTo>
                    <a:pt x="1083852" y="496132"/>
                  </a:lnTo>
                  <a:lnTo>
                    <a:pt x="1085849" y="542924"/>
                  </a:lnTo>
                  <a:lnTo>
                    <a:pt x="1083852" y="589717"/>
                  </a:lnTo>
                  <a:lnTo>
                    <a:pt x="1077969" y="635415"/>
                  </a:lnTo>
                  <a:lnTo>
                    <a:pt x="1068366" y="679854"/>
                  </a:lnTo>
                  <a:lnTo>
                    <a:pt x="1055206" y="722869"/>
                  </a:lnTo>
                  <a:lnTo>
                    <a:pt x="1038654" y="764298"/>
                  </a:lnTo>
                  <a:lnTo>
                    <a:pt x="1018875" y="803975"/>
                  </a:lnTo>
                  <a:lnTo>
                    <a:pt x="996033" y="841738"/>
                  </a:lnTo>
                  <a:lnTo>
                    <a:pt x="970294" y="877422"/>
                  </a:lnTo>
                  <a:lnTo>
                    <a:pt x="941820" y="910863"/>
                  </a:lnTo>
                  <a:lnTo>
                    <a:pt x="910777" y="941897"/>
                  </a:lnTo>
                  <a:lnTo>
                    <a:pt x="877330" y="970360"/>
                  </a:lnTo>
                  <a:lnTo>
                    <a:pt x="841642" y="996089"/>
                  </a:lnTo>
                  <a:lnTo>
                    <a:pt x="803879" y="1018920"/>
                  </a:lnTo>
                  <a:lnTo>
                    <a:pt x="764205" y="1038687"/>
                  </a:lnTo>
                  <a:lnTo>
                    <a:pt x="722784" y="1055228"/>
                  </a:lnTo>
                  <a:lnTo>
                    <a:pt x="679781" y="1068379"/>
                  </a:lnTo>
                  <a:lnTo>
                    <a:pt x="635360" y="1077976"/>
                  </a:lnTo>
                  <a:lnTo>
                    <a:pt x="621428" y="10797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060640" y="8444190"/>
            <a:ext cx="457834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dirty="0">
                <a:solidFill>
                  <a:srgbClr val="FFFFFF"/>
                </a:solidFill>
                <a:latin typeface="Roboto"/>
                <a:cs typeface="Roboto"/>
              </a:rPr>
              <a:t>0</a:t>
            </a:r>
            <a:r>
              <a:rPr sz="2950" b="1" spc="5" dirty="0">
                <a:solidFill>
                  <a:srgbClr val="FFFFFF"/>
                </a:solidFill>
                <a:latin typeface="Roboto"/>
                <a:cs typeface="Roboto"/>
              </a:rPr>
              <a:t>4</a:t>
            </a:r>
            <a:endParaRPr sz="2950">
              <a:latin typeface="Roboto"/>
              <a:cs typeface="Robo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43532" y="8492637"/>
            <a:ext cx="140970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b="1" dirty="0">
                <a:solidFill>
                  <a:srgbClr val="FFFFFF"/>
                </a:solidFill>
                <a:latin typeface="Roboto"/>
                <a:cs typeface="Roboto"/>
              </a:rPr>
              <a:t>Diagnoses</a:t>
            </a:r>
            <a:endParaRPr sz="2300">
              <a:latin typeface="Roboto"/>
              <a:cs typeface="Roboto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685818" y="0"/>
            <a:ext cx="5602180" cy="10286999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8177471" y="6460304"/>
            <a:ext cx="1085850" cy="1085850"/>
            <a:chOff x="8177471" y="6460304"/>
            <a:chExt cx="1085850" cy="1085850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80511" y="6463344"/>
              <a:ext cx="1079769" cy="107976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177471" y="6460304"/>
              <a:ext cx="1085850" cy="1085850"/>
            </a:xfrm>
            <a:custGeom>
              <a:avLst/>
              <a:gdLst/>
              <a:ahLst/>
              <a:cxnLst/>
              <a:rect l="l" t="t" r="r" b="b"/>
              <a:pathLst>
                <a:path w="1085850" h="1085850">
                  <a:moveTo>
                    <a:pt x="542924" y="1085849"/>
                  </a:moveTo>
                  <a:lnTo>
                    <a:pt x="496132" y="1083854"/>
                  </a:lnTo>
                  <a:lnTo>
                    <a:pt x="450434" y="1077976"/>
                  </a:lnTo>
                  <a:lnTo>
                    <a:pt x="405995" y="1068379"/>
                  </a:lnTo>
                  <a:lnTo>
                    <a:pt x="362980" y="1055228"/>
                  </a:lnTo>
                  <a:lnTo>
                    <a:pt x="321551" y="1038687"/>
                  </a:lnTo>
                  <a:lnTo>
                    <a:pt x="281873" y="1018920"/>
                  </a:lnTo>
                  <a:lnTo>
                    <a:pt x="244111" y="996089"/>
                  </a:lnTo>
                  <a:lnTo>
                    <a:pt x="208427" y="970360"/>
                  </a:lnTo>
                  <a:lnTo>
                    <a:pt x="174986" y="941897"/>
                  </a:lnTo>
                  <a:lnTo>
                    <a:pt x="143952" y="910863"/>
                  </a:lnTo>
                  <a:lnTo>
                    <a:pt x="115488" y="877422"/>
                  </a:lnTo>
                  <a:lnTo>
                    <a:pt x="89760" y="841738"/>
                  </a:lnTo>
                  <a:lnTo>
                    <a:pt x="66929" y="803975"/>
                  </a:lnTo>
                  <a:lnTo>
                    <a:pt x="47162" y="764298"/>
                  </a:lnTo>
                  <a:lnTo>
                    <a:pt x="30621" y="722869"/>
                  </a:lnTo>
                  <a:lnTo>
                    <a:pt x="17470" y="679854"/>
                  </a:lnTo>
                  <a:lnTo>
                    <a:pt x="7873" y="635415"/>
                  </a:lnTo>
                  <a:lnTo>
                    <a:pt x="1995" y="589717"/>
                  </a:lnTo>
                  <a:lnTo>
                    <a:pt x="0" y="542924"/>
                  </a:lnTo>
                  <a:lnTo>
                    <a:pt x="1995" y="496132"/>
                  </a:lnTo>
                  <a:lnTo>
                    <a:pt x="7873" y="450434"/>
                  </a:lnTo>
                  <a:lnTo>
                    <a:pt x="17470" y="405995"/>
                  </a:lnTo>
                  <a:lnTo>
                    <a:pt x="30621" y="362980"/>
                  </a:lnTo>
                  <a:lnTo>
                    <a:pt x="47162" y="321551"/>
                  </a:lnTo>
                  <a:lnTo>
                    <a:pt x="66929" y="281873"/>
                  </a:lnTo>
                  <a:lnTo>
                    <a:pt x="89760" y="244111"/>
                  </a:lnTo>
                  <a:lnTo>
                    <a:pt x="115488" y="208427"/>
                  </a:lnTo>
                  <a:lnTo>
                    <a:pt x="143952" y="174986"/>
                  </a:lnTo>
                  <a:lnTo>
                    <a:pt x="174986" y="143952"/>
                  </a:lnTo>
                  <a:lnTo>
                    <a:pt x="208427" y="115488"/>
                  </a:lnTo>
                  <a:lnTo>
                    <a:pt x="244111" y="89760"/>
                  </a:lnTo>
                  <a:lnTo>
                    <a:pt x="281873" y="66929"/>
                  </a:lnTo>
                  <a:lnTo>
                    <a:pt x="321551" y="47162"/>
                  </a:lnTo>
                  <a:lnTo>
                    <a:pt x="362980" y="30621"/>
                  </a:lnTo>
                  <a:lnTo>
                    <a:pt x="405995" y="17470"/>
                  </a:lnTo>
                  <a:lnTo>
                    <a:pt x="450434" y="7873"/>
                  </a:lnTo>
                  <a:lnTo>
                    <a:pt x="496132" y="1995"/>
                  </a:lnTo>
                  <a:lnTo>
                    <a:pt x="542924" y="0"/>
                  </a:lnTo>
                  <a:lnTo>
                    <a:pt x="589687" y="1995"/>
                  </a:lnTo>
                  <a:lnTo>
                    <a:pt x="621428" y="6080"/>
                  </a:lnTo>
                  <a:lnTo>
                    <a:pt x="542924" y="6080"/>
                  </a:lnTo>
                  <a:lnTo>
                    <a:pt x="494133" y="8278"/>
                  </a:lnTo>
                  <a:lnTo>
                    <a:pt x="446555" y="14746"/>
                  </a:lnTo>
                  <a:lnTo>
                    <a:pt x="400380" y="25291"/>
                  </a:lnTo>
                  <a:lnTo>
                    <a:pt x="355799" y="39723"/>
                  </a:lnTo>
                  <a:lnTo>
                    <a:pt x="313004" y="57851"/>
                  </a:lnTo>
                  <a:lnTo>
                    <a:pt x="272186" y="79484"/>
                  </a:lnTo>
                  <a:lnTo>
                    <a:pt x="233535" y="104430"/>
                  </a:lnTo>
                  <a:lnTo>
                    <a:pt x="197243" y="132500"/>
                  </a:lnTo>
                  <a:lnTo>
                    <a:pt x="163501" y="163501"/>
                  </a:lnTo>
                  <a:lnTo>
                    <a:pt x="132500" y="197243"/>
                  </a:lnTo>
                  <a:lnTo>
                    <a:pt x="104430" y="233535"/>
                  </a:lnTo>
                  <a:lnTo>
                    <a:pt x="79484" y="272186"/>
                  </a:lnTo>
                  <a:lnTo>
                    <a:pt x="57851" y="313004"/>
                  </a:lnTo>
                  <a:lnTo>
                    <a:pt x="39723" y="355799"/>
                  </a:lnTo>
                  <a:lnTo>
                    <a:pt x="25291" y="400380"/>
                  </a:lnTo>
                  <a:lnTo>
                    <a:pt x="14746" y="446555"/>
                  </a:lnTo>
                  <a:lnTo>
                    <a:pt x="8278" y="494133"/>
                  </a:lnTo>
                  <a:lnTo>
                    <a:pt x="6080" y="542924"/>
                  </a:lnTo>
                  <a:lnTo>
                    <a:pt x="8278" y="591716"/>
                  </a:lnTo>
                  <a:lnTo>
                    <a:pt x="14746" y="639294"/>
                  </a:lnTo>
                  <a:lnTo>
                    <a:pt x="25291" y="685469"/>
                  </a:lnTo>
                  <a:lnTo>
                    <a:pt x="39723" y="730050"/>
                  </a:lnTo>
                  <a:lnTo>
                    <a:pt x="57851" y="772845"/>
                  </a:lnTo>
                  <a:lnTo>
                    <a:pt x="79484" y="813663"/>
                  </a:lnTo>
                  <a:lnTo>
                    <a:pt x="104430" y="852314"/>
                  </a:lnTo>
                  <a:lnTo>
                    <a:pt x="132500" y="888605"/>
                  </a:lnTo>
                  <a:lnTo>
                    <a:pt x="163501" y="922348"/>
                  </a:lnTo>
                  <a:lnTo>
                    <a:pt x="197243" y="953349"/>
                  </a:lnTo>
                  <a:lnTo>
                    <a:pt x="233535" y="981419"/>
                  </a:lnTo>
                  <a:lnTo>
                    <a:pt x="272186" y="1006365"/>
                  </a:lnTo>
                  <a:lnTo>
                    <a:pt x="313004" y="1027998"/>
                  </a:lnTo>
                  <a:lnTo>
                    <a:pt x="355799" y="1046126"/>
                  </a:lnTo>
                  <a:lnTo>
                    <a:pt x="400380" y="1060558"/>
                  </a:lnTo>
                  <a:lnTo>
                    <a:pt x="446555" y="1071103"/>
                  </a:lnTo>
                  <a:lnTo>
                    <a:pt x="494133" y="1077571"/>
                  </a:lnTo>
                  <a:lnTo>
                    <a:pt x="542924" y="1079769"/>
                  </a:lnTo>
                  <a:lnTo>
                    <a:pt x="621428" y="1079769"/>
                  </a:lnTo>
                  <a:lnTo>
                    <a:pt x="589687" y="1083854"/>
                  </a:lnTo>
                  <a:lnTo>
                    <a:pt x="542924" y="1085849"/>
                  </a:lnTo>
                  <a:close/>
                </a:path>
                <a:path w="1085850" h="1085850">
                  <a:moveTo>
                    <a:pt x="621428" y="1079769"/>
                  </a:moveTo>
                  <a:lnTo>
                    <a:pt x="542924" y="1079769"/>
                  </a:lnTo>
                  <a:lnTo>
                    <a:pt x="591716" y="1077571"/>
                  </a:lnTo>
                  <a:lnTo>
                    <a:pt x="639294" y="1071103"/>
                  </a:lnTo>
                  <a:lnTo>
                    <a:pt x="685469" y="1060558"/>
                  </a:lnTo>
                  <a:lnTo>
                    <a:pt x="730050" y="1046126"/>
                  </a:lnTo>
                  <a:lnTo>
                    <a:pt x="772845" y="1027998"/>
                  </a:lnTo>
                  <a:lnTo>
                    <a:pt x="813663" y="1006365"/>
                  </a:lnTo>
                  <a:lnTo>
                    <a:pt x="852314" y="981419"/>
                  </a:lnTo>
                  <a:lnTo>
                    <a:pt x="888605" y="953349"/>
                  </a:lnTo>
                  <a:lnTo>
                    <a:pt x="922348" y="922348"/>
                  </a:lnTo>
                  <a:lnTo>
                    <a:pt x="953349" y="888605"/>
                  </a:lnTo>
                  <a:lnTo>
                    <a:pt x="981419" y="852314"/>
                  </a:lnTo>
                  <a:lnTo>
                    <a:pt x="1006365" y="813663"/>
                  </a:lnTo>
                  <a:lnTo>
                    <a:pt x="1027998" y="772845"/>
                  </a:lnTo>
                  <a:lnTo>
                    <a:pt x="1046126" y="730050"/>
                  </a:lnTo>
                  <a:lnTo>
                    <a:pt x="1060558" y="685469"/>
                  </a:lnTo>
                  <a:lnTo>
                    <a:pt x="1071103" y="639294"/>
                  </a:lnTo>
                  <a:lnTo>
                    <a:pt x="1077571" y="591716"/>
                  </a:lnTo>
                  <a:lnTo>
                    <a:pt x="1079769" y="542924"/>
                  </a:lnTo>
                  <a:lnTo>
                    <a:pt x="1077571" y="494133"/>
                  </a:lnTo>
                  <a:lnTo>
                    <a:pt x="1071103" y="446555"/>
                  </a:lnTo>
                  <a:lnTo>
                    <a:pt x="1060558" y="400380"/>
                  </a:lnTo>
                  <a:lnTo>
                    <a:pt x="1046126" y="355799"/>
                  </a:lnTo>
                  <a:lnTo>
                    <a:pt x="1027998" y="313004"/>
                  </a:lnTo>
                  <a:lnTo>
                    <a:pt x="1006365" y="272186"/>
                  </a:lnTo>
                  <a:lnTo>
                    <a:pt x="981419" y="233535"/>
                  </a:lnTo>
                  <a:lnTo>
                    <a:pt x="953349" y="197243"/>
                  </a:lnTo>
                  <a:lnTo>
                    <a:pt x="922348" y="163501"/>
                  </a:lnTo>
                  <a:lnTo>
                    <a:pt x="888605" y="132500"/>
                  </a:lnTo>
                  <a:lnTo>
                    <a:pt x="852314" y="104430"/>
                  </a:lnTo>
                  <a:lnTo>
                    <a:pt x="813663" y="79484"/>
                  </a:lnTo>
                  <a:lnTo>
                    <a:pt x="772845" y="57851"/>
                  </a:lnTo>
                  <a:lnTo>
                    <a:pt x="730050" y="39723"/>
                  </a:lnTo>
                  <a:lnTo>
                    <a:pt x="685469" y="25291"/>
                  </a:lnTo>
                  <a:lnTo>
                    <a:pt x="639294" y="14746"/>
                  </a:lnTo>
                  <a:lnTo>
                    <a:pt x="591716" y="8278"/>
                  </a:lnTo>
                  <a:lnTo>
                    <a:pt x="542924" y="6080"/>
                  </a:lnTo>
                  <a:lnTo>
                    <a:pt x="621428" y="6080"/>
                  </a:lnTo>
                  <a:lnTo>
                    <a:pt x="679781" y="17470"/>
                  </a:lnTo>
                  <a:lnTo>
                    <a:pt x="722784" y="30621"/>
                  </a:lnTo>
                  <a:lnTo>
                    <a:pt x="764205" y="47162"/>
                  </a:lnTo>
                  <a:lnTo>
                    <a:pt x="803879" y="66929"/>
                  </a:lnTo>
                  <a:lnTo>
                    <a:pt x="841642" y="89760"/>
                  </a:lnTo>
                  <a:lnTo>
                    <a:pt x="877330" y="115488"/>
                  </a:lnTo>
                  <a:lnTo>
                    <a:pt x="910777" y="143952"/>
                  </a:lnTo>
                  <a:lnTo>
                    <a:pt x="941820" y="174986"/>
                  </a:lnTo>
                  <a:lnTo>
                    <a:pt x="970294" y="208427"/>
                  </a:lnTo>
                  <a:lnTo>
                    <a:pt x="996033" y="244111"/>
                  </a:lnTo>
                  <a:lnTo>
                    <a:pt x="1018875" y="281873"/>
                  </a:lnTo>
                  <a:lnTo>
                    <a:pt x="1038654" y="321551"/>
                  </a:lnTo>
                  <a:lnTo>
                    <a:pt x="1055206" y="362980"/>
                  </a:lnTo>
                  <a:lnTo>
                    <a:pt x="1068366" y="405995"/>
                  </a:lnTo>
                  <a:lnTo>
                    <a:pt x="1077969" y="450434"/>
                  </a:lnTo>
                  <a:lnTo>
                    <a:pt x="1083852" y="496132"/>
                  </a:lnTo>
                  <a:lnTo>
                    <a:pt x="1085849" y="542924"/>
                  </a:lnTo>
                  <a:lnTo>
                    <a:pt x="1083852" y="589717"/>
                  </a:lnTo>
                  <a:lnTo>
                    <a:pt x="1077969" y="635415"/>
                  </a:lnTo>
                  <a:lnTo>
                    <a:pt x="1068366" y="679854"/>
                  </a:lnTo>
                  <a:lnTo>
                    <a:pt x="1055206" y="722869"/>
                  </a:lnTo>
                  <a:lnTo>
                    <a:pt x="1038654" y="764298"/>
                  </a:lnTo>
                  <a:lnTo>
                    <a:pt x="1018875" y="803975"/>
                  </a:lnTo>
                  <a:lnTo>
                    <a:pt x="996033" y="841738"/>
                  </a:lnTo>
                  <a:lnTo>
                    <a:pt x="970294" y="877422"/>
                  </a:lnTo>
                  <a:lnTo>
                    <a:pt x="941820" y="910863"/>
                  </a:lnTo>
                  <a:lnTo>
                    <a:pt x="910777" y="941897"/>
                  </a:lnTo>
                  <a:lnTo>
                    <a:pt x="877330" y="970360"/>
                  </a:lnTo>
                  <a:lnTo>
                    <a:pt x="841642" y="996089"/>
                  </a:lnTo>
                  <a:lnTo>
                    <a:pt x="803879" y="1018920"/>
                  </a:lnTo>
                  <a:lnTo>
                    <a:pt x="764205" y="1038687"/>
                  </a:lnTo>
                  <a:lnTo>
                    <a:pt x="722784" y="1055228"/>
                  </a:lnTo>
                  <a:lnTo>
                    <a:pt x="679781" y="1068379"/>
                  </a:lnTo>
                  <a:lnTo>
                    <a:pt x="635360" y="1077976"/>
                  </a:lnTo>
                  <a:lnTo>
                    <a:pt x="621428" y="10797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500244" y="6741138"/>
            <a:ext cx="457834" cy="4775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dirty="0">
                <a:solidFill>
                  <a:srgbClr val="FFFFFF"/>
                </a:solidFill>
                <a:latin typeface="Roboto"/>
                <a:cs typeface="Roboto"/>
              </a:rPr>
              <a:t>0</a:t>
            </a:r>
            <a:r>
              <a:rPr sz="2950" b="1" spc="5" dirty="0">
                <a:solidFill>
                  <a:srgbClr val="FFFFFF"/>
                </a:solidFill>
                <a:latin typeface="Roboto"/>
                <a:cs typeface="Roboto"/>
              </a:rPr>
              <a:t>2</a:t>
            </a:r>
            <a:endParaRPr sz="2950">
              <a:latin typeface="Roboto"/>
              <a:cs typeface="Robo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478936" y="6812888"/>
            <a:ext cx="210121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b="1" spc="5" dirty="0">
                <a:solidFill>
                  <a:srgbClr val="FFFFFF"/>
                </a:solidFill>
                <a:latin typeface="Roboto"/>
                <a:cs typeface="Roboto"/>
              </a:rPr>
              <a:t>Medical</a:t>
            </a:r>
            <a:r>
              <a:rPr sz="2300" b="1" spc="-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300" b="1" spc="-5" dirty="0">
                <a:solidFill>
                  <a:srgbClr val="FFFFFF"/>
                </a:solidFill>
                <a:latin typeface="Roboto"/>
                <a:cs typeface="Roboto"/>
              </a:rPr>
              <a:t>History</a:t>
            </a:r>
            <a:endParaRPr sz="2300">
              <a:latin typeface="Roboto"/>
              <a:cs typeface="Robo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881772" y="8285362"/>
            <a:ext cx="1085850" cy="1085850"/>
            <a:chOff x="10881772" y="8285362"/>
            <a:chExt cx="1085850" cy="1085850"/>
          </a:xfrm>
        </p:grpSpPr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84812" y="8288402"/>
              <a:ext cx="1079769" cy="107976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0881772" y="8285362"/>
              <a:ext cx="1085850" cy="1085850"/>
            </a:xfrm>
            <a:custGeom>
              <a:avLst/>
              <a:gdLst/>
              <a:ahLst/>
              <a:cxnLst/>
              <a:rect l="l" t="t" r="r" b="b"/>
              <a:pathLst>
                <a:path w="1085850" h="1085850">
                  <a:moveTo>
                    <a:pt x="542924" y="1085849"/>
                  </a:moveTo>
                  <a:lnTo>
                    <a:pt x="496132" y="1083854"/>
                  </a:lnTo>
                  <a:lnTo>
                    <a:pt x="450434" y="1077976"/>
                  </a:lnTo>
                  <a:lnTo>
                    <a:pt x="405995" y="1068379"/>
                  </a:lnTo>
                  <a:lnTo>
                    <a:pt x="362980" y="1055228"/>
                  </a:lnTo>
                  <a:lnTo>
                    <a:pt x="321551" y="1038687"/>
                  </a:lnTo>
                  <a:lnTo>
                    <a:pt x="281873" y="1018920"/>
                  </a:lnTo>
                  <a:lnTo>
                    <a:pt x="244111" y="996089"/>
                  </a:lnTo>
                  <a:lnTo>
                    <a:pt x="208427" y="970360"/>
                  </a:lnTo>
                  <a:lnTo>
                    <a:pt x="174986" y="941897"/>
                  </a:lnTo>
                  <a:lnTo>
                    <a:pt x="143952" y="910863"/>
                  </a:lnTo>
                  <a:lnTo>
                    <a:pt x="115488" y="877422"/>
                  </a:lnTo>
                  <a:lnTo>
                    <a:pt x="89760" y="841738"/>
                  </a:lnTo>
                  <a:lnTo>
                    <a:pt x="66929" y="803975"/>
                  </a:lnTo>
                  <a:lnTo>
                    <a:pt x="47162" y="764298"/>
                  </a:lnTo>
                  <a:lnTo>
                    <a:pt x="30621" y="722869"/>
                  </a:lnTo>
                  <a:lnTo>
                    <a:pt x="17470" y="679854"/>
                  </a:lnTo>
                  <a:lnTo>
                    <a:pt x="7873" y="635415"/>
                  </a:lnTo>
                  <a:lnTo>
                    <a:pt x="1995" y="589717"/>
                  </a:lnTo>
                  <a:lnTo>
                    <a:pt x="0" y="542924"/>
                  </a:lnTo>
                  <a:lnTo>
                    <a:pt x="1995" y="496132"/>
                  </a:lnTo>
                  <a:lnTo>
                    <a:pt x="7873" y="450434"/>
                  </a:lnTo>
                  <a:lnTo>
                    <a:pt x="17470" y="405995"/>
                  </a:lnTo>
                  <a:lnTo>
                    <a:pt x="30621" y="362980"/>
                  </a:lnTo>
                  <a:lnTo>
                    <a:pt x="47162" y="321551"/>
                  </a:lnTo>
                  <a:lnTo>
                    <a:pt x="66929" y="281873"/>
                  </a:lnTo>
                  <a:lnTo>
                    <a:pt x="89760" y="244111"/>
                  </a:lnTo>
                  <a:lnTo>
                    <a:pt x="115488" y="208427"/>
                  </a:lnTo>
                  <a:lnTo>
                    <a:pt x="143952" y="174986"/>
                  </a:lnTo>
                  <a:lnTo>
                    <a:pt x="174986" y="143952"/>
                  </a:lnTo>
                  <a:lnTo>
                    <a:pt x="208427" y="115488"/>
                  </a:lnTo>
                  <a:lnTo>
                    <a:pt x="244111" y="89760"/>
                  </a:lnTo>
                  <a:lnTo>
                    <a:pt x="281873" y="66929"/>
                  </a:lnTo>
                  <a:lnTo>
                    <a:pt x="321551" y="47162"/>
                  </a:lnTo>
                  <a:lnTo>
                    <a:pt x="362980" y="30621"/>
                  </a:lnTo>
                  <a:lnTo>
                    <a:pt x="405995" y="17470"/>
                  </a:lnTo>
                  <a:lnTo>
                    <a:pt x="450434" y="7873"/>
                  </a:lnTo>
                  <a:lnTo>
                    <a:pt x="496132" y="1995"/>
                  </a:lnTo>
                  <a:lnTo>
                    <a:pt x="542924" y="0"/>
                  </a:lnTo>
                  <a:lnTo>
                    <a:pt x="589687" y="1995"/>
                  </a:lnTo>
                  <a:lnTo>
                    <a:pt x="621428" y="6080"/>
                  </a:lnTo>
                  <a:lnTo>
                    <a:pt x="542924" y="6080"/>
                  </a:lnTo>
                  <a:lnTo>
                    <a:pt x="494133" y="8278"/>
                  </a:lnTo>
                  <a:lnTo>
                    <a:pt x="446555" y="14746"/>
                  </a:lnTo>
                  <a:lnTo>
                    <a:pt x="400380" y="25291"/>
                  </a:lnTo>
                  <a:lnTo>
                    <a:pt x="355799" y="39723"/>
                  </a:lnTo>
                  <a:lnTo>
                    <a:pt x="313004" y="57851"/>
                  </a:lnTo>
                  <a:lnTo>
                    <a:pt x="272186" y="79484"/>
                  </a:lnTo>
                  <a:lnTo>
                    <a:pt x="233535" y="104430"/>
                  </a:lnTo>
                  <a:lnTo>
                    <a:pt x="197243" y="132500"/>
                  </a:lnTo>
                  <a:lnTo>
                    <a:pt x="163501" y="163501"/>
                  </a:lnTo>
                  <a:lnTo>
                    <a:pt x="132500" y="197243"/>
                  </a:lnTo>
                  <a:lnTo>
                    <a:pt x="104430" y="233535"/>
                  </a:lnTo>
                  <a:lnTo>
                    <a:pt x="79484" y="272186"/>
                  </a:lnTo>
                  <a:lnTo>
                    <a:pt x="57851" y="313004"/>
                  </a:lnTo>
                  <a:lnTo>
                    <a:pt x="39723" y="355799"/>
                  </a:lnTo>
                  <a:lnTo>
                    <a:pt x="25291" y="400380"/>
                  </a:lnTo>
                  <a:lnTo>
                    <a:pt x="14746" y="446555"/>
                  </a:lnTo>
                  <a:lnTo>
                    <a:pt x="8278" y="494133"/>
                  </a:lnTo>
                  <a:lnTo>
                    <a:pt x="6080" y="542924"/>
                  </a:lnTo>
                  <a:lnTo>
                    <a:pt x="8278" y="591716"/>
                  </a:lnTo>
                  <a:lnTo>
                    <a:pt x="14746" y="639294"/>
                  </a:lnTo>
                  <a:lnTo>
                    <a:pt x="25291" y="685469"/>
                  </a:lnTo>
                  <a:lnTo>
                    <a:pt x="39723" y="730050"/>
                  </a:lnTo>
                  <a:lnTo>
                    <a:pt x="57851" y="772845"/>
                  </a:lnTo>
                  <a:lnTo>
                    <a:pt x="79484" y="813663"/>
                  </a:lnTo>
                  <a:lnTo>
                    <a:pt x="104430" y="852314"/>
                  </a:lnTo>
                  <a:lnTo>
                    <a:pt x="132500" y="888605"/>
                  </a:lnTo>
                  <a:lnTo>
                    <a:pt x="163501" y="922348"/>
                  </a:lnTo>
                  <a:lnTo>
                    <a:pt x="197243" y="953349"/>
                  </a:lnTo>
                  <a:lnTo>
                    <a:pt x="233535" y="981419"/>
                  </a:lnTo>
                  <a:lnTo>
                    <a:pt x="272186" y="1006365"/>
                  </a:lnTo>
                  <a:lnTo>
                    <a:pt x="313004" y="1027998"/>
                  </a:lnTo>
                  <a:lnTo>
                    <a:pt x="355799" y="1046126"/>
                  </a:lnTo>
                  <a:lnTo>
                    <a:pt x="400380" y="1060558"/>
                  </a:lnTo>
                  <a:lnTo>
                    <a:pt x="446555" y="1071103"/>
                  </a:lnTo>
                  <a:lnTo>
                    <a:pt x="494133" y="1077571"/>
                  </a:lnTo>
                  <a:lnTo>
                    <a:pt x="542924" y="1079769"/>
                  </a:lnTo>
                  <a:lnTo>
                    <a:pt x="621428" y="1079769"/>
                  </a:lnTo>
                  <a:lnTo>
                    <a:pt x="589687" y="1083854"/>
                  </a:lnTo>
                  <a:lnTo>
                    <a:pt x="542924" y="1085849"/>
                  </a:lnTo>
                  <a:close/>
                </a:path>
                <a:path w="1085850" h="1085850">
                  <a:moveTo>
                    <a:pt x="621428" y="1079769"/>
                  </a:moveTo>
                  <a:lnTo>
                    <a:pt x="542924" y="1079769"/>
                  </a:lnTo>
                  <a:lnTo>
                    <a:pt x="591716" y="1077571"/>
                  </a:lnTo>
                  <a:lnTo>
                    <a:pt x="639294" y="1071103"/>
                  </a:lnTo>
                  <a:lnTo>
                    <a:pt x="685469" y="1060558"/>
                  </a:lnTo>
                  <a:lnTo>
                    <a:pt x="730050" y="1046126"/>
                  </a:lnTo>
                  <a:lnTo>
                    <a:pt x="772845" y="1027998"/>
                  </a:lnTo>
                  <a:lnTo>
                    <a:pt x="813663" y="1006365"/>
                  </a:lnTo>
                  <a:lnTo>
                    <a:pt x="852314" y="981419"/>
                  </a:lnTo>
                  <a:lnTo>
                    <a:pt x="888605" y="953349"/>
                  </a:lnTo>
                  <a:lnTo>
                    <a:pt x="922348" y="922348"/>
                  </a:lnTo>
                  <a:lnTo>
                    <a:pt x="953349" y="888605"/>
                  </a:lnTo>
                  <a:lnTo>
                    <a:pt x="981419" y="852314"/>
                  </a:lnTo>
                  <a:lnTo>
                    <a:pt x="1006365" y="813663"/>
                  </a:lnTo>
                  <a:lnTo>
                    <a:pt x="1027998" y="772845"/>
                  </a:lnTo>
                  <a:lnTo>
                    <a:pt x="1046126" y="730050"/>
                  </a:lnTo>
                  <a:lnTo>
                    <a:pt x="1060558" y="685469"/>
                  </a:lnTo>
                  <a:lnTo>
                    <a:pt x="1071103" y="639294"/>
                  </a:lnTo>
                  <a:lnTo>
                    <a:pt x="1077571" y="591716"/>
                  </a:lnTo>
                  <a:lnTo>
                    <a:pt x="1079769" y="542924"/>
                  </a:lnTo>
                  <a:lnTo>
                    <a:pt x="1077571" y="494133"/>
                  </a:lnTo>
                  <a:lnTo>
                    <a:pt x="1071103" y="446555"/>
                  </a:lnTo>
                  <a:lnTo>
                    <a:pt x="1060558" y="400380"/>
                  </a:lnTo>
                  <a:lnTo>
                    <a:pt x="1046126" y="355799"/>
                  </a:lnTo>
                  <a:lnTo>
                    <a:pt x="1027998" y="313004"/>
                  </a:lnTo>
                  <a:lnTo>
                    <a:pt x="1006365" y="272186"/>
                  </a:lnTo>
                  <a:lnTo>
                    <a:pt x="981419" y="233535"/>
                  </a:lnTo>
                  <a:lnTo>
                    <a:pt x="953349" y="197243"/>
                  </a:lnTo>
                  <a:lnTo>
                    <a:pt x="922348" y="163501"/>
                  </a:lnTo>
                  <a:lnTo>
                    <a:pt x="888605" y="132500"/>
                  </a:lnTo>
                  <a:lnTo>
                    <a:pt x="852314" y="104430"/>
                  </a:lnTo>
                  <a:lnTo>
                    <a:pt x="813663" y="79484"/>
                  </a:lnTo>
                  <a:lnTo>
                    <a:pt x="772845" y="57851"/>
                  </a:lnTo>
                  <a:lnTo>
                    <a:pt x="730050" y="39723"/>
                  </a:lnTo>
                  <a:lnTo>
                    <a:pt x="685469" y="25291"/>
                  </a:lnTo>
                  <a:lnTo>
                    <a:pt x="639294" y="14746"/>
                  </a:lnTo>
                  <a:lnTo>
                    <a:pt x="591716" y="8278"/>
                  </a:lnTo>
                  <a:lnTo>
                    <a:pt x="542924" y="6080"/>
                  </a:lnTo>
                  <a:lnTo>
                    <a:pt x="621428" y="6080"/>
                  </a:lnTo>
                  <a:lnTo>
                    <a:pt x="679781" y="17470"/>
                  </a:lnTo>
                  <a:lnTo>
                    <a:pt x="722784" y="30621"/>
                  </a:lnTo>
                  <a:lnTo>
                    <a:pt x="764205" y="47162"/>
                  </a:lnTo>
                  <a:lnTo>
                    <a:pt x="803879" y="66929"/>
                  </a:lnTo>
                  <a:lnTo>
                    <a:pt x="841642" y="89760"/>
                  </a:lnTo>
                  <a:lnTo>
                    <a:pt x="877330" y="115488"/>
                  </a:lnTo>
                  <a:lnTo>
                    <a:pt x="910777" y="143952"/>
                  </a:lnTo>
                  <a:lnTo>
                    <a:pt x="941820" y="174986"/>
                  </a:lnTo>
                  <a:lnTo>
                    <a:pt x="970294" y="208427"/>
                  </a:lnTo>
                  <a:lnTo>
                    <a:pt x="996033" y="244111"/>
                  </a:lnTo>
                  <a:lnTo>
                    <a:pt x="1018875" y="281873"/>
                  </a:lnTo>
                  <a:lnTo>
                    <a:pt x="1038654" y="321551"/>
                  </a:lnTo>
                  <a:lnTo>
                    <a:pt x="1055206" y="362980"/>
                  </a:lnTo>
                  <a:lnTo>
                    <a:pt x="1068366" y="405995"/>
                  </a:lnTo>
                  <a:lnTo>
                    <a:pt x="1077969" y="450434"/>
                  </a:lnTo>
                  <a:lnTo>
                    <a:pt x="1083852" y="496132"/>
                  </a:lnTo>
                  <a:lnTo>
                    <a:pt x="1085849" y="542924"/>
                  </a:lnTo>
                  <a:lnTo>
                    <a:pt x="1083852" y="589717"/>
                  </a:lnTo>
                  <a:lnTo>
                    <a:pt x="1077969" y="635415"/>
                  </a:lnTo>
                  <a:lnTo>
                    <a:pt x="1068366" y="679854"/>
                  </a:lnTo>
                  <a:lnTo>
                    <a:pt x="1055206" y="722869"/>
                  </a:lnTo>
                  <a:lnTo>
                    <a:pt x="1038654" y="764298"/>
                  </a:lnTo>
                  <a:lnTo>
                    <a:pt x="1018875" y="803975"/>
                  </a:lnTo>
                  <a:lnTo>
                    <a:pt x="996033" y="841738"/>
                  </a:lnTo>
                  <a:lnTo>
                    <a:pt x="970294" y="877422"/>
                  </a:lnTo>
                  <a:lnTo>
                    <a:pt x="941820" y="910863"/>
                  </a:lnTo>
                  <a:lnTo>
                    <a:pt x="910777" y="941897"/>
                  </a:lnTo>
                  <a:lnTo>
                    <a:pt x="877330" y="970360"/>
                  </a:lnTo>
                  <a:lnTo>
                    <a:pt x="841642" y="996089"/>
                  </a:lnTo>
                  <a:lnTo>
                    <a:pt x="803879" y="1018920"/>
                  </a:lnTo>
                  <a:lnTo>
                    <a:pt x="764205" y="1038687"/>
                  </a:lnTo>
                  <a:lnTo>
                    <a:pt x="722784" y="1055228"/>
                  </a:lnTo>
                  <a:lnTo>
                    <a:pt x="679781" y="1068379"/>
                  </a:lnTo>
                  <a:lnTo>
                    <a:pt x="635360" y="1077976"/>
                  </a:lnTo>
                  <a:lnTo>
                    <a:pt x="621428" y="10797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1204545" y="8566196"/>
            <a:ext cx="457834" cy="4775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dirty="0">
                <a:solidFill>
                  <a:srgbClr val="FFFFFF"/>
                </a:solidFill>
                <a:latin typeface="Roboto"/>
                <a:cs typeface="Roboto"/>
              </a:rPr>
              <a:t>0</a:t>
            </a:r>
            <a:r>
              <a:rPr sz="2950" b="1" spc="5" dirty="0">
                <a:solidFill>
                  <a:srgbClr val="FFFFFF"/>
                </a:solidFill>
                <a:latin typeface="Roboto"/>
                <a:cs typeface="Roboto"/>
              </a:rPr>
              <a:t>5</a:t>
            </a:r>
            <a:endParaRPr sz="2950">
              <a:latin typeface="Roboto"/>
              <a:cs typeface="Robo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183239" y="8615569"/>
            <a:ext cx="155638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b="1" spc="15" dirty="0">
                <a:solidFill>
                  <a:srgbClr val="FFFFFF"/>
                </a:solidFill>
                <a:latin typeface="Roboto"/>
                <a:cs typeface="Roboto"/>
              </a:rPr>
              <a:t>Treatments</a:t>
            </a:r>
            <a:endParaRPr sz="2300">
              <a:latin typeface="Roboto"/>
              <a:cs typeface="Roboto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4274244" y="1181100"/>
            <a:ext cx="10889556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87800" algn="l"/>
                <a:tab pos="5587365" algn="l"/>
                <a:tab pos="7522845" algn="l"/>
              </a:tabLst>
            </a:pPr>
            <a:r>
              <a:rPr lang="en-IN" sz="6600" dirty="0">
                <a:latin typeface="Roboto"/>
                <a:cs typeface="Roboto"/>
              </a:rPr>
              <a:t>Attributes and Data Model</a:t>
            </a:r>
            <a:endParaRPr sz="6600" dirty="0">
              <a:latin typeface="Roboto"/>
              <a:cs typeface="Roboto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0" y="760598"/>
            <a:ext cx="4034154" cy="666115"/>
            <a:chOff x="0" y="760598"/>
            <a:chExt cx="4034154" cy="666115"/>
          </a:xfrm>
        </p:grpSpPr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1271522"/>
              <a:ext cx="4033741" cy="15476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599692" y="839560"/>
              <a:ext cx="292735" cy="147320"/>
            </a:xfrm>
            <a:custGeom>
              <a:avLst/>
              <a:gdLst/>
              <a:ahLst/>
              <a:cxnLst/>
              <a:rect l="l" t="t" r="r" b="b"/>
              <a:pathLst>
                <a:path w="292734" h="147319">
                  <a:moveTo>
                    <a:pt x="0" y="0"/>
                  </a:moveTo>
                  <a:lnTo>
                    <a:pt x="292647" y="0"/>
                  </a:lnTo>
                  <a:lnTo>
                    <a:pt x="292647" y="146852"/>
                  </a:lnTo>
                  <a:lnTo>
                    <a:pt x="0" y="146852"/>
                  </a:lnTo>
                  <a:lnTo>
                    <a:pt x="0" y="0"/>
                  </a:lnTo>
                  <a:close/>
                </a:path>
              </a:pathLst>
            </a:custGeom>
            <a:ln w="12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72588" y="766662"/>
              <a:ext cx="147320" cy="292735"/>
            </a:xfrm>
            <a:custGeom>
              <a:avLst/>
              <a:gdLst/>
              <a:ahLst/>
              <a:cxnLst/>
              <a:rect l="l" t="t" r="r" b="b"/>
              <a:pathLst>
                <a:path w="147319" h="292734">
                  <a:moveTo>
                    <a:pt x="146852" y="0"/>
                  </a:moveTo>
                  <a:lnTo>
                    <a:pt x="146852" y="292647"/>
                  </a:lnTo>
                  <a:lnTo>
                    <a:pt x="0" y="292647"/>
                  </a:lnTo>
                  <a:lnTo>
                    <a:pt x="0" y="0"/>
                  </a:lnTo>
                  <a:lnTo>
                    <a:pt x="146852" y="0"/>
                  </a:lnTo>
                  <a:close/>
                </a:path>
              </a:pathLst>
            </a:custGeom>
            <a:ln w="12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35083" y="802053"/>
              <a:ext cx="222250" cy="222250"/>
            </a:xfrm>
            <a:custGeom>
              <a:avLst/>
              <a:gdLst/>
              <a:ahLst/>
              <a:cxnLst/>
              <a:rect l="l" t="t" r="r" b="b"/>
              <a:pathLst>
                <a:path w="222250" h="222250">
                  <a:moveTo>
                    <a:pt x="0" y="0"/>
                  </a:moveTo>
                  <a:lnTo>
                    <a:pt x="221865" y="0"/>
                  </a:lnTo>
                  <a:lnTo>
                    <a:pt x="221865" y="221865"/>
                  </a:lnTo>
                  <a:lnTo>
                    <a:pt x="0" y="221865"/>
                  </a:lnTo>
                  <a:lnTo>
                    <a:pt x="0" y="0"/>
                  </a:lnTo>
                  <a:close/>
                </a:path>
              </a:pathLst>
            </a:custGeom>
            <a:ln w="12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12463270" y="612412"/>
            <a:ext cx="5291455" cy="6934200"/>
            <a:chOff x="12463270" y="612412"/>
            <a:chExt cx="5291455" cy="6934200"/>
          </a:xfrm>
        </p:grpSpPr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192315" y="612412"/>
              <a:ext cx="561974" cy="29527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466310" y="6463344"/>
              <a:ext cx="1079769" cy="1079769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2463270" y="6460304"/>
              <a:ext cx="1085850" cy="1085850"/>
            </a:xfrm>
            <a:custGeom>
              <a:avLst/>
              <a:gdLst/>
              <a:ahLst/>
              <a:cxnLst/>
              <a:rect l="l" t="t" r="r" b="b"/>
              <a:pathLst>
                <a:path w="1085850" h="1085850">
                  <a:moveTo>
                    <a:pt x="542924" y="1085849"/>
                  </a:moveTo>
                  <a:lnTo>
                    <a:pt x="496132" y="1083854"/>
                  </a:lnTo>
                  <a:lnTo>
                    <a:pt x="450434" y="1077976"/>
                  </a:lnTo>
                  <a:lnTo>
                    <a:pt x="405995" y="1068379"/>
                  </a:lnTo>
                  <a:lnTo>
                    <a:pt x="362980" y="1055228"/>
                  </a:lnTo>
                  <a:lnTo>
                    <a:pt x="321551" y="1038687"/>
                  </a:lnTo>
                  <a:lnTo>
                    <a:pt x="281873" y="1018920"/>
                  </a:lnTo>
                  <a:lnTo>
                    <a:pt x="244111" y="996089"/>
                  </a:lnTo>
                  <a:lnTo>
                    <a:pt x="208427" y="970360"/>
                  </a:lnTo>
                  <a:lnTo>
                    <a:pt x="174986" y="941897"/>
                  </a:lnTo>
                  <a:lnTo>
                    <a:pt x="143952" y="910863"/>
                  </a:lnTo>
                  <a:lnTo>
                    <a:pt x="115488" y="877422"/>
                  </a:lnTo>
                  <a:lnTo>
                    <a:pt x="89760" y="841738"/>
                  </a:lnTo>
                  <a:lnTo>
                    <a:pt x="66929" y="803975"/>
                  </a:lnTo>
                  <a:lnTo>
                    <a:pt x="47162" y="764298"/>
                  </a:lnTo>
                  <a:lnTo>
                    <a:pt x="30621" y="722869"/>
                  </a:lnTo>
                  <a:lnTo>
                    <a:pt x="17470" y="679854"/>
                  </a:lnTo>
                  <a:lnTo>
                    <a:pt x="7873" y="635415"/>
                  </a:lnTo>
                  <a:lnTo>
                    <a:pt x="1995" y="589717"/>
                  </a:lnTo>
                  <a:lnTo>
                    <a:pt x="0" y="542924"/>
                  </a:lnTo>
                  <a:lnTo>
                    <a:pt x="1995" y="496132"/>
                  </a:lnTo>
                  <a:lnTo>
                    <a:pt x="7873" y="450434"/>
                  </a:lnTo>
                  <a:lnTo>
                    <a:pt x="17470" y="405995"/>
                  </a:lnTo>
                  <a:lnTo>
                    <a:pt x="30621" y="362980"/>
                  </a:lnTo>
                  <a:lnTo>
                    <a:pt x="47162" y="321551"/>
                  </a:lnTo>
                  <a:lnTo>
                    <a:pt x="66929" y="281873"/>
                  </a:lnTo>
                  <a:lnTo>
                    <a:pt x="89760" y="244111"/>
                  </a:lnTo>
                  <a:lnTo>
                    <a:pt x="115488" y="208427"/>
                  </a:lnTo>
                  <a:lnTo>
                    <a:pt x="143952" y="174986"/>
                  </a:lnTo>
                  <a:lnTo>
                    <a:pt x="174986" y="143952"/>
                  </a:lnTo>
                  <a:lnTo>
                    <a:pt x="208427" y="115488"/>
                  </a:lnTo>
                  <a:lnTo>
                    <a:pt x="244111" y="89760"/>
                  </a:lnTo>
                  <a:lnTo>
                    <a:pt x="281873" y="66929"/>
                  </a:lnTo>
                  <a:lnTo>
                    <a:pt x="321551" y="47162"/>
                  </a:lnTo>
                  <a:lnTo>
                    <a:pt x="362980" y="30621"/>
                  </a:lnTo>
                  <a:lnTo>
                    <a:pt x="405995" y="17470"/>
                  </a:lnTo>
                  <a:lnTo>
                    <a:pt x="450434" y="7873"/>
                  </a:lnTo>
                  <a:lnTo>
                    <a:pt x="496132" y="1995"/>
                  </a:lnTo>
                  <a:lnTo>
                    <a:pt x="542924" y="0"/>
                  </a:lnTo>
                  <a:lnTo>
                    <a:pt x="589687" y="1995"/>
                  </a:lnTo>
                  <a:lnTo>
                    <a:pt x="621428" y="6080"/>
                  </a:lnTo>
                  <a:lnTo>
                    <a:pt x="542924" y="6080"/>
                  </a:lnTo>
                  <a:lnTo>
                    <a:pt x="494133" y="8278"/>
                  </a:lnTo>
                  <a:lnTo>
                    <a:pt x="446555" y="14746"/>
                  </a:lnTo>
                  <a:lnTo>
                    <a:pt x="400380" y="25291"/>
                  </a:lnTo>
                  <a:lnTo>
                    <a:pt x="355799" y="39723"/>
                  </a:lnTo>
                  <a:lnTo>
                    <a:pt x="313004" y="57851"/>
                  </a:lnTo>
                  <a:lnTo>
                    <a:pt x="272186" y="79484"/>
                  </a:lnTo>
                  <a:lnTo>
                    <a:pt x="233535" y="104430"/>
                  </a:lnTo>
                  <a:lnTo>
                    <a:pt x="197243" y="132500"/>
                  </a:lnTo>
                  <a:lnTo>
                    <a:pt x="163501" y="163501"/>
                  </a:lnTo>
                  <a:lnTo>
                    <a:pt x="132500" y="197243"/>
                  </a:lnTo>
                  <a:lnTo>
                    <a:pt x="104430" y="233535"/>
                  </a:lnTo>
                  <a:lnTo>
                    <a:pt x="79484" y="272186"/>
                  </a:lnTo>
                  <a:lnTo>
                    <a:pt x="57851" y="313004"/>
                  </a:lnTo>
                  <a:lnTo>
                    <a:pt x="39723" y="355799"/>
                  </a:lnTo>
                  <a:lnTo>
                    <a:pt x="25291" y="400380"/>
                  </a:lnTo>
                  <a:lnTo>
                    <a:pt x="14746" y="446555"/>
                  </a:lnTo>
                  <a:lnTo>
                    <a:pt x="8278" y="494133"/>
                  </a:lnTo>
                  <a:lnTo>
                    <a:pt x="6080" y="542924"/>
                  </a:lnTo>
                  <a:lnTo>
                    <a:pt x="8278" y="591716"/>
                  </a:lnTo>
                  <a:lnTo>
                    <a:pt x="14746" y="639294"/>
                  </a:lnTo>
                  <a:lnTo>
                    <a:pt x="25291" y="685469"/>
                  </a:lnTo>
                  <a:lnTo>
                    <a:pt x="39723" y="730050"/>
                  </a:lnTo>
                  <a:lnTo>
                    <a:pt x="57851" y="772845"/>
                  </a:lnTo>
                  <a:lnTo>
                    <a:pt x="79484" y="813663"/>
                  </a:lnTo>
                  <a:lnTo>
                    <a:pt x="104430" y="852314"/>
                  </a:lnTo>
                  <a:lnTo>
                    <a:pt x="132500" y="888605"/>
                  </a:lnTo>
                  <a:lnTo>
                    <a:pt x="163501" y="922348"/>
                  </a:lnTo>
                  <a:lnTo>
                    <a:pt x="197243" y="953349"/>
                  </a:lnTo>
                  <a:lnTo>
                    <a:pt x="233535" y="981419"/>
                  </a:lnTo>
                  <a:lnTo>
                    <a:pt x="272186" y="1006365"/>
                  </a:lnTo>
                  <a:lnTo>
                    <a:pt x="313004" y="1027998"/>
                  </a:lnTo>
                  <a:lnTo>
                    <a:pt x="355799" y="1046126"/>
                  </a:lnTo>
                  <a:lnTo>
                    <a:pt x="400380" y="1060558"/>
                  </a:lnTo>
                  <a:lnTo>
                    <a:pt x="446555" y="1071103"/>
                  </a:lnTo>
                  <a:lnTo>
                    <a:pt x="494133" y="1077571"/>
                  </a:lnTo>
                  <a:lnTo>
                    <a:pt x="542924" y="1079769"/>
                  </a:lnTo>
                  <a:lnTo>
                    <a:pt x="621428" y="1079769"/>
                  </a:lnTo>
                  <a:lnTo>
                    <a:pt x="589687" y="1083854"/>
                  </a:lnTo>
                  <a:lnTo>
                    <a:pt x="542924" y="1085849"/>
                  </a:lnTo>
                  <a:close/>
                </a:path>
                <a:path w="1085850" h="1085850">
                  <a:moveTo>
                    <a:pt x="621428" y="1079769"/>
                  </a:moveTo>
                  <a:lnTo>
                    <a:pt x="542924" y="1079769"/>
                  </a:lnTo>
                  <a:lnTo>
                    <a:pt x="591716" y="1077571"/>
                  </a:lnTo>
                  <a:lnTo>
                    <a:pt x="639294" y="1071103"/>
                  </a:lnTo>
                  <a:lnTo>
                    <a:pt x="685469" y="1060558"/>
                  </a:lnTo>
                  <a:lnTo>
                    <a:pt x="730050" y="1046126"/>
                  </a:lnTo>
                  <a:lnTo>
                    <a:pt x="772845" y="1027998"/>
                  </a:lnTo>
                  <a:lnTo>
                    <a:pt x="813663" y="1006365"/>
                  </a:lnTo>
                  <a:lnTo>
                    <a:pt x="852314" y="981419"/>
                  </a:lnTo>
                  <a:lnTo>
                    <a:pt x="888605" y="953349"/>
                  </a:lnTo>
                  <a:lnTo>
                    <a:pt x="922348" y="922348"/>
                  </a:lnTo>
                  <a:lnTo>
                    <a:pt x="953349" y="888605"/>
                  </a:lnTo>
                  <a:lnTo>
                    <a:pt x="981419" y="852314"/>
                  </a:lnTo>
                  <a:lnTo>
                    <a:pt x="1006365" y="813663"/>
                  </a:lnTo>
                  <a:lnTo>
                    <a:pt x="1027998" y="772845"/>
                  </a:lnTo>
                  <a:lnTo>
                    <a:pt x="1046126" y="730050"/>
                  </a:lnTo>
                  <a:lnTo>
                    <a:pt x="1060558" y="685469"/>
                  </a:lnTo>
                  <a:lnTo>
                    <a:pt x="1071103" y="639294"/>
                  </a:lnTo>
                  <a:lnTo>
                    <a:pt x="1077571" y="591716"/>
                  </a:lnTo>
                  <a:lnTo>
                    <a:pt x="1079769" y="542924"/>
                  </a:lnTo>
                  <a:lnTo>
                    <a:pt x="1077571" y="494133"/>
                  </a:lnTo>
                  <a:lnTo>
                    <a:pt x="1071103" y="446555"/>
                  </a:lnTo>
                  <a:lnTo>
                    <a:pt x="1060558" y="400380"/>
                  </a:lnTo>
                  <a:lnTo>
                    <a:pt x="1046126" y="355799"/>
                  </a:lnTo>
                  <a:lnTo>
                    <a:pt x="1027998" y="313004"/>
                  </a:lnTo>
                  <a:lnTo>
                    <a:pt x="1006365" y="272186"/>
                  </a:lnTo>
                  <a:lnTo>
                    <a:pt x="981419" y="233535"/>
                  </a:lnTo>
                  <a:lnTo>
                    <a:pt x="953349" y="197243"/>
                  </a:lnTo>
                  <a:lnTo>
                    <a:pt x="922348" y="163501"/>
                  </a:lnTo>
                  <a:lnTo>
                    <a:pt x="888605" y="132500"/>
                  </a:lnTo>
                  <a:lnTo>
                    <a:pt x="852314" y="104430"/>
                  </a:lnTo>
                  <a:lnTo>
                    <a:pt x="813663" y="79484"/>
                  </a:lnTo>
                  <a:lnTo>
                    <a:pt x="772845" y="57851"/>
                  </a:lnTo>
                  <a:lnTo>
                    <a:pt x="730050" y="39723"/>
                  </a:lnTo>
                  <a:lnTo>
                    <a:pt x="685469" y="25291"/>
                  </a:lnTo>
                  <a:lnTo>
                    <a:pt x="639294" y="14746"/>
                  </a:lnTo>
                  <a:lnTo>
                    <a:pt x="591716" y="8278"/>
                  </a:lnTo>
                  <a:lnTo>
                    <a:pt x="542924" y="6080"/>
                  </a:lnTo>
                  <a:lnTo>
                    <a:pt x="621428" y="6080"/>
                  </a:lnTo>
                  <a:lnTo>
                    <a:pt x="679781" y="17470"/>
                  </a:lnTo>
                  <a:lnTo>
                    <a:pt x="722784" y="30621"/>
                  </a:lnTo>
                  <a:lnTo>
                    <a:pt x="764205" y="47162"/>
                  </a:lnTo>
                  <a:lnTo>
                    <a:pt x="803879" y="66929"/>
                  </a:lnTo>
                  <a:lnTo>
                    <a:pt x="841642" y="89760"/>
                  </a:lnTo>
                  <a:lnTo>
                    <a:pt x="877330" y="115488"/>
                  </a:lnTo>
                  <a:lnTo>
                    <a:pt x="910777" y="143952"/>
                  </a:lnTo>
                  <a:lnTo>
                    <a:pt x="941820" y="174986"/>
                  </a:lnTo>
                  <a:lnTo>
                    <a:pt x="970294" y="208427"/>
                  </a:lnTo>
                  <a:lnTo>
                    <a:pt x="996033" y="244111"/>
                  </a:lnTo>
                  <a:lnTo>
                    <a:pt x="1018875" y="281873"/>
                  </a:lnTo>
                  <a:lnTo>
                    <a:pt x="1038654" y="321551"/>
                  </a:lnTo>
                  <a:lnTo>
                    <a:pt x="1055206" y="362980"/>
                  </a:lnTo>
                  <a:lnTo>
                    <a:pt x="1068366" y="405995"/>
                  </a:lnTo>
                  <a:lnTo>
                    <a:pt x="1077969" y="450434"/>
                  </a:lnTo>
                  <a:lnTo>
                    <a:pt x="1083852" y="496132"/>
                  </a:lnTo>
                  <a:lnTo>
                    <a:pt x="1085849" y="542924"/>
                  </a:lnTo>
                  <a:lnTo>
                    <a:pt x="1083852" y="589717"/>
                  </a:lnTo>
                  <a:lnTo>
                    <a:pt x="1077969" y="635415"/>
                  </a:lnTo>
                  <a:lnTo>
                    <a:pt x="1068366" y="679854"/>
                  </a:lnTo>
                  <a:lnTo>
                    <a:pt x="1055206" y="722869"/>
                  </a:lnTo>
                  <a:lnTo>
                    <a:pt x="1038654" y="764298"/>
                  </a:lnTo>
                  <a:lnTo>
                    <a:pt x="1018875" y="803975"/>
                  </a:lnTo>
                  <a:lnTo>
                    <a:pt x="996033" y="841738"/>
                  </a:lnTo>
                  <a:lnTo>
                    <a:pt x="970294" y="877422"/>
                  </a:lnTo>
                  <a:lnTo>
                    <a:pt x="941820" y="910863"/>
                  </a:lnTo>
                  <a:lnTo>
                    <a:pt x="910777" y="941897"/>
                  </a:lnTo>
                  <a:lnTo>
                    <a:pt x="877330" y="970360"/>
                  </a:lnTo>
                  <a:lnTo>
                    <a:pt x="841642" y="996089"/>
                  </a:lnTo>
                  <a:lnTo>
                    <a:pt x="803879" y="1018920"/>
                  </a:lnTo>
                  <a:lnTo>
                    <a:pt x="764205" y="1038687"/>
                  </a:lnTo>
                  <a:lnTo>
                    <a:pt x="722784" y="1055228"/>
                  </a:lnTo>
                  <a:lnTo>
                    <a:pt x="679781" y="1068379"/>
                  </a:lnTo>
                  <a:lnTo>
                    <a:pt x="635360" y="1077976"/>
                  </a:lnTo>
                  <a:lnTo>
                    <a:pt x="621428" y="10797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056947" y="758708"/>
            <a:ext cx="255841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15" dirty="0">
                <a:solidFill>
                  <a:srgbClr val="FFFFFF"/>
                </a:solidFill>
                <a:latin typeface="Arial"/>
                <a:cs typeface="Arial"/>
              </a:rPr>
              <a:t>PHILLIPS</a:t>
            </a:r>
            <a:r>
              <a:rPr sz="1700" b="1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HEALTHCARE</a:t>
            </a:r>
            <a:endParaRPr sz="17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579429" y="2593417"/>
            <a:ext cx="15129510" cy="3531235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12700" marR="5080" algn="ctr">
              <a:lnSpc>
                <a:spcPts val="2700"/>
              </a:lnSpc>
              <a:spcBef>
                <a:spcPts val="439"/>
              </a:spcBef>
            </a:pPr>
            <a:r>
              <a:rPr sz="2500" b="1" spc="15" dirty="0">
                <a:solidFill>
                  <a:srgbClr val="FFFFFF"/>
                </a:solidFill>
                <a:latin typeface="Arial"/>
                <a:cs typeface="Arial"/>
              </a:rPr>
              <a:t>Constructing</a:t>
            </a:r>
            <a:r>
              <a:rPr sz="2500" b="1" spc="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1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500" b="1" spc="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15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500" b="1" spc="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80" dirty="0">
                <a:solidFill>
                  <a:srgbClr val="FFFFFF"/>
                </a:solidFill>
                <a:latin typeface="Arial"/>
                <a:cs typeface="Arial"/>
              </a:rPr>
              <a:t>warehouse</a:t>
            </a:r>
            <a:r>
              <a:rPr sz="2500" b="1" spc="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9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500" b="1" spc="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50" dirty="0">
                <a:solidFill>
                  <a:srgbClr val="FFFFFF"/>
                </a:solidFill>
                <a:latin typeface="Arial"/>
                <a:cs typeface="Arial"/>
              </a:rPr>
              <a:t>Phillips</a:t>
            </a:r>
            <a:r>
              <a:rPr sz="2500" b="1" spc="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114" dirty="0">
                <a:solidFill>
                  <a:srgbClr val="FFFFFF"/>
                </a:solidFill>
                <a:latin typeface="Arial"/>
                <a:cs typeface="Arial"/>
              </a:rPr>
              <a:t>Healthcare</a:t>
            </a:r>
            <a:r>
              <a:rPr sz="2500" b="1" spc="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10" dirty="0">
                <a:solidFill>
                  <a:srgbClr val="FFFFFF"/>
                </a:solidFill>
                <a:latin typeface="Arial"/>
                <a:cs typeface="Arial"/>
              </a:rPr>
              <a:t>begins</a:t>
            </a:r>
            <a:r>
              <a:rPr sz="2500" b="1" spc="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12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500" b="1" spc="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65" dirty="0">
                <a:solidFill>
                  <a:srgbClr val="FFFFFF"/>
                </a:solidFill>
                <a:latin typeface="Arial"/>
                <a:cs typeface="Arial"/>
              </a:rPr>
              <a:t>identifying</a:t>
            </a:r>
            <a:r>
              <a:rPr sz="2500" b="1" spc="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500" b="1" spc="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40" dirty="0">
                <a:solidFill>
                  <a:srgbClr val="FFFFFF"/>
                </a:solidFill>
                <a:latin typeface="Arial"/>
                <a:cs typeface="Arial"/>
              </a:rPr>
              <a:t>necessary </a:t>
            </a:r>
            <a:r>
              <a:rPr sz="2500" b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40" dirty="0">
                <a:solidFill>
                  <a:srgbClr val="FFFFFF"/>
                </a:solidFill>
                <a:latin typeface="Arial"/>
                <a:cs typeface="Arial"/>
              </a:rPr>
              <a:t>qualities</a:t>
            </a:r>
            <a:r>
              <a:rPr sz="2500" b="1" spc="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3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500" b="1" spc="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15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500" b="1" spc="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30" dirty="0">
                <a:solidFill>
                  <a:srgbClr val="FFFFFF"/>
                </a:solidFill>
                <a:latin typeface="Arial"/>
                <a:cs typeface="Arial"/>
              </a:rPr>
              <a:t>model,</a:t>
            </a:r>
            <a:r>
              <a:rPr sz="2500" b="1" spc="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25" dirty="0">
                <a:solidFill>
                  <a:srgbClr val="FFFFFF"/>
                </a:solidFill>
                <a:latin typeface="Arial"/>
                <a:cs typeface="Arial"/>
              </a:rPr>
              <a:t>including</a:t>
            </a:r>
            <a:r>
              <a:rPr sz="2500" b="1" spc="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105" dirty="0">
                <a:solidFill>
                  <a:srgbClr val="FFFFFF"/>
                </a:solidFill>
                <a:latin typeface="Arial"/>
                <a:cs typeface="Arial"/>
              </a:rPr>
              <a:t>patient</a:t>
            </a:r>
            <a:r>
              <a:rPr sz="2500" b="1" spc="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35" dirty="0">
                <a:solidFill>
                  <a:srgbClr val="FFFFFF"/>
                </a:solidFill>
                <a:latin typeface="Arial"/>
                <a:cs typeface="Arial"/>
              </a:rPr>
              <a:t>demographics,</a:t>
            </a:r>
            <a:r>
              <a:rPr sz="2500" b="1" spc="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35" dirty="0">
                <a:solidFill>
                  <a:srgbClr val="FFFFFF"/>
                </a:solidFill>
                <a:latin typeface="Arial"/>
                <a:cs typeface="Arial"/>
              </a:rPr>
              <a:t>medical</a:t>
            </a:r>
            <a:r>
              <a:rPr sz="2500" b="1" spc="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55" dirty="0">
                <a:solidFill>
                  <a:srgbClr val="FFFFFF"/>
                </a:solidFill>
                <a:latin typeface="Arial"/>
                <a:cs typeface="Arial"/>
              </a:rPr>
              <a:t>history,</a:t>
            </a:r>
            <a:r>
              <a:rPr sz="2500" b="1" spc="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diagnosis, </a:t>
            </a:r>
            <a:r>
              <a:rPr sz="25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100" dirty="0">
                <a:solidFill>
                  <a:srgbClr val="FFFFFF"/>
                </a:solidFill>
                <a:latin typeface="Arial"/>
                <a:cs typeface="Arial"/>
              </a:rPr>
              <a:t>treatments,</a:t>
            </a:r>
            <a:r>
              <a:rPr sz="2500" b="1" spc="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3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500" b="1" spc="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15" dirty="0">
                <a:solidFill>
                  <a:srgbClr val="FFFFFF"/>
                </a:solidFill>
                <a:latin typeface="Arial"/>
                <a:cs typeface="Arial"/>
              </a:rPr>
              <a:t>drugs.</a:t>
            </a:r>
            <a:r>
              <a:rPr sz="2500" b="1" spc="195" dirty="0">
                <a:solidFill>
                  <a:srgbClr val="FFFFFF"/>
                </a:solidFill>
                <a:latin typeface="Arial"/>
                <a:cs typeface="Arial"/>
              </a:rPr>
              <a:t> A </a:t>
            </a:r>
            <a:r>
              <a:rPr sz="2500" b="1" spc="75" dirty="0">
                <a:solidFill>
                  <a:srgbClr val="FFFFFF"/>
                </a:solidFill>
                <a:latin typeface="Arial"/>
                <a:cs typeface="Arial"/>
              </a:rPr>
              <a:t>standardized</a:t>
            </a:r>
            <a:r>
              <a:rPr sz="2500" b="1" spc="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3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500" b="1" spc="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consistent</a:t>
            </a:r>
            <a:r>
              <a:rPr sz="2500" b="1" spc="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15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500" b="1" spc="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sz="2500" b="1" spc="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12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500" b="1" spc="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30" dirty="0">
                <a:solidFill>
                  <a:srgbClr val="FFFFFF"/>
                </a:solidFill>
                <a:latin typeface="Arial"/>
                <a:cs typeface="Arial"/>
              </a:rPr>
              <a:t>essential</a:t>
            </a:r>
            <a:r>
              <a:rPr sz="2500" b="1" spc="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6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500" b="1" spc="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15" dirty="0">
                <a:solidFill>
                  <a:srgbClr val="FFFFFF"/>
                </a:solidFill>
                <a:latin typeface="Arial"/>
                <a:cs typeface="Arial"/>
              </a:rPr>
              <a:t>ensure</a:t>
            </a:r>
            <a:r>
              <a:rPr sz="2500" b="1" spc="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15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500" b="1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30" dirty="0">
                <a:solidFill>
                  <a:srgbClr val="FFFFFF"/>
                </a:solidFill>
                <a:latin typeface="Arial"/>
                <a:cs typeface="Arial"/>
              </a:rPr>
              <a:t>correctness</a:t>
            </a:r>
            <a:r>
              <a:rPr sz="2500" b="1" spc="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3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500" b="1" spc="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105" dirty="0">
                <a:solidFill>
                  <a:srgbClr val="FFFFFF"/>
                </a:solidFill>
                <a:latin typeface="Arial"/>
                <a:cs typeface="Arial"/>
              </a:rPr>
              <a:t>integrity,</a:t>
            </a:r>
            <a:r>
              <a:rPr sz="2500" b="1" spc="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45" dirty="0">
                <a:solidFill>
                  <a:srgbClr val="FFFFFF"/>
                </a:solidFill>
                <a:latin typeface="Arial"/>
                <a:cs typeface="Arial"/>
              </a:rPr>
              <a:t>which</a:t>
            </a:r>
            <a:r>
              <a:rPr sz="2500" b="1" spc="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1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500" b="1" spc="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7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500" b="1" spc="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95" dirty="0">
                <a:solidFill>
                  <a:srgbClr val="FFFFFF"/>
                </a:solidFill>
                <a:latin typeface="Arial"/>
                <a:cs typeface="Arial"/>
              </a:rPr>
              <a:t>achieved</a:t>
            </a:r>
            <a:r>
              <a:rPr sz="2500" b="1" spc="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30" dirty="0">
                <a:solidFill>
                  <a:srgbClr val="FFFFFF"/>
                </a:solidFill>
                <a:latin typeface="Arial"/>
                <a:cs typeface="Arial"/>
              </a:rPr>
              <a:t>through</a:t>
            </a:r>
            <a:r>
              <a:rPr sz="2500" b="1" spc="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1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500" b="1" spc="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15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500" b="1" spc="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70" dirty="0">
                <a:solidFill>
                  <a:srgbClr val="FFFFFF"/>
                </a:solidFill>
                <a:latin typeface="Arial"/>
                <a:cs typeface="Arial"/>
              </a:rPr>
              <a:t>dictionary</a:t>
            </a:r>
            <a:r>
              <a:rPr sz="2500" b="1" spc="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FFFFFF"/>
                </a:solidFill>
                <a:latin typeface="Arial"/>
                <a:cs typeface="Arial"/>
              </a:rPr>
              <a:t>outlining</a:t>
            </a:r>
            <a:r>
              <a:rPr sz="2500" b="1" spc="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15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500" b="1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45" dirty="0">
                <a:solidFill>
                  <a:srgbClr val="FFFFFF"/>
                </a:solidFill>
                <a:latin typeface="Arial"/>
                <a:cs typeface="Arial"/>
              </a:rPr>
              <a:t>pieces,</a:t>
            </a:r>
            <a:r>
              <a:rPr sz="2500" b="1" spc="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85" dirty="0">
                <a:solidFill>
                  <a:srgbClr val="FFFFFF"/>
                </a:solidFill>
                <a:latin typeface="Arial"/>
                <a:cs typeface="Arial"/>
              </a:rPr>
              <a:t>types,</a:t>
            </a:r>
            <a:r>
              <a:rPr sz="2500" b="1" spc="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30" dirty="0">
                <a:solidFill>
                  <a:srgbClr val="FFFFFF"/>
                </a:solidFill>
                <a:latin typeface="Arial"/>
                <a:cs typeface="Arial"/>
              </a:rPr>
              <a:t>relationships,</a:t>
            </a:r>
            <a:r>
              <a:rPr sz="2500" b="1" spc="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3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500" b="1" spc="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70" dirty="0">
                <a:solidFill>
                  <a:srgbClr val="FFFFFF"/>
                </a:solidFill>
                <a:latin typeface="Arial"/>
                <a:cs typeface="Arial"/>
              </a:rPr>
              <a:t>quality</a:t>
            </a:r>
            <a:r>
              <a:rPr sz="2500" b="1" spc="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10" dirty="0">
                <a:solidFill>
                  <a:srgbClr val="FFFFFF"/>
                </a:solidFill>
                <a:latin typeface="Arial"/>
                <a:cs typeface="Arial"/>
              </a:rPr>
              <a:t>guidelines.</a:t>
            </a:r>
            <a:r>
              <a:rPr sz="2500" b="1" spc="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30" dirty="0">
                <a:solidFill>
                  <a:srgbClr val="FFFFFF"/>
                </a:solidFill>
                <a:latin typeface="Arial"/>
                <a:cs typeface="Arial"/>
              </a:rPr>
              <a:t>Depending</a:t>
            </a:r>
            <a:r>
              <a:rPr sz="2500" b="1" spc="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9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500" b="1" spc="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75" dirty="0">
                <a:solidFill>
                  <a:srgbClr val="FFFFFF"/>
                </a:solidFill>
                <a:latin typeface="Arial"/>
                <a:cs typeface="Arial"/>
              </a:rPr>
              <a:t>complexity,</a:t>
            </a:r>
            <a:r>
              <a:rPr sz="2500" b="1" spc="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1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500" b="1" spc="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75" dirty="0">
                <a:solidFill>
                  <a:srgbClr val="FFFFFF"/>
                </a:solidFill>
                <a:latin typeface="Arial"/>
                <a:cs typeface="Arial"/>
              </a:rPr>
              <a:t>star</a:t>
            </a:r>
            <a:r>
              <a:rPr sz="2500" b="1" spc="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3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25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65" dirty="0">
                <a:solidFill>
                  <a:srgbClr val="FFFFFF"/>
                </a:solidFill>
                <a:latin typeface="Arial"/>
                <a:cs typeface="Arial"/>
              </a:rPr>
              <a:t>snowflake</a:t>
            </a:r>
            <a:r>
              <a:rPr sz="2500" b="1" spc="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55" dirty="0">
                <a:solidFill>
                  <a:srgbClr val="FFFFFF"/>
                </a:solidFill>
                <a:latin typeface="Arial"/>
                <a:cs typeface="Arial"/>
              </a:rPr>
              <a:t>structure</a:t>
            </a:r>
            <a:r>
              <a:rPr sz="2500" b="1" spc="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1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500" b="1" spc="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7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500" b="1" spc="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5" dirty="0">
                <a:solidFill>
                  <a:srgbClr val="FFFFFF"/>
                </a:solidFill>
                <a:latin typeface="Arial"/>
                <a:cs typeface="Arial"/>
              </a:rPr>
              <a:t>used,</a:t>
            </a:r>
            <a:r>
              <a:rPr sz="2500" b="1" spc="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3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500" b="1" spc="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15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500" b="1" spc="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45" dirty="0">
                <a:solidFill>
                  <a:srgbClr val="FFFFFF"/>
                </a:solidFill>
                <a:latin typeface="Arial"/>
                <a:cs typeface="Arial"/>
              </a:rPr>
              <a:t>marts</a:t>
            </a:r>
            <a:r>
              <a:rPr sz="2500" b="1" spc="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60" dirty="0">
                <a:solidFill>
                  <a:srgbClr val="FFFFFF"/>
                </a:solidFill>
                <a:latin typeface="Arial"/>
                <a:cs typeface="Arial"/>
              </a:rPr>
              <a:t>should</a:t>
            </a:r>
            <a:r>
              <a:rPr sz="2500" b="1" spc="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7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500" b="1" spc="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85" dirty="0">
                <a:solidFill>
                  <a:srgbClr val="FFFFFF"/>
                </a:solidFill>
                <a:latin typeface="Arial"/>
                <a:cs typeface="Arial"/>
              </a:rPr>
              <a:t>developed</a:t>
            </a:r>
            <a:r>
              <a:rPr sz="2500" b="1" spc="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6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500" b="1" spc="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55" dirty="0">
                <a:solidFill>
                  <a:srgbClr val="FFFFFF"/>
                </a:solidFill>
                <a:latin typeface="Arial"/>
                <a:cs typeface="Arial"/>
              </a:rPr>
              <a:t>store</a:t>
            </a:r>
            <a:r>
              <a:rPr sz="2500" b="1" spc="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15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500" b="1" spc="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9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500" b="1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25" dirty="0">
                <a:solidFill>
                  <a:srgbClr val="FFFFFF"/>
                </a:solidFill>
                <a:latin typeface="Arial"/>
                <a:cs typeface="Arial"/>
              </a:rPr>
              <a:t>specific</a:t>
            </a:r>
            <a:r>
              <a:rPr sz="2500" b="1" spc="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70" dirty="0">
                <a:solidFill>
                  <a:srgbClr val="FFFFFF"/>
                </a:solidFill>
                <a:latin typeface="Arial"/>
                <a:cs typeface="Arial"/>
              </a:rPr>
              <a:t>business</a:t>
            </a:r>
            <a:r>
              <a:rPr sz="2500" b="1" spc="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40" dirty="0">
                <a:solidFill>
                  <a:srgbClr val="FFFFFF"/>
                </a:solidFill>
                <a:latin typeface="Arial"/>
                <a:cs typeface="Arial"/>
              </a:rPr>
              <a:t>units</a:t>
            </a:r>
            <a:r>
              <a:rPr sz="2500" b="1" spc="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3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500" b="1" spc="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70" dirty="0">
                <a:solidFill>
                  <a:srgbClr val="FFFFFF"/>
                </a:solidFill>
                <a:latin typeface="Arial"/>
                <a:cs typeface="Arial"/>
              </a:rPr>
              <a:t>departments.</a:t>
            </a:r>
            <a:r>
              <a:rPr sz="2500" b="1" spc="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1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500" b="1" spc="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60" dirty="0">
                <a:solidFill>
                  <a:srgbClr val="FFFFFF"/>
                </a:solidFill>
                <a:latin typeface="Arial"/>
                <a:cs typeface="Arial"/>
              </a:rPr>
              <a:t>characteristics</a:t>
            </a:r>
            <a:r>
              <a:rPr sz="2500" b="1" spc="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3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500" b="1" spc="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15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500" b="1" spc="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sz="2500" b="1" spc="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80" dirty="0">
                <a:solidFill>
                  <a:srgbClr val="FFFFFF"/>
                </a:solidFill>
                <a:latin typeface="Arial"/>
                <a:cs typeface="Arial"/>
              </a:rPr>
              <a:t>provide</a:t>
            </a:r>
            <a:r>
              <a:rPr sz="2500" b="1" spc="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1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500" b="1" spc="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55" dirty="0">
                <a:solidFill>
                  <a:srgbClr val="FFFFFF"/>
                </a:solidFill>
                <a:latin typeface="Arial"/>
                <a:cs typeface="Arial"/>
              </a:rPr>
              <a:t>structure </a:t>
            </a:r>
            <a:r>
              <a:rPr sz="2500" b="1" spc="-6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9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500" b="1" spc="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30" dirty="0">
                <a:solidFill>
                  <a:srgbClr val="FFFFFF"/>
                </a:solidFill>
                <a:latin typeface="Arial"/>
                <a:cs typeface="Arial"/>
              </a:rPr>
              <a:t>managing</a:t>
            </a:r>
            <a:r>
              <a:rPr sz="2500" b="1" spc="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3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500" b="1" spc="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35" dirty="0">
                <a:solidFill>
                  <a:srgbClr val="FFFFFF"/>
                </a:solidFill>
                <a:latin typeface="Arial"/>
                <a:cs typeface="Arial"/>
              </a:rPr>
              <a:t>organizing</a:t>
            </a:r>
            <a:r>
              <a:rPr sz="2500" b="1" spc="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150" dirty="0">
                <a:solidFill>
                  <a:srgbClr val="FFFFFF"/>
                </a:solidFill>
                <a:latin typeface="Arial"/>
                <a:cs typeface="Arial"/>
              </a:rPr>
              <a:t>data,</a:t>
            </a:r>
            <a:r>
              <a:rPr sz="2500" b="1" spc="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30" dirty="0">
                <a:solidFill>
                  <a:srgbClr val="FFFFFF"/>
                </a:solidFill>
                <a:latin typeface="Arial"/>
                <a:cs typeface="Arial"/>
              </a:rPr>
              <a:t>enabling</a:t>
            </a:r>
            <a:r>
              <a:rPr sz="2500" b="1" spc="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90" dirty="0">
                <a:solidFill>
                  <a:srgbClr val="FFFFFF"/>
                </a:solidFill>
                <a:latin typeface="Arial"/>
                <a:cs typeface="Arial"/>
              </a:rPr>
              <a:t>advanced</a:t>
            </a:r>
            <a:r>
              <a:rPr sz="2500" b="1" spc="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50" dirty="0">
                <a:solidFill>
                  <a:srgbClr val="FFFFFF"/>
                </a:solidFill>
                <a:latin typeface="Arial"/>
                <a:cs typeface="Arial"/>
              </a:rPr>
              <a:t>analytics</a:t>
            </a:r>
            <a:r>
              <a:rPr sz="2500" b="1" spc="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3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500" b="1" spc="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75" dirty="0">
                <a:solidFill>
                  <a:srgbClr val="FFFFFF"/>
                </a:solidFill>
                <a:latin typeface="Arial"/>
                <a:cs typeface="Arial"/>
              </a:rPr>
              <a:t>reporting</a:t>
            </a:r>
            <a:r>
              <a:rPr sz="2500" b="1" spc="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55" dirty="0">
                <a:solidFill>
                  <a:srgbClr val="FFFFFF"/>
                </a:solidFill>
                <a:latin typeface="Arial"/>
                <a:cs typeface="Arial"/>
              </a:rPr>
              <a:t>capabilities.</a:t>
            </a: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Arial"/>
              <a:cs typeface="Arial"/>
            </a:endParaRPr>
          </a:p>
          <a:p>
            <a:pPr marL="3490595">
              <a:lnSpc>
                <a:spcPct val="100000"/>
              </a:lnSpc>
            </a:pPr>
            <a:r>
              <a:rPr sz="2700" b="1" spc="16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700" b="1" spc="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55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2700" b="1" spc="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25" dirty="0">
                <a:solidFill>
                  <a:srgbClr val="FFFFFF"/>
                </a:solidFill>
                <a:latin typeface="Arial"/>
                <a:cs typeface="Arial"/>
              </a:rPr>
              <a:t>CASE,</a:t>
            </a:r>
            <a:r>
              <a:rPr sz="2700" b="1" spc="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9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700" b="1" spc="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15" dirty="0">
                <a:solidFill>
                  <a:srgbClr val="FFFFFF"/>
                </a:solidFill>
                <a:latin typeface="Arial"/>
                <a:cs typeface="Arial"/>
              </a:rPr>
              <a:t>ATTRIBUTES</a:t>
            </a:r>
            <a:r>
              <a:rPr sz="2700" b="1" spc="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20" dirty="0">
                <a:solidFill>
                  <a:srgbClr val="FFFFFF"/>
                </a:solidFill>
                <a:latin typeface="Arial"/>
                <a:cs typeface="Arial"/>
              </a:rPr>
              <a:t>INCLUDE:</a:t>
            </a:r>
            <a:endParaRPr sz="27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2786042" y="6741138"/>
            <a:ext cx="457834" cy="4775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dirty="0">
                <a:solidFill>
                  <a:srgbClr val="FFFFFF"/>
                </a:solidFill>
                <a:latin typeface="Roboto"/>
                <a:cs typeface="Roboto"/>
              </a:rPr>
              <a:t>0</a:t>
            </a:r>
            <a:r>
              <a:rPr sz="2950" b="1" spc="5" dirty="0">
                <a:solidFill>
                  <a:srgbClr val="FFFFFF"/>
                </a:solidFill>
                <a:latin typeface="Roboto"/>
                <a:cs typeface="Roboto"/>
              </a:rPr>
              <a:t>3</a:t>
            </a:r>
            <a:endParaRPr sz="2950">
              <a:latin typeface="Roboto"/>
              <a:cs typeface="Robo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3764736" y="6790511"/>
            <a:ext cx="150241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b="1" dirty="0">
                <a:solidFill>
                  <a:srgbClr val="FFFFFF"/>
                </a:solidFill>
                <a:latin typeface="Roboto"/>
                <a:cs typeface="Roboto"/>
              </a:rPr>
              <a:t>Medication</a:t>
            </a:r>
            <a:endParaRPr sz="23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5483898" cy="1028699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85818" y="3"/>
            <a:ext cx="5602180" cy="1028699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57800" y="1271525"/>
            <a:ext cx="8736162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12365" algn="l"/>
              </a:tabLst>
            </a:pPr>
            <a:r>
              <a:rPr sz="6600" spc="175" dirty="0">
                <a:latin typeface="Roboto"/>
                <a:cs typeface="Roboto"/>
              </a:rPr>
              <a:t>DAT</a:t>
            </a:r>
            <a:r>
              <a:rPr lang="en-IN" sz="6600" spc="175" dirty="0">
                <a:latin typeface="Roboto"/>
                <a:cs typeface="Roboto"/>
              </a:rPr>
              <a:t>A </a:t>
            </a:r>
            <a:r>
              <a:rPr sz="6600" spc="40" dirty="0">
                <a:latin typeface="Roboto"/>
                <a:cs typeface="Roboto"/>
              </a:rPr>
              <a:t>COLLECTION</a:t>
            </a:r>
            <a:endParaRPr sz="6600" dirty="0">
              <a:latin typeface="Roboto"/>
              <a:cs typeface="Roboto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192314" y="612415"/>
            <a:ext cx="561974" cy="2952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1271525"/>
            <a:ext cx="4033741" cy="154765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93627" y="760598"/>
            <a:ext cx="304800" cy="304800"/>
            <a:chOff x="593627" y="760598"/>
            <a:chExt cx="304800" cy="304800"/>
          </a:xfrm>
        </p:grpSpPr>
        <p:sp>
          <p:nvSpPr>
            <p:cNvPr id="8" name="object 8"/>
            <p:cNvSpPr/>
            <p:nvPr/>
          </p:nvSpPr>
          <p:spPr>
            <a:xfrm>
              <a:off x="599692" y="839560"/>
              <a:ext cx="292735" cy="147320"/>
            </a:xfrm>
            <a:custGeom>
              <a:avLst/>
              <a:gdLst/>
              <a:ahLst/>
              <a:cxnLst/>
              <a:rect l="l" t="t" r="r" b="b"/>
              <a:pathLst>
                <a:path w="292734" h="147319">
                  <a:moveTo>
                    <a:pt x="0" y="0"/>
                  </a:moveTo>
                  <a:lnTo>
                    <a:pt x="292647" y="0"/>
                  </a:lnTo>
                  <a:lnTo>
                    <a:pt x="292647" y="146852"/>
                  </a:lnTo>
                  <a:lnTo>
                    <a:pt x="0" y="146852"/>
                  </a:lnTo>
                  <a:lnTo>
                    <a:pt x="0" y="0"/>
                  </a:lnTo>
                  <a:close/>
                </a:path>
              </a:pathLst>
            </a:custGeom>
            <a:ln w="12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2588" y="766662"/>
              <a:ext cx="147320" cy="292735"/>
            </a:xfrm>
            <a:custGeom>
              <a:avLst/>
              <a:gdLst/>
              <a:ahLst/>
              <a:cxnLst/>
              <a:rect l="l" t="t" r="r" b="b"/>
              <a:pathLst>
                <a:path w="147319" h="292734">
                  <a:moveTo>
                    <a:pt x="146852" y="0"/>
                  </a:moveTo>
                  <a:lnTo>
                    <a:pt x="146852" y="292647"/>
                  </a:lnTo>
                  <a:lnTo>
                    <a:pt x="0" y="292647"/>
                  </a:lnTo>
                  <a:lnTo>
                    <a:pt x="0" y="0"/>
                  </a:lnTo>
                  <a:lnTo>
                    <a:pt x="146852" y="0"/>
                  </a:lnTo>
                  <a:close/>
                </a:path>
              </a:pathLst>
            </a:custGeom>
            <a:ln w="12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5083" y="802053"/>
              <a:ext cx="222250" cy="222250"/>
            </a:xfrm>
            <a:custGeom>
              <a:avLst/>
              <a:gdLst/>
              <a:ahLst/>
              <a:cxnLst/>
              <a:rect l="l" t="t" r="r" b="b"/>
              <a:pathLst>
                <a:path w="222250" h="222250">
                  <a:moveTo>
                    <a:pt x="0" y="0"/>
                  </a:moveTo>
                  <a:lnTo>
                    <a:pt x="221865" y="0"/>
                  </a:lnTo>
                  <a:lnTo>
                    <a:pt x="221865" y="221865"/>
                  </a:lnTo>
                  <a:lnTo>
                    <a:pt x="0" y="221865"/>
                  </a:lnTo>
                  <a:lnTo>
                    <a:pt x="0" y="0"/>
                  </a:lnTo>
                  <a:close/>
                </a:path>
              </a:pathLst>
            </a:custGeom>
            <a:ln w="12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56947" y="758711"/>
            <a:ext cx="255841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15" dirty="0">
                <a:solidFill>
                  <a:srgbClr val="FFFFFF"/>
                </a:solidFill>
                <a:latin typeface="Arial"/>
                <a:cs typeface="Arial"/>
              </a:rPr>
              <a:t>PHILLIPS</a:t>
            </a:r>
            <a:r>
              <a:rPr sz="1700" b="1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HEALTHCARE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049457" y="5889625"/>
            <a:ext cx="85725" cy="8572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049457" y="7604125"/>
            <a:ext cx="85725" cy="85724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xfrm>
            <a:off x="1889936" y="2593414"/>
            <a:ext cx="14938705" cy="7130156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12700" marR="5080" algn="ctr">
              <a:lnSpc>
                <a:spcPts val="2700"/>
              </a:lnSpc>
              <a:spcBef>
                <a:spcPts val="439"/>
              </a:spcBef>
            </a:pPr>
            <a:r>
              <a:rPr spc="75" dirty="0"/>
              <a:t>Data</a:t>
            </a:r>
            <a:r>
              <a:rPr spc="155" dirty="0"/>
              <a:t> </a:t>
            </a:r>
            <a:r>
              <a:rPr spc="70" dirty="0"/>
              <a:t>collection</a:t>
            </a:r>
            <a:r>
              <a:rPr spc="160" dirty="0"/>
              <a:t> </a:t>
            </a:r>
            <a:r>
              <a:rPr spc="-55" dirty="0"/>
              <a:t>is</a:t>
            </a:r>
            <a:r>
              <a:rPr spc="160" dirty="0"/>
              <a:t> </a:t>
            </a:r>
            <a:r>
              <a:rPr spc="80" dirty="0"/>
              <a:t>the</a:t>
            </a:r>
            <a:r>
              <a:rPr spc="155" dirty="0"/>
              <a:t> </a:t>
            </a:r>
            <a:r>
              <a:rPr spc="90" dirty="0"/>
              <a:t>next</a:t>
            </a:r>
            <a:r>
              <a:rPr spc="160" dirty="0"/>
              <a:t> </a:t>
            </a:r>
            <a:r>
              <a:rPr spc="70" dirty="0"/>
              <a:t>step,</a:t>
            </a:r>
            <a:r>
              <a:rPr spc="160" dirty="0"/>
              <a:t> </a:t>
            </a:r>
            <a:r>
              <a:rPr spc="60" dirty="0"/>
              <a:t>and</a:t>
            </a:r>
            <a:r>
              <a:rPr spc="160" dirty="0"/>
              <a:t> </a:t>
            </a:r>
            <a:r>
              <a:rPr spc="114" dirty="0"/>
              <a:t>it</a:t>
            </a:r>
            <a:r>
              <a:rPr spc="155" dirty="0"/>
              <a:t> </a:t>
            </a:r>
            <a:r>
              <a:rPr spc="60" dirty="0"/>
              <a:t>involves</a:t>
            </a:r>
            <a:r>
              <a:rPr spc="160" dirty="0"/>
              <a:t> </a:t>
            </a:r>
            <a:r>
              <a:rPr spc="30" dirty="0"/>
              <a:t>using</a:t>
            </a:r>
            <a:r>
              <a:rPr spc="160" dirty="0"/>
              <a:t> </a:t>
            </a:r>
            <a:r>
              <a:rPr spc="-10" dirty="0"/>
              <a:t>a</a:t>
            </a:r>
            <a:r>
              <a:rPr spc="160" dirty="0"/>
              <a:t> </a:t>
            </a:r>
            <a:r>
              <a:rPr spc="135" dirty="0"/>
              <a:t>variety</a:t>
            </a:r>
            <a:r>
              <a:rPr spc="155" dirty="0"/>
              <a:t> </a:t>
            </a:r>
            <a:r>
              <a:rPr spc="140" dirty="0"/>
              <a:t>of</a:t>
            </a:r>
            <a:r>
              <a:rPr spc="160" dirty="0"/>
              <a:t> </a:t>
            </a:r>
            <a:r>
              <a:rPr spc="15" dirty="0"/>
              <a:t>systems,</a:t>
            </a:r>
            <a:r>
              <a:rPr spc="160" dirty="0"/>
              <a:t> </a:t>
            </a:r>
            <a:r>
              <a:rPr spc="75" dirty="0"/>
              <a:t>including</a:t>
            </a:r>
            <a:r>
              <a:rPr spc="155" dirty="0"/>
              <a:t> </a:t>
            </a:r>
            <a:r>
              <a:rPr spc="85" dirty="0"/>
              <a:t>electronic </a:t>
            </a:r>
            <a:r>
              <a:rPr spc="90" dirty="0"/>
              <a:t> </a:t>
            </a:r>
            <a:r>
              <a:rPr spc="40" dirty="0"/>
              <a:t>medical</a:t>
            </a:r>
            <a:r>
              <a:rPr spc="160" dirty="0"/>
              <a:t> </a:t>
            </a:r>
            <a:r>
              <a:rPr spc="80" dirty="0"/>
              <a:t>records</a:t>
            </a:r>
            <a:r>
              <a:rPr spc="160" dirty="0"/>
              <a:t> </a:t>
            </a:r>
            <a:r>
              <a:rPr spc="-35" dirty="0"/>
              <a:t>(EMRs),</a:t>
            </a:r>
            <a:r>
              <a:rPr spc="160" dirty="0"/>
              <a:t> </a:t>
            </a:r>
            <a:r>
              <a:rPr spc="120" dirty="0"/>
              <a:t>laboratory</a:t>
            </a:r>
            <a:r>
              <a:rPr spc="160" dirty="0"/>
              <a:t> </a:t>
            </a:r>
            <a:r>
              <a:rPr spc="80" dirty="0"/>
              <a:t>information</a:t>
            </a:r>
            <a:r>
              <a:rPr spc="165" dirty="0"/>
              <a:t> </a:t>
            </a:r>
            <a:r>
              <a:rPr spc="-5" dirty="0"/>
              <a:t>systems</a:t>
            </a:r>
            <a:r>
              <a:rPr spc="160" dirty="0"/>
              <a:t> </a:t>
            </a:r>
            <a:r>
              <a:rPr spc="45" dirty="0"/>
              <a:t>(LIS),</a:t>
            </a:r>
            <a:r>
              <a:rPr spc="160" dirty="0"/>
              <a:t> </a:t>
            </a:r>
            <a:r>
              <a:rPr spc="100" dirty="0"/>
              <a:t>radiology</a:t>
            </a:r>
            <a:r>
              <a:rPr spc="160" dirty="0"/>
              <a:t> </a:t>
            </a:r>
            <a:r>
              <a:rPr spc="85" dirty="0"/>
              <a:t>information</a:t>
            </a:r>
            <a:r>
              <a:rPr spc="165" dirty="0"/>
              <a:t> </a:t>
            </a:r>
            <a:r>
              <a:rPr spc="-5" dirty="0"/>
              <a:t>systems</a:t>
            </a:r>
            <a:r>
              <a:rPr spc="160" dirty="0"/>
              <a:t> </a:t>
            </a:r>
            <a:r>
              <a:rPr spc="35" dirty="0"/>
              <a:t>(RIS), </a:t>
            </a:r>
            <a:r>
              <a:rPr spc="40" dirty="0"/>
              <a:t> </a:t>
            </a:r>
            <a:r>
              <a:rPr spc="75" dirty="0"/>
              <a:t>pharmacy</a:t>
            </a:r>
            <a:r>
              <a:rPr spc="165" dirty="0"/>
              <a:t> </a:t>
            </a:r>
            <a:r>
              <a:rPr spc="80" dirty="0"/>
              <a:t>information</a:t>
            </a:r>
            <a:r>
              <a:rPr spc="170" dirty="0"/>
              <a:t> </a:t>
            </a:r>
            <a:r>
              <a:rPr spc="-5" dirty="0"/>
              <a:t>systems</a:t>
            </a:r>
            <a:r>
              <a:rPr spc="170" dirty="0"/>
              <a:t> </a:t>
            </a:r>
            <a:r>
              <a:rPr spc="25" dirty="0"/>
              <a:t>(PIS),</a:t>
            </a:r>
            <a:r>
              <a:rPr spc="170" dirty="0"/>
              <a:t> </a:t>
            </a:r>
            <a:r>
              <a:rPr spc="60" dirty="0"/>
              <a:t>and</a:t>
            </a:r>
            <a:r>
              <a:rPr spc="165" dirty="0"/>
              <a:t> </a:t>
            </a:r>
            <a:r>
              <a:rPr spc="95" dirty="0"/>
              <a:t>other</a:t>
            </a:r>
            <a:r>
              <a:rPr spc="170" dirty="0"/>
              <a:t> </a:t>
            </a:r>
            <a:r>
              <a:rPr spc="65" dirty="0"/>
              <a:t>clinical</a:t>
            </a:r>
            <a:r>
              <a:rPr spc="170" dirty="0"/>
              <a:t> </a:t>
            </a:r>
            <a:r>
              <a:rPr spc="60" dirty="0"/>
              <a:t>and</a:t>
            </a:r>
            <a:r>
              <a:rPr spc="170" dirty="0"/>
              <a:t> </a:t>
            </a:r>
            <a:r>
              <a:rPr spc="85" dirty="0"/>
              <a:t>administrative</a:t>
            </a:r>
            <a:r>
              <a:rPr spc="165" dirty="0"/>
              <a:t> </a:t>
            </a:r>
            <a:r>
              <a:rPr spc="-20" dirty="0"/>
              <a:t>ones.</a:t>
            </a:r>
            <a:r>
              <a:rPr spc="170" dirty="0"/>
              <a:t> </a:t>
            </a:r>
            <a:r>
              <a:rPr spc="-5" dirty="0"/>
              <a:t>Using</a:t>
            </a:r>
            <a:r>
              <a:rPr spc="170" dirty="0"/>
              <a:t> </a:t>
            </a:r>
            <a:r>
              <a:rPr spc="-145" dirty="0"/>
              <a:t>ETL</a:t>
            </a:r>
            <a:r>
              <a:rPr spc="170" dirty="0"/>
              <a:t> </a:t>
            </a:r>
            <a:r>
              <a:rPr spc="120" dirty="0"/>
              <a:t>(extract, </a:t>
            </a:r>
            <a:r>
              <a:rPr spc="-680" dirty="0"/>
              <a:t> </a:t>
            </a:r>
            <a:r>
              <a:rPr spc="95" dirty="0"/>
              <a:t>transform,</a:t>
            </a:r>
            <a:r>
              <a:rPr spc="155" dirty="0"/>
              <a:t> </a:t>
            </a:r>
            <a:r>
              <a:rPr spc="50" dirty="0"/>
              <a:t>load)</a:t>
            </a:r>
            <a:r>
              <a:rPr spc="160" dirty="0"/>
              <a:t> </a:t>
            </a:r>
            <a:r>
              <a:rPr spc="65" dirty="0"/>
              <a:t>technologies,</a:t>
            </a:r>
            <a:r>
              <a:rPr spc="160" dirty="0"/>
              <a:t> </a:t>
            </a:r>
            <a:r>
              <a:rPr spc="80" dirty="0"/>
              <a:t>the</a:t>
            </a:r>
            <a:r>
              <a:rPr spc="160" dirty="0"/>
              <a:t> </a:t>
            </a:r>
            <a:r>
              <a:rPr spc="120" dirty="0"/>
              <a:t>data</a:t>
            </a:r>
            <a:r>
              <a:rPr spc="160" dirty="0"/>
              <a:t> </a:t>
            </a:r>
            <a:r>
              <a:rPr spc="25" dirty="0"/>
              <a:t>should</a:t>
            </a:r>
            <a:r>
              <a:rPr spc="160" dirty="0"/>
              <a:t> </a:t>
            </a:r>
            <a:r>
              <a:rPr spc="45" dirty="0"/>
              <a:t>be</a:t>
            </a:r>
            <a:r>
              <a:rPr spc="160" dirty="0"/>
              <a:t> </a:t>
            </a:r>
            <a:r>
              <a:rPr spc="70" dirty="0"/>
              <a:t>cleaned,</a:t>
            </a:r>
            <a:r>
              <a:rPr spc="160" dirty="0"/>
              <a:t> </a:t>
            </a:r>
            <a:r>
              <a:rPr spc="110" dirty="0"/>
              <a:t>converted,</a:t>
            </a:r>
            <a:r>
              <a:rPr spc="160" dirty="0"/>
              <a:t> </a:t>
            </a:r>
            <a:r>
              <a:rPr spc="60" dirty="0"/>
              <a:t>and</a:t>
            </a:r>
            <a:r>
              <a:rPr spc="160" dirty="0"/>
              <a:t> </a:t>
            </a:r>
            <a:r>
              <a:rPr spc="70" dirty="0"/>
              <a:t>loaded</a:t>
            </a:r>
            <a:r>
              <a:rPr spc="160" dirty="0"/>
              <a:t> </a:t>
            </a:r>
            <a:r>
              <a:rPr spc="70" dirty="0"/>
              <a:t>into</a:t>
            </a:r>
            <a:r>
              <a:rPr spc="160" dirty="0"/>
              <a:t> </a:t>
            </a:r>
            <a:r>
              <a:rPr spc="80" dirty="0"/>
              <a:t>the</a:t>
            </a:r>
            <a:r>
              <a:rPr spc="160" dirty="0"/>
              <a:t> </a:t>
            </a:r>
            <a:r>
              <a:rPr spc="120" dirty="0"/>
              <a:t>data </a:t>
            </a:r>
            <a:r>
              <a:rPr spc="125" dirty="0"/>
              <a:t> </a:t>
            </a:r>
            <a:r>
              <a:rPr spc="50" dirty="0"/>
              <a:t>warehouse.</a:t>
            </a:r>
            <a:r>
              <a:rPr spc="155" dirty="0"/>
              <a:t> </a:t>
            </a:r>
            <a:r>
              <a:rPr spc="-100" dirty="0"/>
              <a:t>To</a:t>
            </a:r>
            <a:r>
              <a:rPr spc="160" dirty="0"/>
              <a:t> </a:t>
            </a:r>
            <a:r>
              <a:rPr spc="95" dirty="0"/>
              <a:t>guarantee</a:t>
            </a:r>
            <a:r>
              <a:rPr spc="160" dirty="0"/>
              <a:t> </a:t>
            </a:r>
            <a:r>
              <a:rPr spc="120" dirty="0"/>
              <a:t>data</a:t>
            </a:r>
            <a:r>
              <a:rPr spc="160" dirty="0"/>
              <a:t> </a:t>
            </a:r>
            <a:r>
              <a:rPr spc="105" dirty="0"/>
              <a:t>accuracy</a:t>
            </a:r>
            <a:r>
              <a:rPr spc="160" dirty="0"/>
              <a:t> </a:t>
            </a:r>
            <a:r>
              <a:rPr spc="60" dirty="0"/>
              <a:t>and</a:t>
            </a:r>
            <a:r>
              <a:rPr spc="160" dirty="0"/>
              <a:t> </a:t>
            </a:r>
            <a:r>
              <a:rPr spc="25" dirty="0"/>
              <a:t>timeliness,</a:t>
            </a:r>
            <a:r>
              <a:rPr spc="155" dirty="0"/>
              <a:t> </a:t>
            </a:r>
            <a:r>
              <a:rPr spc="80" dirty="0"/>
              <a:t>the</a:t>
            </a:r>
            <a:r>
              <a:rPr spc="160" dirty="0"/>
              <a:t> </a:t>
            </a:r>
            <a:r>
              <a:rPr spc="-145" dirty="0"/>
              <a:t>ETL</a:t>
            </a:r>
            <a:r>
              <a:rPr spc="160" dirty="0"/>
              <a:t> </a:t>
            </a:r>
            <a:r>
              <a:rPr spc="90" dirty="0"/>
              <a:t>procedure</a:t>
            </a:r>
            <a:r>
              <a:rPr spc="160" dirty="0"/>
              <a:t> </a:t>
            </a:r>
            <a:r>
              <a:rPr spc="25" dirty="0"/>
              <a:t>should</a:t>
            </a:r>
            <a:r>
              <a:rPr spc="160" dirty="0"/>
              <a:t> </a:t>
            </a:r>
            <a:r>
              <a:rPr spc="45" dirty="0"/>
              <a:t>be</a:t>
            </a:r>
            <a:r>
              <a:rPr spc="160" dirty="0"/>
              <a:t> </a:t>
            </a:r>
            <a:r>
              <a:rPr spc="70" dirty="0"/>
              <a:t>automated.</a:t>
            </a:r>
            <a:endParaRPr lang="en-IN" spc="70" dirty="0"/>
          </a:p>
          <a:p>
            <a:pPr marL="12700" marR="5080" algn="l">
              <a:lnSpc>
                <a:spcPts val="2700"/>
              </a:lnSpc>
              <a:spcBef>
                <a:spcPts val="439"/>
              </a:spcBef>
            </a:pPr>
            <a:endParaRPr lang="en-IN" spc="70" dirty="0"/>
          </a:p>
          <a:p>
            <a:pPr marL="12700" marR="5080" algn="l">
              <a:lnSpc>
                <a:spcPts val="2700"/>
              </a:lnSpc>
              <a:spcBef>
                <a:spcPts val="439"/>
              </a:spcBef>
            </a:pPr>
            <a:r>
              <a:rPr spc="50" dirty="0"/>
              <a:t>Regulations</a:t>
            </a:r>
            <a:r>
              <a:rPr spc="155" dirty="0"/>
              <a:t> </a:t>
            </a:r>
            <a:r>
              <a:rPr spc="40" dirty="0"/>
              <a:t>like</a:t>
            </a:r>
            <a:r>
              <a:rPr spc="155" dirty="0"/>
              <a:t> HIPAA</a:t>
            </a:r>
            <a:r>
              <a:rPr spc="160" dirty="0"/>
              <a:t> </a:t>
            </a:r>
            <a:r>
              <a:rPr spc="25" dirty="0"/>
              <a:t>should</a:t>
            </a:r>
            <a:r>
              <a:rPr spc="155" dirty="0"/>
              <a:t> </a:t>
            </a:r>
            <a:r>
              <a:rPr spc="45" dirty="0"/>
              <a:t>be</a:t>
            </a:r>
            <a:r>
              <a:rPr spc="160" dirty="0"/>
              <a:t> </a:t>
            </a:r>
            <a:r>
              <a:rPr spc="105" dirty="0"/>
              <a:t>followed</a:t>
            </a:r>
            <a:r>
              <a:rPr spc="155" dirty="0"/>
              <a:t> </a:t>
            </a:r>
            <a:r>
              <a:rPr spc="5" dirty="0"/>
              <a:t>in</a:t>
            </a:r>
            <a:r>
              <a:rPr spc="160" dirty="0"/>
              <a:t> </a:t>
            </a:r>
            <a:r>
              <a:rPr spc="35" dirty="0"/>
              <a:t>terms</a:t>
            </a:r>
            <a:r>
              <a:rPr spc="155" dirty="0"/>
              <a:t> </a:t>
            </a:r>
            <a:r>
              <a:rPr spc="140" dirty="0"/>
              <a:t>of</a:t>
            </a:r>
            <a:r>
              <a:rPr spc="160" dirty="0"/>
              <a:t> </a:t>
            </a:r>
            <a:r>
              <a:rPr spc="80" dirty="0"/>
              <a:t>the</a:t>
            </a:r>
            <a:r>
              <a:rPr spc="155" dirty="0"/>
              <a:t> </a:t>
            </a:r>
            <a:r>
              <a:rPr spc="120" dirty="0"/>
              <a:t>data</a:t>
            </a:r>
            <a:r>
              <a:rPr spc="155" dirty="0"/>
              <a:t> </a:t>
            </a:r>
            <a:r>
              <a:rPr spc="65" dirty="0"/>
              <a:t>collection.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/>
          </a:p>
          <a:p>
            <a:pPr marL="476884">
              <a:lnSpc>
                <a:spcPct val="100000"/>
              </a:lnSpc>
            </a:pPr>
            <a:r>
              <a:rPr spc="160" dirty="0"/>
              <a:t>In</a:t>
            </a:r>
            <a:r>
              <a:rPr spc="165" dirty="0"/>
              <a:t> </a:t>
            </a:r>
            <a:r>
              <a:rPr spc="85" dirty="0"/>
              <a:t>relation</a:t>
            </a:r>
            <a:r>
              <a:rPr spc="165" dirty="0"/>
              <a:t> </a:t>
            </a:r>
            <a:r>
              <a:rPr spc="90" dirty="0"/>
              <a:t>to</a:t>
            </a:r>
            <a:r>
              <a:rPr spc="165" dirty="0"/>
              <a:t> </a:t>
            </a:r>
            <a:r>
              <a:rPr spc="80" dirty="0"/>
              <a:t>the</a:t>
            </a:r>
            <a:r>
              <a:rPr spc="165" dirty="0"/>
              <a:t> </a:t>
            </a:r>
            <a:r>
              <a:rPr spc="20" dirty="0"/>
              <a:t>Phillips</a:t>
            </a:r>
            <a:r>
              <a:rPr spc="170" dirty="0"/>
              <a:t> </a:t>
            </a:r>
            <a:r>
              <a:rPr spc="90" dirty="0"/>
              <a:t>Healthcare</a:t>
            </a:r>
            <a:r>
              <a:rPr spc="165" dirty="0"/>
              <a:t> </a:t>
            </a:r>
            <a:r>
              <a:rPr spc="10" dirty="0"/>
              <a:t>case</a:t>
            </a:r>
            <a:r>
              <a:rPr spc="165" dirty="0"/>
              <a:t> </a:t>
            </a:r>
            <a:r>
              <a:rPr spc="95" dirty="0"/>
              <a:t>study,</a:t>
            </a:r>
            <a:r>
              <a:rPr spc="165" dirty="0"/>
              <a:t> </a:t>
            </a:r>
            <a:r>
              <a:rPr spc="65" dirty="0"/>
              <a:t>several</a:t>
            </a:r>
            <a:r>
              <a:rPr spc="165" dirty="0"/>
              <a:t> </a:t>
            </a:r>
            <a:r>
              <a:rPr spc="25" dirty="0"/>
              <a:t>methods</a:t>
            </a:r>
            <a:r>
              <a:rPr spc="170" dirty="0"/>
              <a:t> </a:t>
            </a:r>
            <a:r>
              <a:rPr spc="160" dirty="0"/>
              <a:t>for</a:t>
            </a:r>
            <a:r>
              <a:rPr spc="165" dirty="0"/>
              <a:t> </a:t>
            </a:r>
            <a:r>
              <a:rPr spc="110" dirty="0"/>
              <a:t>gathering</a:t>
            </a:r>
            <a:r>
              <a:rPr spc="165" dirty="0"/>
              <a:t> </a:t>
            </a:r>
            <a:r>
              <a:rPr spc="120" dirty="0"/>
              <a:t>data</a:t>
            </a:r>
            <a:r>
              <a:rPr spc="165" dirty="0"/>
              <a:t> </a:t>
            </a:r>
            <a:r>
              <a:rPr spc="70" dirty="0"/>
              <a:t>include: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 dirty="0"/>
          </a:p>
          <a:p>
            <a:pPr marL="599440" marR="51435">
              <a:lnSpc>
                <a:spcPts val="2700"/>
              </a:lnSpc>
            </a:pPr>
            <a:r>
              <a:rPr spc="-145" dirty="0"/>
              <a:t>ETL</a:t>
            </a:r>
            <a:r>
              <a:rPr spc="160" dirty="0"/>
              <a:t> </a:t>
            </a:r>
            <a:r>
              <a:rPr spc="120" dirty="0"/>
              <a:t>(extract,</a:t>
            </a:r>
            <a:r>
              <a:rPr spc="165" dirty="0"/>
              <a:t> </a:t>
            </a:r>
            <a:r>
              <a:rPr spc="95" dirty="0"/>
              <a:t>transform,</a:t>
            </a:r>
            <a:r>
              <a:rPr spc="165" dirty="0"/>
              <a:t> </a:t>
            </a:r>
            <a:r>
              <a:rPr spc="50" dirty="0"/>
              <a:t>load)</a:t>
            </a:r>
            <a:r>
              <a:rPr spc="160" dirty="0"/>
              <a:t> </a:t>
            </a:r>
            <a:r>
              <a:rPr spc="-55" dirty="0"/>
              <a:t>is</a:t>
            </a:r>
            <a:r>
              <a:rPr spc="165" dirty="0"/>
              <a:t> </a:t>
            </a:r>
            <a:r>
              <a:rPr spc="-10" dirty="0"/>
              <a:t>a</a:t>
            </a:r>
            <a:r>
              <a:rPr spc="165" dirty="0"/>
              <a:t> </a:t>
            </a:r>
            <a:r>
              <a:rPr spc="70" dirty="0"/>
              <a:t>technique</a:t>
            </a:r>
            <a:r>
              <a:rPr spc="160" dirty="0"/>
              <a:t> </a:t>
            </a:r>
            <a:r>
              <a:rPr spc="10" dirty="0"/>
              <a:t>used</a:t>
            </a:r>
            <a:r>
              <a:rPr spc="165" dirty="0"/>
              <a:t> </a:t>
            </a:r>
            <a:r>
              <a:rPr spc="90" dirty="0"/>
              <a:t>to</a:t>
            </a:r>
            <a:r>
              <a:rPr spc="165" dirty="0"/>
              <a:t> </a:t>
            </a:r>
            <a:r>
              <a:rPr spc="80" dirty="0"/>
              <a:t>collect</a:t>
            </a:r>
            <a:r>
              <a:rPr spc="165" dirty="0"/>
              <a:t> </a:t>
            </a:r>
            <a:r>
              <a:rPr spc="120" dirty="0"/>
              <a:t>data</a:t>
            </a:r>
            <a:r>
              <a:rPr spc="160" dirty="0"/>
              <a:t> </a:t>
            </a:r>
            <a:r>
              <a:rPr spc="85" dirty="0"/>
              <a:t>from</a:t>
            </a:r>
            <a:r>
              <a:rPr spc="165" dirty="0"/>
              <a:t> </a:t>
            </a:r>
            <a:r>
              <a:rPr spc="50" dirty="0"/>
              <a:t>multiple</a:t>
            </a:r>
            <a:r>
              <a:rPr spc="165" dirty="0"/>
              <a:t> </a:t>
            </a:r>
            <a:r>
              <a:rPr spc="40" dirty="0"/>
              <a:t>source</a:t>
            </a:r>
            <a:r>
              <a:rPr spc="160" dirty="0"/>
              <a:t> </a:t>
            </a:r>
            <a:r>
              <a:rPr spc="-5" dirty="0"/>
              <a:t>systems </a:t>
            </a:r>
            <a:r>
              <a:rPr dirty="0"/>
              <a:t> </a:t>
            </a:r>
            <a:r>
              <a:rPr spc="60" dirty="0"/>
              <a:t>and</a:t>
            </a:r>
            <a:r>
              <a:rPr spc="160" dirty="0"/>
              <a:t> </a:t>
            </a:r>
            <a:r>
              <a:rPr spc="60" dirty="0"/>
              <a:t>load</a:t>
            </a:r>
            <a:r>
              <a:rPr spc="160" dirty="0"/>
              <a:t> </a:t>
            </a:r>
            <a:r>
              <a:rPr spc="114" dirty="0"/>
              <a:t>it</a:t>
            </a:r>
            <a:r>
              <a:rPr spc="160" dirty="0"/>
              <a:t> </a:t>
            </a:r>
            <a:r>
              <a:rPr spc="70" dirty="0"/>
              <a:t>into</a:t>
            </a:r>
            <a:r>
              <a:rPr spc="160" dirty="0"/>
              <a:t> </a:t>
            </a:r>
            <a:r>
              <a:rPr spc="-10" dirty="0"/>
              <a:t>a</a:t>
            </a:r>
            <a:r>
              <a:rPr spc="160" dirty="0"/>
              <a:t> </a:t>
            </a:r>
            <a:r>
              <a:rPr spc="120" dirty="0"/>
              <a:t>data</a:t>
            </a:r>
            <a:r>
              <a:rPr spc="160" dirty="0"/>
              <a:t> </a:t>
            </a:r>
            <a:r>
              <a:rPr spc="50" dirty="0"/>
              <a:t>warehouse.</a:t>
            </a:r>
            <a:r>
              <a:rPr spc="160" dirty="0"/>
              <a:t> </a:t>
            </a:r>
            <a:r>
              <a:rPr spc="-45" dirty="0"/>
              <a:t>The</a:t>
            </a:r>
            <a:r>
              <a:rPr spc="160" dirty="0"/>
              <a:t> </a:t>
            </a:r>
            <a:r>
              <a:rPr spc="30" dirty="0"/>
              <a:t>process</a:t>
            </a:r>
            <a:r>
              <a:rPr spc="160" dirty="0"/>
              <a:t> </a:t>
            </a:r>
            <a:r>
              <a:rPr spc="60" dirty="0"/>
              <a:t>involves</a:t>
            </a:r>
            <a:r>
              <a:rPr spc="160" dirty="0"/>
              <a:t> </a:t>
            </a:r>
            <a:r>
              <a:rPr spc="125" dirty="0"/>
              <a:t>extracting</a:t>
            </a:r>
            <a:r>
              <a:rPr spc="160" dirty="0"/>
              <a:t> </a:t>
            </a:r>
            <a:r>
              <a:rPr spc="120" dirty="0"/>
              <a:t>data</a:t>
            </a:r>
            <a:r>
              <a:rPr spc="160" dirty="0"/>
              <a:t> </a:t>
            </a:r>
            <a:r>
              <a:rPr spc="85" dirty="0"/>
              <a:t>from</a:t>
            </a:r>
            <a:r>
              <a:rPr spc="160" dirty="0"/>
              <a:t> </a:t>
            </a:r>
            <a:r>
              <a:rPr spc="40" dirty="0"/>
              <a:t>source</a:t>
            </a:r>
            <a:r>
              <a:rPr spc="160" dirty="0"/>
              <a:t> </a:t>
            </a:r>
            <a:r>
              <a:rPr spc="15" dirty="0"/>
              <a:t>systems, </a:t>
            </a:r>
            <a:r>
              <a:rPr spc="20" dirty="0"/>
              <a:t> </a:t>
            </a:r>
            <a:r>
              <a:rPr spc="105" dirty="0"/>
              <a:t>converting</a:t>
            </a:r>
            <a:r>
              <a:rPr spc="155" dirty="0"/>
              <a:t> </a:t>
            </a:r>
            <a:r>
              <a:rPr spc="114" dirty="0"/>
              <a:t>it</a:t>
            </a:r>
            <a:r>
              <a:rPr spc="160" dirty="0"/>
              <a:t> </a:t>
            </a:r>
            <a:r>
              <a:rPr spc="70" dirty="0"/>
              <a:t>into</a:t>
            </a:r>
            <a:r>
              <a:rPr spc="160" dirty="0"/>
              <a:t> </a:t>
            </a:r>
            <a:r>
              <a:rPr spc="-10" dirty="0"/>
              <a:t>a</a:t>
            </a:r>
            <a:r>
              <a:rPr spc="160" dirty="0"/>
              <a:t> </a:t>
            </a:r>
            <a:r>
              <a:rPr spc="-30" dirty="0"/>
              <a:t>common</a:t>
            </a:r>
            <a:r>
              <a:rPr spc="160" dirty="0"/>
              <a:t> </a:t>
            </a:r>
            <a:r>
              <a:rPr spc="114" dirty="0"/>
              <a:t>format,</a:t>
            </a:r>
            <a:r>
              <a:rPr spc="160" dirty="0"/>
              <a:t> </a:t>
            </a:r>
            <a:r>
              <a:rPr spc="60" dirty="0"/>
              <a:t>and</a:t>
            </a:r>
            <a:r>
              <a:rPr spc="160" dirty="0"/>
              <a:t> </a:t>
            </a:r>
            <a:r>
              <a:rPr spc="75" dirty="0"/>
              <a:t>loading</a:t>
            </a:r>
            <a:r>
              <a:rPr spc="160" dirty="0"/>
              <a:t> </a:t>
            </a:r>
            <a:r>
              <a:rPr spc="114" dirty="0"/>
              <a:t>it</a:t>
            </a:r>
            <a:r>
              <a:rPr spc="160" dirty="0"/>
              <a:t> </a:t>
            </a:r>
            <a:r>
              <a:rPr spc="70" dirty="0"/>
              <a:t>into</a:t>
            </a:r>
            <a:r>
              <a:rPr spc="160" dirty="0"/>
              <a:t> </a:t>
            </a:r>
            <a:r>
              <a:rPr spc="80" dirty="0"/>
              <a:t>the</a:t>
            </a:r>
            <a:r>
              <a:rPr spc="160" dirty="0"/>
              <a:t> </a:t>
            </a:r>
            <a:r>
              <a:rPr spc="120" dirty="0"/>
              <a:t>data</a:t>
            </a:r>
            <a:r>
              <a:rPr spc="160" dirty="0"/>
              <a:t> </a:t>
            </a:r>
            <a:r>
              <a:rPr spc="50" dirty="0"/>
              <a:t>warehouse.</a:t>
            </a:r>
            <a:r>
              <a:rPr spc="155" dirty="0"/>
              <a:t> </a:t>
            </a:r>
            <a:r>
              <a:rPr spc="20" dirty="0"/>
              <a:t>Phillips</a:t>
            </a:r>
            <a:r>
              <a:rPr spc="160" dirty="0"/>
              <a:t> </a:t>
            </a:r>
            <a:r>
              <a:rPr spc="95" dirty="0"/>
              <a:t>Healthcare </a:t>
            </a:r>
            <a:r>
              <a:rPr spc="-680" dirty="0"/>
              <a:t> </a:t>
            </a:r>
            <a:r>
              <a:rPr spc="60" dirty="0"/>
              <a:t>could</a:t>
            </a:r>
            <a:r>
              <a:rPr spc="150" dirty="0"/>
              <a:t> </a:t>
            </a:r>
            <a:r>
              <a:rPr spc="-35" dirty="0"/>
              <a:t>use</a:t>
            </a:r>
            <a:r>
              <a:rPr spc="155" dirty="0"/>
              <a:t> </a:t>
            </a:r>
            <a:r>
              <a:rPr spc="-145" dirty="0"/>
              <a:t>ETL</a:t>
            </a:r>
            <a:r>
              <a:rPr spc="155" dirty="0"/>
              <a:t> </a:t>
            </a:r>
            <a:r>
              <a:rPr spc="90" dirty="0"/>
              <a:t>to</a:t>
            </a:r>
            <a:r>
              <a:rPr spc="155" dirty="0"/>
              <a:t> </a:t>
            </a:r>
            <a:r>
              <a:rPr spc="140" dirty="0"/>
              <a:t>extract</a:t>
            </a:r>
            <a:r>
              <a:rPr spc="155" dirty="0"/>
              <a:t> </a:t>
            </a:r>
            <a:r>
              <a:rPr spc="120" dirty="0"/>
              <a:t>data</a:t>
            </a:r>
            <a:r>
              <a:rPr spc="150" dirty="0"/>
              <a:t> </a:t>
            </a:r>
            <a:r>
              <a:rPr spc="85" dirty="0"/>
              <a:t>from</a:t>
            </a:r>
            <a:r>
              <a:rPr spc="155" dirty="0"/>
              <a:t> </a:t>
            </a:r>
            <a:r>
              <a:rPr spc="90" dirty="0"/>
              <a:t>finance</a:t>
            </a:r>
            <a:r>
              <a:rPr spc="155" dirty="0"/>
              <a:t> </a:t>
            </a:r>
            <a:r>
              <a:rPr spc="15" dirty="0"/>
              <a:t>systems,</a:t>
            </a:r>
            <a:r>
              <a:rPr spc="155" dirty="0"/>
              <a:t> </a:t>
            </a:r>
            <a:r>
              <a:rPr spc="-90" dirty="0"/>
              <a:t>EHR</a:t>
            </a:r>
            <a:r>
              <a:rPr spc="155" dirty="0"/>
              <a:t> </a:t>
            </a:r>
            <a:r>
              <a:rPr spc="15" dirty="0"/>
              <a:t>systems,</a:t>
            </a:r>
            <a:r>
              <a:rPr spc="150" dirty="0"/>
              <a:t> </a:t>
            </a:r>
            <a:r>
              <a:rPr spc="60" dirty="0"/>
              <a:t>and</a:t>
            </a:r>
            <a:r>
              <a:rPr spc="155" dirty="0"/>
              <a:t> </a:t>
            </a:r>
            <a:r>
              <a:rPr spc="95" dirty="0"/>
              <a:t>other</a:t>
            </a:r>
            <a:r>
              <a:rPr spc="155" dirty="0"/>
              <a:t> </a:t>
            </a:r>
            <a:r>
              <a:rPr spc="20" dirty="0"/>
              <a:t>sources.</a:t>
            </a:r>
          </a:p>
          <a:p>
            <a:pPr>
              <a:lnSpc>
                <a:spcPct val="100000"/>
              </a:lnSpc>
            </a:pPr>
            <a:endParaRPr sz="2350" dirty="0"/>
          </a:p>
          <a:p>
            <a:pPr marL="599440" marR="5715">
              <a:lnSpc>
                <a:spcPts val="2700"/>
              </a:lnSpc>
            </a:pPr>
            <a:r>
              <a:rPr spc="50" dirty="0"/>
              <a:t>Change</a:t>
            </a:r>
            <a:r>
              <a:rPr spc="155" dirty="0"/>
              <a:t> </a:t>
            </a:r>
            <a:r>
              <a:rPr spc="75" dirty="0"/>
              <a:t>Data</a:t>
            </a:r>
            <a:r>
              <a:rPr spc="160" dirty="0"/>
              <a:t> </a:t>
            </a:r>
            <a:r>
              <a:rPr spc="90" dirty="0"/>
              <a:t>Capture</a:t>
            </a:r>
            <a:r>
              <a:rPr spc="160" dirty="0"/>
              <a:t> </a:t>
            </a:r>
            <a:r>
              <a:rPr spc="-25" dirty="0"/>
              <a:t>(CDC)</a:t>
            </a:r>
            <a:r>
              <a:rPr spc="160" dirty="0"/>
              <a:t> </a:t>
            </a:r>
            <a:r>
              <a:rPr spc="-55" dirty="0"/>
              <a:t>is</a:t>
            </a:r>
            <a:r>
              <a:rPr spc="160" dirty="0"/>
              <a:t> </a:t>
            </a:r>
            <a:r>
              <a:rPr spc="-10" dirty="0"/>
              <a:t>a</a:t>
            </a:r>
            <a:r>
              <a:rPr spc="160" dirty="0"/>
              <a:t> </a:t>
            </a:r>
            <a:r>
              <a:rPr spc="45" dirty="0"/>
              <a:t>method</a:t>
            </a:r>
            <a:r>
              <a:rPr spc="160" dirty="0"/>
              <a:t> </a:t>
            </a:r>
            <a:r>
              <a:rPr spc="10" dirty="0"/>
              <a:t>used</a:t>
            </a:r>
            <a:r>
              <a:rPr spc="160" dirty="0"/>
              <a:t> </a:t>
            </a:r>
            <a:r>
              <a:rPr spc="90" dirty="0"/>
              <a:t>to</a:t>
            </a:r>
            <a:r>
              <a:rPr spc="160" dirty="0"/>
              <a:t> </a:t>
            </a:r>
            <a:r>
              <a:rPr spc="105" dirty="0"/>
              <a:t>capture</a:t>
            </a:r>
            <a:r>
              <a:rPr spc="160" dirty="0"/>
              <a:t> </a:t>
            </a:r>
            <a:r>
              <a:rPr spc="80" dirty="0"/>
              <a:t>real-time</a:t>
            </a:r>
            <a:r>
              <a:rPr spc="160" dirty="0"/>
              <a:t> </a:t>
            </a:r>
            <a:r>
              <a:rPr spc="120" dirty="0"/>
              <a:t>data</a:t>
            </a:r>
            <a:r>
              <a:rPr spc="160" dirty="0"/>
              <a:t> </a:t>
            </a:r>
            <a:r>
              <a:rPr spc="45" dirty="0"/>
              <a:t>changes</a:t>
            </a:r>
            <a:r>
              <a:rPr spc="160" dirty="0"/>
              <a:t> </a:t>
            </a:r>
            <a:r>
              <a:rPr spc="60" dirty="0"/>
              <a:t>and</a:t>
            </a:r>
            <a:r>
              <a:rPr spc="160" dirty="0"/>
              <a:t> </a:t>
            </a:r>
            <a:r>
              <a:rPr spc="75" dirty="0"/>
              <a:t>transmit </a:t>
            </a:r>
            <a:r>
              <a:rPr spc="80" dirty="0"/>
              <a:t> </a:t>
            </a:r>
            <a:r>
              <a:rPr spc="25" dirty="0"/>
              <a:t>them</a:t>
            </a:r>
            <a:r>
              <a:rPr spc="155" dirty="0"/>
              <a:t> </a:t>
            </a:r>
            <a:r>
              <a:rPr spc="90" dirty="0"/>
              <a:t>to</a:t>
            </a:r>
            <a:r>
              <a:rPr spc="160" dirty="0"/>
              <a:t> </a:t>
            </a:r>
            <a:r>
              <a:rPr spc="-10" dirty="0"/>
              <a:t>a</a:t>
            </a:r>
            <a:r>
              <a:rPr spc="155" dirty="0"/>
              <a:t> </a:t>
            </a:r>
            <a:r>
              <a:rPr spc="120" dirty="0"/>
              <a:t>data</a:t>
            </a:r>
            <a:r>
              <a:rPr spc="160" dirty="0"/>
              <a:t> </a:t>
            </a:r>
            <a:r>
              <a:rPr spc="50" dirty="0"/>
              <a:t>warehouse.</a:t>
            </a:r>
            <a:r>
              <a:rPr spc="155" dirty="0"/>
              <a:t> </a:t>
            </a:r>
            <a:r>
              <a:rPr spc="-45" dirty="0"/>
              <a:t>This</a:t>
            </a:r>
            <a:r>
              <a:rPr spc="160" dirty="0"/>
              <a:t> </a:t>
            </a:r>
            <a:r>
              <a:rPr spc="75" dirty="0"/>
              <a:t>technique</a:t>
            </a:r>
            <a:r>
              <a:rPr spc="160" dirty="0"/>
              <a:t> </a:t>
            </a:r>
            <a:r>
              <a:rPr spc="-55" dirty="0"/>
              <a:t>is</a:t>
            </a:r>
            <a:r>
              <a:rPr spc="155" dirty="0"/>
              <a:t> </a:t>
            </a:r>
            <a:r>
              <a:rPr spc="55" dirty="0"/>
              <a:t>useful</a:t>
            </a:r>
            <a:r>
              <a:rPr spc="160" dirty="0"/>
              <a:t> </a:t>
            </a:r>
            <a:r>
              <a:rPr spc="65" dirty="0"/>
              <a:t>when</a:t>
            </a:r>
            <a:r>
              <a:rPr spc="155" dirty="0"/>
              <a:t> </a:t>
            </a:r>
            <a:r>
              <a:rPr spc="120" dirty="0"/>
              <a:t>data</a:t>
            </a:r>
            <a:r>
              <a:rPr spc="160" dirty="0"/>
              <a:t> </a:t>
            </a:r>
            <a:r>
              <a:rPr spc="5" dirty="0"/>
              <a:t>in</a:t>
            </a:r>
            <a:r>
              <a:rPr spc="155" dirty="0"/>
              <a:t> </a:t>
            </a:r>
            <a:r>
              <a:rPr spc="40" dirty="0"/>
              <a:t>source</a:t>
            </a:r>
            <a:r>
              <a:rPr spc="160" dirty="0"/>
              <a:t> </a:t>
            </a:r>
            <a:r>
              <a:rPr spc="-5" dirty="0"/>
              <a:t>systems</a:t>
            </a:r>
            <a:r>
              <a:rPr spc="155" dirty="0"/>
              <a:t> </a:t>
            </a:r>
            <a:r>
              <a:rPr spc="45" dirty="0"/>
              <a:t>changes </a:t>
            </a:r>
            <a:r>
              <a:rPr spc="50" dirty="0"/>
              <a:t> </a:t>
            </a:r>
            <a:r>
              <a:rPr spc="120" dirty="0"/>
              <a:t>frequently</a:t>
            </a:r>
            <a:r>
              <a:rPr spc="155" dirty="0"/>
              <a:t> </a:t>
            </a:r>
            <a:r>
              <a:rPr spc="60" dirty="0"/>
              <a:t>and</a:t>
            </a:r>
            <a:r>
              <a:rPr spc="160" dirty="0"/>
              <a:t> </a:t>
            </a:r>
            <a:r>
              <a:rPr spc="15" dirty="0"/>
              <a:t>needs</a:t>
            </a:r>
            <a:r>
              <a:rPr spc="160" dirty="0"/>
              <a:t> </a:t>
            </a:r>
            <a:r>
              <a:rPr spc="90" dirty="0"/>
              <a:t>to</a:t>
            </a:r>
            <a:r>
              <a:rPr spc="160" dirty="0"/>
              <a:t> </a:t>
            </a:r>
            <a:r>
              <a:rPr spc="45" dirty="0"/>
              <a:t>be</a:t>
            </a:r>
            <a:r>
              <a:rPr spc="160" dirty="0"/>
              <a:t> </a:t>
            </a:r>
            <a:r>
              <a:rPr spc="105" dirty="0"/>
              <a:t>updated</a:t>
            </a:r>
            <a:r>
              <a:rPr spc="160" dirty="0"/>
              <a:t> </a:t>
            </a:r>
            <a:r>
              <a:rPr spc="50" dirty="0"/>
              <a:t>immediately</a:t>
            </a:r>
            <a:r>
              <a:rPr spc="160" dirty="0"/>
              <a:t> </a:t>
            </a:r>
            <a:r>
              <a:rPr spc="5" dirty="0"/>
              <a:t>in</a:t>
            </a:r>
            <a:r>
              <a:rPr spc="160" dirty="0"/>
              <a:t> </a:t>
            </a:r>
            <a:r>
              <a:rPr spc="80" dirty="0"/>
              <a:t>the</a:t>
            </a:r>
            <a:r>
              <a:rPr spc="160" dirty="0"/>
              <a:t> </a:t>
            </a:r>
            <a:r>
              <a:rPr spc="120" dirty="0"/>
              <a:t>data</a:t>
            </a:r>
            <a:r>
              <a:rPr spc="160" dirty="0"/>
              <a:t> </a:t>
            </a:r>
            <a:r>
              <a:rPr spc="50" dirty="0"/>
              <a:t>warehouse.</a:t>
            </a:r>
            <a:r>
              <a:rPr spc="160" dirty="0"/>
              <a:t> </a:t>
            </a:r>
            <a:r>
              <a:rPr spc="15" dirty="0"/>
              <a:t>For</a:t>
            </a:r>
            <a:r>
              <a:rPr spc="160" dirty="0"/>
              <a:t> </a:t>
            </a:r>
            <a:r>
              <a:rPr spc="45" dirty="0"/>
              <a:t>example,</a:t>
            </a:r>
            <a:r>
              <a:rPr spc="160" dirty="0"/>
              <a:t> </a:t>
            </a:r>
            <a:r>
              <a:rPr spc="-35" dirty="0"/>
              <a:t>CDC</a:t>
            </a:r>
            <a:r>
              <a:rPr spc="160" dirty="0"/>
              <a:t> </a:t>
            </a:r>
            <a:r>
              <a:rPr spc="45" dirty="0"/>
              <a:t>can </a:t>
            </a:r>
            <a:r>
              <a:rPr spc="-680" dirty="0"/>
              <a:t> </a:t>
            </a:r>
            <a:r>
              <a:rPr spc="130" dirty="0"/>
              <a:t>track</a:t>
            </a:r>
            <a:r>
              <a:rPr spc="160" dirty="0"/>
              <a:t> </a:t>
            </a:r>
            <a:r>
              <a:rPr spc="45" dirty="0"/>
              <a:t>changes</a:t>
            </a:r>
            <a:r>
              <a:rPr spc="160" dirty="0"/>
              <a:t> </a:t>
            </a:r>
            <a:r>
              <a:rPr spc="5" dirty="0"/>
              <a:t>in</a:t>
            </a:r>
            <a:r>
              <a:rPr spc="160" dirty="0"/>
              <a:t> </a:t>
            </a:r>
            <a:r>
              <a:rPr spc="-10" dirty="0"/>
              <a:t>a</a:t>
            </a:r>
            <a:r>
              <a:rPr spc="160" dirty="0"/>
              <a:t> </a:t>
            </a:r>
            <a:r>
              <a:rPr spc="105" dirty="0"/>
              <a:t>patient's</a:t>
            </a:r>
            <a:r>
              <a:rPr spc="160" dirty="0"/>
              <a:t> </a:t>
            </a:r>
            <a:r>
              <a:rPr spc="50" dirty="0"/>
              <a:t>insurance</a:t>
            </a:r>
            <a:r>
              <a:rPr spc="160" dirty="0"/>
              <a:t> </a:t>
            </a:r>
            <a:r>
              <a:rPr spc="80" dirty="0"/>
              <a:t>information</a:t>
            </a:r>
            <a:r>
              <a:rPr spc="160" dirty="0"/>
              <a:t> </a:t>
            </a:r>
            <a:r>
              <a:rPr spc="5" dirty="0"/>
              <a:t>in</a:t>
            </a:r>
            <a:r>
              <a:rPr spc="160" dirty="0"/>
              <a:t> </a:t>
            </a:r>
            <a:r>
              <a:rPr spc="80" dirty="0"/>
              <a:t>the</a:t>
            </a:r>
            <a:r>
              <a:rPr spc="160" dirty="0"/>
              <a:t> </a:t>
            </a:r>
            <a:r>
              <a:rPr spc="-90" dirty="0"/>
              <a:t>EHR</a:t>
            </a:r>
            <a:r>
              <a:rPr spc="160" dirty="0"/>
              <a:t> </a:t>
            </a:r>
            <a:r>
              <a:rPr spc="10" dirty="0"/>
              <a:t>system</a:t>
            </a:r>
            <a:r>
              <a:rPr spc="160" dirty="0"/>
              <a:t> </a:t>
            </a:r>
            <a:r>
              <a:rPr spc="60" dirty="0"/>
              <a:t>and</a:t>
            </a:r>
            <a:r>
              <a:rPr spc="160" dirty="0"/>
              <a:t> </a:t>
            </a:r>
            <a:r>
              <a:rPr spc="95" dirty="0"/>
              <a:t>update</a:t>
            </a:r>
            <a:r>
              <a:rPr spc="160" dirty="0"/>
              <a:t> </a:t>
            </a:r>
            <a:r>
              <a:rPr spc="80" dirty="0"/>
              <a:t>the</a:t>
            </a:r>
            <a:r>
              <a:rPr spc="160" dirty="0"/>
              <a:t> </a:t>
            </a:r>
            <a:r>
              <a:rPr spc="105" dirty="0"/>
              <a:t>relevant </a:t>
            </a:r>
            <a:r>
              <a:rPr spc="110" dirty="0"/>
              <a:t> </a:t>
            </a:r>
            <a:r>
              <a:rPr spc="105" dirty="0"/>
              <a:t>record</a:t>
            </a:r>
            <a:r>
              <a:rPr spc="150" dirty="0"/>
              <a:t> </a:t>
            </a:r>
            <a:r>
              <a:rPr spc="5" dirty="0"/>
              <a:t>in</a:t>
            </a:r>
            <a:r>
              <a:rPr spc="155" dirty="0"/>
              <a:t> </a:t>
            </a:r>
            <a:r>
              <a:rPr spc="80" dirty="0"/>
              <a:t>the</a:t>
            </a:r>
            <a:r>
              <a:rPr spc="155" dirty="0"/>
              <a:t> </a:t>
            </a:r>
            <a:r>
              <a:rPr spc="120" dirty="0"/>
              <a:t>data</a:t>
            </a:r>
            <a:r>
              <a:rPr spc="155" dirty="0"/>
              <a:t> </a:t>
            </a:r>
            <a:r>
              <a:rPr spc="50" dirty="0"/>
              <a:t>warehouse.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92314" y="930095"/>
            <a:ext cx="561974" cy="2952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271522"/>
            <a:ext cx="4033741" cy="15476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54286" y="9096274"/>
            <a:ext cx="2133713" cy="1190726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73971" y="760597"/>
            <a:ext cx="304800" cy="304800"/>
            <a:chOff x="573971" y="760597"/>
            <a:chExt cx="304800" cy="304800"/>
          </a:xfrm>
        </p:grpSpPr>
        <p:sp>
          <p:nvSpPr>
            <p:cNvPr id="6" name="object 6"/>
            <p:cNvSpPr/>
            <p:nvPr/>
          </p:nvSpPr>
          <p:spPr>
            <a:xfrm>
              <a:off x="580035" y="839559"/>
              <a:ext cx="292735" cy="147320"/>
            </a:xfrm>
            <a:custGeom>
              <a:avLst/>
              <a:gdLst/>
              <a:ahLst/>
              <a:cxnLst/>
              <a:rect l="l" t="t" r="r" b="b"/>
              <a:pathLst>
                <a:path w="292734" h="147319">
                  <a:moveTo>
                    <a:pt x="0" y="0"/>
                  </a:moveTo>
                  <a:lnTo>
                    <a:pt x="292647" y="0"/>
                  </a:lnTo>
                  <a:lnTo>
                    <a:pt x="292647" y="146852"/>
                  </a:lnTo>
                  <a:lnTo>
                    <a:pt x="0" y="146852"/>
                  </a:lnTo>
                  <a:lnTo>
                    <a:pt x="0" y="0"/>
                  </a:lnTo>
                  <a:close/>
                </a:path>
              </a:pathLst>
            </a:custGeom>
            <a:ln w="12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2932" y="766661"/>
              <a:ext cx="147320" cy="292735"/>
            </a:xfrm>
            <a:custGeom>
              <a:avLst/>
              <a:gdLst/>
              <a:ahLst/>
              <a:cxnLst/>
              <a:rect l="l" t="t" r="r" b="b"/>
              <a:pathLst>
                <a:path w="147320" h="292734">
                  <a:moveTo>
                    <a:pt x="146852" y="0"/>
                  </a:moveTo>
                  <a:lnTo>
                    <a:pt x="146852" y="292647"/>
                  </a:lnTo>
                  <a:lnTo>
                    <a:pt x="0" y="292647"/>
                  </a:lnTo>
                  <a:lnTo>
                    <a:pt x="0" y="0"/>
                  </a:lnTo>
                  <a:lnTo>
                    <a:pt x="146852" y="0"/>
                  </a:lnTo>
                  <a:close/>
                </a:path>
              </a:pathLst>
            </a:custGeom>
            <a:ln w="12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5426" y="802052"/>
              <a:ext cx="222250" cy="222250"/>
            </a:xfrm>
            <a:custGeom>
              <a:avLst/>
              <a:gdLst/>
              <a:ahLst/>
              <a:cxnLst/>
              <a:rect l="l" t="t" r="r" b="b"/>
              <a:pathLst>
                <a:path w="222250" h="222250">
                  <a:moveTo>
                    <a:pt x="0" y="0"/>
                  </a:moveTo>
                  <a:lnTo>
                    <a:pt x="221865" y="0"/>
                  </a:lnTo>
                  <a:lnTo>
                    <a:pt x="221865" y="221865"/>
                  </a:lnTo>
                  <a:lnTo>
                    <a:pt x="0" y="221865"/>
                  </a:lnTo>
                  <a:lnTo>
                    <a:pt x="0" y="0"/>
                  </a:lnTo>
                  <a:close/>
                </a:path>
              </a:pathLst>
            </a:custGeom>
            <a:ln w="12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1736" y="2126143"/>
            <a:ext cx="13020674" cy="732472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37291" y="758708"/>
            <a:ext cx="255841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15" dirty="0">
                <a:solidFill>
                  <a:srgbClr val="FFFFFF"/>
                </a:solidFill>
                <a:latin typeface="Arial"/>
                <a:cs typeface="Arial"/>
              </a:rPr>
              <a:t>PHILLIPS</a:t>
            </a:r>
            <a:r>
              <a:rPr sz="1700" b="1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HEALTHCARE</a:t>
            </a:r>
            <a:endParaRPr sz="17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748580" y="602465"/>
            <a:ext cx="11748135" cy="845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350" spc="15" dirty="0"/>
              <a:t>GENDER</a:t>
            </a:r>
            <a:r>
              <a:rPr sz="5350" spc="-10" dirty="0"/>
              <a:t> </a:t>
            </a:r>
            <a:r>
              <a:rPr sz="5350" spc="10" dirty="0"/>
              <a:t>WISE</a:t>
            </a:r>
            <a:r>
              <a:rPr sz="5350" spc="-5" dirty="0"/>
              <a:t> </a:t>
            </a:r>
            <a:r>
              <a:rPr sz="5350" spc="10" dirty="0"/>
              <a:t>DISTRIBUTED</a:t>
            </a:r>
            <a:r>
              <a:rPr sz="5350" spc="-5" dirty="0"/>
              <a:t> </a:t>
            </a:r>
            <a:r>
              <a:rPr sz="5350" spc="15" dirty="0"/>
              <a:t>DATA</a:t>
            </a:r>
            <a:endParaRPr sz="5350"/>
          </a:p>
        </p:txBody>
      </p:sp>
      <p:sp>
        <p:nvSpPr>
          <p:cNvPr id="12" name="object 12"/>
          <p:cNvSpPr txBox="1"/>
          <p:nvPr/>
        </p:nvSpPr>
        <p:spPr>
          <a:xfrm>
            <a:off x="13515339" y="2712592"/>
            <a:ext cx="4302760" cy="5759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255">
              <a:lnSpc>
                <a:spcPct val="116799"/>
              </a:lnSpc>
              <a:spcBef>
                <a:spcPts val="95"/>
              </a:spcBef>
            </a:pPr>
            <a:r>
              <a:rPr sz="2300" b="1" spc="204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300" b="1" spc="-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300" b="1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300" b="1" spc="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300" b="1" spc="-1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300" b="1" spc="-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300" b="1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5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300" b="1" spc="-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300" b="1" spc="-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300" b="1" spc="7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300" b="1" spc="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300" b="1" spc="-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300" b="1" spc="9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300" b="1" spc="-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300" b="1" spc="6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300" b="1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204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300" b="1" spc="-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300" b="1" spc="1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300" b="1" spc="6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300" b="1" spc="-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300" b="1" spc="-35" dirty="0">
                <a:solidFill>
                  <a:srgbClr val="FFFFFF"/>
                </a:solidFill>
                <a:latin typeface="Trebuchet MS"/>
                <a:cs typeface="Trebuchet MS"/>
              </a:rPr>
              <a:t>r  </a:t>
            </a:r>
            <a:r>
              <a:rPr sz="2300" b="1" spc="2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300" b="1" spc="-4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300" b="1" spc="21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300" b="1" spc="-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300" b="1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300" b="1" spc="1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300" b="1" spc="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300" b="1" spc="6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300" b="1" spc="7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300" b="1" spc="21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300" b="1" spc="-4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300" b="1" spc="22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300" b="1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300" b="1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300" b="1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300" b="1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300" b="1" spc="-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300" b="1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300" b="1" spc="60" dirty="0">
                <a:solidFill>
                  <a:srgbClr val="FFFFFF"/>
                </a:solidFill>
                <a:latin typeface="Trebuchet MS"/>
                <a:cs typeface="Trebuchet MS"/>
              </a:rPr>
              <a:t>tt</a:t>
            </a:r>
            <a:r>
              <a:rPr sz="2300" b="1" spc="-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300" b="1" spc="-4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300" b="1" spc="5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300" b="1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300" b="1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300" b="1" spc="-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300" b="1" spc="175" dirty="0">
                <a:solidFill>
                  <a:srgbClr val="FFFFFF"/>
                </a:solidFill>
                <a:latin typeface="Trebuchet MS"/>
                <a:cs typeface="Trebuchet MS"/>
              </a:rPr>
              <a:t>s  </a:t>
            </a:r>
            <a:r>
              <a:rPr sz="2300" b="1" spc="22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300" b="1" spc="204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300" b="1" spc="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300" b="1" spc="-204" dirty="0">
                <a:solidFill>
                  <a:srgbClr val="FFFFFF"/>
                </a:solidFill>
                <a:latin typeface="Trebuchet MS"/>
                <a:cs typeface="Trebuchet MS"/>
              </a:rPr>
              <a:t>, </a:t>
            </a:r>
            <a:r>
              <a:rPr sz="2300" b="1" spc="21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300" b="1" spc="15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300" b="1" spc="-204" dirty="0">
                <a:solidFill>
                  <a:srgbClr val="FFFFFF"/>
                </a:solidFill>
                <a:latin typeface="Trebuchet MS"/>
                <a:cs typeface="Trebuchet MS"/>
              </a:rPr>
              <a:t>, </a:t>
            </a:r>
            <a:r>
              <a:rPr sz="2300" b="1" spc="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300" b="1" spc="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300" b="1" spc="40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300" b="1" spc="155" dirty="0">
                <a:solidFill>
                  <a:srgbClr val="FFFFFF"/>
                </a:solidFill>
                <a:latin typeface="Trebuchet MS"/>
                <a:cs typeface="Trebuchet MS"/>
              </a:rPr>
              <a:t>PE</a:t>
            </a:r>
            <a:r>
              <a:rPr sz="2300" b="1" spc="2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300" b="1" spc="22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300" b="1" spc="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300" b="1" spc="11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300" b="1" spc="2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300" b="1" spc="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300" b="1" spc="-204" dirty="0">
                <a:solidFill>
                  <a:srgbClr val="FFFFFF"/>
                </a:solidFill>
                <a:latin typeface="Trebuchet MS"/>
                <a:cs typeface="Trebuchet MS"/>
              </a:rPr>
              <a:t>, </a:t>
            </a:r>
            <a:r>
              <a:rPr sz="2300" b="1" spc="-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300" b="1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300" b="1" spc="6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300" b="1" spc="-22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2300">
              <a:latin typeface="Trebuchet MS"/>
              <a:cs typeface="Trebuchet MS"/>
            </a:endParaRPr>
          </a:p>
          <a:p>
            <a:pPr marL="12700" marR="157480">
              <a:lnSpc>
                <a:spcPct val="116799"/>
              </a:lnSpc>
              <a:spcBef>
                <a:spcPts val="5"/>
              </a:spcBef>
            </a:pPr>
            <a:r>
              <a:rPr sz="2300" b="1" spc="220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2300" b="1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5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300" b="1" spc="-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300" b="1" spc="-4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300" b="1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300" b="1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300" b="1" spc="-4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300" b="1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300" b="1" spc="1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300" b="1" spc="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300" b="1" spc="6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300" b="1" spc="7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300" b="1" spc="21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300" b="1" spc="-4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300" b="1" spc="22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300" b="1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2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300" b="1" spc="-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300" b="1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7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300" b="1" spc="-4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300" b="1" spc="1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300" b="1" spc="45" dirty="0">
                <a:solidFill>
                  <a:srgbClr val="FFFFFF"/>
                </a:solidFill>
                <a:latin typeface="Trebuchet MS"/>
                <a:cs typeface="Trebuchet MS"/>
              </a:rPr>
              <a:t>d  </a:t>
            </a:r>
            <a:r>
              <a:rPr sz="2300" b="1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300" b="1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300" b="1" spc="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300" b="1" spc="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300" b="1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300" b="1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300" b="1" spc="-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300" b="1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7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300" b="1" spc="-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300" b="1" spc="9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300" b="1" spc="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300" b="1" spc="6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300" b="1" spc="-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300" b="1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2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300" b="1" spc="-4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300" b="1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300" b="1" spc="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300" b="1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300" b="1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300" b="1" spc="-5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2300" b="1" spc="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300" b="1" spc="-1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300" b="1" spc="-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300" b="1" spc="-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300" b="1" spc="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300" b="1" spc="29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300" b="1" spc="-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300" b="1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300" b="1" spc="29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300" b="1" spc="-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300" b="1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300" b="1" spc="7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300" b="1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165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sz="2300" b="1" spc="100" dirty="0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r>
              <a:rPr sz="2300" b="1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7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300" b="1" spc="-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300" b="1" spc="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300" b="1" spc="-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300" b="1" spc="22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300" b="1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300" b="1" spc="-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300" b="1" spc="1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300" b="1" spc="45" dirty="0">
                <a:solidFill>
                  <a:srgbClr val="FFFFFF"/>
                </a:solidFill>
                <a:latin typeface="Trebuchet MS"/>
                <a:cs typeface="Trebuchet MS"/>
              </a:rPr>
              <a:t>d  </a:t>
            </a:r>
            <a:r>
              <a:rPr sz="2300" b="1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300" b="1" spc="1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300" b="1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300" b="1" spc="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300" b="1" spc="80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2300" b="1" spc="-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300" b="1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9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300" b="1" spc="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300" b="1" spc="-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300" b="1" spc="-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300" b="1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9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300" b="1" spc="-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300" b="1" spc="6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300" b="1" spc="-4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300" b="1" spc="6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300" b="1" spc="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300" b="1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300" b="1" spc="-4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300" b="1" spc="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300" b="1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300" b="1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6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300" b="1" spc="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300" b="1" spc="21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300" b="1" spc="-5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2300" b="1" spc="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300" b="1" spc="7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300" b="1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300" b="1" spc="-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300" b="1" spc="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300" b="1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300" b="1" spc="1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300" b="1" spc="6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300" b="1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165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sz="2300" b="1" spc="200" dirty="0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r>
              <a:rPr sz="2300" b="1" spc="-36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2300" b="1" spc="-22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2300" b="1" spc="180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r>
              <a:rPr sz="2300" b="1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6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300" b="1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300" b="1" spc="-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300" b="1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300" b="1" spc="10" dirty="0">
                <a:solidFill>
                  <a:srgbClr val="FFFFFF"/>
                </a:solidFill>
                <a:latin typeface="Trebuchet MS"/>
                <a:cs typeface="Trebuchet MS"/>
              </a:rPr>
              <a:t>o  </a:t>
            </a:r>
            <a:r>
              <a:rPr sz="2300" b="1" spc="9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300" b="1" spc="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300" b="1" spc="6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300" b="1" spc="-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300" b="1" spc="-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300" b="1" spc="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300" b="1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300" b="1" spc="-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300" b="1" spc="6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300" b="1" spc="7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300" b="1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300" b="1" spc="-4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300" b="1" spc="29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300" b="1" spc="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300" b="1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5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300" b="1" spc="6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300" b="1" spc="10" dirty="0">
                <a:solidFill>
                  <a:srgbClr val="FFFFFF"/>
                </a:solidFill>
                <a:latin typeface="Trebuchet MS"/>
                <a:cs typeface="Trebuchet MS"/>
              </a:rPr>
              <a:t>oo</a:t>
            </a:r>
            <a:r>
              <a:rPr sz="2300" b="1" spc="45" dirty="0">
                <a:solidFill>
                  <a:srgbClr val="FFFFFF"/>
                </a:solidFill>
                <a:latin typeface="Trebuchet MS"/>
                <a:cs typeface="Trebuchet MS"/>
              </a:rPr>
              <a:t>d  </a:t>
            </a:r>
            <a:r>
              <a:rPr sz="2300" b="1" spc="5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300" b="1" spc="-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300" b="1" spc="-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300" b="1" spc="215" dirty="0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sz="2300" b="1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300" b="1" spc="-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300" b="1" spc="-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300" b="1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300" b="1" spc="1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300" b="1" spc="6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300" b="1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300" b="1" spc="-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300" b="1" spc="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300" b="1" spc="-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300" b="1" spc="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300" b="1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-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300" b="1" spc="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300" b="1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300" b="1" spc="-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300" b="1" spc="-22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2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50">
              <a:latin typeface="Trebuchet MS"/>
              <a:cs typeface="Trebuchet MS"/>
            </a:endParaRPr>
          </a:p>
          <a:p>
            <a:pPr marL="12700" marR="5080">
              <a:lnSpc>
                <a:spcPct val="116799"/>
              </a:lnSpc>
            </a:pPr>
            <a:r>
              <a:rPr sz="2300" b="1" spc="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300" b="1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300" b="1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300" b="1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300" b="1" spc="-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300" b="1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300" b="1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300" b="1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300" b="1" spc="-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300" b="1" spc="-4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300" b="1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300" b="1" spc="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300" b="1" spc="1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300" b="1" spc="6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300" b="1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300" b="1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300" b="1" spc="-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300" b="1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9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300" b="1" spc="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300" b="1" spc="6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300" b="1" spc="-5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2300" b="1" spc="5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300" b="1" spc="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300" b="1" spc="5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300" b="1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300" b="1" spc="6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300" b="1" spc="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300" b="1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300" b="1" spc="-4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300" b="1" spc="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300" b="1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300" b="1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300" b="1" spc="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300" b="1" spc="80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2300" b="1" spc="-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300" b="1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6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300" b="1" spc="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300" b="1" spc="9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300" b="1" spc="5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300" b="1" spc="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300" b="1" spc="-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300" b="1" spc="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300" b="1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300" b="1" spc="-4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300" b="1" spc="-1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300" b="1" spc="-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300" b="1" spc="6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300" b="1" spc="50" dirty="0">
                <a:solidFill>
                  <a:srgbClr val="FFFFFF"/>
                </a:solidFill>
                <a:latin typeface="Trebuchet MS"/>
                <a:cs typeface="Trebuchet MS"/>
              </a:rPr>
              <a:t>y  </a:t>
            </a:r>
            <a:r>
              <a:rPr sz="2300" b="1" spc="6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300" b="1" spc="-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300" b="1" spc="21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300" b="1" spc="22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300" b="1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9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300" b="1" spc="-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300" b="1" spc="6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300" b="1" spc="-4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300" b="1" spc="6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300" b="1" spc="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300" b="1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300" b="1" spc="-4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300" b="1" spc="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300" b="1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300" b="1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6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300" b="1" spc="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300" b="1" spc="21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300" b="1" spc="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300" b="1" spc="29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300" b="1" spc="-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300" b="1" spc="-22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2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92314" y="930096"/>
            <a:ext cx="561974" cy="2952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271522"/>
            <a:ext cx="4033741" cy="15476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54286" y="9096275"/>
            <a:ext cx="2133713" cy="119072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73971" y="760598"/>
            <a:ext cx="304800" cy="304800"/>
            <a:chOff x="573971" y="760598"/>
            <a:chExt cx="304800" cy="304800"/>
          </a:xfrm>
        </p:grpSpPr>
        <p:sp>
          <p:nvSpPr>
            <p:cNvPr id="6" name="object 6"/>
            <p:cNvSpPr/>
            <p:nvPr/>
          </p:nvSpPr>
          <p:spPr>
            <a:xfrm>
              <a:off x="580035" y="839561"/>
              <a:ext cx="292735" cy="147320"/>
            </a:xfrm>
            <a:custGeom>
              <a:avLst/>
              <a:gdLst/>
              <a:ahLst/>
              <a:cxnLst/>
              <a:rect l="l" t="t" r="r" b="b"/>
              <a:pathLst>
                <a:path w="292734" h="147319">
                  <a:moveTo>
                    <a:pt x="0" y="0"/>
                  </a:moveTo>
                  <a:lnTo>
                    <a:pt x="292647" y="0"/>
                  </a:lnTo>
                  <a:lnTo>
                    <a:pt x="292647" y="146852"/>
                  </a:lnTo>
                  <a:lnTo>
                    <a:pt x="0" y="146852"/>
                  </a:lnTo>
                  <a:lnTo>
                    <a:pt x="0" y="0"/>
                  </a:lnTo>
                  <a:close/>
                </a:path>
              </a:pathLst>
            </a:custGeom>
            <a:ln w="12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2932" y="766663"/>
              <a:ext cx="147320" cy="292735"/>
            </a:xfrm>
            <a:custGeom>
              <a:avLst/>
              <a:gdLst/>
              <a:ahLst/>
              <a:cxnLst/>
              <a:rect l="l" t="t" r="r" b="b"/>
              <a:pathLst>
                <a:path w="147320" h="292734">
                  <a:moveTo>
                    <a:pt x="146852" y="0"/>
                  </a:moveTo>
                  <a:lnTo>
                    <a:pt x="146852" y="292647"/>
                  </a:lnTo>
                  <a:lnTo>
                    <a:pt x="0" y="292647"/>
                  </a:lnTo>
                  <a:lnTo>
                    <a:pt x="0" y="0"/>
                  </a:lnTo>
                  <a:lnTo>
                    <a:pt x="146852" y="0"/>
                  </a:lnTo>
                  <a:close/>
                </a:path>
              </a:pathLst>
            </a:custGeom>
            <a:ln w="12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5426" y="802054"/>
              <a:ext cx="222250" cy="222250"/>
            </a:xfrm>
            <a:custGeom>
              <a:avLst/>
              <a:gdLst/>
              <a:ahLst/>
              <a:cxnLst/>
              <a:rect l="l" t="t" r="r" b="b"/>
              <a:pathLst>
                <a:path w="222250" h="222250">
                  <a:moveTo>
                    <a:pt x="0" y="0"/>
                  </a:moveTo>
                  <a:lnTo>
                    <a:pt x="221865" y="0"/>
                  </a:lnTo>
                  <a:lnTo>
                    <a:pt x="221865" y="221865"/>
                  </a:lnTo>
                  <a:lnTo>
                    <a:pt x="0" y="221865"/>
                  </a:lnTo>
                  <a:lnTo>
                    <a:pt x="0" y="0"/>
                  </a:lnTo>
                  <a:close/>
                </a:path>
              </a:pathLst>
            </a:custGeom>
            <a:ln w="12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63421" y="2126144"/>
            <a:ext cx="13020674" cy="732472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37291" y="758709"/>
            <a:ext cx="255841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15" dirty="0">
                <a:solidFill>
                  <a:srgbClr val="FFFFFF"/>
                </a:solidFill>
                <a:latin typeface="Arial"/>
                <a:cs typeface="Arial"/>
              </a:rPr>
              <a:t>PHILLIPS</a:t>
            </a:r>
            <a:r>
              <a:rPr sz="1700" b="1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HEALTHCARE</a:t>
            </a:r>
            <a:endParaRPr sz="17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241165" marR="5080" indent="-1226185">
              <a:lnSpc>
                <a:spcPct val="116700"/>
              </a:lnSpc>
              <a:spcBef>
                <a:spcPts val="90"/>
              </a:spcBef>
            </a:pPr>
            <a:r>
              <a:rPr spc="15" dirty="0"/>
              <a:t>YEAR OF </a:t>
            </a:r>
            <a:r>
              <a:rPr spc="10" dirty="0"/>
              <a:t>BIRTH WISE- </a:t>
            </a:r>
            <a:r>
              <a:rPr spc="15" dirty="0"/>
              <a:t>AVERAGE HEART RATE </a:t>
            </a:r>
            <a:r>
              <a:rPr spc="-1030" dirty="0"/>
              <a:t> </a:t>
            </a:r>
            <a:r>
              <a:rPr spc="15" dirty="0"/>
              <a:t>VS</a:t>
            </a:r>
            <a:r>
              <a:rPr dirty="0"/>
              <a:t> </a:t>
            </a:r>
            <a:r>
              <a:rPr spc="15" dirty="0"/>
              <a:t>AVERAGE</a:t>
            </a:r>
            <a:r>
              <a:rPr dirty="0"/>
              <a:t> </a:t>
            </a:r>
            <a:r>
              <a:rPr spc="10" dirty="0"/>
              <a:t>MEDICATION</a:t>
            </a:r>
            <a:r>
              <a:rPr dirty="0"/>
              <a:t> </a:t>
            </a:r>
            <a:r>
              <a:rPr spc="15" dirty="0"/>
              <a:t>DOSAGE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65803" y="4276301"/>
            <a:ext cx="4133850" cy="2914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95"/>
              </a:spcBef>
            </a:pPr>
            <a:r>
              <a:rPr sz="2700" b="1" spc="260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2700" b="1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b="1" spc="6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700" b="1" spc="-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b="1" spc="-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b="1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b="1" spc="11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b="1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b="1" spc="11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b="1" spc="8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700" b="1" spc="8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700" b="1" spc="254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b="1" spc="-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b="1" spc="26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b="1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b="1" spc="7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b="1" spc="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b="1" spc="-5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2700" b="1" spc="2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b="1" spc="-1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700" b="1" spc="-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b="1" spc="-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b="1" spc="11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b="1" spc="35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700" b="1" spc="-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b="1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b="1" spc="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b="1" spc="-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b="1" spc="11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b="1" spc="-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b="1" spc="8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b="1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b="1" spc="-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b="1" spc="11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b="1" spc="7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b="1" spc="-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b="1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b="1" spc="1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b="1" spc="80" dirty="0">
                <a:solidFill>
                  <a:srgbClr val="FFFFFF"/>
                </a:solidFill>
                <a:latin typeface="Trebuchet MS"/>
                <a:cs typeface="Trebuchet MS"/>
              </a:rPr>
              <a:t>f  </a:t>
            </a:r>
            <a:r>
              <a:rPr sz="2700" b="1" spc="6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700" b="1" spc="-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b="1" spc="1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b="1" spc="6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700" b="1" spc="8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700" b="1" spc="-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b="1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b="1" spc="8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700" b="1" spc="-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b="1" spc="1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b="1" spc="114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700" b="1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b="1" spc="-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b="1" spc="-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b="1" spc="8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b="1" spc="-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b="1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b="1" spc="8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b="1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b="1" spc="8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700" b="1" spc="-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b="1" spc="11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b="1" spc="-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b="1" spc="210" dirty="0">
                <a:solidFill>
                  <a:srgbClr val="FFFFFF"/>
                </a:solidFill>
                <a:latin typeface="Trebuchet MS"/>
                <a:cs typeface="Trebuchet MS"/>
              </a:rPr>
              <a:t>s  </a:t>
            </a:r>
            <a:r>
              <a:rPr sz="2700" b="1" spc="7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b="1" spc="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b="1" spc="11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b="1" spc="8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b="1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b="1" spc="-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b="1" spc="26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b="1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b="1" spc="14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2700" b="1" spc="16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2700" b="1" spc="-42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2700" b="1" spc="204" dirty="0">
                <a:solidFill>
                  <a:srgbClr val="FFFFFF"/>
                </a:solidFill>
                <a:latin typeface="Trebuchet MS"/>
                <a:cs typeface="Trebuchet MS"/>
              </a:rPr>
              <a:t>9</a:t>
            </a:r>
            <a:r>
              <a:rPr sz="2700" b="1" spc="-240" dirty="0">
                <a:solidFill>
                  <a:srgbClr val="FFFFFF"/>
                </a:solidFill>
                <a:latin typeface="Trebuchet MS"/>
                <a:cs typeface="Trebuchet MS"/>
              </a:rPr>
              <a:t>, </a:t>
            </a:r>
            <a:r>
              <a:rPr sz="2700" b="1" spc="14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2700" b="1" spc="16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2700" b="1" spc="14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2700" b="1" spc="16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2700" b="1" spc="-240" dirty="0">
                <a:solidFill>
                  <a:srgbClr val="FFFFFF"/>
                </a:solidFill>
                <a:latin typeface="Trebuchet MS"/>
                <a:cs typeface="Trebuchet MS"/>
              </a:rPr>
              <a:t>, </a:t>
            </a:r>
            <a:r>
              <a:rPr sz="2700" b="1" spc="14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2700" b="1" spc="16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2700" b="1" spc="14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2700" b="1" spc="95" dirty="0">
                <a:solidFill>
                  <a:srgbClr val="FFFFFF"/>
                </a:solidFill>
                <a:latin typeface="Trebuchet MS"/>
                <a:cs typeface="Trebuchet MS"/>
              </a:rPr>
              <a:t>2  </a:t>
            </a:r>
            <a:r>
              <a:rPr sz="2700" b="1" spc="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b="1" spc="11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b="1" spc="26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b="1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b="1" spc="7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700" b="1" spc="-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b="1" spc="8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00" b="1" spc="-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b="1" spc="-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b="1" spc="11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b="1" spc="254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b="1" spc="-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b="1" spc="7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700" b="1" spc="-240" dirty="0">
                <a:solidFill>
                  <a:srgbClr val="FFFFFF"/>
                </a:solidFill>
                <a:latin typeface="Trebuchet MS"/>
                <a:cs typeface="Trebuchet MS"/>
              </a:rPr>
              <a:t>, </a:t>
            </a:r>
            <a:r>
              <a:rPr sz="2700" b="1" spc="7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700" b="1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700" b="1" spc="-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b="1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b="1" spc="7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b="1" spc="15" dirty="0">
                <a:solidFill>
                  <a:srgbClr val="FFFFFF"/>
                </a:solidFill>
                <a:latin typeface="Trebuchet MS"/>
                <a:cs typeface="Trebuchet MS"/>
              </a:rPr>
              <a:t>o  </a:t>
            </a:r>
            <a:r>
              <a:rPr sz="2700" b="1" spc="-25" dirty="0">
                <a:solidFill>
                  <a:srgbClr val="FFFFFF"/>
                </a:solidFill>
                <a:latin typeface="Trebuchet MS"/>
                <a:cs typeface="Trebuchet MS"/>
              </a:rPr>
              <a:t>covid.</a:t>
            </a:r>
            <a:endParaRPr sz="2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92314" y="930095"/>
            <a:ext cx="561974" cy="2952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271523"/>
            <a:ext cx="4033741" cy="15476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54286" y="9096276"/>
            <a:ext cx="2133714" cy="1190723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73971" y="760599"/>
            <a:ext cx="304800" cy="304800"/>
            <a:chOff x="573971" y="760599"/>
            <a:chExt cx="304800" cy="304800"/>
          </a:xfrm>
        </p:grpSpPr>
        <p:sp>
          <p:nvSpPr>
            <p:cNvPr id="6" name="object 6"/>
            <p:cNvSpPr/>
            <p:nvPr/>
          </p:nvSpPr>
          <p:spPr>
            <a:xfrm>
              <a:off x="580035" y="839561"/>
              <a:ext cx="292735" cy="147320"/>
            </a:xfrm>
            <a:custGeom>
              <a:avLst/>
              <a:gdLst/>
              <a:ahLst/>
              <a:cxnLst/>
              <a:rect l="l" t="t" r="r" b="b"/>
              <a:pathLst>
                <a:path w="292734" h="147319">
                  <a:moveTo>
                    <a:pt x="0" y="0"/>
                  </a:moveTo>
                  <a:lnTo>
                    <a:pt x="292647" y="0"/>
                  </a:lnTo>
                  <a:lnTo>
                    <a:pt x="292647" y="146852"/>
                  </a:lnTo>
                  <a:lnTo>
                    <a:pt x="0" y="146852"/>
                  </a:lnTo>
                  <a:lnTo>
                    <a:pt x="0" y="0"/>
                  </a:lnTo>
                  <a:close/>
                </a:path>
              </a:pathLst>
            </a:custGeom>
            <a:ln w="12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2932" y="766664"/>
              <a:ext cx="147320" cy="292735"/>
            </a:xfrm>
            <a:custGeom>
              <a:avLst/>
              <a:gdLst/>
              <a:ahLst/>
              <a:cxnLst/>
              <a:rect l="l" t="t" r="r" b="b"/>
              <a:pathLst>
                <a:path w="147320" h="292734">
                  <a:moveTo>
                    <a:pt x="146852" y="0"/>
                  </a:moveTo>
                  <a:lnTo>
                    <a:pt x="146852" y="292647"/>
                  </a:lnTo>
                  <a:lnTo>
                    <a:pt x="0" y="292647"/>
                  </a:lnTo>
                  <a:lnTo>
                    <a:pt x="0" y="0"/>
                  </a:lnTo>
                  <a:lnTo>
                    <a:pt x="146852" y="0"/>
                  </a:lnTo>
                  <a:close/>
                </a:path>
              </a:pathLst>
            </a:custGeom>
            <a:ln w="12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5426" y="802055"/>
              <a:ext cx="222250" cy="222250"/>
            </a:xfrm>
            <a:custGeom>
              <a:avLst/>
              <a:gdLst/>
              <a:ahLst/>
              <a:cxnLst/>
              <a:rect l="l" t="t" r="r" b="b"/>
              <a:pathLst>
                <a:path w="222250" h="222250">
                  <a:moveTo>
                    <a:pt x="0" y="0"/>
                  </a:moveTo>
                  <a:lnTo>
                    <a:pt x="221865" y="0"/>
                  </a:lnTo>
                  <a:lnTo>
                    <a:pt x="221865" y="221865"/>
                  </a:lnTo>
                  <a:lnTo>
                    <a:pt x="0" y="221865"/>
                  </a:lnTo>
                  <a:lnTo>
                    <a:pt x="0" y="0"/>
                  </a:lnTo>
                  <a:close/>
                </a:path>
              </a:pathLst>
            </a:custGeom>
            <a:ln w="12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1736" y="2126143"/>
            <a:ext cx="13020674" cy="732472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37291" y="758708"/>
            <a:ext cx="255841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15" dirty="0">
                <a:solidFill>
                  <a:srgbClr val="FFFFFF"/>
                </a:solidFill>
                <a:latin typeface="Arial"/>
                <a:cs typeface="Arial"/>
              </a:rPr>
              <a:t>PHILLIPS</a:t>
            </a:r>
            <a:r>
              <a:rPr sz="1700" b="1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HEALTHCARE</a:t>
            </a:r>
            <a:endParaRPr sz="17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764421" y="188726"/>
            <a:ext cx="9030335" cy="160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38860" marR="5080" indent="-1026794">
              <a:lnSpc>
                <a:spcPct val="116599"/>
              </a:lnSpc>
              <a:spcBef>
                <a:spcPts val="90"/>
              </a:spcBef>
            </a:pPr>
            <a:r>
              <a:rPr sz="4450" spc="10" dirty="0"/>
              <a:t>STATE WISE </a:t>
            </a:r>
            <a:r>
              <a:rPr sz="4450" spc="5" dirty="0"/>
              <a:t>- </a:t>
            </a:r>
            <a:r>
              <a:rPr sz="4450" spc="15" dirty="0"/>
              <a:t>AVERAGE BLOOD </a:t>
            </a:r>
            <a:r>
              <a:rPr sz="4450" spc="-1225" dirty="0"/>
              <a:t> </a:t>
            </a:r>
            <a:r>
              <a:rPr sz="4450" spc="15" dirty="0"/>
              <a:t>PRESSURE</a:t>
            </a:r>
            <a:r>
              <a:rPr sz="4450" spc="-5" dirty="0"/>
              <a:t> </a:t>
            </a:r>
            <a:r>
              <a:rPr sz="4450" spc="15" dirty="0"/>
              <a:t>AND</a:t>
            </a:r>
            <a:r>
              <a:rPr sz="4450" spc="-5" dirty="0"/>
              <a:t> </a:t>
            </a:r>
            <a:r>
              <a:rPr sz="4450" spc="10" dirty="0"/>
              <a:t>WEIGHT</a:t>
            </a:r>
            <a:endParaRPr sz="4450"/>
          </a:p>
        </p:txBody>
      </p:sp>
      <p:sp>
        <p:nvSpPr>
          <p:cNvPr id="12" name="object 12"/>
          <p:cNvSpPr txBox="1"/>
          <p:nvPr/>
        </p:nvSpPr>
        <p:spPr>
          <a:xfrm>
            <a:off x="13589358" y="4707065"/>
            <a:ext cx="4224020" cy="2216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95"/>
              </a:spcBef>
            </a:pPr>
            <a:r>
              <a:rPr sz="2500" b="1" spc="240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2500" b="1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5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500" b="1" spc="-1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500" b="1" spc="-4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500" b="1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500" b="1" spc="-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500" b="1" spc="-4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500" b="1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10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500" b="1" spc="1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500" b="1" spc="10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500" b="1" spc="75" dirty="0">
                <a:solidFill>
                  <a:srgbClr val="FFFFFF"/>
                </a:solidFill>
                <a:latin typeface="Trebuchet MS"/>
                <a:cs typeface="Trebuchet MS"/>
              </a:rPr>
              <a:t>ly</a:t>
            </a:r>
            <a:r>
              <a:rPr sz="2500" b="1" spc="23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500" b="1" spc="-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500" b="1" spc="24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500" b="1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-1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500" b="1" spc="10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500" b="1" spc="23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500" b="1" spc="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500" b="1" spc="-1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500" b="1" spc="-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500" b="1" spc="10" dirty="0">
                <a:solidFill>
                  <a:srgbClr val="FFFFFF"/>
                </a:solidFill>
                <a:latin typeface="Trebuchet MS"/>
                <a:cs typeface="Trebuchet MS"/>
              </a:rPr>
              <a:t>n  </a:t>
            </a:r>
            <a:r>
              <a:rPr sz="2500" b="1" spc="5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500" b="1" spc="10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500" b="1" spc="-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500" b="1" spc="7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500" b="1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500" b="1" spc="8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500" b="1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500" b="1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500" b="1" spc="-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500" b="1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12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500" b="1" spc="459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500" b="1" spc="24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500" b="1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500" b="1" spc="10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500" b="1" spc="24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500" b="1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10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500" b="1" spc="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500" b="1" spc="-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500" b="1" spc="-5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2500" b="1" spc="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500" b="1" spc="6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500" b="1" spc="-1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500" b="1" spc="23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500" b="1" spc="-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500" b="1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5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500" b="1" spc="-1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500" b="1" spc="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500" b="1" spc="5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500" b="1" spc="7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500" b="1" spc="-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500" b="1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10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500" b="1" spc="1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500" b="1" spc="7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500" b="1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500" b="1" spc="-1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500" b="1" spc="1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500" b="1" spc="7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500" b="1" spc="-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500" b="1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500" b="1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500" b="1" spc="-5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2500" b="1" spc="10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500" b="1" spc="-15" dirty="0">
                <a:solidFill>
                  <a:srgbClr val="FFFFFF"/>
                </a:solidFill>
                <a:latin typeface="Trebuchet MS"/>
                <a:cs typeface="Trebuchet MS"/>
              </a:rPr>
              <a:t>ve</a:t>
            </a:r>
            <a:r>
              <a:rPr sz="2500" b="1" spc="-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500" b="1" spc="10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500" b="1" spc="32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500" b="1" spc="-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500" b="1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2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500" b="1" spc="-1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500" b="1" spc="-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500" b="1" spc="32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500" b="1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500" b="1" spc="7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500" b="1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-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500" b="1" spc="24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500" b="1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10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500" b="1" spc="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500" b="1" spc="-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500" b="1" spc="-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500" b="1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-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500" b="1" spc="10" dirty="0">
                <a:solidFill>
                  <a:srgbClr val="FFFFFF"/>
                </a:solidFill>
                <a:latin typeface="Trebuchet MS"/>
                <a:cs typeface="Trebuchet MS"/>
              </a:rPr>
              <a:t>n  </a:t>
            </a:r>
            <a:r>
              <a:rPr sz="2500" b="1" spc="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500" b="1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500" b="1" spc="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500" b="1" spc="23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500" b="1" spc="-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500" b="1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7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500" b="1" spc="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500" b="1" spc="-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500" b="1" spc="1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500" b="1" spc="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500" b="1" spc="-50" dirty="0">
                <a:solidFill>
                  <a:srgbClr val="FFFFFF"/>
                </a:solidFill>
                <a:latin typeface="Trebuchet MS"/>
                <a:cs typeface="Trebuchet MS"/>
              </a:rPr>
              <a:t>ri</a:t>
            </a:r>
            <a:r>
              <a:rPr sz="2500" b="1" spc="-1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500" b="1" spc="23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500" b="1" spc="-24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2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92314" y="930095"/>
            <a:ext cx="561974" cy="2952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271522"/>
            <a:ext cx="4033741" cy="15476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54286" y="9096275"/>
            <a:ext cx="2133713" cy="119072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73971" y="760598"/>
            <a:ext cx="304800" cy="304800"/>
            <a:chOff x="573971" y="760598"/>
            <a:chExt cx="304800" cy="304800"/>
          </a:xfrm>
        </p:grpSpPr>
        <p:sp>
          <p:nvSpPr>
            <p:cNvPr id="6" name="object 6"/>
            <p:cNvSpPr/>
            <p:nvPr/>
          </p:nvSpPr>
          <p:spPr>
            <a:xfrm>
              <a:off x="580035" y="839560"/>
              <a:ext cx="292735" cy="147320"/>
            </a:xfrm>
            <a:custGeom>
              <a:avLst/>
              <a:gdLst/>
              <a:ahLst/>
              <a:cxnLst/>
              <a:rect l="l" t="t" r="r" b="b"/>
              <a:pathLst>
                <a:path w="292734" h="147319">
                  <a:moveTo>
                    <a:pt x="0" y="0"/>
                  </a:moveTo>
                  <a:lnTo>
                    <a:pt x="292647" y="0"/>
                  </a:lnTo>
                  <a:lnTo>
                    <a:pt x="292647" y="146852"/>
                  </a:lnTo>
                  <a:lnTo>
                    <a:pt x="0" y="146852"/>
                  </a:lnTo>
                  <a:lnTo>
                    <a:pt x="0" y="0"/>
                  </a:lnTo>
                  <a:close/>
                </a:path>
              </a:pathLst>
            </a:custGeom>
            <a:ln w="12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2932" y="766662"/>
              <a:ext cx="147320" cy="292735"/>
            </a:xfrm>
            <a:custGeom>
              <a:avLst/>
              <a:gdLst/>
              <a:ahLst/>
              <a:cxnLst/>
              <a:rect l="l" t="t" r="r" b="b"/>
              <a:pathLst>
                <a:path w="147320" h="292734">
                  <a:moveTo>
                    <a:pt x="146852" y="0"/>
                  </a:moveTo>
                  <a:lnTo>
                    <a:pt x="146852" y="292647"/>
                  </a:lnTo>
                  <a:lnTo>
                    <a:pt x="0" y="292647"/>
                  </a:lnTo>
                  <a:lnTo>
                    <a:pt x="0" y="0"/>
                  </a:lnTo>
                  <a:lnTo>
                    <a:pt x="146852" y="0"/>
                  </a:lnTo>
                  <a:close/>
                </a:path>
              </a:pathLst>
            </a:custGeom>
            <a:ln w="12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5426" y="802053"/>
              <a:ext cx="222250" cy="222250"/>
            </a:xfrm>
            <a:custGeom>
              <a:avLst/>
              <a:gdLst/>
              <a:ahLst/>
              <a:cxnLst/>
              <a:rect l="l" t="t" r="r" b="b"/>
              <a:pathLst>
                <a:path w="222250" h="222250">
                  <a:moveTo>
                    <a:pt x="0" y="0"/>
                  </a:moveTo>
                  <a:lnTo>
                    <a:pt x="221865" y="0"/>
                  </a:lnTo>
                  <a:lnTo>
                    <a:pt x="221865" y="221865"/>
                  </a:lnTo>
                  <a:lnTo>
                    <a:pt x="0" y="221865"/>
                  </a:lnTo>
                  <a:lnTo>
                    <a:pt x="0" y="0"/>
                  </a:lnTo>
                  <a:close/>
                </a:path>
              </a:pathLst>
            </a:custGeom>
            <a:ln w="12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63421" y="2126143"/>
            <a:ext cx="13020674" cy="732472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37291" y="758708"/>
            <a:ext cx="255841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15" dirty="0">
                <a:solidFill>
                  <a:srgbClr val="FFFFFF"/>
                </a:solidFill>
                <a:latin typeface="Arial"/>
                <a:cs typeface="Arial"/>
              </a:rPr>
              <a:t>PHILLIPS</a:t>
            </a:r>
            <a:r>
              <a:rPr sz="1700" b="1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HEALTHCARE</a:t>
            </a:r>
            <a:endParaRPr sz="17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466965" marR="5080" indent="-4505325">
              <a:lnSpc>
                <a:spcPct val="116700"/>
              </a:lnSpc>
              <a:spcBef>
                <a:spcPts val="90"/>
              </a:spcBef>
            </a:pPr>
            <a:r>
              <a:rPr spc="15" dirty="0"/>
              <a:t>AVERAGE BLOOD PRESSURE FOR ALL BLOOD </a:t>
            </a:r>
            <a:r>
              <a:rPr spc="-1030" dirty="0"/>
              <a:t> </a:t>
            </a:r>
            <a:r>
              <a:rPr spc="15" dirty="0"/>
              <a:t>GROUPS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75328" y="4757673"/>
            <a:ext cx="4109720" cy="1951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95"/>
              </a:spcBef>
            </a:pPr>
            <a:r>
              <a:rPr sz="2700" b="1" spc="260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2700" b="1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b="1" spc="6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700" b="1" spc="-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b="1" spc="-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b="1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b="1" spc="1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b="1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700" b="1" spc="-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b="1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b="1" spc="11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b="1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b="1" spc="11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b="1" spc="8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700" b="1" spc="8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700" b="1" spc="254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b="1" spc="-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b="1" spc="26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b="1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b="1" spc="7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b="1" spc="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b="1" spc="-5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2700" b="1" spc="6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700" b="1" spc="-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b="1" spc="1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b="1" spc="6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700" b="1" spc="8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700" b="1" spc="-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b="1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b="1" spc="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b="1" spc="11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b="1" spc="-1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700" b="1" spc="-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b="1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b="1" spc="35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700" b="1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b="1" spc="2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b="1" spc="7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2700" b="1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b="1" spc="7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700" b="1" spc="8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700" b="1" spc="15" dirty="0">
                <a:solidFill>
                  <a:srgbClr val="FFFFFF"/>
                </a:solidFill>
                <a:latin typeface="Trebuchet MS"/>
                <a:cs typeface="Trebuchet MS"/>
              </a:rPr>
              <a:t>oo</a:t>
            </a:r>
            <a:r>
              <a:rPr sz="2700" b="1" spc="50" dirty="0">
                <a:solidFill>
                  <a:srgbClr val="FFFFFF"/>
                </a:solidFill>
                <a:latin typeface="Trebuchet MS"/>
                <a:cs typeface="Trebuchet MS"/>
              </a:rPr>
              <a:t>d  </a:t>
            </a:r>
            <a:r>
              <a:rPr sz="2700" b="1" spc="35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700" b="1" spc="-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b="1" spc="1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b="1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700" b="1" spc="7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700" b="1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b="1" spc="11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b="1" spc="-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b="1" spc="-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b="1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b="1" spc="254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b="1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700" b="1" spc="85" dirty="0">
                <a:solidFill>
                  <a:srgbClr val="FFFFFF"/>
                </a:solidFill>
                <a:latin typeface="Trebuchet MS"/>
                <a:cs typeface="Trebuchet MS"/>
              </a:rPr>
              <a:t>ff</a:t>
            </a:r>
            <a:r>
              <a:rPr sz="2700" b="1" spc="-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b="1" spc="-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b="1" spc="-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b="1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00" b="1" spc="35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700" b="1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b="1" spc="11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700" b="1" spc="1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b="1" spc="-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b="1" spc="-5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2700" b="1" spc="3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700" b="1" spc="-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b="1" spc="7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b="1" spc="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b="1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b="1" spc="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b="1" spc="-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b="1" spc="35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700" b="1" spc="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700" b="1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b="1" spc="25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700" b="1" spc="19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700" b="1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b="1" spc="6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700" b="1" spc="-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b="1" spc="1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b="1" spc="7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700" b="1" spc="8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700" b="1" spc="-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b="1" spc="11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700" b="1" spc="254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b="1" spc="-26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2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7072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1564</Words>
  <Application>Microsoft Office PowerPoint</Application>
  <PresentationFormat>Custom</PresentationFormat>
  <Paragraphs>115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MT</vt:lpstr>
      <vt:lpstr>Calibri</vt:lpstr>
      <vt:lpstr>Cambria</vt:lpstr>
      <vt:lpstr>Roboto</vt:lpstr>
      <vt:lpstr>Times New Roman</vt:lpstr>
      <vt:lpstr>Trebuchet MS</vt:lpstr>
      <vt:lpstr>Office Theme</vt:lpstr>
      <vt:lpstr>INTM575- DATA WAREHOUSING</vt:lpstr>
      <vt:lpstr>What is Data  Warehousing ?</vt:lpstr>
      <vt:lpstr>Data Warehouse in  today’s world  are helping  companies across industries to make data-</vt:lpstr>
      <vt:lpstr>Attributes and Data Model</vt:lpstr>
      <vt:lpstr>DATA COLLECTION</vt:lpstr>
      <vt:lpstr>GENDER WISE DISTRIBUTED DATA</vt:lpstr>
      <vt:lpstr>YEAR OF BIRTH WISE- AVERAGE HEART RATE  VS AVERAGE MEDICATION DOSAGE</vt:lpstr>
      <vt:lpstr>STATE WISE - AVERAGE BLOOD  PRESSURE AND WEIGHT</vt:lpstr>
      <vt:lpstr>AVERAGE BLOOD PRESSURE FOR ALL BLOOD  GROUPS</vt:lpstr>
      <vt:lpstr>Conceptual  Schema Design</vt:lpstr>
      <vt:lpstr>PowerPoint Presentation</vt:lpstr>
      <vt:lpstr>Data Warehouse  Architecture</vt:lpstr>
      <vt:lpstr>Hybrid Architecture</vt:lpstr>
      <vt:lpstr>PowerPoint Presentation</vt:lpstr>
      <vt:lpstr>REFERENCES</vt:lpstr>
      <vt:lpstr>PHILLIPS HEALTHCARE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INTM575- Data Warehousing and Data Mining</dc:title>
  <dc:creator>pratyaksh mishra</dc:creator>
  <cp:keywords>DAFhI29GPXw,BADlRb6cMGA</cp:keywords>
  <cp:lastModifiedBy>Pratyaksh Mishra</cp:lastModifiedBy>
  <cp:revision>1</cp:revision>
  <dcterms:created xsi:type="dcterms:W3CDTF">2023-05-02T16:42:00Z</dcterms:created>
  <dcterms:modified xsi:type="dcterms:W3CDTF">2023-05-02T16:46:24Z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2023-05-02T00:00:00Z</vt:filetime>
  </property>
  <property fmtid="{D5CDD505-2E9C-101B-9397-08002B2CF9AE}" pid="3" name="Creator">
    <vt:lpwstr>Canva</vt:lpwstr>
  </property>
  <property fmtid="{D5CDD505-2E9C-101B-9397-08002B2CF9AE}" pid="4" name="LastSaved">
    <vt:filetime>2023-05-02T00:00:00Z</vt:filetime>
  </property>
</Properties>
</file>