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4"/>
  </p:normalViewPr>
  <p:slideViewPr>
    <p:cSldViewPr snapToGrid="0">
      <p:cViewPr varScale="1">
        <p:scale>
          <a:sx n="68" d="100"/>
          <a:sy n="68" d="100"/>
        </p:scale>
        <p:origin x="464" y="2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6f8bf39dd9_2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1" name="Google Shape;421;g26f8bf39dd9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f8bf39dd9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26f8bf39dd9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cf87eaf65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2cf87eaf65d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6f5cda7cef_2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26f5cda7cef_2_1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6f5cda7ce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26f5cda7cef_0_1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6f5cda7ce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26f5cda7cef_0_1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cf87eaf65d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2cf87eaf65d_2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6f5cda7cef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g26f5cda7cef_2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93" name="Google Shape;9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9" name="Google Shape;9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05" name="Google Shape;10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11" name="Google Shape;111;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12" name="Google Shape;11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8" name="Google Shape;118;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9" name="Google Shape;119;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20" name="Google Shape;120;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21" name="Google Shape;12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2" name="Google Shape;132;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3" name="Google Shape;1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2"/>
          <p:cNvSpPr>
            <a:spLocks noGrp="1"/>
          </p:cNvSpPr>
          <p:nvPr>
            <p:ph type="pic" idx="2"/>
          </p:nvPr>
        </p:nvSpPr>
        <p:spPr>
          <a:xfrm>
            <a:off x="1792288" y="612775"/>
            <a:ext cx="5486400" cy="4114800"/>
          </a:xfrm>
          <a:prstGeom prst="rect">
            <a:avLst/>
          </a:prstGeom>
          <a:noFill/>
          <a:ln>
            <a:noFill/>
          </a:ln>
        </p:spPr>
      </p:sp>
      <p:sp>
        <p:nvSpPr>
          <p:cNvPr id="139" name="Google Shape;139;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40" name="Google Shape;14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2" name="Google Shape;15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58"/>
        <p:cNvGrpSpPr/>
        <p:nvPr/>
      </p:nvGrpSpPr>
      <p:grpSpPr>
        <a:xfrm>
          <a:off x="0" y="0"/>
          <a:ext cx="0" cy="0"/>
          <a:chOff x="0" y="0"/>
          <a:chExt cx="0" cy="0"/>
        </a:xfrm>
      </p:grpSpPr>
      <p:sp>
        <p:nvSpPr>
          <p:cNvPr id="159" name="Google Shape;159;p25"/>
          <p:cNvSpPr txBox="1"/>
          <p:nvPr/>
        </p:nvSpPr>
        <p:spPr>
          <a:xfrm>
            <a:off x="1884151" y="2778775"/>
            <a:ext cx="14519700" cy="2997000"/>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5900" b="1">
                <a:solidFill>
                  <a:srgbClr val="227C9D"/>
                </a:solidFill>
                <a:highlight>
                  <a:srgbClr val="EDEBE9"/>
                </a:highlight>
                <a:latin typeface="Times New Roman"/>
                <a:ea typeface="Times New Roman"/>
                <a:cs typeface="Times New Roman"/>
                <a:sym typeface="Times New Roman"/>
              </a:rPr>
              <a:t>DOCUMENT MANAGEMENT AND </a:t>
            </a:r>
            <a:r>
              <a:rPr lang="en-US" sz="5900" b="1">
                <a:solidFill>
                  <a:schemeClr val="dk1"/>
                </a:solidFill>
                <a:highlight>
                  <a:srgbClr val="EDEBE9"/>
                </a:highlight>
                <a:latin typeface="Times New Roman"/>
                <a:ea typeface="Times New Roman"/>
                <a:cs typeface="Times New Roman"/>
                <a:sym typeface="Times New Roman"/>
              </a:rPr>
              <a:t>​</a:t>
            </a:r>
            <a:endParaRPr sz="5900" b="1">
              <a:solidFill>
                <a:schemeClr val="dk1"/>
              </a:solidFill>
              <a:highlight>
                <a:srgbClr val="EDEBE9"/>
              </a:highlight>
              <a:latin typeface="Times New Roman"/>
              <a:ea typeface="Times New Roman"/>
              <a:cs typeface="Times New Roman"/>
              <a:sym typeface="Times New Roman"/>
            </a:endParaRPr>
          </a:p>
          <a:p>
            <a:pPr marL="0" lvl="0" indent="0" algn="ctr" rtl="0">
              <a:lnSpc>
                <a:spcPct val="115000"/>
              </a:lnSpc>
              <a:spcBef>
                <a:spcPts val="0"/>
              </a:spcBef>
              <a:spcAft>
                <a:spcPts val="0"/>
              </a:spcAft>
              <a:buSzPts val="1100"/>
              <a:buNone/>
            </a:pPr>
            <a:r>
              <a:rPr lang="en-US" sz="5900" b="1">
                <a:solidFill>
                  <a:srgbClr val="227C9D"/>
                </a:solidFill>
                <a:highlight>
                  <a:srgbClr val="EDEBE9"/>
                </a:highlight>
                <a:latin typeface="Times New Roman"/>
                <a:ea typeface="Times New Roman"/>
                <a:cs typeface="Times New Roman"/>
                <a:sym typeface="Times New Roman"/>
              </a:rPr>
              <a:t>APPROVAL WORKFLOW AUTOMATION</a:t>
            </a:r>
            <a:endParaRPr sz="5900" b="1">
              <a:solidFill>
                <a:srgbClr val="227C9D"/>
              </a:solidFill>
            </a:endParaRPr>
          </a:p>
        </p:txBody>
      </p:sp>
      <p:sp>
        <p:nvSpPr>
          <p:cNvPr id="160" name="Google Shape;160;p25"/>
          <p:cNvSpPr txBox="1"/>
          <p:nvPr/>
        </p:nvSpPr>
        <p:spPr>
          <a:xfrm>
            <a:off x="14847775" y="6463125"/>
            <a:ext cx="3433500" cy="1252651"/>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3700" dirty="0">
                <a:latin typeface="Times New Roman"/>
                <a:ea typeface="Times New Roman"/>
                <a:cs typeface="Times New Roman"/>
                <a:sym typeface="Times New Roman"/>
              </a:rPr>
              <a:t>Presented By:</a:t>
            </a:r>
            <a:endParaRPr sz="3700" dirty="0">
              <a:latin typeface="Times New Roman"/>
              <a:ea typeface="Times New Roman"/>
              <a:cs typeface="Times New Roman"/>
              <a:sym typeface="Times New Roman"/>
            </a:endParaRPr>
          </a:p>
          <a:p>
            <a:pPr marL="0" marR="0" lvl="0" indent="0" algn="l" rtl="0">
              <a:lnSpc>
                <a:spcPct val="110000"/>
              </a:lnSpc>
              <a:spcBef>
                <a:spcPts val="0"/>
              </a:spcBef>
              <a:spcAft>
                <a:spcPts val="0"/>
              </a:spcAft>
              <a:buNone/>
            </a:pPr>
            <a:r>
              <a:rPr lang="en-US" sz="3700" dirty="0">
                <a:latin typeface="Times New Roman"/>
                <a:ea typeface="Times New Roman"/>
                <a:cs typeface="Times New Roman"/>
                <a:sym typeface="Times New Roman"/>
              </a:rPr>
              <a:t>Simranjeet Gill</a:t>
            </a:r>
            <a:endParaRPr sz="3700" dirty="0">
              <a:latin typeface="Times New Roman"/>
              <a:ea typeface="Times New Roman"/>
              <a:cs typeface="Times New Roman"/>
              <a:sym typeface="Times New Roman"/>
            </a:endParaRPr>
          </a:p>
        </p:txBody>
      </p:sp>
      <p:sp>
        <p:nvSpPr>
          <p:cNvPr id="161" name="Google Shape;161;p25"/>
          <p:cNvSpPr/>
          <p:nvPr/>
        </p:nvSpPr>
        <p:spPr>
          <a:xfrm rot="10800000">
            <a:off x="9525" y="5894605"/>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a:lstStyle/>
          <a:p>
            <a:endParaRPr lang="en-US"/>
          </a:p>
        </p:txBody>
      </p:sp>
      <p:sp>
        <p:nvSpPr>
          <p:cNvPr id="162" name="Google Shape;162;p25"/>
          <p:cNvSpPr/>
          <p:nvPr/>
        </p:nvSpPr>
        <p:spPr>
          <a:xfrm>
            <a:off x="1083809" y="5923180"/>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163" name="Google Shape;163;p25"/>
          <p:cNvSpPr/>
          <p:nvPr/>
        </p:nvSpPr>
        <p:spPr>
          <a:xfrm>
            <a:off x="0" y="700698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a:lstStyle/>
          <a:p>
            <a:endParaRPr lang="en-US"/>
          </a:p>
        </p:txBody>
      </p:sp>
      <p:sp>
        <p:nvSpPr>
          <p:cNvPr id="164" name="Google Shape;164;p25"/>
          <p:cNvSpPr/>
          <p:nvPr/>
        </p:nvSpPr>
        <p:spPr>
          <a:xfrm rot="10800000">
            <a:off x="0" y="8090798"/>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165" name="Google Shape;165;p25"/>
          <p:cNvSpPr/>
          <p:nvPr/>
        </p:nvSpPr>
        <p:spPr>
          <a:xfrm rot="-5400000">
            <a:off x="1083809" y="8090798"/>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5">
              <a:alphaModFix/>
            </a:blip>
            <a:stretch>
              <a:fillRect/>
            </a:stretch>
          </a:blipFill>
          <a:ln>
            <a:noFill/>
          </a:ln>
        </p:spPr>
        <p:txBody>
          <a:bodyPr/>
          <a:lstStyle/>
          <a:p>
            <a:endParaRPr lang="en-US"/>
          </a:p>
        </p:txBody>
      </p:sp>
      <p:sp>
        <p:nvSpPr>
          <p:cNvPr id="166" name="Google Shape;166;p25"/>
          <p:cNvSpPr/>
          <p:nvPr/>
        </p:nvSpPr>
        <p:spPr>
          <a:xfrm rot="10800000">
            <a:off x="1083809" y="9159971"/>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a:lstStyle/>
          <a:p>
            <a:endParaRPr lang="en-US"/>
          </a:p>
        </p:txBody>
      </p:sp>
      <p:sp>
        <p:nvSpPr>
          <p:cNvPr id="167" name="Google Shape;167;p25"/>
          <p:cNvSpPr/>
          <p:nvPr/>
        </p:nvSpPr>
        <p:spPr>
          <a:xfrm rot="10800000">
            <a:off x="3321750" y="8119373"/>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5">
              <a:alphaModFix/>
            </a:blip>
            <a:stretch>
              <a:fillRect/>
            </a:stretch>
          </a:blipFill>
          <a:ln>
            <a:noFill/>
          </a:ln>
        </p:spPr>
        <p:txBody>
          <a:bodyPr/>
          <a:lstStyle/>
          <a:p>
            <a:endParaRPr lang="en-US"/>
          </a:p>
        </p:txBody>
      </p:sp>
      <p:sp>
        <p:nvSpPr>
          <p:cNvPr id="168" name="Google Shape;168;p25"/>
          <p:cNvSpPr/>
          <p:nvPr/>
        </p:nvSpPr>
        <p:spPr>
          <a:xfrm>
            <a:off x="3321750" y="7035564"/>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169" name="Google Shape;169;p25"/>
          <p:cNvSpPr/>
          <p:nvPr/>
        </p:nvSpPr>
        <p:spPr>
          <a:xfrm rot="5400000">
            <a:off x="4405559" y="8119373"/>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a:lstStyle/>
          <a:p>
            <a:endParaRPr lang="en-US"/>
          </a:p>
        </p:txBody>
      </p:sp>
      <p:sp>
        <p:nvSpPr>
          <p:cNvPr id="170" name="Google Shape;170;p25"/>
          <p:cNvSpPr/>
          <p:nvPr/>
        </p:nvSpPr>
        <p:spPr>
          <a:xfrm>
            <a:off x="2237941" y="9203182"/>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171" name="Google Shape;171;p25"/>
          <p:cNvSpPr/>
          <p:nvPr/>
        </p:nvSpPr>
        <p:spPr>
          <a:xfrm>
            <a:off x="3321750" y="9203182"/>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a:lstStyle/>
          <a:p>
            <a:endParaRPr lang="en-US"/>
          </a:p>
        </p:txBody>
      </p:sp>
      <p:sp>
        <p:nvSpPr>
          <p:cNvPr id="172" name="Google Shape;172;p25"/>
          <p:cNvSpPr/>
          <p:nvPr/>
        </p:nvSpPr>
        <p:spPr>
          <a:xfrm rot="5400000">
            <a:off x="0" y="9174607"/>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5">
              <a:alphaModFix/>
            </a:blip>
            <a:stretch>
              <a:fillRect/>
            </a:stretch>
          </a:blipFill>
          <a:ln>
            <a:noFill/>
          </a:ln>
        </p:spPr>
        <p:txBody>
          <a:bodyPr/>
          <a:lstStyle/>
          <a:p>
            <a:endParaRPr lang="en-US"/>
          </a:p>
        </p:txBody>
      </p:sp>
      <p:sp>
        <p:nvSpPr>
          <p:cNvPr id="173" name="Google Shape;173;p25"/>
          <p:cNvSpPr/>
          <p:nvPr/>
        </p:nvSpPr>
        <p:spPr>
          <a:xfrm rot="-5400000">
            <a:off x="15036572" y="0"/>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a:lstStyle/>
          <a:p>
            <a:endParaRPr lang="en-US"/>
          </a:p>
        </p:txBody>
      </p:sp>
      <p:sp>
        <p:nvSpPr>
          <p:cNvPr id="174" name="Google Shape;174;p25"/>
          <p:cNvSpPr/>
          <p:nvPr/>
        </p:nvSpPr>
        <p:spPr>
          <a:xfrm rot="-5400000">
            <a:off x="16120381" y="0"/>
            <a:ext cx="1083809" cy="1083809"/>
          </a:xfrm>
          <a:custGeom>
            <a:avLst/>
            <a:gdLst/>
            <a:ahLst/>
            <a:cxnLst/>
            <a:rect l="l" t="t" r="r" b="b"/>
            <a:pathLst>
              <a:path w="1083809" h="1083809" extrusionOk="0">
                <a:moveTo>
                  <a:pt x="0" y="0"/>
                </a:moveTo>
                <a:lnTo>
                  <a:pt x="1083808" y="0"/>
                </a:lnTo>
                <a:lnTo>
                  <a:pt x="1083808"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175" name="Google Shape;175;p25"/>
          <p:cNvSpPr/>
          <p:nvPr/>
        </p:nvSpPr>
        <p:spPr>
          <a:xfrm rot="10800000">
            <a:off x="17204189" y="0"/>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5">
              <a:alphaModFix/>
            </a:blip>
            <a:stretch>
              <a:fillRect/>
            </a:stretch>
          </a:blipFill>
          <a:ln>
            <a:noFill/>
          </a:ln>
        </p:spPr>
        <p:txBody>
          <a:bodyPr/>
          <a:lstStyle/>
          <a:p>
            <a:endParaRPr lang="en-US"/>
          </a:p>
        </p:txBody>
      </p:sp>
      <p:sp>
        <p:nvSpPr>
          <p:cNvPr id="176" name="Google Shape;176;p25"/>
          <p:cNvSpPr/>
          <p:nvPr/>
        </p:nvSpPr>
        <p:spPr>
          <a:xfrm rot="-5400000">
            <a:off x="13952763" y="170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5">
              <a:alphaModFix/>
            </a:blip>
            <a:stretch>
              <a:fillRect/>
            </a:stretch>
          </a:blipFill>
          <a:ln>
            <a:noFill/>
          </a:ln>
        </p:spPr>
        <p:txBody>
          <a:bodyPr/>
          <a:lstStyle/>
          <a:p>
            <a:endParaRPr lang="en-US"/>
          </a:p>
        </p:txBody>
      </p:sp>
      <p:sp>
        <p:nvSpPr>
          <p:cNvPr id="177" name="Google Shape;177;p25"/>
          <p:cNvSpPr/>
          <p:nvPr/>
        </p:nvSpPr>
        <p:spPr>
          <a:xfrm rot="-5400000">
            <a:off x="15036572" y="10838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a:lstStyle/>
          <a:p>
            <a:endParaRPr lang="en-US"/>
          </a:p>
        </p:txBody>
      </p:sp>
      <p:sp>
        <p:nvSpPr>
          <p:cNvPr id="178" name="Google Shape;178;p25"/>
          <p:cNvSpPr/>
          <p:nvPr/>
        </p:nvSpPr>
        <p:spPr>
          <a:xfrm>
            <a:off x="16120381" y="1100818"/>
            <a:ext cx="1083809" cy="1083809"/>
          </a:xfrm>
          <a:custGeom>
            <a:avLst/>
            <a:gdLst/>
            <a:ahLst/>
            <a:cxnLst/>
            <a:rect l="l" t="t" r="r" b="b"/>
            <a:pathLst>
              <a:path w="1083809" h="1083809" extrusionOk="0">
                <a:moveTo>
                  <a:pt x="0" y="0"/>
                </a:moveTo>
                <a:lnTo>
                  <a:pt x="1083808" y="0"/>
                </a:lnTo>
                <a:lnTo>
                  <a:pt x="1083808" y="1083809"/>
                </a:lnTo>
                <a:lnTo>
                  <a:pt x="0" y="1083809"/>
                </a:lnTo>
                <a:lnTo>
                  <a:pt x="0" y="0"/>
                </a:lnTo>
                <a:close/>
              </a:path>
            </a:pathLst>
          </a:custGeom>
          <a:blipFill rotWithShape="1">
            <a:blip r:embed="rId5">
              <a:alphaModFix/>
            </a:blip>
            <a:stretch>
              <a:fillRect/>
            </a:stretch>
          </a:blipFill>
          <a:ln>
            <a:noFill/>
          </a:ln>
        </p:spPr>
        <p:txBody>
          <a:bodyPr/>
          <a:lstStyle/>
          <a:p>
            <a:endParaRPr lang="en-US"/>
          </a:p>
        </p:txBody>
      </p:sp>
      <p:sp>
        <p:nvSpPr>
          <p:cNvPr id="179" name="Google Shape;179;p25"/>
          <p:cNvSpPr/>
          <p:nvPr/>
        </p:nvSpPr>
        <p:spPr>
          <a:xfrm rot="5400000">
            <a:off x="17204189" y="10838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a:lstStyle/>
          <a:p>
            <a:endParaRPr lang="en-US"/>
          </a:p>
        </p:txBody>
      </p:sp>
      <p:sp>
        <p:nvSpPr>
          <p:cNvPr id="180" name="Google Shape;180;p25"/>
          <p:cNvSpPr/>
          <p:nvPr/>
        </p:nvSpPr>
        <p:spPr>
          <a:xfrm rot="-5400000">
            <a:off x="17204189" y="2167618"/>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4">
              <a:alphaModFix/>
            </a:blip>
            <a:stretch>
              <a:fillRect/>
            </a:stretch>
          </a:blipFill>
          <a:ln>
            <a:noFill/>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81"/>
        <p:cNvGrpSpPr/>
        <p:nvPr/>
      </p:nvGrpSpPr>
      <p:grpSpPr>
        <a:xfrm>
          <a:off x="0" y="0"/>
          <a:ext cx="0" cy="0"/>
          <a:chOff x="0" y="0"/>
          <a:chExt cx="0" cy="0"/>
        </a:xfrm>
      </p:grpSpPr>
      <p:grpSp>
        <p:nvGrpSpPr>
          <p:cNvPr id="382" name="Google Shape;382;p34"/>
          <p:cNvGrpSpPr/>
          <p:nvPr/>
        </p:nvGrpSpPr>
        <p:grpSpPr>
          <a:xfrm>
            <a:off x="1454463" y="4589261"/>
            <a:ext cx="5675475" cy="677096"/>
            <a:chOff x="0" y="0"/>
            <a:chExt cx="1036200" cy="205050"/>
          </a:xfrm>
        </p:grpSpPr>
        <p:sp>
          <p:nvSpPr>
            <p:cNvPr id="383" name="Google Shape;383;p34"/>
            <p:cNvSpPr/>
            <p:nvPr/>
          </p:nvSpPr>
          <p:spPr>
            <a:xfrm>
              <a:off x="0" y="0"/>
              <a:ext cx="1036060" cy="205000"/>
            </a:xfrm>
            <a:custGeom>
              <a:avLst/>
              <a:gdLst/>
              <a:ahLst/>
              <a:cxnLst/>
              <a:rect l="l" t="t" r="r" b="b"/>
              <a:pathLst>
                <a:path w="1036060" h="205000" extrusionOk="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384" name="Google Shape;384;p34"/>
            <p:cNvSpPr txBox="1"/>
            <p:nvPr/>
          </p:nvSpPr>
          <p:spPr>
            <a:xfrm>
              <a:off x="0" y="19050"/>
              <a:ext cx="1036200" cy="186000"/>
            </a:xfrm>
            <a:prstGeom prst="rect">
              <a:avLst/>
            </a:prstGeom>
            <a:noFill/>
            <a:ln>
              <a:noFill/>
            </a:ln>
          </p:spPr>
          <p:txBody>
            <a:bodyPr spcFirstLastPara="1" wrap="square" lIns="50800" tIns="50800" rIns="50800" bIns="50800" anchor="ctr" anchorCtr="0">
              <a:noAutofit/>
            </a:bodyPr>
            <a:lstStyle/>
            <a:p>
              <a:pPr marL="0" marR="0" lvl="0" indent="0" algn="ctr" rtl="0">
                <a:lnSpc>
                  <a:spcPct val="141833"/>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p:txBody>
        </p:sp>
      </p:grpSp>
      <p:sp>
        <p:nvSpPr>
          <p:cNvPr id="385" name="Google Shape;385;p34"/>
          <p:cNvSpPr txBox="1"/>
          <p:nvPr/>
        </p:nvSpPr>
        <p:spPr>
          <a:xfrm>
            <a:off x="6668249" y="0"/>
            <a:ext cx="4951500" cy="1139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400" b="1">
                <a:solidFill>
                  <a:srgbClr val="227C9D"/>
                </a:solidFill>
                <a:latin typeface="Times New Roman"/>
                <a:ea typeface="Times New Roman"/>
                <a:cs typeface="Times New Roman"/>
                <a:sym typeface="Times New Roman"/>
              </a:rPr>
              <a:t>BENEFITS</a:t>
            </a:r>
            <a:endParaRPr sz="7400" b="1">
              <a:latin typeface="Times New Roman"/>
              <a:ea typeface="Times New Roman"/>
              <a:cs typeface="Times New Roman"/>
              <a:sym typeface="Times New Roman"/>
            </a:endParaRPr>
          </a:p>
        </p:txBody>
      </p:sp>
      <p:sp>
        <p:nvSpPr>
          <p:cNvPr id="386" name="Google Shape;386;p34"/>
          <p:cNvSpPr/>
          <p:nvPr/>
        </p:nvSpPr>
        <p:spPr>
          <a:xfrm>
            <a:off x="17204191" y="-551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a:lstStyle/>
          <a:p>
            <a:endParaRPr lang="en-US"/>
          </a:p>
        </p:txBody>
      </p:sp>
      <p:sp>
        <p:nvSpPr>
          <p:cNvPr id="387" name="Google Shape;387;p34"/>
          <p:cNvSpPr/>
          <p:nvPr/>
        </p:nvSpPr>
        <p:spPr>
          <a:xfrm>
            <a:off x="17204191" y="1028700"/>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388" name="Google Shape;388;p34"/>
          <p:cNvSpPr/>
          <p:nvPr/>
        </p:nvSpPr>
        <p:spPr>
          <a:xfrm rot="-5400000">
            <a:off x="17204191" y="2112509"/>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5">
              <a:alphaModFix/>
            </a:blip>
            <a:stretch>
              <a:fillRect/>
            </a:stretch>
          </a:blipFill>
          <a:ln>
            <a:noFill/>
          </a:ln>
        </p:spPr>
        <p:txBody>
          <a:bodyPr/>
          <a:lstStyle/>
          <a:p>
            <a:endParaRPr lang="en-US"/>
          </a:p>
        </p:txBody>
      </p:sp>
      <p:sp>
        <p:nvSpPr>
          <p:cNvPr id="389" name="Google Shape;389;p34"/>
          <p:cNvSpPr/>
          <p:nvPr/>
        </p:nvSpPr>
        <p:spPr>
          <a:xfrm>
            <a:off x="16120382" y="-551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a:lstStyle/>
          <a:p>
            <a:endParaRPr lang="en-US"/>
          </a:p>
        </p:txBody>
      </p:sp>
      <p:grpSp>
        <p:nvGrpSpPr>
          <p:cNvPr id="390" name="Google Shape;390;p34"/>
          <p:cNvGrpSpPr/>
          <p:nvPr/>
        </p:nvGrpSpPr>
        <p:grpSpPr>
          <a:xfrm>
            <a:off x="1489838" y="1676847"/>
            <a:ext cx="5503465" cy="781774"/>
            <a:chOff x="0" y="0"/>
            <a:chExt cx="1036200" cy="205050"/>
          </a:xfrm>
        </p:grpSpPr>
        <p:sp>
          <p:nvSpPr>
            <p:cNvPr id="391" name="Google Shape;391;p34"/>
            <p:cNvSpPr/>
            <p:nvPr/>
          </p:nvSpPr>
          <p:spPr>
            <a:xfrm>
              <a:off x="0" y="0"/>
              <a:ext cx="1036060" cy="205000"/>
            </a:xfrm>
            <a:custGeom>
              <a:avLst/>
              <a:gdLst/>
              <a:ahLst/>
              <a:cxnLst/>
              <a:rect l="l" t="t" r="r" b="b"/>
              <a:pathLst>
                <a:path w="1036060" h="205000" extrusionOk="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C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392" name="Google Shape;392;p34"/>
            <p:cNvSpPr txBox="1"/>
            <p:nvPr/>
          </p:nvSpPr>
          <p:spPr>
            <a:xfrm>
              <a:off x="0" y="19050"/>
              <a:ext cx="1036200" cy="186000"/>
            </a:xfrm>
            <a:prstGeom prst="rect">
              <a:avLst/>
            </a:prstGeom>
            <a:noFill/>
            <a:ln>
              <a:noFill/>
            </a:ln>
          </p:spPr>
          <p:txBody>
            <a:bodyPr spcFirstLastPara="1" wrap="square" lIns="50800" tIns="50800" rIns="50800" bIns="50800" anchor="ctr" anchorCtr="0">
              <a:noAutofit/>
            </a:bodyPr>
            <a:lstStyle/>
            <a:p>
              <a:pPr marL="0" marR="0" lvl="0" indent="0" algn="ctr" rtl="0">
                <a:lnSpc>
                  <a:spcPct val="141833"/>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p:txBody>
        </p:sp>
      </p:grpSp>
      <p:grpSp>
        <p:nvGrpSpPr>
          <p:cNvPr id="393" name="Google Shape;393;p34"/>
          <p:cNvGrpSpPr/>
          <p:nvPr/>
        </p:nvGrpSpPr>
        <p:grpSpPr>
          <a:xfrm>
            <a:off x="1368425" y="7273999"/>
            <a:ext cx="5675475" cy="677096"/>
            <a:chOff x="0" y="0"/>
            <a:chExt cx="1036200" cy="205050"/>
          </a:xfrm>
        </p:grpSpPr>
        <p:sp>
          <p:nvSpPr>
            <p:cNvPr id="394" name="Google Shape;394;p34"/>
            <p:cNvSpPr/>
            <p:nvPr/>
          </p:nvSpPr>
          <p:spPr>
            <a:xfrm>
              <a:off x="0" y="0"/>
              <a:ext cx="1036060" cy="205000"/>
            </a:xfrm>
            <a:custGeom>
              <a:avLst/>
              <a:gdLst/>
              <a:ahLst/>
              <a:cxnLst/>
              <a:rect l="l" t="t" r="r" b="b"/>
              <a:pathLst>
                <a:path w="1036060" h="205000" extrusionOk="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E6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395" name="Google Shape;395;p34"/>
            <p:cNvSpPr txBox="1"/>
            <p:nvPr/>
          </p:nvSpPr>
          <p:spPr>
            <a:xfrm>
              <a:off x="0" y="19050"/>
              <a:ext cx="1036200" cy="186000"/>
            </a:xfrm>
            <a:prstGeom prst="rect">
              <a:avLst/>
            </a:prstGeom>
            <a:noFill/>
            <a:ln>
              <a:noFill/>
            </a:ln>
          </p:spPr>
          <p:txBody>
            <a:bodyPr spcFirstLastPara="1" wrap="square" lIns="50800" tIns="50800" rIns="50800" bIns="50800" anchor="ctr" anchorCtr="0">
              <a:noAutofit/>
            </a:bodyPr>
            <a:lstStyle/>
            <a:p>
              <a:pPr marL="0" marR="0" lvl="0" indent="0" algn="ctr" rtl="0">
                <a:lnSpc>
                  <a:spcPct val="141833"/>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p:txBody>
        </p:sp>
      </p:grpSp>
      <p:sp>
        <p:nvSpPr>
          <p:cNvPr id="396" name="Google Shape;396;p34"/>
          <p:cNvSpPr txBox="1"/>
          <p:nvPr/>
        </p:nvSpPr>
        <p:spPr>
          <a:xfrm>
            <a:off x="1382838" y="2775925"/>
            <a:ext cx="5954400" cy="1828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2400">
                <a:solidFill>
                  <a:srgbClr val="0D0D0D"/>
                </a:solidFill>
                <a:latin typeface="Times New Roman"/>
                <a:ea typeface="Times New Roman"/>
                <a:cs typeface="Times New Roman"/>
                <a:sym typeface="Times New Roman"/>
              </a:rPr>
              <a:t>Automation of approval workflows with an Electronic Document Management System (EDMS) speeds up the entire approval process.</a:t>
            </a:r>
            <a:endParaRPr sz="2400">
              <a:solidFill>
                <a:srgbClr val="0D0D0D"/>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a:solidFill>
                <a:srgbClr val="0D0D0D"/>
              </a:solidFill>
              <a:latin typeface="Times New Roman"/>
              <a:ea typeface="Times New Roman"/>
              <a:cs typeface="Times New Roman"/>
              <a:sym typeface="Times New Roman"/>
            </a:endParaRPr>
          </a:p>
        </p:txBody>
      </p:sp>
      <p:sp>
        <p:nvSpPr>
          <p:cNvPr id="397" name="Google Shape;397;p34"/>
          <p:cNvSpPr txBox="1"/>
          <p:nvPr/>
        </p:nvSpPr>
        <p:spPr>
          <a:xfrm>
            <a:off x="1360950" y="8157000"/>
            <a:ext cx="6422100" cy="14406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Clr>
                <a:schemeClr val="dk1"/>
              </a:buClr>
              <a:buFont typeface="Arial"/>
              <a:buNone/>
            </a:pPr>
            <a:r>
              <a:rPr lang="en-US" sz="2400">
                <a:solidFill>
                  <a:srgbClr val="0D0D0D"/>
                </a:solidFill>
                <a:latin typeface="Times New Roman"/>
                <a:ea typeface="Times New Roman"/>
                <a:cs typeface="Times New Roman"/>
                <a:sym typeface="Times New Roman"/>
              </a:rPr>
              <a:t>Electronic workflows ensure completeness and correctness, reducing errors and compliance issues.</a:t>
            </a:r>
            <a:endParaRPr sz="2400">
              <a:solidFill>
                <a:srgbClr val="0D0D0D"/>
              </a:solidFill>
              <a:latin typeface="Times New Roman"/>
              <a:ea typeface="Times New Roman"/>
              <a:cs typeface="Times New Roman"/>
              <a:sym typeface="Times New Roman"/>
            </a:endParaRPr>
          </a:p>
        </p:txBody>
      </p:sp>
      <p:sp>
        <p:nvSpPr>
          <p:cNvPr id="398" name="Google Shape;398;p34"/>
          <p:cNvSpPr txBox="1"/>
          <p:nvPr/>
        </p:nvSpPr>
        <p:spPr>
          <a:xfrm>
            <a:off x="1250800" y="5479213"/>
            <a:ext cx="6082800" cy="14406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2400">
                <a:solidFill>
                  <a:srgbClr val="0D0D0D"/>
                </a:solidFill>
                <a:latin typeface="Times New Roman"/>
                <a:ea typeface="Times New Roman"/>
                <a:cs typeface="Times New Roman"/>
                <a:sym typeface="Times New Roman"/>
              </a:rPr>
              <a:t>An EDMS facilitates efficient collaboration, allowing simultaneous work on documents without version conflicts.</a:t>
            </a:r>
            <a:endParaRPr sz="2400">
              <a:solidFill>
                <a:schemeClr val="dk1"/>
              </a:solidFill>
              <a:latin typeface="Times New Roman"/>
              <a:ea typeface="Times New Roman"/>
              <a:cs typeface="Times New Roman"/>
              <a:sym typeface="Times New Roman"/>
            </a:endParaRPr>
          </a:p>
        </p:txBody>
      </p:sp>
      <p:sp>
        <p:nvSpPr>
          <p:cNvPr id="399" name="Google Shape;399;p34"/>
          <p:cNvSpPr txBox="1"/>
          <p:nvPr/>
        </p:nvSpPr>
        <p:spPr>
          <a:xfrm>
            <a:off x="2171538" y="1781750"/>
            <a:ext cx="437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1"/>
                </a:solidFill>
                <a:latin typeface="Times New Roman"/>
                <a:ea typeface="Times New Roman"/>
                <a:cs typeface="Times New Roman"/>
                <a:sym typeface="Times New Roman"/>
              </a:rPr>
              <a:t>ENHANCED EFFICIENCY</a:t>
            </a:r>
            <a:endParaRPr sz="2400">
              <a:latin typeface="Times New Roman"/>
              <a:ea typeface="Times New Roman"/>
              <a:cs typeface="Times New Roman"/>
              <a:sym typeface="Times New Roman"/>
            </a:endParaRPr>
          </a:p>
        </p:txBody>
      </p:sp>
      <p:sp>
        <p:nvSpPr>
          <p:cNvPr id="400" name="Google Shape;400;p34"/>
          <p:cNvSpPr txBox="1"/>
          <p:nvPr/>
        </p:nvSpPr>
        <p:spPr>
          <a:xfrm>
            <a:off x="2632650" y="7396988"/>
            <a:ext cx="3147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COST REDUCTION</a:t>
            </a:r>
            <a:endParaRPr sz="2400">
              <a:latin typeface="Times New Roman"/>
              <a:ea typeface="Times New Roman"/>
              <a:cs typeface="Times New Roman"/>
              <a:sym typeface="Times New Roman"/>
            </a:endParaRPr>
          </a:p>
        </p:txBody>
      </p:sp>
      <p:sp>
        <p:nvSpPr>
          <p:cNvPr id="401" name="Google Shape;401;p34"/>
          <p:cNvSpPr txBox="1"/>
          <p:nvPr/>
        </p:nvSpPr>
        <p:spPr>
          <a:xfrm>
            <a:off x="1489813" y="4650750"/>
            <a:ext cx="5503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1"/>
                </a:solidFill>
                <a:latin typeface="Times New Roman"/>
                <a:ea typeface="Times New Roman"/>
                <a:cs typeface="Times New Roman"/>
                <a:sym typeface="Times New Roman"/>
              </a:rPr>
              <a:t> STREAMLINED COLLABORATION</a:t>
            </a:r>
            <a:endParaRPr sz="2400">
              <a:latin typeface="Times New Roman"/>
              <a:ea typeface="Times New Roman"/>
              <a:cs typeface="Times New Roman"/>
              <a:sym typeface="Times New Roman"/>
            </a:endParaRPr>
          </a:p>
        </p:txBody>
      </p:sp>
      <p:grpSp>
        <p:nvGrpSpPr>
          <p:cNvPr id="402" name="Google Shape;402;p34"/>
          <p:cNvGrpSpPr/>
          <p:nvPr/>
        </p:nvGrpSpPr>
        <p:grpSpPr>
          <a:xfrm>
            <a:off x="9670050" y="1645272"/>
            <a:ext cx="5503465" cy="781774"/>
            <a:chOff x="0" y="0"/>
            <a:chExt cx="1036200" cy="205050"/>
          </a:xfrm>
        </p:grpSpPr>
        <p:sp>
          <p:nvSpPr>
            <p:cNvPr id="403" name="Google Shape;403;p34"/>
            <p:cNvSpPr/>
            <p:nvPr/>
          </p:nvSpPr>
          <p:spPr>
            <a:xfrm>
              <a:off x="0" y="0"/>
              <a:ext cx="1036060" cy="205000"/>
            </a:xfrm>
            <a:custGeom>
              <a:avLst/>
              <a:gdLst/>
              <a:ahLst/>
              <a:cxnLst/>
              <a:rect l="l" t="t" r="r" b="b"/>
              <a:pathLst>
                <a:path w="1036060" h="205000" extrusionOk="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C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404" name="Google Shape;404;p34"/>
            <p:cNvSpPr txBox="1"/>
            <p:nvPr/>
          </p:nvSpPr>
          <p:spPr>
            <a:xfrm>
              <a:off x="0" y="19050"/>
              <a:ext cx="1036200" cy="186000"/>
            </a:xfrm>
            <a:prstGeom prst="rect">
              <a:avLst/>
            </a:prstGeom>
            <a:noFill/>
            <a:ln>
              <a:noFill/>
            </a:ln>
          </p:spPr>
          <p:txBody>
            <a:bodyPr spcFirstLastPara="1" wrap="square" lIns="50800" tIns="50800" rIns="50800" bIns="50800" anchor="ctr" anchorCtr="0">
              <a:noAutofit/>
            </a:bodyPr>
            <a:lstStyle/>
            <a:p>
              <a:pPr marL="0" marR="0" lvl="0" indent="0" algn="ctr" rtl="0">
                <a:lnSpc>
                  <a:spcPct val="141833"/>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p:txBody>
        </p:sp>
      </p:grpSp>
      <p:sp>
        <p:nvSpPr>
          <p:cNvPr id="405" name="Google Shape;405;p34"/>
          <p:cNvSpPr txBox="1"/>
          <p:nvPr/>
        </p:nvSpPr>
        <p:spPr>
          <a:xfrm>
            <a:off x="9596850" y="2798688"/>
            <a:ext cx="5954400" cy="97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a:solidFill>
                  <a:srgbClr val="0D0D0D"/>
                </a:solidFill>
                <a:latin typeface="Times New Roman"/>
                <a:ea typeface="Times New Roman"/>
                <a:cs typeface="Times New Roman"/>
                <a:sym typeface="Times New Roman"/>
              </a:rPr>
              <a:t>Faster processing and readily available information enable swifter decision-making.</a:t>
            </a:r>
            <a:endParaRPr sz="2400">
              <a:solidFill>
                <a:schemeClr val="dk1"/>
              </a:solidFill>
              <a:latin typeface="Times New Roman"/>
              <a:ea typeface="Times New Roman"/>
              <a:cs typeface="Times New Roman"/>
              <a:sym typeface="Times New Roman"/>
            </a:endParaRPr>
          </a:p>
        </p:txBody>
      </p:sp>
      <p:grpSp>
        <p:nvGrpSpPr>
          <p:cNvPr id="406" name="Google Shape;406;p34"/>
          <p:cNvGrpSpPr/>
          <p:nvPr/>
        </p:nvGrpSpPr>
        <p:grpSpPr>
          <a:xfrm>
            <a:off x="9786950" y="4655573"/>
            <a:ext cx="5675475" cy="677096"/>
            <a:chOff x="0" y="0"/>
            <a:chExt cx="1036200" cy="205050"/>
          </a:xfrm>
        </p:grpSpPr>
        <p:sp>
          <p:nvSpPr>
            <p:cNvPr id="407" name="Google Shape;407;p34"/>
            <p:cNvSpPr/>
            <p:nvPr/>
          </p:nvSpPr>
          <p:spPr>
            <a:xfrm>
              <a:off x="0" y="0"/>
              <a:ext cx="1036060" cy="205000"/>
            </a:xfrm>
            <a:custGeom>
              <a:avLst/>
              <a:gdLst/>
              <a:ahLst/>
              <a:cxnLst/>
              <a:rect l="l" t="t" r="r" b="b"/>
              <a:pathLst>
                <a:path w="1036060" h="205000" extrusionOk="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408" name="Google Shape;408;p34"/>
            <p:cNvSpPr txBox="1"/>
            <p:nvPr/>
          </p:nvSpPr>
          <p:spPr>
            <a:xfrm>
              <a:off x="0" y="19050"/>
              <a:ext cx="1036200" cy="186000"/>
            </a:xfrm>
            <a:prstGeom prst="rect">
              <a:avLst/>
            </a:prstGeom>
            <a:noFill/>
            <a:ln>
              <a:noFill/>
            </a:ln>
          </p:spPr>
          <p:txBody>
            <a:bodyPr spcFirstLastPara="1" wrap="square" lIns="50800" tIns="50800" rIns="50800" bIns="50800" anchor="ctr" anchorCtr="0">
              <a:noAutofit/>
            </a:bodyPr>
            <a:lstStyle/>
            <a:p>
              <a:pPr marL="0" marR="0" lvl="0" indent="0" algn="ctr" rtl="0">
                <a:lnSpc>
                  <a:spcPct val="141833"/>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p:txBody>
        </p:sp>
      </p:grpSp>
      <p:sp>
        <p:nvSpPr>
          <p:cNvPr id="409" name="Google Shape;409;p34"/>
          <p:cNvSpPr txBox="1"/>
          <p:nvPr/>
        </p:nvSpPr>
        <p:spPr>
          <a:xfrm>
            <a:off x="9155675" y="5483963"/>
            <a:ext cx="6082800" cy="14406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2400">
                <a:solidFill>
                  <a:srgbClr val="0D0D0D"/>
                </a:solidFill>
                <a:latin typeface="Times New Roman"/>
                <a:ea typeface="Times New Roman"/>
                <a:cs typeface="Times New Roman"/>
                <a:sym typeface="Times New Roman"/>
              </a:rPr>
              <a:t>Centralized storage in an EDMS enhances security against unauthorized access..</a:t>
            </a:r>
            <a:endParaRPr sz="2400">
              <a:solidFill>
                <a:schemeClr val="dk1"/>
              </a:solidFill>
              <a:latin typeface="Times New Roman"/>
              <a:ea typeface="Times New Roman"/>
              <a:cs typeface="Times New Roman"/>
              <a:sym typeface="Times New Roman"/>
            </a:endParaRPr>
          </a:p>
          <a:p>
            <a:pPr marL="0" lvl="0" indent="0" algn="ctr" rtl="0">
              <a:lnSpc>
                <a:spcPct val="120000"/>
              </a:lnSpc>
              <a:spcBef>
                <a:spcPts val="0"/>
              </a:spcBef>
              <a:spcAft>
                <a:spcPts val="0"/>
              </a:spcAft>
              <a:buNone/>
            </a:pPr>
            <a:endParaRPr sz="2400">
              <a:solidFill>
                <a:srgbClr val="0D0D0D"/>
              </a:solidFill>
              <a:latin typeface="Times New Roman"/>
              <a:ea typeface="Times New Roman"/>
              <a:cs typeface="Times New Roman"/>
              <a:sym typeface="Times New Roman"/>
            </a:endParaRPr>
          </a:p>
        </p:txBody>
      </p:sp>
      <p:sp>
        <p:nvSpPr>
          <p:cNvPr id="410" name="Google Shape;410;p34"/>
          <p:cNvSpPr txBox="1"/>
          <p:nvPr/>
        </p:nvSpPr>
        <p:spPr>
          <a:xfrm>
            <a:off x="10494875" y="1782675"/>
            <a:ext cx="437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1"/>
                </a:solidFill>
                <a:latin typeface="Times New Roman"/>
                <a:ea typeface="Times New Roman"/>
                <a:cs typeface="Times New Roman"/>
                <a:sym typeface="Times New Roman"/>
              </a:rPr>
              <a:t>DECISION MAKING</a:t>
            </a:r>
            <a:endParaRPr sz="2400">
              <a:latin typeface="Times New Roman"/>
              <a:ea typeface="Times New Roman"/>
              <a:cs typeface="Times New Roman"/>
              <a:sym typeface="Times New Roman"/>
            </a:endParaRPr>
          </a:p>
        </p:txBody>
      </p:sp>
      <p:sp>
        <p:nvSpPr>
          <p:cNvPr id="411" name="Google Shape;411;p34"/>
          <p:cNvSpPr txBox="1"/>
          <p:nvPr/>
        </p:nvSpPr>
        <p:spPr>
          <a:xfrm>
            <a:off x="9925175" y="4767150"/>
            <a:ext cx="5266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ENHANCED SECURITY</a:t>
            </a:r>
            <a:endParaRPr sz="2400">
              <a:latin typeface="Times New Roman"/>
              <a:ea typeface="Times New Roman"/>
              <a:cs typeface="Times New Roman"/>
              <a:sym typeface="Times New Roman"/>
            </a:endParaRPr>
          </a:p>
        </p:txBody>
      </p:sp>
      <p:grpSp>
        <p:nvGrpSpPr>
          <p:cNvPr id="412" name="Google Shape;412;p34"/>
          <p:cNvGrpSpPr/>
          <p:nvPr/>
        </p:nvGrpSpPr>
        <p:grpSpPr>
          <a:xfrm>
            <a:off x="9720675" y="6952777"/>
            <a:ext cx="5675484" cy="978899"/>
            <a:chOff x="-32528" y="-72860"/>
            <a:chExt cx="1068588" cy="277860"/>
          </a:xfrm>
        </p:grpSpPr>
        <p:sp>
          <p:nvSpPr>
            <p:cNvPr id="413" name="Google Shape;413;p34"/>
            <p:cNvSpPr/>
            <p:nvPr/>
          </p:nvSpPr>
          <p:spPr>
            <a:xfrm>
              <a:off x="0" y="0"/>
              <a:ext cx="1036060" cy="205000"/>
            </a:xfrm>
            <a:custGeom>
              <a:avLst/>
              <a:gdLst/>
              <a:ahLst/>
              <a:cxnLst/>
              <a:rect l="l" t="t" r="r" b="b"/>
              <a:pathLst>
                <a:path w="1036060" h="205000" extrusionOk="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E6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414" name="Google Shape;414;p34"/>
            <p:cNvSpPr txBox="1"/>
            <p:nvPr/>
          </p:nvSpPr>
          <p:spPr>
            <a:xfrm>
              <a:off x="-32528" y="-72860"/>
              <a:ext cx="1036200" cy="186000"/>
            </a:xfrm>
            <a:prstGeom prst="rect">
              <a:avLst/>
            </a:prstGeom>
            <a:noFill/>
            <a:ln>
              <a:noFill/>
            </a:ln>
          </p:spPr>
          <p:txBody>
            <a:bodyPr spcFirstLastPara="1" wrap="square" lIns="50800" tIns="50800" rIns="50800" bIns="50800" anchor="ctr" anchorCtr="0">
              <a:noAutofit/>
            </a:bodyPr>
            <a:lstStyle/>
            <a:p>
              <a:pPr marL="0" marR="0" lvl="0" indent="0" algn="ctr" rtl="0">
                <a:lnSpc>
                  <a:spcPct val="141833"/>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p:txBody>
        </p:sp>
      </p:grpSp>
      <p:sp>
        <p:nvSpPr>
          <p:cNvPr id="415" name="Google Shape;415;p34"/>
          <p:cNvSpPr txBox="1"/>
          <p:nvPr/>
        </p:nvSpPr>
        <p:spPr>
          <a:xfrm>
            <a:off x="9517023" y="8156988"/>
            <a:ext cx="6082800" cy="18840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2400">
                <a:solidFill>
                  <a:srgbClr val="0D0D0D"/>
                </a:solidFill>
                <a:latin typeface="Times New Roman"/>
                <a:ea typeface="Times New Roman"/>
                <a:cs typeface="Times New Roman"/>
                <a:sym typeface="Times New Roman"/>
              </a:rPr>
              <a:t>Personalized dashboards provide real-time tracking of document statuses, improving transparency.</a:t>
            </a:r>
            <a:endParaRPr sz="24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a:solidFill>
                <a:srgbClr val="0D0D0D"/>
              </a:solidFill>
              <a:latin typeface="Times New Roman"/>
              <a:ea typeface="Times New Roman"/>
              <a:cs typeface="Times New Roman"/>
              <a:sym typeface="Times New Roman"/>
            </a:endParaRPr>
          </a:p>
        </p:txBody>
      </p:sp>
      <p:sp>
        <p:nvSpPr>
          <p:cNvPr id="416" name="Google Shape;416;p34"/>
          <p:cNvSpPr txBox="1"/>
          <p:nvPr/>
        </p:nvSpPr>
        <p:spPr>
          <a:xfrm>
            <a:off x="10319288" y="7263725"/>
            <a:ext cx="4683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REAL-TIME TRACKING</a:t>
            </a:r>
            <a:endParaRPr sz="2400">
              <a:latin typeface="Times New Roman"/>
              <a:ea typeface="Times New Roman"/>
              <a:cs typeface="Times New Roman"/>
              <a:sym typeface="Times New Roman"/>
            </a:endParaRPr>
          </a:p>
        </p:txBody>
      </p:sp>
      <p:sp>
        <p:nvSpPr>
          <p:cNvPr id="417" name="Google Shape;417;p34"/>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lvl="0" indent="457200" algn="l" rtl="0">
              <a:spcBef>
                <a:spcPts val="0"/>
              </a:spcBef>
              <a:spcAft>
                <a:spcPts val="0"/>
              </a:spcAft>
              <a:buNone/>
            </a:pPr>
            <a:r>
              <a:rPr lang="en-US" sz="3200">
                <a:solidFill>
                  <a:schemeClr val="dk1"/>
                </a:solidFill>
                <a:latin typeface="Calibri"/>
                <a:ea typeface="Calibri"/>
                <a:cs typeface="Calibri"/>
                <a:sym typeface="Calibri"/>
              </a:rPr>
              <a:t>9</a:t>
            </a:r>
            <a:endParaRPr sz="3200">
              <a:solidFill>
                <a:schemeClr val="dk1"/>
              </a:solidFill>
              <a:latin typeface="Calibri"/>
              <a:ea typeface="Calibri"/>
              <a:cs typeface="Calibri"/>
              <a:sym typeface="Calibri"/>
            </a:endParaRPr>
          </a:p>
        </p:txBody>
      </p:sp>
      <p:sp>
        <p:nvSpPr>
          <p:cNvPr id="418" name="Google Shape;418;p34"/>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RS</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22"/>
        <p:cNvGrpSpPr/>
        <p:nvPr/>
      </p:nvGrpSpPr>
      <p:grpSpPr>
        <a:xfrm>
          <a:off x="0" y="0"/>
          <a:ext cx="0" cy="0"/>
          <a:chOff x="0" y="0"/>
          <a:chExt cx="0" cy="0"/>
        </a:xfrm>
      </p:grpSpPr>
      <p:sp>
        <p:nvSpPr>
          <p:cNvPr id="423" name="Google Shape;423;p35"/>
          <p:cNvSpPr txBox="1"/>
          <p:nvPr/>
        </p:nvSpPr>
        <p:spPr>
          <a:xfrm>
            <a:off x="5807550" y="0"/>
            <a:ext cx="6672900" cy="1139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400"/>
              <a:buFont typeface="Arial"/>
              <a:buNone/>
            </a:pPr>
            <a:r>
              <a:rPr lang="en-US" sz="7400" b="1" i="0" u="none" strike="noStrike" cap="none">
                <a:solidFill>
                  <a:srgbClr val="227C9D"/>
                </a:solidFill>
                <a:latin typeface="Times New Roman"/>
                <a:ea typeface="Times New Roman"/>
                <a:cs typeface="Times New Roman"/>
                <a:sym typeface="Times New Roman"/>
              </a:rPr>
              <a:t>CONCLUSION</a:t>
            </a:r>
            <a:endParaRPr sz="7400" b="1" i="0" u="none" strike="noStrike" cap="none">
              <a:solidFill>
                <a:srgbClr val="000000"/>
              </a:solidFill>
              <a:latin typeface="Times New Roman"/>
              <a:ea typeface="Times New Roman"/>
              <a:cs typeface="Times New Roman"/>
              <a:sym typeface="Times New Roman"/>
            </a:endParaRPr>
          </a:p>
        </p:txBody>
      </p:sp>
      <p:sp>
        <p:nvSpPr>
          <p:cNvPr id="424" name="Google Shape;424;p35"/>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marR="0" lvl="0" indent="45720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libri"/>
                <a:ea typeface="Calibri"/>
                <a:cs typeface="Calibri"/>
                <a:sym typeface="Calibri"/>
              </a:rPr>
              <a:t>10</a:t>
            </a:r>
            <a:endParaRPr sz="3200" b="0" i="0" u="none" strike="noStrike" cap="none">
              <a:solidFill>
                <a:schemeClr val="dk1"/>
              </a:solidFill>
              <a:latin typeface="Calibri"/>
              <a:ea typeface="Calibri"/>
              <a:cs typeface="Calibri"/>
              <a:sym typeface="Calibri"/>
            </a:endParaRPr>
          </a:p>
        </p:txBody>
      </p:sp>
      <p:sp>
        <p:nvSpPr>
          <p:cNvPr id="425" name="Google Shape;425;p35"/>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libri"/>
                <a:ea typeface="Calibri"/>
                <a:cs typeface="Calibri"/>
                <a:sym typeface="Calibri"/>
              </a:rPr>
              <a:t>RS</a:t>
            </a:r>
            <a:endParaRPr sz="3200" b="0" i="0" u="none" strike="noStrike" cap="none">
              <a:solidFill>
                <a:schemeClr val="dk1"/>
              </a:solidFill>
              <a:latin typeface="Calibri"/>
              <a:ea typeface="Calibri"/>
              <a:cs typeface="Calibri"/>
              <a:sym typeface="Calibri"/>
            </a:endParaRPr>
          </a:p>
        </p:txBody>
      </p:sp>
      <p:sp>
        <p:nvSpPr>
          <p:cNvPr id="426" name="Google Shape;426;p35"/>
          <p:cNvSpPr/>
          <p:nvPr/>
        </p:nvSpPr>
        <p:spPr>
          <a:xfrm>
            <a:off x="17204191" y="-551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7" name="Google Shape;427;p35"/>
          <p:cNvSpPr/>
          <p:nvPr/>
        </p:nvSpPr>
        <p:spPr>
          <a:xfrm>
            <a:off x="17204191" y="1028700"/>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8" name="Google Shape;428;p35"/>
          <p:cNvSpPr/>
          <p:nvPr/>
        </p:nvSpPr>
        <p:spPr>
          <a:xfrm rot="-5400000">
            <a:off x="17204191" y="2112509"/>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9" name="Google Shape;429;p35"/>
          <p:cNvSpPr/>
          <p:nvPr/>
        </p:nvSpPr>
        <p:spPr>
          <a:xfrm>
            <a:off x="16120382" y="-551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30" name="Google Shape;430;p35"/>
          <p:cNvGrpSpPr/>
          <p:nvPr/>
        </p:nvGrpSpPr>
        <p:grpSpPr>
          <a:xfrm>
            <a:off x="1188720" y="1885053"/>
            <a:ext cx="15793705" cy="6969013"/>
            <a:chOff x="0" y="5453"/>
            <a:chExt cx="15793705" cy="6969013"/>
          </a:xfrm>
        </p:grpSpPr>
        <p:sp>
          <p:nvSpPr>
            <p:cNvPr id="431" name="Google Shape;431;p35"/>
            <p:cNvSpPr/>
            <p:nvPr/>
          </p:nvSpPr>
          <p:spPr>
            <a:xfrm>
              <a:off x="0" y="5453"/>
              <a:ext cx="15793705" cy="1161502"/>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351354" y="266791"/>
              <a:ext cx="638826" cy="638826"/>
            </a:xfrm>
            <a:prstGeom prst="rect">
              <a:avLst/>
            </a:prstGeom>
            <a:blipFill rotWithShape="1">
              <a:blip r:embed="rId7">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1341535" y="5453"/>
              <a:ext cx="14452169" cy="11615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txBox="1"/>
            <p:nvPr/>
          </p:nvSpPr>
          <p:spPr>
            <a:xfrm>
              <a:off x="1341535" y="5453"/>
              <a:ext cx="14452169" cy="1161502"/>
            </a:xfrm>
            <a:prstGeom prst="rect">
              <a:avLst/>
            </a:prstGeom>
            <a:noFill/>
            <a:ln>
              <a:noFill/>
            </a:ln>
          </p:spPr>
          <p:txBody>
            <a:bodyPr spcFirstLastPara="1" wrap="square" lIns="122925" tIns="122925" rIns="122925" bIns="1229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Transitioning to an Electronic Document Management System (EDMS) modernizes processes for increased efficiency and accuracy.</a:t>
              </a:r>
              <a:endParaRPr sz="2400" b="0" i="0" u="none" strike="noStrike" cap="none">
                <a:solidFill>
                  <a:srgbClr val="000000"/>
                </a:solidFill>
                <a:latin typeface="Times New Roman"/>
                <a:ea typeface="Times New Roman"/>
                <a:cs typeface="Times New Roman"/>
                <a:sym typeface="Times New Roman"/>
              </a:endParaRPr>
            </a:p>
          </p:txBody>
        </p:sp>
        <p:sp>
          <p:nvSpPr>
            <p:cNvPr id="435" name="Google Shape;435;p35"/>
            <p:cNvSpPr/>
            <p:nvPr/>
          </p:nvSpPr>
          <p:spPr>
            <a:xfrm>
              <a:off x="0" y="1457330"/>
              <a:ext cx="15793705" cy="1161502"/>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351354" y="1718668"/>
              <a:ext cx="638826" cy="638826"/>
            </a:xfrm>
            <a:prstGeom prst="rect">
              <a:avLst/>
            </a:prstGeom>
            <a:blipFill rotWithShape="1">
              <a:blip r:embed="rId8">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1341535" y="1457330"/>
              <a:ext cx="14452169" cy="11615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txBox="1"/>
            <p:nvPr/>
          </p:nvSpPr>
          <p:spPr>
            <a:xfrm>
              <a:off x="1341535" y="1457330"/>
              <a:ext cx="14452169" cy="1161502"/>
            </a:xfrm>
            <a:prstGeom prst="rect">
              <a:avLst/>
            </a:prstGeom>
            <a:noFill/>
            <a:ln>
              <a:noFill/>
            </a:ln>
          </p:spPr>
          <p:txBody>
            <a:bodyPr spcFirstLastPara="1" wrap="square" lIns="122925" tIns="122925" rIns="122925" bIns="1229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The revamped workflow ensures streamlining and error reduction.</a:t>
              </a:r>
              <a:endParaRPr sz="2400" b="0" i="0" u="none" strike="noStrike" cap="none">
                <a:solidFill>
                  <a:srgbClr val="000000"/>
                </a:solidFill>
                <a:latin typeface="Times New Roman"/>
                <a:ea typeface="Times New Roman"/>
                <a:cs typeface="Times New Roman"/>
                <a:sym typeface="Times New Roman"/>
              </a:endParaRPr>
            </a:p>
          </p:txBody>
        </p:sp>
        <p:sp>
          <p:nvSpPr>
            <p:cNvPr id="439" name="Google Shape;439;p35"/>
            <p:cNvSpPr/>
            <p:nvPr/>
          </p:nvSpPr>
          <p:spPr>
            <a:xfrm>
              <a:off x="0" y="2909208"/>
              <a:ext cx="15793705" cy="1161502"/>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351354" y="3170546"/>
              <a:ext cx="638826" cy="638826"/>
            </a:xfrm>
            <a:prstGeom prst="rect">
              <a:avLst/>
            </a:prstGeom>
            <a:blipFill rotWithShape="1">
              <a:blip r:embed="rId9">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1341535" y="2909208"/>
              <a:ext cx="14452169" cy="11615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txBox="1"/>
            <p:nvPr/>
          </p:nvSpPr>
          <p:spPr>
            <a:xfrm>
              <a:off x="1341535" y="2909208"/>
              <a:ext cx="14452169" cy="1161502"/>
            </a:xfrm>
            <a:prstGeom prst="rect">
              <a:avLst/>
            </a:prstGeom>
            <a:noFill/>
            <a:ln>
              <a:noFill/>
            </a:ln>
          </p:spPr>
          <p:txBody>
            <a:bodyPr spcFirstLastPara="1" wrap="square" lIns="122925" tIns="122925" rIns="122925" bIns="1229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Implementing an EDMS eliminates challenges, enhancing productivity.</a:t>
              </a:r>
              <a:endParaRPr sz="2400" b="0" i="0" u="none" strike="noStrike" cap="none">
                <a:solidFill>
                  <a:srgbClr val="000000"/>
                </a:solidFill>
                <a:latin typeface="Times New Roman"/>
                <a:ea typeface="Times New Roman"/>
                <a:cs typeface="Times New Roman"/>
                <a:sym typeface="Times New Roman"/>
              </a:endParaRPr>
            </a:p>
          </p:txBody>
        </p:sp>
        <p:sp>
          <p:nvSpPr>
            <p:cNvPr id="443" name="Google Shape;443;p35"/>
            <p:cNvSpPr/>
            <p:nvPr/>
          </p:nvSpPr>
          <p:spPr>
            <a:xfrm>
              <a:off x="0" y="4361086"/>
              <a:ext cx="15793705" cy="1161502"/>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351354" y="4622424"/>
              <a:ext cx="638826" cy="638826"/>
            </a:xfrm>
            <a:prstGeom prst="rect">
              <a:avLst/>
            </a:prstGeom>
            <a:blipFill rotWithShape="1">
              <a:blip r:embed="rId10">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341535" y="4361086"/>
              <a:ext cx="14452169" cy="11615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txBox="1"/>
            <p:nvPr/>
          </p:nvSpPr>
          <p:spPr>
            <a:xfrm>
              <a:off x="1341535" y="4361086"/>
              <a:ext cx="14452169" cy="1161502"/>
            </a:xfrm>
            <a:prstGeom prst="rect">
              <a:avLst/>
            </a:prstGeom>
            <a:noFill/>
            <a:ln>
              <a:noFill/>
            </a:ln>
          </p:spPr>
          <p:txBody>
            <a:bodyPr spcFirstLastPara="1" wrap="square" lIns="122925" tIns="122925" rIns="122925" bIns="1229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This system enables seamless collaboration, reduces processing time, and provides greater visibility and control.</a:t>
              </a:r>
              <a:endParaRPr sz="2400" b="0" i="0" u="none" strike="noStrike" cap="none">
                <a:solidFill>
                  <a:srgbClr val="000000"/>
                </a:solidFill>
                <a:latin typeface="Times New Roman"/>
                <a:ea typeface="Times New Roman"/>
                <a:cs typeface="Times New Roman"/>
                <a:sym typeface="Times New Roman"/>
              </a:endParaRPr>
            </a:p>
          </p:txBody>
        </p:sp>
        <p:sp>
          <p:nvSpPr>
            <p:cNvPr id="447" name="Google Shape;447;p35"/>
            <p:cNvSpPr/>
            <p:nvPr/>
          </p:nvSpPr>
          <p:spPr>
            <a:xfrm>
              <a:off x="0" y="5812964"/>
              <a:ext cx="15793705" cy="1161502"/>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351354" y="6074302"/>
              <a:ext cx="638826" cy="638826"/>
            </a:xfrm>
            <a:prstGeom prst="rect">
              <a:avLst/>
            </a:prstGeom>
            <a:blipFill rotWithShape="1">
              <a:blip r:embed="rId11">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1341535" y="5812964"/>
              <a:ext cx="14452169" cy="11615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txBox="1"/>
            <p:nvPr/>
          </p:nvSpPr>
          <p:spPr>
            <a:xfrm>
              <a:off x="1341535" y="5812964"/>
              <a:ext cx="14452169" cy="1161502"/>
            </a:xfrm>
            <a:prstGeom prst="rect">
              <a:avLst/>
            </a:prstGeom>
            <a:noFill/>
            <a:ln>
              <a:noFill/>
            </a:ln>
          </p:spPr>
          <p:txBody>
            <a:bodyPr spcFirstLastPara="1" wrap="square" lIns="122925" tIns="122925" rIns="122925" bIns="1229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Overall, adopting an EDMS enhances efficiency, reduces turnaround time, and offers transparency for all involved parties.</a:t>
              </a:r>
              <a:endParaRPr sz="2400" b="0" i="0" u="none" strike="noStrike" cap="non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54"/>
        <p:cNvGrpSpPr/>
        <p:nvPr/>
      </p:nvGrpSpPr>
      <p:grpSpPr>
        <a:xfrm>
          <a:off x="0" y="0"/>
          <a:ext cx="0" cy="0"/>
          <a:chOff x="0" y="0"/>
          <a:chExt cx="0" cy="0"/>
        </a:xfrm>
      </p:grpSpPr>
      <p:sp>
        <p:nvSpPr>
          <p:cNvPr id="455" name="Google Shape;455;p36"/>
          <p:cNvSpPr txBox="1"/>
          <p:nvPr/>
        </p:nvSpPr>
        <p:spPr>
          <a:xfrm>
            <a:off x="3833915" y="3960810"/>
            <a:ext cx="10620300" cy="190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2399" b="1" i="0" u="none" strike="noStrike" cap="none">
                <a:solidFill>
                  <a:srgbClr val="227C9D"/>
                </a:solidFill>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456" name="Google Shape;456;p36"/>
          <p:cNvSpPr/>
          <p:nvPr/>
        </p:nvSpPr>
        <p:spPr>
          <a:xfrm>
            <a:off x="17204191" y="-551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a:lstStyle/>
          <a:p>
            <a:endParaRPr lang="en-US"/>
          </a:p>
        </p:txBody>
      </p:sp>
      <p:sp>
        <p:nvSpPr>
          <p:cNvPr id="457" name="Google Shape;457;p36"/>
          <p:cNvSpPr/>
          <p:nvPr/>
        </p:nvSpPr>
        <p:spPr>
          <a:xfrm>
            <a:off x="17204191" y="1028700"/>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458" name="Google Shape;458;p36"/>
          <p:cNvSpPr/>
          <p:nvPr/>
        </p:nvSpPr>
        <p:spPr>
          <a:xfrm rot="-5400000">
            <a:off x="17204191" y="2112509"/>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5">
              <a:alphaModFix/>
            </a:blip>
            <a:stretch>
              <a:fillRect/>
            </a:stretch>
          </a:blipFill>
          <a:ln>
            <a:noFill/>
          </a:ln>
        </p:spPr>
        <p:txBody>
          <a:bodyPr/>
          <a:lstStyle/>
          <a:p>
            <a:endParaRPr lang="en-US"/>
          </a:p>
        </p:txBody>
      </p:sp>
      <p:sp>
        <p:nvSpPr>
          <p:cNvPr id="459" name="Google Shape;459;p36"/>
          <p:cNvSpPr/>
          <p:nvPr/>
        </p:nvSpPr>
        <p:spPr>
          <a:xfrm>
            <a:off x="16120382" y="-551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a:lstStyle/>
          <a:p>
            <a:endParaRPr lang="en-US"/>
          </a:p>
        </p:txBody>
      </p:sp>
      <p:sp>
        <p:nvSpPr>
          <p:cNvPr id="460" name="Google Shape;460;p36"/>
          <p:cNvSpPr/>
          <p:nvPr/>
        </p:nvSpPr>
        <p:spPr>
          <a:xfrm rot="5400000">
            <a:off x="15036573" y="1028700"/>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5">
              <a:alphaModFix/>
            </a:blip>
            <a:stretch>
              <a:fillRect/>
            </a:stretch>
          </a:blipFill>
          <a:ln>
            <a:noFill/>
          </a:ln>
        </p:spPr>
        <p:txBody>
          <a:bodyPr/>
          <a:lstStyle/>
          <a:p>
            <a:endParaRPr lang="en-US"/>
          </a:p>
        </p:txBody>
      </p:sp>
      <p:sp>
        <p:nvSpPr>
          <p:cNvPr id="461" name="Google Shape;461;p36"/>
          <p:cNvSpPr/>
          <p:nvPr/>
        </p:nvSpPr>
        <p:spPr>
          <a:xfrm rot="10800000">
            <a:off x="16120382" y="21125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a:lstStyle/>
          <a:p>
            <a:endParaRPr lang="en-US"/>
          </a:p>
        </p:txBody>
      </p:sp>
      <p:sp>
        <p:nvSpPr>
          <p:cNvPr id="462" name="Google Shape;462;p36"/>
          <p:cNvSpPr/>
          <p:nvPr/>
        </p:nvSpPr>
        <p:spPr>
          <a:xfrm>
            <a:off x="15036573" y="2112509"/>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4">
              <a:alphaModFix/>
            </a:blip>
            <a:stretch>
              <a:fillRect/>
            </a:stretch>
          </a:blipFill>
          <a:ln>
            <a:noFill/>
          </a:ln>
        </p:spPr>
        <p:txBody>
          <a:bodyPr/>
          <a:lstStyle/>
          <a:p>
            <a:endParaRPr lang="en-US"/>
          </a:p>
        </p:txBody>
      </p:sp>
      <p:sp>
        <p:nvSpPr>
          <p:cNvPr id="463" name="Google Shape;463;p36"/>
          <p:cNvSpPr/>
          <p:nvPr/>
        </p:nvSpPr>
        <p:spPr>
          <a:xfrm rot="-5400000">
            <a:off x="12770705" y="-55109"/>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6">
              <a:alphaModFix/>
            </a:blip>
            <a:stretch>
              <a:fillRect/>
            </a:stretch>
          </a:blipFill>
          <a:ln>
            <a:noFill/>
          </a:ln>
        </p:spPr>
        <p:txBody>
          <a:bodyPr/>
          <a:lstStyle/>
          <a:p>
            <a:endParaRPr lang="en-US"/>
          </a:p>
        </p:txBody>
      </p:sp>
      <p:sp>
        <p:nvSpPr>
          <p:cNvPr id="464" name="Google Shape;464;p36"/>
          <p:cNvSpPr/>
          <p:nvPr/>
        </p:nvSpPr>
        <p:spPr>
          <a:xfrm>
            <a:off x="12770705" y="1028700"/>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5">
              <a:alphaModFix/>
            </a:blip>
            <a:stretch>
              <a:fillRect/>
            </a:stretch>
          </a:blipFill>
          <a:ln>
            <a:noFill/>
          </a:ln>
        </p:spPr>
        <p:txBody>
          <a:bodyPr/>
          <a:lstStyle/>
          <a:p>
            <a:endParaRPr lang="en-US"/>
          </a:p>
        </p:txBody>
      </p:sp>
      <p:sp>
        <p:nvSpPr>
          <p:cNvPr id="465" name="Google Shape;465;p36"/>
          <p:cNvSpPr/>
          <p:nvPr/>
        </p:nvSpPr>
        <p:spPr>
          <a:xfrm rot="10800000">
            <a:off x="9525" y="7044155"/>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a:lstStyle/>
          <a:p>
            <a:endParaRPr lang="en-US"/>
          </a:p>
        </p:txBody>
      </p:sp>
      <p:sp>
        <p:nvSpPr>
          <p:cNvPr id="466" name="Google Shape;466;p36"/>
          <p:cNvSpPr/>
          <p:nvPr/>
        </p:nvSpPr>
        <p:spPr>
          <a:xfrm>
            <a:off x="1083809" y="7072730"/>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467" name="Google Shape;467;p36"/>
          <p:cNvSpPr/>
          <p:nvPr/>
        </p:nvSpPr>
        <p:spPr>
          <a:xfrm>
            <a:off x="0" y="815653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a:lstStyle/>
          <a:p>
            <a:endParaRPr lang="en-US"/>
          </a:p>
        </p:txBody>
      </p:sp>
      <p:sp>
        <p:nvSpPr>
          <p:cNvPr id="468" name="Google Shape;468;p36"/>
          <p:cNvSpPr/>
          <p:nvPr/>
        </p:nvSpPr>
        <p:spPr>
          <a:xfrm rot="10800000">
            <a:off x="0" y="9240348"/>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469" name="Google Shape;469;p36"/>
          <p:cNvSpPr/>
          <p:nvPr/>
        </p:nvSpPr>
        <p:spPr>
          <a:xfrm rot="-5400000">
            <a:off x="1083809" y="9240348"/>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5">
              <a:alphaModFix/>
            </a:blip>
            <a:stretch>
              <a:fillRect/>
            </a:stretch>
          </a:blipFill>
          <a:ln>
            <a:noFill/>
          </a:ln>
        </p:spPr>
        <p:txBody>
          <a:bodyPr/>
          <a:lstStyle/>
          <a:p>
            <a:endParaRPr lang="en-US"/>
          </a:p>
        </p:txBody>
      </p:sp>
      <p:sp>
        <p:nvSpPr>
          <p:cNvPr id="470" name="Google Shape;470;p36"/>
          <p:cNvSpPr/>
          <p:nvPr/>
        </p:nvSpPr>
        <p:spPr>
          <a:xfrm rot="10800000">
            <a:off x="3321750" y="9268923"/>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5">
              <a:alphaModFix/>
            </a:blip>
            <a:stretch>
              <a:fillRect/>
            </a:stretch>
          </a:blipFill>
          <a:ln>
            <a:noFill/>
          </a:ln>
        </p:spPr>
        <p:txBody>
          <a:bodyPr/>
          <a:lstStyle/>
          <a:p>
            <a:endParaRPr lang="en-US"/>
          </a:p>
        </p:txBody>
      </p:sp>
      <p:sp>
        <p:nvSpPr>
          <p:cNvPr id="471" name="Google Shape;471;p36"/>
          <p:cNvSpPr/>
          <p:nvPr/>
        </p:nvSpPr>
        <p:spPr>
          <a:xfrm>
            <a:off x="3321750" y="8185114"/>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4">
              <a:alphaModFix/>
            </a:blip>
            <a:stretch>
              <a:fillRect/>
            </a:stretch>
          </a:blipFill>
          <a:ln>
            <a:noFill/>
          </a:ln>
        </p:spPr>
        <p:txBody>
          <a:bodyPr/>
          <a:lstStyle/>
          <a:p>
            <a:endParaRPr lang="en-US"/>
          </a:p>
        </p:txBody>
      </p:sp>
      <p:sp>
        <p:nvSpPr>
          <p:cNvPr id="472" name="Google Shape;472;p36"/>
          <p:cNvSpPr/>
          <p:nvPr/>
        </p:nvSpPr>
        <p:spPr>
          <a:xfrm rot="5400000">
            <a:off x="4405559" y="9268923"/>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84"/>
        <p:cNvGrpSpPr/>
        <p:nvPr/>
      </p:nvGrpSpPr>
      <p:grpSpPr>
        <a:xfrm>
          <a:off x="0" y="0"/>
          <a:ext cx="0" cy="0"/>
          <a:chOff x="0" y="0"/>
          <a:chExt cx="0" cy="0"/>
        </a:xfrm>
      </p:grpSpPr>
      <p:sp>
        <p:nvSpPr>
          <p:cNvPr id="185" name="Google Shape;185;p26"/>
          <p:cNvSpPr txBox="1"/>
          <p:nvPr/>
        </p:nvSpPr>
        <p:spPr>
          <a:xfrm>
            <a:off x="4449250" y="-27650"/>
            <a:ext cx="8012700" cy="11391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1100"/>
              <a:buFont typeface="Arial"/>
              <a:buNone/>
            </a:pPr>
            <a:r>
              <a:rPr lang="en-US" sz="7400" b="1" i="0" u="none" strike="noStrike" cap="none">
                <a:solidFill>
                  <a:srgbClr val="227C9D"/>
                </a:solidFill>
                <a:highlight>
                  <a:srgbClr val="EDEBE9"/>
                </a:highlight>
                <a:latin typeface="Times New Roman"/>
                <a:ea typeface="Times New Roman"/>
                <a:cs typeface="Times New Roman"/>
                <a:sym typeface="Times New Roman"/>
              </a:rPr>
              <a:t>INTRODUCTION</a:t>
            </a:r>
            <a:endParaRPr sz="7400" b="1" i="0" u="none" strike="noStrike" cap="none">
              <a:solidFill>
                <a:srgbClr val="227C9D"/>
              </a:solidFill>
              <a:latin typeface="Arial"/>
              <a:ea typeface="Arial"/>
              <a:cs typeface="Arial"/>
              <a:sym typeface="Arial"/>
            </a:endParaRPr>
          </a:p>
        </p:txBody>
      </p:sp>
      <p:sp>
        <p:nvSpPr>
          <p:cNvPr id="186" name="Google Shape;186;p26"/>
          <p:cNvSpPr txBox="1"/>
          <p:nvPr/>
        </p:nvSpPr>
        <p:spPr>
          <a:xfrm>
            <a:off x="12203000" y="6486375"/>
            <a:ext cx="5970000" cy="5694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3700"/>
              <a:buFont typeface="Arial"/>
              <a:buNone/>
            </a:pPr>
            <a:endParaRPr sz="3700" b="0" i="0" u="none" strike="noStrike" cap="none">
              <a:solidFill>
                <a:schemeClr val="dk1"/>
              </a:solidFill>
              <a:latin typeface="Times New Roman"/>
              <a:ea typeface="Times New Roman"/>
              <a:cs typeface="Times New Roman"/>
              <a:sym typeface="Times New Roman"/>
            </a:endParaRPr>
          </a:p>
        </p:txBody>
      </p:sp>
      <p:sp>
        <p:nvSpPr>
          <p:cNvPr id="187" name="Google Shape;187;p26"/>
          <p:cNvSpPr/>
          <p:nvPr/>
        </p:nvSpPr>
        <p:spPr>
          <a:xfrm rot="-5400000">
            <a:off x="15036572" y="0"/>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8" name="Google Shape;188;p26"/>
          <p:cNvSpPr/>
          <p:nvPr/>
        </p:nvSpPr>
        <p:spPr>
          <a:xfrm rot="-5400000">
            <a:off x="16120381" y="0"/>
            <a:ext cx="1083809" cy="1083809"/>
          </a:xfrm>
          <a:custGeom>
            <a:avLst/>
            <a:gdLst/>
            <a:ahLst/>
            <a:cxnLst/>
            <a:rect l="l" t="t" r="r" b="b"/>
            <a:pathLst>
              <a:path w="1083809" h="1083809" extrusionOk="0">
                <a:moveTo>
                  <a:pt x="0" y="0"/>
                </a:moveTo>
                <a:lnTo>
                  <a:pt x="1083808" y="0"/>
                </a:lnTo>
                <a:lnTo>
                  <a:pt x="1083808" y="1083809"/>
                </a:lnTo>
                <a:lnTo>
                  <a:pt x="0" y="1083809"/>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26"/>
          <p:cNvSpPr/>
          <p:nvPr/>
        </p:nvSpPr>
        <p:spPr>
          <a:xfrm rot="10800000">
            <a:off x="17204189" y="0"/>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 name="Google Shape;190;p26"/>
          <p:cNvSpPr/>
          <p:nvPr/>
        </p:nvSpPr>
        <p:spPr>
          <a:xfrm rot="-5400000">
            <a:off x="15036572" y="10838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 name="Google Shape;191;p26"/>
          <p:cNvSpPr/>
          <p:nvPr/>
        </p:nvSpPr>
        <p:spPr>
          <a:xfrm rot="5400000">
            <a:off x="17204189" y="1083809"/>
            <a:ext cx="1083809" cy="1083809"/>
          </a:xfrm>
          <a:custGeom>
            <a:avLst/>
            <a:gdLst/>
            <a:ahLst/>
            <a:cxnLst/>
            <a:rect l="l" t="t" r="r" b="b"/>
            <a:pathLst>
              <a:path w="1083809" h="1083809" extrusionOk="0">
                <a:moveTo>
                  <a:pt x="0" y="0"/>
                </a:moveTo>
                <a:lnTo>
                  <a:pt x="1083809" y="0"/>
                </a:lnTo>
                <a:lnTo>
                  <a:pt x="1083809" y="1083809"/>
                </a:lnTo>
                <a:lnTo>
                  <a:pt x="0" y="108380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 name="Google Shape;192;p26"/>
          <p:cNvSpPr/>
          <p:nvPr/>
        </p:nvSpPr>
        <p:spPr>
          <a:xfrm rot="-5400000">
            <a:off x="17204189" y="2167618"/>
            <a:ext cx="1083809" cy="1083809"/>
          </a:xfrm>
          <a:custGeom>
            <a:avLst/>
            <a:gdLst/>
            <a:ahLst/>
            <a:cxnLst/>
            <a:rect l="l" t="t" r="r" b="b"/>
            <a:pathLst>
              <a:path w="1083809" h="1083809" extrusionOk="0">
                <a:moveTo>
                  <a:pt x="1083809" y="1083809"/>
                </a:moveTo>
                <a:lnTo>
                  <a:pt x="0" y="1083809"/>
                </a:lnTo>
                <a:lnTo>
                  <a:pt x="0" y="0"/>
                </a:lnTo>
                <a:lnTo>
                  <a:pt x="1083809" y="0"/>
                </a:lnTo>
                <a:lnTo>
                  <a:pt x="1083809" y="1083809"/>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26"/>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marR="0" lvl="0" indent="45720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libri"/>
                <a:ea typeface="Calibri"/>
                <a:cs typeface="Calibri"/>
                <a:sym typeface="Calibri"/>
              </a:rPr>
              <a:t>1</a:t>
            </a:r>
            <a:endParaRPr sz="3200" b="0" i="0" u="none" strike="noStrike" cap="none">
              <a:solidFill>
                <a:schemeClr val="dk1"/>
              </a:solidFill>
              <a:latin typeface="Calibri"/>
              <a:ea typeface="Calibri"/>
              <a:cs typeface="Calibri"/>
              <a:sym typeface="Calibri"/>
            </a:endParaRPr>
          </a:p>
        </p:txBody>
      </p:sp>
      <p:sp>
        <p:nvSpPr>
          <p:cNvPr id="194" name="Google Shape;194;p26"/>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libri"/>
                <a:ea typeface="Calibri"/>
                <a:cs typeface="Calibri"/>
                <a:sym typeface="Calibri"/>
              </a:rPr>
              <a:t>SG</a:t>
            </a:r>
            <a:endParaRPr sz="3200" b="0" i="0" u="none" strike="noStrike" cap="none">
              <a:solidFill>
                <a:schemeClr val="dk1"/>
              </a:solidFill>
              <a:latin typeface="Calibri"/>
              <a:ea typeface="Calibri"/>
              <a:cs typeface="Calibri"/>
              <a:sym typeface="Calibri"/>
            </a:endParaRPr>
          </a:p>
        </p:txBody>
      </p:sp>
      <p:grpSp>
        <p:nvGrpSpPr>
          <p:cNvPr id="195" name="Google Shape;195;p26"/>
          <p:cNvGrpSpPr/>
          <p:nvPr/>
        </p:nvGrpSpPr>
        <p:grpSpPr>
          <a:xfrm>
            <a:off x="2972912" y="2578816"/>
            <a:ext cx="10919446" cy="6276880"/>
            <a:chOff x="1845152" y="125742"/>
            <a:chExt cx="10919446" cy="6276880"/>
          </a:xfrm>
        </p:grpSpPr>
        <p:sp>
          <p:nvSpPr>
            <p:cNvPr id="196" name="Google Shape;196;p26"/>
            <p:cNvSpPr/>
            <p:nvPr/>
          </p:nvSpPr>
          <p:spPr>
            <a:xfrm>
              <a:off x="1845152" y="125742"/>
              <a:ext cx="1352412" cy="1352412"/>
            </a:xfrm>
            <a:prstGeom prst="ellipse">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2129158" y="409748"/>
              <a:ext cx="784399" cy="784399"/>
            </a:xfrm>
            <a:prstGeom prst="rect">
              <a:avLst/>
            </a:prstGeom>
            <a:blipFill rotWithShape="1">
              <a:blip r:embed="rId7">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487367" y="125742"/>
              <a:ext cx="3187828" cy="1352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txBox="1"/>
            <p:nvPr/>
          </p:nvSpPr>
          <p:spPr>
            <a:xfrm>
              <a:off x="3487367" y="125742"/>
              <a:ext cx="3187828" cy="13524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Efficient document management and approval workflows are crucial for productivity and compliance.</a:t>
              </a:r>
              <a:endParaRPr sz="2000" b="0" i="0" u="none" strike="noStrike" cap="none">
                <a:solidFill>
                  <a:srgbClr val="000000"/>
                </a:solidFill>
                <a:latin typeface="Times New Roman"/>
                <a:ea typeface="Times New Roman"/>
                <a:cs typeface="Times New Roman"/>
                <a:sym typeface="Times New Roman"/>
              </a:endParaRPr>
            </a:p>
          </p:txBody>
        </p:sp>
        <p:sp>
          <p:nvSpPr>
            <p:cNvPr id="200" name="Google Shape;200;p26"/>
            <p:cNvSpPr/>
            <p:nvPr/>
          </p:nvSpPr>
          <p:spPr>
            <a:xfrm>
              <a:off x="7230651" y="125742"/>
              <a:ext cx="1352412" cy="1352412"/>
            </a:xfrm>
            <a:prstGeom prst="ellipse">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7514657" y="409748"/>
              <a:ext cx="784399" cy="784399"/>
            </a:xfrm>
            <a:prstGeom prst="rect">
              <a:avLst/>
            </a:prstGeom>
            <a:blipFill rotWithShape="1">
              <a:blip r:embed="rId8">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8872866" y="125742"/>
              <a:ext cx="3187828" cy="1352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txBox="1"/>
            <p:nvPr/>
          </p:nvSpPr>
          <p:spPr>
            <a:xfrm>
              <a:off x="8872866" y="125742"/>
              <a:ext cx="3187828" cy="13524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Manual processes cause delays, errors, and compliance issues, hindering efficiency.</a:t>
              </a:r>
              <a:endParaRPr/>
            </a:p>
          </p:txBody>
        </p:sp>
        <p:sp>
          <p:nvSpPr>
            <p:cNvPr id="204" name="Google Shape;204;p26"/>
            <p:cNvSpPr/>
            <p:nvPr/>
          </p:nvSpPr>
          <p:spPr>
            <a:xfrm>
              <a:off x="1845152" y="2587976"/>
              <a:ext cx="1352412" cy="1352412"/>
            </a:xfrm>
            <a:prstGeom prst="ellipse">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129158" y="2871982"/>
              <a:ext cx="784399" cy="784399"/>
            </a:xfrm>
            <a:prstGeom prst="rect">
              <a:avLst/>
            </a:prstGeom>
            <a:blipFill rotWithShape="1">
              <a:blip r:embed="rId9">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3487367" y="2587976"/>
              <a:ext cx="3187828" cy="1352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txBox="1"/>
            <p:nvPr/>
          </p:nvSpPr>
          <p:spPr>
            <a:xfrm>
              <a:off x="3487367" y="2587976"/>
              <a:ext cx="3187828" cy="13524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Automated solutions are increasingly necessary for competitiveness and efficiency.</a:t>
              </a:r>
              <a:endParaRPr/>
            </a:p>
          </p:txBody>
        </p:sp>
        <p:sp>
          <p:nvSpPr>
            <p:cNvPr id="208" name="Google Shape;208;p26"/>
            <p:cNvSpPr/>
            <p:nvPr/>
          </p:nvSpPr>
          <p:spPr>
            <a:xfrm>
              <a:off x="7230651" y="2587976"/>
              <a:ext cx="1352412" cy="1352412"/>
            </a:xfrm>
            <a:prstGeom prst="ellipse">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514657" y="2871982"/>
              <a:ext cx="784399" cy="784399"/>
            </a:xfrm>
            <a:prstGeom prst="rect">
              <a:avLst/>
            </a:prstGeom>
            <a:blipFill rotWithShape="1">
              <a:blip r:embed="rId10">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8872866" y="2587976"/>
              <a:ext cx="3187828" cy="1352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txBox="1"/>
            <p:nvPr/>
          </p:nvSpPr>
          <p:spPr>
            <a:xfrm>
              <a:off x="8872866" y="2587976"/>
              <a:ext cx="3187828" cy="13524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Automation streamlines document management, driving productivity, accuracy, and compliance.</a:t>
              </a:r>
              <a:endParaRPr/>
            </a:p>
          </p:txBody>
        </p:sp>
        <p:sp>
          <p:nvSpPr>
            <p:cNvPr id="212" name="Google Shape;212;p26"/>
            <p:cNvSpPr/>
            <p:nvPr/>
          </p:nvSpPr>
          <p:spPr>
            <a:xfrm>
              <a:off x="1845152" y="5050210"/>
              <a:ext cx="1352412" cy="1352412"/>
            </a:xfrm>
            <a:prstGeom prst="ellipse">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2129158" y="5334217"/>
              <a:ext cx="784399" cy="784399"/>
            </a:xfrm>
            <a:prstGeom prst="rect">
              <a:avLst/>
            </a:prstGeom>
            <a:blipFill rotWithShape="1">
              <a:blip r:embed="rId11">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3487367" y="5050210"/>
              <a:ext cx="3187828" cy="1352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p:nvPr/>
          </p:nvSpPr>
          <p:spPr>
            <a:xfrm>
              <a:off x="3487367" y="5050210"/>
              <a:ext cx="3187828" cy="13524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Transitioning from manual to automated systems overcomes limitations.</a:t>
              </a:r>
              <a:endParaRPr/>
            </a:p>
          </p:txBody>
        </p:sp>
        <p:sp>
          <p:nvSpPr>
            <p:cNvPr id="216" name="Google Shape;216;p26"/>
            <p:cNvSpPr/>
            <p:nvPr/>
          </p:nvSpPr>
          <p:spPr>
            <a:xfrm>
              <a:off x="7230651" y="5050210"/>
              <a:ext cx="1352412" cy="1352412"/>
            </a:xfrm>
            <a:prstGeom prst="ellipse">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514657" y="5334217"/>
              <a:ext cx="784399" cy="784399"/>
            </a:xfrm>
            <a:prstGeom prst="rect">
              <a:avLst/>
            </a:prstGeom>
            <a:blipFill rotWithShape="1">
              <a:blip r:embed="rId12">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8656635" y="5050210"/>
              <a:ext cx="4107963" cy="1352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p:nvPr/>
          </p:nvSpPr>
          <p:spPr>
            <a:xfrm>
              <a:off x="8656635" y="5050210"/>
              <a:ext cx="4107963" cy="13524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Implementing an Electronic Document Management System (EDMS) with automated workflows and electronic signatures is key.</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23"/>
        <p:cNvGrpSpPr/>
        <p:nvPr/>
      </p:nvGrpSpPr>
      <p:grpSpPr>
        <a:xfrm>
          <a:off x="0" y="0"/>
          <a:ext cx="0" cy="0"/>
          <a:chOff x="0" y="0"/>
          <a:chExt cx="0" cy="0"/>
        </a:xfrm>
      </p:grpSpPr>
      <p:sp>
        <p:nvSpPr>
          <p:cNvPr id="224" name="Google Shape;224;p27"/>
          <p:cNvSpPr txBox="1"/>
          <p:nvPr/>
        </p:nvSpPr>
        <p:spPr>
          <a:xfrm>
            <a:off x="5819325" y="0"/>
            <a:ext cx="7842000" cy="11391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7400" b="1">
                <a:solidFill>
                  <a:srgbClr val="227C9D"/>
                </a:solidFill>
                <a:highlight>
                  <a:srgbClr val="EDEBE9"/>
                </a:highlight>
                <a:latin typeface="Times New Roman"/>
                <a:ea typeface="Times New Roman"/>
                <a:cs typeface="Times New Roman"/>
                <a:sym typeface="Times New Roman"/>
              </a:rPr>
              <a:t>   OVERVIEW</a:t>
            </a:r>
            <a:endParaRPr/>
          </a:p>
        </p:txBody>
      </p:sp>
      <p:sp>
        <p:nvSpPr>
          <p:cNvPr id="225" name="Google Shape;225;p27"/>
          <p:cNvSpPr txBox="1"/>
          <p:nvPr/>
        </p:nvSpPr>
        <p:spPr>
          <a:xfrm>
            <a:off x="3784200" y="5883275"/>
            <a:ext cx="10719600" cy="21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a:p>
        </p:txBody>
      </p:sp>
      <p:grpSp>
        <p:nvGrpSpPr>
          <p:cNvPr id="226" name="Google Shape;226;p27"/>
          <p:cNvGrpSpPr/>
          <p:nvPr/>
        </p:nvGrpSpPr>
        <p:grpSpPr>
          <a:xfrm>
            <a:off x="840500" y="2142375"/>
            <a:ext cx="6855127" cy="1385401"/>
            <a:chOff x="0" y="0"/>
            <a:chExt cx="1592438" cy="270750"/>
          </a:xfrm>
        </p:grpSpPr>
        <p:sp>
          <p:nvSpPr>
            <p:cNvPr id="227" name="Google Shape;227;p27"/>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29" name="Google Shape;229;p27"/>
          <p:cNvSpPr txBox="1"/>
          <p:nvPr/>
        </p:nvSpPr>
        <p:spPr>
          <a:xfrm>
            <a:off x="951275" y="2109825"/>
            <a:ext cx="67443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Introduction to Document Management</a:t>
            </a:r>
            <a:endParaRPr sz="3900">
              <a:solidFill>
                <a:schemeClr val="lt1"/>
              </a:solidFill>
              <a:latin typeface="Times New Roman"/>
              <a:ea typeface="Times New Roman"/>
              <a:cs typeface="Times New Roman"/>
              <a:sym typeface="Times New Roman"/>
            </a:endParaRPr>
          </a:p>
        </p:txBody>
      </p:sp>
      <p:sp>
        <p:nvSpPr>
          <p:cNvPr id="230" name="Google Shape;230;p27"/>
          <p:cNvSpPr txBox="1"/>
          <p:nvPr/>
        </p:nvSpPr>
        <p:spPr>
          <a:xfrm>
            <a:off x="960075" y="4073146"/>
            <a:ext cx="8264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nvGrpSpPr>
          <p:cNvPr id="231" name="Google Shape;231;p27"/>
          <p:cNvGrpSpPr/>
          <p:nvPr/>
        </p:nvGrpSpPr>
        <p:grpSpPr>
          <a:xfrm>
            <a:off x="840500" y="6082999"/>
            <a:ext cx="6855127" cy="1292994"/>
            <a:chOff x="0" y="0"/>
            <a:chExt cx="1592438" cy="270750"/>
          </a:xfrm>
        </p:grpSpPr>
        <p:sp>
          <p:nvSpPr>
            <p:cNvPr id="232" name="Google Shape;232;p27"/>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34" name="Google Shape;234;p27"/>
          <p:cNvSpPr txBox="1"/>
          <p:nvPr/>
        </p:nvSpPr>
        <p:spPr>
          <a:xfrm>
            <a:off x="960075" y="6258454"/>
            <a:ext cx="8264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The Approval Workflow Process</a:t>
            </a:r>
            <a:endParaRPr sz="3900">
              <a:solidFill>
                <a:schemeClr val="lt1"/>
              </a:solidFill>
              <a:latin typeface="Times New Roman"/>
              <a:ea typeface="Times New Roman"/>
              <a:cs typeface="Times New Roman"/>
              <a:sym typeface="Times New Roman"/>
            </a:endParaRPr>
          </a:p>
        </p:txBody>
      </p:sp>
      <p:grpSp>
        <p:nvGrpSpPr>
          <p:cNvPr id="235" name="Google Shape;235;p27"/>
          <p:cNvGrpSpPr/>
          <p:nvPr/>
        </p:nvGrpSpPr>
        <p:grpSpPr>
          <a:xfrm>
            <a:off x="840500" y="7933575"/>
            <a:ext cx="6855127" cy="1292994"/>
            <a:chOff x="0" y="0"/>
            <a:chExt cx="1592438" cy="270750"/>
          </a:xfrm>
        </p:grpSpPr>
        <p:sp>
          <p:nvSpPr>
            <p:cNvPr id="236" name="Google Shape;236;p27"/>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38" name="Google Shape;238;p27"/>
          <p:cNvSpPr txBox="1"/>
          <p:nvPr/>
        </p:nvSpPr>
        <p:spPr>
          <a:xfrm>
            <a:off x="960075" y="8109025"/>
            <a:ext cx="8264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Bottlenecks and Challenges</a:t>
            </a:r>
            <a:endParaRPr sz="3900">
              <a:solidFill>
                <a:schemeClr val="lt1"/>
              </a:solidFill>
              <a:latin typeface="Times New Roman"/>
              <a:ea typeface="Times New Roman"/>
              <a:cs typeface="Times New Roman"/>
              <a:sym typeface="Times New Roman"/>
            </a:endParaRPr>
          </a:p>
        </p:txBody>
      </p:sp>
      <p:sp>
        <p:nvSpPr>
          <p:cNvPr id="239" name="Google Shape;239;p27"/>
          <p:cNvSpPr txBox="1"/>
          <p:nvPr/>
        </p:nvSpPr>
        <p:spPr>
          <a:xfrm>
            <a:off x="8273900" y="2009875"/>
            <a:ext cx="9321000" cy="160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Document management entails storing, organizing, and tracking documents to ensure data integrity, security, and compliance.</a:t>
            </a:r>
            <a:endParaRPr sz="2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800">
              <a:solidFill>
                <a:schemeClr val="dk1"/>
              </a:solidFill>
              <a:highlight>
                <a:srgbClr val="EDEBE9"/>
              </a:highlight>
              <a:latin typeface="Times New Roman"/>
              <a:ea typeface="Times New Roman"/>
              <a:cs typeface="Times New Roman"/>
              <a:sym typeface="Times New Roman"/>
            </a:endParaRPr>
          </a:p>
        </p:txBody>
      </p:sp>
      <p:sp>
        <p:nvSpPr>
          <p:cNvPr id="240" name="Google Shape;240;p27"/>
          <p:cNvSpPr txBox="1"/>
          <p:nvPr/>
        </p:nvSpPr>
        <p:spPr>
          <a:xfrm>
            <a:off x="8273900" y="3946584"/>
            <a:ext cx="93210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a:solidFill>
                  <a:schemeClr val="dk1"/>
                </a:solidFill>
                <a:highlight>
                  <a:srgbClr val="EDEBE9"/>
                </a:highlight>
                <a:latin typeface="Times New Roman"/>
                <a:ea typeface="Times New Roman"/>
                <a:cs typeface="Times New Roman"/>
                <a:sym typeface="Times New Roman"/>
              </a:rPr>
              <a:t>Manual routing and processing cause delays and lack of visibility. It increases risk of errors, discrepancies, and compliance issues due to inconsistent approval processes.​</a:t>
            </a:r>
            <a:endParaRPr sz="2800">
              <a:solidFill>
                <a:schemeClr val="dk1"/>
              </a:solidFill>
              <a:latin typeface="Times New Roman"/>
              <a:ea typeface="Times New Roman"/>
              <a:cs typeface="Times New Roman"/>
              <a:sym typeface="Times New Roman"/>
            </a:endParaRPr>
          </a:p>
        </p:txBody>
      </p:sp>
      <p:sp>
        <p:nvSpPr>
          <p:cNvPr id="241" name="Google Shape;241;p27"/>
          <p:cNvSpPr txBox="1"/>
          <p:nvPr/>
        </p:nvSpPr>
        <p:spPr>
          <a:xfrm>
            <a:off x="8273900" y="5920425"/>
            <a:ext cx="9321000" cy="160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Documents follow a set sequence of steps, routing between stakeholders or departments until approved or rejected.</a:t>
            </a:r>
            <a:endParaRPr sz="2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800">
              <a:solidFill>
                <a:schemeClr val="dk1"/>
              </a:solidFill>
              <a:highlight>
                <a:srgbClr val="EDEBE9"/>
              </a:highlight>
              <a:latin typeface="Times New Roman"/>
              <a:ea typeface="Times New Roman"/>
              <a:cs typeface="Times New Roman"/>
              <a:sym typeface="Times New Roman"/>
            </a:endParaRPr>
          </a:p>
        </p:txBody>
      </p:sp>
      <p:sp>
        <p:nvSpPr>
          <p:cNvPr id="242" name="Google Shape;242;p27"/>
          <p:cNvSpPr txBox="1"/>
          <p:nvPr/>
        </p:nvSpPr>
        <p:spPr>
          <a:xfrm>
            <a:off x="8273900" y="7673175"/>
            <a:ext cx="9597600" cy="210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Approval delays can result from manual routing, limited visibility, and increased error risk, potentially leading to compliance issues from inconsistent processes.</a:t>
            </a:r>
            <a:endParaRPr sz="2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800">
              <a:solidFill>
                <a:schemeClr val="dk1"/>
              </a:solidFill>
              <a:highlight>
                <a:srgbClr val="EDEBE9"/>
              </a:highlight>
              <a:latin typeface="Times New Roman"/>
              <a:ea typeface="Times New Roman"/>
              <a:cs typeface="Times New Roman"/>
              <a:sym typeface="Times New Roman"/>
            </a:endParaRPr>
          </a:p>
        </p:txBody>
      </p:sp>
      <p:grpSp>
        <p:nvGrpSpPr>
          <p:cNvPr id="243" name="Google Shape;243;p27"/>
          <p:cNvGrpSpPr/>
          <p:nvPr/>
        </p:nvGrpSpPr>
        <p:grpSpPr>
          <a:xfrm>
            <a:off x="840500" y="4031725"/>
            <a:ext cx="6855127" cy="1385401"/>
            <a:chOff x="0" y="0"/>
            <a:chExt cx="1592438" cy="270750"/>
          </a:xfrm>
        </p:grpSpPr>
        <p:sp>
          <p:nvSpPr>
            <p:cNvPr id="244" name="Google Shape;244;p27"/>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46" name="Google Shape;246;p27"/>
          <p:cNvSpPr txBox="1"/>
          <p:nvPr/>
        </p:nvSpPr>
        <p:spPr>
          <a:xfrm>
            <a:off x="960075" y="4024375"/>
            <a:ext cx="64635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Traditional Manual Process and Challenges</a:t>
            </a:r>
            <a:endParaRPr sz="3900">
              <a:solidFill>
                <a:schemeClr val="lt1"/>
              </a:solidFill>
              <a:latin typeface="Times New Roman"/>
              <a:ea typeface="Times New Roman"/>
              <a:cs typeface="Times New Roman"/>
              <a:sym typeface="Times New Roman"/>
            </a:endParaRPr>
          </a:p>
        </p:txBody>
      </p:sp>
      <p:sp>
        <p:nvSpPr>
          <p:cNvPr id="247" name="Google Shape;247;p27"/>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lvl="0" indent="457200" algn="l" rtl="0">
              <a:spcBef>
                <a:spcPts val="0"/>
              </a:spcBef>
              <a:spcAft>
                <a:spcPts val="0"/>
              </a:spcAft>
              <a:buNone/>
            </a:pPr>
            <a:r>
              <a:rPr lang="en-US" sz="3200">
                <a:solidFill>
                  <a:schemeClr val="dk1"/>
                </a:solidFill>
                <a:latin typeface="Calibri"/>
                <a:ea typeface="Calibri"/>
                <a:cs typeface="Calibri"/>
                <a:sym typeface="Calibri"/>
              </a:rPr>
              <a:t>2</a:t>
            </a:r>
            <a:endParaRPr sz="3200">
              <a:solidFill>
                <a:schemeClr val="dk1"/>
              </a:solidFill>
              <a:latin typeface="Calibri"/>
              <a:ea typeface="Calibri"/>
              <a:cs typeface="Calibri"/>
              <a:sym typeface="Calibri"/>
            </a:endParaRPr>
          </a:p>
        </p:txBody>
      </p:sp>
      <p:sp>
        <p:nvSpPr>
          <p:cNvPr id="248" name="Google Shape;248;p27"/>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SG</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52"/>
        <p:cNvGrpSpPr/>
        <p:nvPr/>
      </p:nvGrpSpPr>
      <p:grpSpPr>
        <a:xfrm>
          <a:off x="0" y="0"/>
          <a:ext cx="0" cy="0"/>
          <a:chOff x="0" y="0"/>
          <a:chExt cx="0" cy="0"/>
        </a:xfrm>
      </p:grpSpPr>
      <p:sp>
        <p:nvSpPr>
          <p:cNvPr id="253" name="Google Shape;253;p28"/>
          <p:cNvSpPr txBox="1"/>
          <p:nvPr/>
        </p:nvSpPr>
        <p:spPr>
          <a:xfrm>
            <a:off x="1744500" y="0"/>
            <a:ext cx="14976900" cy="1139100"/>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7400" b="1">
                <a:solidFill>
                  <a:srgbClr val="227C9D"/>
                </a:solidFill>
                <a:highlight>
                  <a:srgbClr val="EDEBE9"/>
                </a:highlight>
                <a:latin typeface="Times New Roman"/>
                <a:ea typeface="Times New Roman"/>
                <a:cs typeface="Times New Roman"/>
                <a:sym typeface="Times New Roman"/>
              </a:rPr>
              <a:t>CURRENT PROCESS</a:t>
            </a:r>
            <a:endParaRPr/>
          </a:p>
        </p:txBody>
      </p:sp>
      <p:sp>
        <p:nvSpPr>
          <p:cNvPr id="254" name="Google Shape;254;p28"/>
          <p:cNvSpPr txBox="1"/>
          <p:nvPr/>
        </p:nvSpPr>
        <p:spPr>
          <a:xfrm>
            <a:off x="3784200" y="5883275"/>
            <a:ext cx="10719600" cy="21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a:p>
        </p:txBody>
      </p:sp>
      <p:grpSp>
        <p:nvGrpSpPr>
          <p:cNvPr id="255" name="Google Shape;255;p28"/>
          <p:cNvGrpSpPr/>
          <p:nvPr/>
        </p:nvGrpSpPr>
        <p:grpSpPr>
          <a:xfrm>
            <a:off x="840500" y="2142375"/>
            <a:ext cx="6855127" cy="1385401"/>
            <a:chOff x="0" y="0"/>
            <a:chExt cx="1592438" cy="270750"/>
          </a:xfrm>
        </p:grpSpPr>
        <p:sp>
          <p:nvSpPr>
            <p:cNvPr id="256" name="Google Shape;256;p28"/>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58" name="Google Shape;258;p28"/>
          <p:cNvSpPr txBox="1"/>
          <p:nvPr/>
        </p:nvSpPr>
        <p:spPr>
          <a:xfrm>
            <a:off x="951275" y="2109825"/>
            <a:ext cx="67443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3900">
                <a:solidFill>
                  <a:schemeClr val="lt1"/>
                </a:solidFill>
                <a:latin typeface="Times New Roman"/>
                <a:ea typeface="Times New Roman"/>
                <a:cs typeface="Times New Roman"/>
                <a:sym typeface="Times New Roman"/>
              </a:rPr>
              <a:t>Manual Routing of Paper Documents</a:t>
            </a:r>
            <a:endParaRPr sz="3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900">
              <a:solidFill>
                <a:schemeClr val="lt1"/>
              </a:solidFill>
              <a:latin typeface="Times New Roman"/>
              <a:ea typeface="Times New Roman"/>
              <a:cs typeface="Times New Roman"/>
              <a:sym typeface="Times New Roman"/>
            </a:endParaRPr>
          </a:p>
        </p:txBody>
      </p:sp>
      <p:sp>
        <p:nvSpPr>
          <p:cNvPr id="259" name="Google Shape;259;p28"/>
          <p:cNvSpPr txBox="1"/>
          <p:nvPr/>
        </p:nvSpPr>
        <p:spPr>
          <a:xfrm>
            <a:off x="960075" y="4073146"/>
            <a:ext cx="8264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nvGrpSpPr>
          <p:cNvPr id="260" name="Google Shape;260;p28"/>
          <p:cNvGrpSpPr/>
          <p:nvPr/>
        </p:nvGrpSpPr>
        <p:grpSpPr>
          <a:xfrm>
            <a:off x="840500" y="6082999"/>
            <a:ext cx="6855127" cy="1292994"/>
            <a:chOff x="0" y="0"/>
            <a:chExt cx="1592438" cy="270750"/>
          </a:xfrm>
        </p:grpSpPr>
        <p:sp>
          <p:nvSpPr>
            <p:cNvPr id="261" name="Google Shape;261;p28"/>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63" name="Google Shape;263;p28"/>
          <p:cNvSpPr txBox="1"/>
          <p:nvPr/>
        </p:nvSpPr>
        <p:spPr>
          <a:xfrm>
            <a:off x="960075" y="6029854"/>
            <a:ext cx="82641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3900">
                <a:solidFill>
                  <a:schemeClr val="lt1"/>
                </a:solidFill>
                <a:latin typeface="Times New Roman"/>
                <a:ea typeface="Times New Roman"/>
                <a:cs typeface="Times New Roman"/>
                <a:sym typeface="Times New Roman"/>
              </a:rPr>
              <a:t>Physical Signatures Required for Approvals</a:t>
            </a:r>
            <a:endParaRPr sz="3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900">
              <a:solidFill>
                <a:schemeClr val="lt1"/>
              </a:solidFill>
              <a:latin typeface="Times New Roman"/>
              <a:ea typeface="Times New Roman"/>
              <a:cs typeface="Times New Roman"/>
              <a:sym typeface="Times New Roman"/>
            </a:endParaRPr>
          </a:p>
        </p:txBody>
      </p:sp>
      <p:grpSp>
        <p:nvGrpSpPr>
          <p:cNvPr id="264" name="Google Shape;264;p28"/>
          <p:cNvGrpSpPr/>
          <p:nvPr/>
        </p:nvGrpSpPr>
        <p:grpSpPr>
          <a:xfrm>
            <a:off x="840500" y="7933575"/>
            <a:ext cx="6855127" cy="1292994"/>
            <a:chOff x="0" y="0"/>
            <a:chExt cx="1592438" cy="270750"/>
          </a:xfrm>
        </p:grpSpPr>
        <p:sp>
          <p:nvSpPr>
            <p:cNvPr id="265" name="Google Shape;265;p28"/>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67" name="Google Shape;267;p28"/>
          <p:cNvSpPr txBox="1"/>
          <p:nvPr/>
        </p:nvSpPr>
        <p:spPr>
          <a:xfrm>
            <a:off x="960075" y="8109025"/>
            <a:ext cx="8264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Limited Version Control</a:t>
            </a:r>
            <a:endParaRPr sz="3900">
              <a:solidFill>
                <a:schemeClr val="lt1"/>
              </a:solidFill>
              <a:latin typeface="Times New Roman"/>
              <a:ea typeface="Times New Roman"/>
              <a:cs typeface="Times New Roman"/>
              <a:sym typeface="Times New Roman"/>
            </a:endParaRPr>
          </a:p>
        </p:txBody>
      </p:sp>
      <p:sp>
        <p:nvSpPr>
          <p:cNvPr id="268" name="Google Shape;268;p28"/>
          <p:cNvSpPr txBox="1"/>
          <p:nvPr/>
        </p:nvSpPr>
        <p:spPr>
          <a:xfrm>
            <a:off x="8273900" y="2238475"/>
            <a:ext cx="9321000" cy="1132800"/>
          </a:xfrm>
          <a:prstGeom prst="rect">
            <a:avLst/>
          </a:prstGeom>
          <a:noFill/>
          <a:ln>
            <a:noFill/>
          </a:ln>
        </p:spPr>
        <p:txBody>
          <a:bodyPr spcFirstLastPara="1" wrap="square" lIns="91425" tIns="91425" rIns="91425" bIns="91425" anchor="t" anchorCtr="0">
            <a:spAutoFit/>
          </a:bodyPr>
          <a:lstStyle/>
          <a:p>
            <a:pPr marL="0" lvl="0" indent="0" algn="l" rtl="0">
              <a:lnSpc>
                <a:spcPct val="119958"/>
              </a:lnSpc>
              <a:spcBef>
                <a:spcPts val="0"/>
              </a:spcBef>
              <a:spcAft>
                <a:spcPts val="0"/>
              </a:spcAft>
              <a:buNone/>
            </a:pPr>
            <a:r>
              <a:rPr lang="en-US" sz="2800">
                <a:solidFill>
                  <a:schemeClr val="dk1"/>
                </a:solidFill>
                <a:latin typeface="Times New Roman"/>
                <a:ea typeface="Times New Roman"/>
                <a:cs typeface="Times New Roman"/>
                <a:sym typeface="Times New Roman"/>
              </a:rPr>
              <a:t>Manual routing of paper documents slows down approval processes, leading to inefficiencies and delays.</a:t>
            </a:r>
            <a:endParaRPr sz="2800">
              <a:solidFill>
                <a:schemeClr val="dk1"/>
              </a:solidFill>
              <a:highlight>
                <a:srgbClr val="EDEBE9"/>
              </a:highlight>
              <a:latin typeface="Times New Roman"/>
              <a:ea typeface="Times New Roman"/>
              <a:cs typeface="Times New Roman"/>
              <a:sym typeface="Times New Roman"/>
            </a:endParaRPr>
          </a:p>
        </p:txBody>
      </p:sp>
      <p:sp>
        <p:nvSpPr>
          <p:cNvPr id="269" name="Google Shape;269;p28"/>
          <p:cNvSpPr txBox="1"/>
          <p:nvPr/>
        </p:nvSpPr>
        <p:spPr>
          <a:xfrm>
            <a:off x="8273900" y="3946584"/>
            <a:ext cx="9321000" cy="1649700"/>
          </a:xfrm>
          <a:prstGeom prst="rect">
            <a:avLst/>
          </a:prstGeom>
          <a:noFill/>
          <a:ln>
            <a:noFill/>
          </a:ln>
        </p:spPr>
        <p:txBody>
          <a:bodyPr spcFirstLastPara="1" wrap="square" lIns="91425" tIns="91425" rIns="91425" bIns="91425" anchor="t" anchorCtr="0">
            <a:spAutoFit/>
          </a:bodyPr>
          <a:lstStyle/>
          <a:p>
            <a:pPr marL="0" lvl="0" indent="0" algn="l" rtl="0">
              <a:lnSpc>
                <a:spcPct val="119958"/>
              </a:lnSpc>
              <a:spcBef>
                <a:spcPts val="0"/>
              </a:spcBef>
              <a:spcAft>
                <a:spcPts val="0"/>
              </a:spcAft>
              <a:buNone/>
            </a:pPr>
            <a:r>
              <a:rPr lang="en-US" sz="2800">
                <a:solidFill>
                  <a:schemeClr val="dk1"/>
                </a:solidFill>
                <a:latin typeface="Times New Roman"/>
                <a:ea typeface="Times New Roman"/>
                <a:cs typeface="Times New Roman"/>
                <a:sym typeface="Times New Roman"/>
              </a:rPr>
              <a:t>Tracking document status via email results in cluttered inboxes and difficulty in locating the latest version, risking stakeholders missing critical updates</a:t>
            </a:r>
            <a:endParaRPr sz="2800">
              <a:solidFill>
                <a:schemeClr val="dk1"/>
              </a:solidFill>
              <a:highlight>
                <a:srgbClr val="EDEBE9"/>
              </a:highlight>
              <a:latin typeface="Times New Roman"/>
              <a:ea typeface="Times New Roman"/>
              <a:cs typeface="Times New Roman"/>
              <a:sym typeface="Times New Roman"/>
            </a:endParaRPr>
          </a:p>
        </p:txBody>
      </p:sp>
      <p:sp>
        <p:nvSpPr>
          <p:cNvPr id="270" name="Google Shape;270;p28"/>
          <p:cNvSpPr txBox="1"/>
          <p:nvPr/>
        </p:nvSpPr>
        <p:spPr>
          <a:xfrm>
            <a:off x="8273900" y="5920434"/>
            <a:ext cx="9321000" cy="1132800"/>
          </a:xfrm>
          <a:prstGeom prst="rect">
            <a:avLst/>
          </a:prstGeom>
          <a:noFill/>
          <a:ln>
            <a:noFill/>
          </a:ln>
        </p:spPr>
        <p:txBody>
          <a:bodyPr spcFirstLastPara="1" wrap="square" lIns="91425" tIns="91425" rIns="91425" bIns="91425" anchor="t" anchorCtr="0">
            <a:spAutoFit/>
          </a:bodyPr>
          <a:lstStyle/>
          <a:p>
            <a:pPr marL="0" lvl="0" indent="0" algn="l" rtl="0">
              <a:lnSpc>
                <a:spcPct val="119958"/>
              </a:lnSpc>
              <a:spcBef>
                <a:spcPts val="0"/>
              </a:spcBef>
              <a:spcAft>
                <a:spcPts val="0"/>
              </a:spcAft>
              <a:buNone/>
            </a:pPr>
            <a:r>
              <a:rPr lang="en-US" sz="2800">
                <a:solidFill>
                  <a:schemeClr val="dk1"/>
                </a:solidFill>
                <a:latin typeface="Times New Roman"/>
                <a:ea typeface="Times New Roman"/>
                <a:cs typeface="Times New Roman"/>
                <a:sym typeface="Times New Roman"/>
              </a:rPr>
              <a:t>Obtaining physical signatures adds complexity and time to approvals, especially when multiple stakeholders are involved</a:t>
            </a:r>
            <a:endParaRPr sz="2800">
              <a:solidFill>
                <a:schemeClr val="dk1"/>
              </a:solidFill>
              <a:highlight>
                <a:srgbClr val="EDEBE9"/>
              </a:highlight>
              <a:latin typeface="Times New Roman"/>
              <a:ea typeface="Times New Roman"/>
              <a:cs typeface="Times New Roman"/>
              <a:sym typeface="Times New Roman"/>
            </a:endParaRPr>
          </a:p>
        </p:txBody>
      </p:sp>
      <p:sp>
        <p:nvSpPr>
          <p:cNvPr id="271" name="Google Shape;271;p28"/>
          <p:cNvSpPr txBox="1"/>
          <p:nvPr/>
        </p:nvSpPr>
        <p:spPr>
          <a:xfrm>
            <a:off x="8273900" y="7673184"/>
            <a:ext cx="9321000" cy="1649700"/>
          </a:xfrm>
          <a:prstGeom prst="rect">
            <a:avLst/>
          </a:prstGeom>
          <a:noFill/>
          <a:ln>
            <a:noFill/>
          </a:ln>
        </p:spPr>
        <p:txBody>
          <a:bodyPr spcFirstLastPara="1" wrap="square" lIns="91425" tIns="91425" rIns="91425" bIns="91425" anchor="t" anchorCtr="0">
            <a:spAutoFit/>
          </a:bodyPr>
          <a:lstStyle/>
          <a:p>
            <a:pPr marL="0" lvl="0" indent="0" algn="l" rtl="0">
              <a:lnSpc>
                <a:spcPct val="119958"/>
              </a:lnSpc>
              <a:spcBef>
                <a:spcPts val="0"/>
              </a:spcBef>
              <a:spcAft>
                <a:spcPts val="0"/>
              </a:spcAft>
              <a:buNone/>
            </a:pPr>
            <a:r>
              <a:rPr lang="en-US" sz="2800">
                <a:solidFill>
                  <a:schemeClr val="dk1"/>
                </a:solidFill>
                <a:latin typeface="Times New Roman"/>
                <a:ea typeface="Times New Roman"/>
                <a:cs typeface="Times New Roman"/>
                <a:sym typeface="Times New Roman"/>
              </a:rPr>
              <a:t>Limited version control with paper documents causes confusion and increases the likelihood of outdated versions being used, leading to rework and delays.</a:t>
            </a:r>
            <a:endParaRPr sz="2800">
              <a:solidFill>
                <a:schemeClr val="dk1"/>
              </a:solidFill>
              <a:highlight>
                <a:srgbClr val="EDEBE9"/>
              </a:highlight>
              <a:latin typeface="Times New Roman"/>
              <a:ea typeface="Times New Roman"/>
              <a:cs typeface="Times New Roman"/>
              <a:sym typeface="Times New Roman"/>
            </a:endParaRPr>
          </a:p>
        </p:txBody>
      </p:sp>
      <p:grpSp>
        <p:nvGrpSpPr>
          <p:cNvPr id="272" name="Google Shape;272;p28"/>
          <p:cNvGrpSpPr/>
          <p:nvPr/>
        </p:nvGrpSpPr>
        <p:grpSpPr>
          <a:xfrm>
            <a:off x="840500" y="4031725"/>
            <a:ext cx="6855127" cy="1385401"/>
            <a:chOff x="0" y="0"/>
            <a:chExt cx="1592438" cy="270750"/>
          </a:xfrm>
        </p:grpSpPr>
        <p:sp>
          <p:nvSpPr>
            <p:cNvPr id="273" name="Google Shape;273;p28"/>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75" name="Google Shape;275;p28"/>
          <p:cNvSpPr txBox="1"/>
          <p:nvPr/>
        </p:nvSpPr>
        <p:spPr>
          <a:xfrm>
            <a:off x="960075" y="4024375"/>
            <a:ext cx="64635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Traditional Manual Process and Challenges</a:t>
            </a:r>
            <a:endParaRPr sz="3900">
              <a:solidFill>
                <a:schemeClr val="lt1"/>
              </a:solidFill>
              <a:latin typeface="Times New Roman"/>
              <a:ea typeface="Times New Roman"/>
              <a:cs typeface="Times New Roman"/>
              <a:sym typeface="Times New Roman"/>
            </a:endParaRPr>
          </a:p>
        </p:txBody>
      </p:sp>
      <p:sp>
        <p:nvSpPr>
          <p:cNvPr id="276" name="Google Shape;276;p28"/>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lvl="0" indent="457200" algn="l" rtl="0">
              <a:spcBef>
                <a:spcPts val="0"/>
              </a:spcBef>
              <a:spcAft>
                <a:spcPts val="0"/>
              </a:spcAft>
              <a:buNone/>
            </a:pPr>
            <a:r>
              <a:rPr lang="en-US" sz="3200">
                <a:solidFill>
                  <a:schemeClr val="dk1"/>
                </a:solidFill>
                <a:latin typeface="Calibri"/>
                <a:ea typeface="Calibri"/>
                <a:cs typeface="Calibri"/>
                <a:sym typeface="Calibri"/>
              </a:rPr>
              <a:t>3</a:t>
            </a:r>
            <a:endParaRPr sz="3200">
              <a:solidFill>
                <a:schemeClr val="dk1"/>
              </a:solidFill>
              <a:latin typeface="Calibri"/>
              <a:ea typeface="Calibri"/>
              <a:cs typeface="Calibri"/>
              <a:sym typeface="Calibri"/>
            </a:endParaRPr>
          </a:p>
        </p:txBody>
      </p:sp>
      <p:sp>
        <p:nvSpPr>
          <p:cNvPr id="277" name="Google Shape;277;p28"/>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AA</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81"/>
        <p:cNvGrpSpPr/>
        <p:nvPr/>
      </p:nvGrpSpPr>
      <p:grpSpPr>
        <a:xfrm>
          <a:off x="0" y="0"/>
          <a:ext cx="0" cy="0"/>
          <a:chOff x="0" y="0"/>
          <a:chExt cx="0" cy="0"/>
        </a:xfrm>
      </p:grpSpPr>
      <p:sp>
        <p:nvSpPr>
          <p:cNvPr id="282" name="Google Shape;282;p29"/>
          <p:cNvSpPr txBox="1"/>
          <p:nvPr/>
        </p:nvSpPr>
        <p:spPr>
          <a:xfrm>
            <a:off x="4444650" y="0"/>
            <a:ext cx="9585900" cy="1139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400" b="1" i="0" u="none" strike="noStrike" cap="none">
                <a:solidFill>
                  <a:srgbClr val="227C9D"/>
                </a:solidFill>
                <a:latin typeface="Times New Roman"/>
                <a:ea typeface="Times New Roman"/>
                <a:cs typeface="Times New Roman"/>
                <a:sym typeface="Times New Roman"/>
              </a:rPr>
              <a:t>S</a:t>
            </a:r>
            <a:r>
              <a:rPr lang="en-US" sz="7400" b="1">
                <a:solidFill>
                  <a:srgbClr val="227C9D"/>
                </a:solidFill>
                <a:latin typeface="Times New Roman"/>
                <a:ea typeface="Times New Roman"/>
                <a:cs typeface="Times New Roman"/>
                <a:sym typeface="Times New Roman"/>
              </a:rPr>
              <a:t>WIMLANE AS IS</a:t>
            </a:r>
            <a:endParaRPr sz="7400" b="1">
              <a:latin typeface="Times New Roman"/>
              <a:ea typeface="Times New Roman"/>
              <a:cs typeface="Times New Roman"/>
              <a:sym typeface="Times New Roman"/>
            </a:endParaRPr>
          </a:p>
        </p:txBody>
      </p:sp>
      <p:sp>
        <p:nvSpPr>
          <p:cNvPr id="283" name="Google Shape;283;p29"/>
          <p:cNvSpPr txBox="1"/>
          <p:nvPr/>
        </p:nvSpPr>
        <p:spPr>
          <a:xfrm>
            <a:off x="2051100" y="3196330"/>
            <a:ext cx="10719600" cy="21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a:p>
        </p:txBody>
      </p:sp>
      <p:sp>
        <p:nvSpPr>
          <p:cNvPr id="284" name="Google Shape;284;p29"/>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lvl="0" indent="457200" algn="l" rtl="0">
              <a:spcBef>
                <a:spcPts val="0"/>
              </a:spcBef>
              <a:spcAft>
                <a:spcPts val="0"/>
              </a:spcAft>
              <a:buNone/>
            </a:pPr>
            <a:r>
              <a:rPr lang="en-US" sz="3200">
                <a:solidFill>
                  <a:schemeClr val="dk1"/>
                </a:solidFill>
                <a:latin typeface="Calibri"/>
                <a:ea typeface="Calibri"/>
                <a:cs typeface="Calibri"/>
                <a:sym typeface="Calibri"/>
              </a:rPr>
              <a:t>4</a:t>
            </a:r>
            <a:endParaRPr sz="3200">
              <a:solidFill>
                <a:schemeClr val="dk1"/>
              </a:solidFill>
              <a:latin typeface="Calibri"/>
              <a:ea typeface="Calibri"/>
              <a:cs typeface="Calibri"/>
              <a:sym typeface="Calibri"/>
            </a:endParaRPr>
          </a:p>
        </p:txBody>
      </p:sp>
      <p:sp>
        <p:nvSpPr>
          <p:cNvPr id="285" name="Google Shape;285;p29"/>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AA</a:t>
            </a:r>
            <a:endParaRPr sz="3200">
              <a:solidFill>
                <a:schemeClr val="dk1"/>
              </a:solidFill>
              <a:latin typeface="Calibri"/>
              <a:ea typeface="Calibri"/>
              <a:cs typeface="Calibri"/>
              <a:sym typeface="Calibri"/>
            </a:endParaRPr>
          </a:p>
        </p:txBody>
      </p:sp>
      <p:pic>
        <p:nvPicPr>
          <p:cNvPr id="286" name="Google Shape;286;p29"/>
          <p:cNvPicPr preferRelativeResize="0"/>
          <p:nvPr/>
        </p:nvPicPr>
        <p:blipFill>
          <a:blip r:embed="rId3">
            <a:alphaModFix/>
          </a:blip>
          <a:stretch>
            <a:fillRect/>
          </a:stretch>
        </p:blipFill>
        <p:spPr>
          <a:xfrm>
            <a:off x="2706982" y="1139097"/>
            <a:ext cx="12874050" cy="887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90"/>
        <p:cNvGrpSpPr/>
        <p:nvPr/>
      </p:nvGrpSpPr>
      <p:grpSpPr>
        <a:xfrm>
          <a:off x="0" y="0"/>
          <a:ext cx="0" cy="0"/>
          <a:chOff x="0" y="0"/>
          <a:chExt cx="0" cy="0"/>
        </a:xfrm>
      </p:grpSpPr>
      <p:sp>
        <p:nvSpPr>
          <p:cNvPr id="291" name="Google Shape;291;p30"/>
          <p:cNvSpPr txBox="1"/>
          <p:nvPr/>
        </p:nvSpPr>
        <p:spPr>
          <a:xfrm>
            <a:off x="5771850" y="-50375"/>
            <a:ext cx="6744300" cy="1139100"/>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0"/>
              </a:spcBef>
              <a:spcAft>
                <a:spcPts val="0"/>
              </a:spcAft>
              <a:buSzPts val="1100"/>
              <a:buNone/>
            </a:pPr>
            <a:r>
              <a:rPr lang="en-US" sz="7400" b="1">
                <a:solidFill>
                  <a:srgbClr val="227C9D"/>
                </a:solidFill>
                <a:highlight>
                  <a:srgbClr val="EDEBE9"/>
                </a:highlight>
                <a:latin typeface="Times New Roman"/>
                <a:ea typeface="Times New Roman"/>
                <a:cs typeface="Times New Roman"/>
                <a:sym typeface="Times New Roman"/>
              </a:rPr>
              <a:t>CHALLENGES</a:t>
            </a:r>
            <a:endParaRPr/>
          </a:p>
        </p:txBody>
      </p:sp>
      <p:sp>
        <p:nvSpPr>
          <p:cNvPr id="292" name="Google Shape;292;p30"/>
          <p:cNvSpPr txBox="1"/>
          <p:nvPr/>
        </p:nvSpPr>
        <p:spPr>
          <a:xfrm>
            <a:off x="3784200" y="5883275"/>
            <a:ext cx="10719600" cy="21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a:p>
        </p:txBody>
      </p:sp>
      <p:grpSp>
        <p:nvGrpSpPr>
          <p:cNvPr id="293" name="Google Shape;293;p30"/>
          <p:cNvGrpSpPr/>
          <p:nvPr/>
        </p:nvGrpSpPr>
        <p:grpSpPr>
          <a:xfrm>
            <a:off x="840500" y="2142375"/>
            <a:ext cx="6855127" cy="1385401"/>
            <a:chOff x="0" y="0"/>
            <a:chExt cx="1592438" cy="270750"/>
          </a:xfrm>
        </p:grpSpPr>
        <p:sp>
          <p:nvSpPr>
            <p:cNvPr id="294" name="Google Shape;294;p30"/>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96" name="Google Shape;296;p30"/>
          <p:cNvSpPr txBox="1"/>
          <p:nvPr/>
        </p:nvSpPr>
        <p:spPr>
          <a:xfrm>
            <a:off x="895913" y="2390600"/>
            <a:ext cx="67443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Manual Data Entry</a:t>
            </a:r>
            <a:endParaRPr sz="3900">
              <a:solidFill>
                <a:schemeClr val="lt1"/>
              </a:solidFill>
              <a:latin typeface="Times New Roman"/>
              <a:ea typeface="Times New Roman"/>
              <a:cs typeface="Times New Roman"/>
              <a:sym typeface="Times New Roman"/>
            </a:endParaRPr>
          </a:p>
        </p:txBody>
      </p:sp>
      <p:sp>
        <p:nvSpPr>
          <p:cNvPr id="297" name="Google Shape;297;p30"/>
          <p:cNvSpPr txBox="1"/>
          <p:nvPr/>
        </p:nvSpPr>
        <p:spPr>
          <a:xfrm>
            <a:off x="960075" y="4073146"/>
            <a:ext cx="8264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nvGrpSpPr>
          <p:cNvPr id="298" name="Google Shape;298;p30"/>
          <p:cNvGrpSpPr/>
          <p:nvPr/>
        </p:nvGrpSpPr>
        <p:grpSpPr>
          <a:xfrm>
            <a:off x="840500" y="6082999"/>
            <a:ext cx="6855127" cy="1292994"/>
            <a:chOff x="0" y="0"/>
            <a:chExt cx="1592438" cy="270750"/>
          </a:xfrm>
        </p:grpSpPr>
        <p:sp>
          <p:nvSpPr>
            <p:cNvPr id="299" name="Google Shape;299;p30"/>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01" name="Google Shape;301;p30"/>
          <p:cNvSpPr txBox="1"/>
          <p:nvPr/>
        </p:nvSpPr>
        <p:spPr>
          <a:xfrm>
            <a:off x="960075" y="6258454"/>
            <a:ext cx="8264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Inconsistent Document Formats</a:t>
            </a:r>
            <a:endParaRPr sz="3900">
              <a:solidFill>
                <a:schemeClr val="lt1"/>
              </a:solidFill>
              <a:latin typeface="Times New Roman"/>
              <a:ea typeface="Times New Roman"/>
              <a:cs typeface="Times New Roman"/>
              <a:sym typeface="Times New Roman"/>
            </a:endParaRPr>
          </a:p>
        </p:txBody>
      </p:sp>
      <p:grpSp>
        <p:nvGrpSpPr>
          <p:cNvPr id="302" name="Google Shape;302;p30"/>
          <p:cNvGrpSpPr/>
          <p:nvPr/>
        </p:nvGrpSpPr>
        <p:grpSpPr>
          <a:xfrm>
            <a:off x="840587" y="8203925"/>
            <a:ext cx="6854968" cy="1292967"/>
            <a:chOff x="0" y="0"/>
            <a:chExt cx="1592438" cy="270750"/>
          </a:xfrm>
        </p:grpSpPr>
        <p:sp>
          <p:nvSpPr>
            <p:cNvPr id="303" name="Google Shape;303;p30"/>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05" name="Google Shape;305;p30"/>
          <p:cNvSpPr txBox="1"/>
          <p:nvPr/>
        </p:nvSpPr>
        <p:spPr>
          <a:xfrm>
            <a:off x="960162" y="8474275"/>
            <a:ext cx="6680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Lack of Accessibility</a:t>
            </a:r>
            <a:endParaRPr sz="3900">
              <a:solidFill>
                <a:schemeClr val="lt1"/>
              </a:solidFill>
              <a:latin typeface="Times New Roman"/>
              <a:ea typeface="Times New Roman"/>
              <a:cs typeface="Times New Roman"/>
              <a:sym typeface="Times New Roman"/>
            </a:endParaRPr>
          </a:p>
        </p:txBody>
      </p:sp>
      <p:sp>
        <p:nvSpPr>
          <p:cNvPr id="306" name="Google Shape;306;p30"/>
          <p:cNvSpPr txBox="1"/>
          <p:nvPr/>
        </p:nvSpPr>
        <p:spPr>
          <a:xfrm>
            <a:off x="8273900" y="1857475"/>
            <a:ext cx="93210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a:solidFill>
                  <a:schemeClr val="dk1"/>
                </a:solidFill>
                <a:highlight>
                  <a:srgbClr val="EDEBE9"/>
                </a:highlight>
                <a:latin typeface="Times New Roman"/>
                <a:ea typeface="Times New Roman"/>
                <a:cs typeface="Times New Roman"/>
                <a:sym typeface="Times New Roman"/>
              </a:rPr>
              <a:t>Many companies still used the manual method to enter the information into documents. This often leads to errors as there can be errors in this process, which makes the process inaccurate.​</a:t>
            </a:r>
            <a:endParaRPr sz="2800">
              <a:solidFill>
                <a:schemeClr val="dk1"/>
              </a:solidFill>
              <a:latin typeface="Times New Roman"/>
              <a:ea typeface="Times New Roman"/>
              <a:cs typeface="Times New Roman"/>
              <a:sym typeface="Times New Roman"/>
            </a:endParaRPr>
          </a:p>
        </p:txBody>
      </p:sp>
      <p:sp>
        <p:nvSpPr>
          <p:cNvPr id="307" name="Google Shape;307;p30"/>
          <p:cNvSpPr txBox="1"/>
          <p:nvPr/>
        </p:nvSpPr>
        <p:spPr>
          <a:xfrm>
            <a:off x="8273900" y="3967809"/>
            <a:ext cx="93210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a:highlight>
                  <a:srgbClr val="EDEBE9"/>
                </a:highlight>
                <a:latin typeface="Times New Roman"/>
                <a:ea typeface="Times New Roman"/>
                <a:cs typeface="Times New Roman"/>
                <a:sym typeface="Times New Roman"/>
              </a:rPr>
              <a:t>The approval procedure currently is challenging and is prone to errors as its manual. It is possible for requesters or approvers to complete forms incorrectly or forget to sign them entirely. ​</a:t>
            </a:r>
            <a:endParaRPr sz="2800">
              <a:latin typeface="Times New Roman"/>
              <a:ea typeface="Times New Roman"/>
              <a:cs typeface="Times New Roman"/>
              <a:sym typeface="Times New Roman"/>
            </a:endParaRPr>
          </a:p>
        </p:txBody>
      </p:sp>
      <p:sp>
        <p:nvSpPr>
          <p:cNvPr id="308" name="Google Shape;308;p30"/>
          <p:cNvSpPr txBox="1"/>
          <p:nvPr/>
        </p:nvSpPr>
        <p:spPr>
          <a:xfrm>
            <a:off x="8273900" y="5647024"/>
            <a:ext cx="9321000" cy="210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800">
                <a:solidFill>
                  <a:schemeClr val="dk1"/>
                </a:solidFill>
                <a:highlight>
                  <a:srgbClr val="EDEBE9"/>
                </a:highlight>
                <a:latin typeface="Times New Roman"/>
                <a:ea typeface="Times New Roman"/>
                <a:cs typeface="Times New Roman"/>
                <a:sym typeface="Times New Roman"/>
              </a:rPr>
              <a:t>Currently, the documents are created and uploaded in different formats Word documents, PDFs, and spreadsheets. Different document formats cause problems for document management systems, as it makes it harder to handle and review papers.</a:t>
            </a:r>
            <a:endParaRPr sz="2800">
              <a:solidFill>
                <a:schemeClr val="dk1"/>
              </a:solidFill>
              <a:highlight>
                <a:srgbClr val="EDEBE9"/>
              </a:highlight>
              <a:latin typeface="Times New Roman"/>
              <a:ea typeface="Times New Roman"/>
              <a:cs typeface="Times New Roman"/>
              <a:sym typeface="Times New Roman"/>
            </a:endParaRPr>
          </a:p>
        </p:txBody>
      </p:sp>
      <p:sp>
        <p:nvSpPr>
          <p:cNvPr id="309" name="Google Shape;309;p30"/>
          <p:cNvSpPr txBox="1"/>
          <p:nvPr/>
        </p:nvSpPr>
        <p:spPr>
          <a:xfrm>
            <a:off x="8273900" y="7825584"/>
            <a:ext cx="93210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a:solidFill>
                  <a:schemeClr val="dk1"/>
                </a:solidFill>
                <a:highlight>
                  <a:srgbClr val="EDEBE9"/>
                </a:highlight>
                <a:latin typeface="Times New Roman"/>
                <a:ea typeface="Times New Roman"/>
                <a:cs typeface="Times New Roman"/>
                <a:sym typeface="Times New Roman"/>
              </a:rPr>
              <a:t>Stakeholders frequently need to approve papers while on the go in today's mobile-centric society. But for stakeholders who are far away, the inability of document management and approval systems can limit and prevent timely approvals.​</a:t>
            </a:r>
            <a:endParaRPr sz="2800">
              <a:solidFill>
                <a:schemeClr val="dk1"/>
              </a:solidFill>
              <a:latin typeface="Times New Roman"/>
              <a:ea typeface="Times New Roman"/>
              <a:cs typeface="Times New Roman"/>
              <a:sym typeface="Times New Roman"/>
            </a:endParaRPr>
          </a:p>
        </p:txBody>
      </p:sp>
      <p:grpSp>
        <p:nvGrpSpPr>
          <p:cNvPr id="310" name="Google Shape;310;p30"/>
          <p:cNvGrpSpPr/>
          <p:nvPr/>
        </p:nvGrpSpPr>
        <p:grpSpPr>
          <a:xfrm>
            <a:off x="840500" y="4031725"/>
            <a:ext cx="6855127" cy="1385401"/>
            <a:chOff x="0" y="0"/>
            <a:chExt cx="1592438" cy="270750"/>
          </a:xfrm>
        </p:grpSpPr>
        <p:sp>
          <p:nvSpPr>
            <p:cNvPr id="311" name="Google Shape;311;p30"/>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13" name="Google Shape;313;p30"/>
          <p:cNvSpPr txBox="1"/>
          <p:nvPr/>
        </p:nvSpPr>
        <p:spPr>
          <a:xfrm>
            <a:off x="1036313" y="4312975"/>
            <a:ext cx="64635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Error-Prone Procedure</a:t>
            </a:r>
            <a:endParaRPr sz="3900">
              <a:solidFill>
                <a:schemeClr val="lt1"/>
              </a:solidFill>
              <a:latin typeface="Times New Roman"/>
              <a:ea typeface="Times New Roman"/>
              <a:cs typeface="Times New Roman"/>
              <a:sym typeface="Times New Roman"/>
            </a:endParaRPr>
          </a:p>
        </p:txBody>
      </p:sp>
      <p:sp>
        <p:nvSpPr>
          <p:cNvPr id="314" name="Google Shape;314;p30"/>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lvl="0" indent="457200" algn="l" rtl="0">
              <a:spcBef>
                <a:spcPts val="0"/>
              </a:spcBef>
              <a:spcAft>
                <a:spcPts val="0"/>
              </a:spcAft>
              <a:buNone/>
            </a:pPr>
            <a:r>
              <a:rPr lang="en-US" sz="3200">
                <a:solidFill>
                  <a:schemeClr val="dk1"/>
                </a:solidFill>
                <a:latin typeface="Calibri"/>
                <a:ea typeface="Calibri"/>
                <a:cs typeface="Calibri"/>
                <a:sym typeface="Calibri"/>
              </a:rPr>
              <a:t>5</a:t>
            </a:r>
            <a:endParaRPr sz="3200">
              <a:solidFill>
                <a:schemeClr val="dk1"/>
              </a:solidFill>
              <a:latin typeface="Calibri"/>
              <a:ea typeface="Calibri"/>
              <a:cs typeface="Calibri"/>
              <a:sym typeface="Calibri"/>
            </a:endParaRPr>
          </a:p>
        </p:txBody>
      </p:sp>
      <p:sp>
        <p:nvSpPr>
          <p:cNvPr id="315" name="Google Shape;315;p30"/>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SS</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9"/>
        <p:cNvGrpSpPr/>
        <p:nvPr/>
      </p:nvGrpSpPr>
      <p:grpSpPr>
        <a:xfrm>
          <a:off x="0" y="0"/>
          <a:ext cx="0" cy="0"/>
          <a:chOff x="0" y="0"/>
          <a:chExt cx="0" cy="0"/>
        </a:xfrm>
      </p:grpSpPr>
      <p:sp>
        <p:nvSpPr>
          <p:cNvPr id="320" name="Google Shape;320;p31"/>
          <p:cNvSpPr txBox="1"/>
          <p:nvPr/>
        </p:nvSpPr>
        <p:spPr>
          <a:xfrm>
            <a:off x="3784200" y="6114738"/>
            <a:ext cx="10719600" cy="21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a:p>
        </p:txBody>
      </p:sp>
      <p:grpSp>
        <p:nvGrpSpPr>
          <p:cNvPr id="321" name="Google Shape;321;p31"/>
          <p:cNvGrpSpPr/>
          <p:nvPr/>
        </p:nvGrpSpPr>
        <p:grpSpPr>
          <a:xfrm>
            <a:off x="840500" y="2142375"/>
            <a:ext cx="6855127" cy="1385401"/>
            <a:chOff x="0" y="0"/>
            <a:chExt cx="1592438" cy="270750"/>
          </a:xfrm>
        </p:grpSpPr>
        <p:sp>
          <p:nvSpPr>
            <p:cNvPr id="322" name="Google Shape;322;p31"/>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24" name="Google Shape;324;p31"/>
          <p:cNvSpPr txBox="1"/>
          <p:nvPr/>
        </p:nvSpPr>
        <p:spPr>
          <a:xfrm>
            <a:off x="895913" y="2390600"/>
            <a:ext cx="67443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Limited Visibility</a:t>
            </a:r>
            <a:endParaRPr sz="3900">
              <a:solidFill>
                <a:schemeClr val="lt1"/>
              </a:solidFill>
              <a:latin typeface="Times New Roman"/>
              <a:ea typeface="Times New Roman"/>
              <a:cs typeface="Times New Roman"/>
              <a:sym typeface="Times New Roman"/>
            </a:endParaRPr>
          </a:p>
        </p:txBody>
      </p:sp>
      <p:sp>
        <p:nvSpPr>
          <p:cNvPr id="325" name="Google Shape;325;p31"/>
          <p:cNvSpPr txBox="1"/>
          <p:nvPr/>
        </p:nvSpPr>
        <p:spPr>
          <a:xfrm>
            <a:off x="960075" y="4304609"/>
            <a:ext cx="8264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nvGrpSpPr>
          <p:cNvPr id="326" name="Google Shape;326;p31"/>
          <p:cNvGrpSpPr/>
          <p:nvPr/>
        </p:nvGrpSpPr>
        <p:grpSpPr>
          <a:xfrm>
            <a:off x="840438" y="7518479"/>
            <a:ext cx="6855127" cy="1292994"/>
            <a:chOff x="0" y="0"/>
            <a:chExt cx="1592438" cy="270750"/>
          </a:xfrm>
        </p:grpSpPr>
        <p:sp>
          <p:nvSpPr>
            <p:cNvPr id="327" name="Google Shape;327;p31"/>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29" name="Google Shape;329;p31"/>
          <p:cNvSpPr txBox="1"/>
          <p:nvPr/>
        </p:nvSpPr>
        <p:spPr>
          <a:xfrm>
            <a:off x="840500" y="7772430"/>
            <a:ext cx="6855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Concern Related to Data Security</a:t>
            </a:r>
            <a:endParaRPr sz="3900">
              <a:solidFill>
                <a:schemeClr val="lt1"/>
              </a:solidFill>
              <a:latin typeface="Times New Roman"/>
              <a:ea typeface="Times New Roman"/>
              <a:cs typeface="Times New Roman"/>
              <a:sym typeface="Times New Roman"/>
            </a:endParaRPr>
          </a:p>
        </p:txBody>
      </p:sp>
      <p:sp>
        <p:nvSpPr>
          <p:cNvPr id="330" name="Google Shape;330;p31"/>
          <p:cNvSpPr txBox="1"/>
          <p:nvPr/>
        </p:nvSpPr>
        <p:spPr>
          <a:xfrm>
            <a:off x="8273900" y="1880775"/>
            <a:ext cx="93210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a:solidFill>
                  <a:schemeClr val="dk1"/>
                </a:solidFill>
                <a:highlight>
                  <a:srgbClr val="EDEBE9"/>
                </a:highlight>
                <a:latin typeface="Times New Roman"/>
                <a:ea typeface="Times New Roman"/>
                <a:cs typeface="Times New Roman"/>
                <a:sym typeface="Times New Roman"/>
              </a:rPr>
              <a:t>The current As-Is process it's possible that stakeholders aren't aware of the workflow process as a whole or the status of document approvals. This lack of openness may cause misunderstandings, and problems with accountability.​</a:t>
            </a:r>
            <a:endParaRPr sz="2800">
              <a:solidFill>
                <a:schemeClr val="dk1"/>
              </a:solidFill>
              <a:latin typeface="Times New Roman"/>
              <a:ea typeface="Times New Roman"/>
              <a:cs typeface="Times New Roman"/>
              <a:sym typeface="Times New Roman"/>
            </a:endParaRPr>
          </a:p>
        </p:txBody>
      </p:sp>
      <p:sp>
        <p:nvSpPr>
          <p:cNvPr id="331" name="Google Shape;331;p31"/>
          <p:cNvSpPr txBox="1"/>
          <p:nvPr/>
        </p:nvSpPr>
        <p:spPr>
          <a:xfrm>
            <a:off x="8273900" y="4177246"/>
            <a:ext cx="93210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a:solidFill>
                  <a:schemeClr val="dk1"/>
                </a:solidFill>
                <a:highlight>
                  <a:srgbClr val="EDEBE9"/>
                </a:highlight>
                <a:latin typeface="Times New Roman"/>
                <a:ea typeface="Times New Roman"/>
                <a:cs typeface="Times New Roman"/>
                <a:sym typeface="Times New Roman"/>
              </a:rPr>
              <a:t>It might be difficult to keep track of and preserve audit trails for document approvals when using manual or paper-based procedures. Organizations may find it difficult to prove compliance with internal policies or regulatory obligations in the absence of a audit trail.​</a:t>
            </a:r>
            <a:endParaRPr sz="2800">
              <a:solidFill>
                <a:schemeClr val="dk1"/>
              </a:solidFill>
              <a:latin typeface="Times New Roman"/>
              <a:ea typeface="Times New Roman"/>
              <a:cs typeface="Times New Roman"/>
              <a:sym typeface="Times New Roman"/>
            </a:endParaRPr>
          </a:p>
        </p:txBody>
      </p:sp>
      <p:sp>
        <p:nvSpPr>
          <p:cNvPr id="332" name="Google Shape;332;p31"/>
          <p:cNvSpPr txBox="1"/>
          <p:nvPr/>
        </p:nvSpPr>
        <p:spPr>
          <a:xfrm>
            <a:off x="8230525" y="7055549"/>
            <a:ext cx="9321000" cy="2598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800">
                <a:solidFill>
                  <a:schemeClr val="dk1"/>
                </a:solidFill>
                <a:highlight>
                  <a:srgbClr val="EDEBE9"/>
                </a:highlight>
                <a:latin typeface="Times New Roman"/>
                <a:ea typeface="Times New Roman"/>
                <a:cs typeface="Times New Roman"/>
                <a:sym typeface="Times New Roman"/>
              </a:rPr>
              <a:t>The main concerns is safeguarding confidential information from breaches, illegal access, and data loss when managing documents manually.​ Sensitive information contained in physical documents is at danger of theft, loss, or destruction, which could compromise its security.​</a:t>
            </a:r>
            <a:endParaRPr sz="2800">
              <a:solidFill>
                <a:schemeClr val="dk1"/>
              </a:solidFill>
              <a:highlight>
                <a:srgbClr val="EDEBE9"/>
              </a:highlight>
              <a:latin typeface="Times New Roman"/>
              <a:ea typeface="Times New Roman"/>
              <a:cs typeface="Times New Roman"/>
              <a:sym typeface="Times New Roman"/>
            </a:endParaRPr>
          </a:p>
        </p:txBody>
      </p:sp>
      <p:grpSp>
        <p:nvGrpSpPr>
          <p:cNvPr id="333" name="Google Shape;333;p31"/>
          <p:cNvGrpSpPr/>
          <p:nvPr/>
        </p:nvGrpSpPr>
        <p:grpSpPr>
          <a:xfrm>
            <a:off x="840500" y="4654393"/>
            <a:ext cx="6855127" cy="1385401"/>
            <a:chOff x="0" y="0"/>
            <a:chExt cx="1592438" cy="270750"/>
          </a:xfrm>
        </p:grpSpPr>
        <p:sp>
          <p:nvSpPr>
            <p:cNvPr id="334" name="Google Shape;334;p31"/>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36" name="Google Shape;336;p31"/>
          <p:cNvSpPr txBox="1"/>
          <p:nvPr/>
        </p:nvSpPr>
        <p:spPr>
          <a:xfrm>
            <a:off x="1036313" y="4913618"/>
            <a:ext cx="64635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Difficulty in Audit Trails</a:t>
            </a:r>
            <a:endParaRPr sz="3900">
              <a:solidFill>
                <a:schemeClr val="lt1"/>
              </a:solidFill>
              <a:latin typeface="Times New Roman"/>
              <a:ea typeface="Times New Roman"/>
              <a:cs typeface="Times New Roman"/>
              <a:sym typeface="Times New Roman"/>
            </a:endParaRPr>
          </a:p>
        </p:txBody>
      </p:sp>
      <p:sp>
        <p:nvSpPr>
          <p:cNvPr id="337" name="Google Shape;337;p31"/>
          <p:cNvSpPr txBox="1"/>
          <p:nvPr/>
        </p:nvSpPr>
        <p:spPr>
          <a:xfrm>
            <a:off x="5771850" y="-50375"/>
            <a:ext cx="6744300" cy="1139100"/>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0"/>
              </a:spcBef>
              <a:spcAft>
                <a:spcPts val="0"/>
              </a:spcAft>
              <a:buSzPts val="1100"/>
              <a:buNone/>
            </a:pPr>
            <a:r>
              <a:rPr lang="en-US" sz="7400" b="1">
                <a:solidFill>
                  <a:srgbClr val="227C9D"/>
                </a:solidFill>
                <a:highlight>
                  <a:srgbClr val="EDEBE9"/>
                </a:highlight>
                <a:latin typeface="Times New Roman"/>
                <a:ea typeface="Times New Roman"/>
                <a:cs typeface="Times New Roman"/>
                <a:sym typeface="Times New Roman"/>
              </a:rPr>
              <a:t>CHALLENGES</a:t>
            </a:r>
            <a:endParaRPr/>
          </a:p>
        </p:txBody>
      </p:sp>
      <p:sp>
        <p:nvSpPr>
          <p:cNvPr id="338" name="Google Shape;338;p31"/>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lvl="0" indent="457200" algn="l" rtl="0">
              <a:spcBef>
                <a:spcPts val="0"/>
              </a:spcBef>
              <a:spcAft>
                <a:spcPts val="0"/>
              </a:spcAft>
              <a:buNone/>
            </a:pPr>
            <a:r>
              <a:rPr lang="en-US" sz="3200">
                <a:solidFill>
                  <a:schemeClr val="dk1"/>
                </a:solidFill>
                <a:latin typeface="Calibri"/>
                <a:ea typeface="Calibri"/>
                <a:cs typeface="Calibri"/>
                <a:sym typeface="Calibri"/>
              </a:rPr>
              <a:t>6</a:t>
            </a:r>
            <a:endParaRPr sz="3200">
              <a:solidFill>
                <a:schemeClr val="dk1"/>
              </a:solidFill>
              <a:latin typeface="Calibri"/>
              <a:ea typeface="Calibri"/>
              <a:cs typeface="Calibri"/>
              <a:sym typeface="Calibri"/>
            </a:endParaRPr>
          </a:p>
        </p:txBody>
      </p:sp>
      <p:sp>
        <p:nvSpPr>
          <p:cNvPr id="339" name="Google Shape;339;p31"/>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SS</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3"/>
        <p:cNvGrpSpPr/>
        <p:nvPr/>
      </p:nvGrpSpPr>
      <p:grpSpPr>
        <a:xfrm>
          <a:off x="0" y="0"/>
          <a:ext cx="0" cy="0"/>
          <a:chOff x="0" y="0"/>
          <a:chExt cx="0" cy="0"/>
        </a:xfrm>
      </p:grpSpPr>
      <p:sp>
        <p:nvSpPr>
          <p:cNvPr id="344" name="Google Shape;344;p32"/>
          <p:cNvSpPr txBox="1"/>
          <p:nvPr/>
        </p:nvSpPr>
        <p:spPr>
          <a:xfrm>
            <a:off x="4758325" y="-50375"/>
            <a:ext cx="7757700" cy="1139100"/>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0"/>
              </a:spcBef>
              <a:spcAft>
                <a:spcPts val="0"/>
              </a:spcAft>
              <a:buSzPts val="1100"/>
              <a:buNone/>
            </a:pPr>
            <a:r>
              <a:rPr lang="en-US" sz="7400" b="1">
                <a:solidFill>
                  <a:srgbClr val="227C9D"/>
                </a:solidFill>
                <a:highlight>
                  <a:srgbClr val="EDEBE9"/>
                </a:highlight>
                <a:latin typeface="Times New Roman"/>
                <a:ea typeface="Times New Roman"/>
                <a:cs typeface="Times New Roman"/>
                <a:sym typeface="Times New Roman"/>
              </a:rPr>
              <a:t>TO BE PROCESS</a:t>
            </a:r>
            <a:endParaRPr/>
          </a:p>
        </p:txBody>
      </p:sp>
      <p:sp>
        <p:nvSpPr>
          <p:cNvPr id="345" name="Google Shape;345;p32"/>
          <p:cNvSpPr txBox="1"/>
          <p:nvPr/>
        </p:nvSpPr>
        <p:spPr>
          <a:xfrm>
            <a:off x="3784200" y="5883275"/>
            <a:ext cx="10719600" cy="21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a:p>
        </p:txBody>
      </p:sp>
      <p:grpSp>
        <p:nvGrpSpPr>
          <p:cNvPr id="346" name="Google Shape;346;p32"/>
          <p:cNvGrpSpPr/>
          <p:nvPr/>
        </p:nvGrpSpPr>
        <p:grpSpPr>
          <a:xfrm>
            <a:off x="840500" y="2142375"/>
            <a:ext cx="6855127" cy="1385401"/>
            <a:chOff x="0" y="0"/>
            <a:chExt cx="1592438" cy="270750"/>
          </a:xfrm>
        </p:grpSpPr>
        <p:sp>
          <p:nvSpPr>
            <p:cNvPr id="347" name="Google Shape;347;p32"/>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49" name="Google Shape;349;p32"/>
          <p:cNvSpPr txBox="1"/>
          <p:nvPr/>
        </p:nvSpPr>
        <p:spPr>
          <a:xfrm>
            <a:off x="895913" y="2142375"/>
            <a:ext cx="67443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Electronic Document Management Systems (EDMS)</a:t>
            </a:r>
            <a:endParaRPr sz="3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900">
              <a:solidFill>
                <a:schemeClr val="lt1"/>
              </a:solidFill>
              <a:latin typeface="Times New Roman"/>
              <a:ea typeface="Times New Roman"/>
              <a:cs typeface="Times New Roman"/>
              <a:sym typeface="Times New Roman"/>
            </a:endParaRPr>
          </a:p>
        </p:txBody>
      </p:sp>
      <p:sp>
        <p:nvSpPr>
          <p:cNvPr id="350" name="Google Shape;350;p32"/>
          <p:cNvSpPr txBox="1"/>
          <p:nvPr/>
        </p:nvSpPr>
        <p:spPr>
          <a:xfrm>
            <a:off x="960075" y="4073146"/>
            <a:ext cx="8264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nvGrpSpPr>
          <p:cNvPr id="351" name="Google Shape;351;p32"/>
          <p:cNvGrpSpPr/>
          <p:nvPr/>
        </p:nvGrpSpPr>
        <p:grpSpPr>
          <a:xfrm>
            <a:off x="840500" y="6082999"/>
            <a:ext cx="6855127" cy="1292994"/>
            <a:chOff x="0" y="0"/>
            <a:chExt cx="1592438" cy="270750"/>
          </a:xfrm>
        </p:grpSpPr>
        <p:sp>
          <p:nvSpPr>
            <p:cNvPr id="352" name="Google Shape;352;p32"/>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54" name="Google Shape;354;p32"/>
          <p:cNvSpPr txBox="1"/>
          <p:nvPr/>
        </p:nvSpPr>
        <p:spPr>
          <a:xfrm>
            <a:off x="960075" y="6258454"/>
            <a:ext cx="82641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Central and Secure Storage</a:t>
            </a:r>
            <a:endParaRPr sz="3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900">
              <a:solidFill>
                <a:schemeClr val="lt1"/>
              </a:solidFill>
              <a:latin typeface="Times New Roman"/>
              <a:ea typeface="Times New Roman"/>
              <a:cs typeface="Times New Roman"/>
              <a:sym typeface="Times New Roman"/>
            </a:endParaRPr>
          </a:p>
        </p:txBody>
      </p:sp>
      <p:grpSp>
        <p:nvGrpSpPr>
          <p:cNvPr id="355" name="Google Shape;355;p32"/>
          <p:cNvGrpSpPr/>
          <p:nvPr/>
        </p:nvGrpSpPr>
        <p:grpSpPr>
          <a:xfrm>
            <a:off x="840500" y="7933575"/>
            <a:ext cx="6855127" cy="1292994"/>
            <a:chOff x="0" y="0"/>
            <a:chExt cx="1592438" cy="270750"/>
          </a:xfrm>
        </p:grpSpPr>
        <p:sp>
          <p:nvSpPr>
            <p:cNvPr id="356" name="Google Shape;356;p32"/>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58" name="Google Shape;358;p32"/>
          <p:cNvSpPr txBox="1"/>
          <p:nvPr/>
        </p:nvSpPr>
        <p:spPr>
          <a:xfrm>
            <a:off x="960075" y="8203925"/>
            <a:ext cx="8264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Dashboard Tracking</a:t>
            </a:r>
            <a:endParaRPr sz="3900">
              <a:solidFill>
                <a:schemeClr val="lt1"/>
              </a:solidFill>
              <a:latin typeface="Times New Roman"/>
              <a:ea typeface="Times New Roman"/>
              <a:cs typeface="Times New Roman"/>
              <a:sym typeface="Times New Roman"/>
            </a:endParaRPr>
          </a:p>
        </p:txBody>
      </p:sp>
      <p:sp>
        <p:nvSpPr>
          <p:cNvPr id="359" name="Google Shape;359;p32"/>
          <p:cNvSpPr txBox="1"/>
          <p:nvPr/>
        </p:nvSpPr>
        <p:spPr>
          <a:xfrm>
            <a:off x="8273900" y="2238475"/>
            <a:ext cx="9321000" cy="1132800"/>
          </a:xfrm>
          <a:prstGeom prst="rect">
            <a:avLst/>
          </a:prstGeom>
          <a:noFill/>
          <a:ln>
            <a:noFill/>
          </a:ln>
        </p:spPr>
        <p:txBody>
          <a:bodyPr spcFirstLastPara="1" wrap="square" lIns="91425" tIns="91425" rIns="91425" bIns="91425" anchor="t" anchorCtr="0">
            <a:spAutoFit/>
          </a:bodyPr>
          <a:lstStyle/>
          <a:p>
            <a:pPr marL="0" lvl="0" indent="0" algn="just" rtl="0">
              <a:lnSpc>
                <a:spcPct val="119958"/>
              </a:lnSpc>
              <a:spcBef>
                <a:spcPts val="0"/>
              </a:spcBef>
              <a:spcAft>
                <a:spcPts val="0"/>
              </a:spcAft>
              <a:buNone/>
            </a:pPr>
            <a:r>
              <a:rPr lang="en-US" sz="2800">
                <a:solidFill>
                  <a:schemeClr val="dk1"/>
                </a:solidFill>
                <a:latin typeface="Times New Roman"/>
                <a:ea typeface="Times New Roman"/>
                <a:cs typeface="Times New Roman"/>
                <a:sym typeface="Times New Roman"/>
              </a:rPr>
              <a:t>The Electronic Document Management System can be used to replace the manual paper-based approval processes.</a:t>
            </a:r>
            <a:endParaRPr sz="2800">
              <a:solidFill>
                <a:schemeClr val="dk1"/>
              </a:solidFill>
              <a:highlight>
                <a:srgbClr val="EDEBE9"/>
              </a:highlight>
              <a:latin typeface="Times New Roman"/>
              <a:ea typeface="Times New Roman"/>
              <a:cs typeface="Times New Roman"/>
              <a:sym typeface="Times New Roman"/>
            </a:endParaRPr>
          </a:p>
        </p:txBody>
      </p:sp>
      <p:sp>
        <p:nvSpPr>
          <p:cNvPr id="360" name="Google Shape;360;p32"/>
          <p:cNvSpPr txBox="1"/>
          <p:nvPr/>
        </p:nvSpPr>
        <p:spPr>
          <a:xfrm>
            <a:off x="8273900" y="3739209"/>
            <a:ext cx="9321000" cy="2166600"/>
          </a:xfrm>
          <a:prstGeom prst="rect">
            <a:avLst/>
          </a:prstGeom>
          <a:noFill/>
          <a:ln>
            <a:noFill/>
          </a:ln>
        </p:spPr>
        <p:txBody>
          <a:bodyPr spcFirstLastPara="1" wrap="square" lIns="91425" tIns="91425" rIns="91425" bIns="91425" anchor="t" anchorCtr="0">
            <a:spAutoFit/>
          </a:bodyPr>
          <a:lstStyle/>
          <a:p>
            <a:pPr marL="0" lvl="0" indent="0" algn="just" rtl="0">
              <a:lnSpc>
                <a:spcPct val="119958"/>
              </a:lnSpc>
              <a:spcBef>
                <a:spcPts val="0"/>
              </a:spcBef>
              <a:spcAft>
                <a:spcPts val="0"/>
              </a:spcAft>
              <a:buNone/>
            </a:pPr>
            <a:r>
              <a:rPr lang="en-US" sz="2800">
                <a:solidFill>
                  <a:srgbClr val="0D0D0D"/>
                </a:solidFill>
                <a:latin typeface="Times New Roman"/>
                <a:ea typeface="Times New Roman"/>
                <a:cs typeface="Times New Roman"/>
                <a:sym typeface="Times New Roman"/>
              </a:rPr>
              <a:t>The EDMS can be used as a mainstream medium for approvals using automated workflow and electronic signatures and serves as a platform for multiple people to collaborate to a single document.</a:t>
            </a:r>
            <a:endParaRPr sz="2800">
              <a:solidFill>
                <a:srgbClr val="0D0D0D"/>
              </a:solidFill>
              <a:highlight>
                <a:srgbClr val="EDEBE9"/>
              </a:highlight>
              <a:latin typeface="Times New Roman"/>
              <a:ea typeface="Times New Roman"/>
              <a:cs typeface="Times New Roman"/>
              <a:sym typeface="Times New Roman"/>
            </a:endParaRPr>
          </a:p>
        </p:txBody>
      </p:sp>
      <p:sp>
        <p:nvSpPr>
          <p:cNvPr id="361" name="Google Shape;361;p32"/>
          <p:cNvSpPr txBox="1"/>
          <p:nvPr/>
        </p:nvSpPr>
        <p:spPr>
          <a:xfrm>
            <a:off x="8273900" y="5946274"/>
            <a:ext cx="9321000" cy="2166600"/>
          </a:xfrm>
          <a:prstGeom prst="rect">
            <a:avLst/>
          </a:prstGeom>
          <a:noFill/>
          <a:ln>
            <a:noFill/>
          </a:ln>
        </p:spPr>
        <p:txBody>
          <a:bodyPr spcFirstLastPara="1" wrap="square" lIns="91425" tIns="91425" rIns="91425" bIns="91425" anchor="t" anchorCtr="0">
            <a:spAutoFit/>
          </a:bodyPr>
          <a:lstStyle/>
          <a:p>
            <a:pPr marL="0" lvl="0" indent="0" algn="just" rtl="0">
              <a:lnSpc>
                <a:spcPct val="119958"/>
              </a:lnSpc>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A central location to store all the files and documents securely, reducing the risk of losing paperwork. It helps in version control of documents.</a:t>
            </a:r>
            <a:endParaRPr sz="2800">
              <a:solidFill>
                <a:schemeClr val="dk1"/>
              </a:solidFill>
            </a:endParaRPr>
          </a:p>
          <a:p>
            <a:pPr marL="0" lvl="0" indent="0" algn="l" rtl="0">
              <a:lnSpc>
                <a:spcPct val="115000"/>
              </a:lnSpc>
              <a:spcBef>
                <a:spcPts val="0"/>
              </a:spcBef>
              <a:spcAft>
                <a:spcPts val="0"/>
              </a:spcAft>
              <a:buNone/>
            </a:pPr>
            <a:endParaRPr sz="2800">
              <a:solidFill>
                <a:schemeClr val="dk1"/>
              </a:solidFill>
              <a:highlight>
                <a:srgbClr val="EDEBE9"/>
              </a:highlight>
              <a:latin typeface="Times New Roman"/>
              <a:ea typeface="Times New Roman"/>
              <a:cs typeface="Times New Roman"/>
              <a:sym typeface="Times New Roman"/>
            </a:endParaRPr>
          </a:p>
        </p:txBody>
      </p:sp>
      <p:sp>
        <p:nvSpPr>
          <p:cNvPr id="362" name="Google Shape;362;p32"/>
          <p:cNvSpPr txBox="1"/>
          <p:nvPr/>
        </p:nvSpPr>
        <p:spPr>
          <a:xfrm>
            <a:off x="8273900" y="7977984"/>
            <a:ext cx="9321000" cy="1132800"/>
          </a:xfrm>
          <a:prstGeom prst="rect">
            <a:avLst/>
          </a:prstGeom>
          <a:noFill/>
          <a:ln>
            <a:noFill/>
          </a:ln>
        </p:spPr>
        <p:txBody>
          <a:bodyPr spcFirstLastPara="1" wrap="square" lIns="91425" tIns="91425" rIns="91425" bIns="91425" anchor="t" anchorCtr="0">
            <a:spAutoFit/>
          </a:bodyPr>
          <a:lstStyle/>
          <a:p>
            <a:pPr marL="0" lvl="0" indent="0" algn="just" rtl="0">
              <a:lnSpc>
                <a:spcPct val="119958"/>
              </a:lnSpc>
              <a:spcBef>
                <a:spcPts val="0"/>
              </a:spcBef>
              <a:spcAft>
                <a:spcPts val="0"/>
              </a:spcAft>
              <a:buNone/>
            </a:pPr>
            <a:r>
              <a:rPr lang="en-US" sz="2800">
                <a:solidFill>
                  <a:schemeClr val="dk1"/>
                </a:solidFill>
                <a:latin typeface="Times New Roman"/>
                <a:ea typeface="Times New Roman"/>
                <a:cs typeface="Times New Roman"/>
                <a:sym typeface="Times New Roman"/>
              </a:rPr>
              <a:t>A personalized Dashboard can be created to help the companies and clients track the documents.</a:t>
            </a:r>
            <a:endParaRPr sz="2800">
              <a:solidFill>
                <a:schemeClr val="dk1"/>
              </a:solidFill>
              <a:highlight>
                <a:srgbClr val="EDEBE9"/>
              </a:highlight>
              <a:latin typeface="Times New Roman"/>
              <a:ea typeface="Times New Roman"/>
              <a:cs typeface="Times New Roman"/>
              <a:sym typeface="Times New Roman"/>
            </a:endParaRPr>
          </a:p>
        </p:txBody>
      </p:sp>
      <p:grpSp>
        <p:nvGrpSpPr>
          <p:cNvPr id="363" name="Google Shape;363;p32"/>
          <p:cNvGrpSpPr/>
          <p:nvPr/>
        </p:nvGrpSpPr>
        <p:grpSpPr>
          <a:xfrm>
            <a:off x="840500" y="4031725"/>
            <a:ext cx="6855127" cy="1385401"/>
            <a:chOff x="0" y="0"/>
            <a:chExt cx="1592438" cy="270750"/>
          </a:xfrm>
        </p:grpSpPr>
        <p:sp>
          <p:nvSpPr>
            <p:cNvPr id="364" name="Google Shape;364;p32"/>
            <p:cNvSpPr/>
            <p:nvPr/>
          </p:nvSpPr>
          <p:spPr>
            <a:xfrm>
              <a:off x="0" y="0"/>
              <a:ext cx="1592438" cy="270714"/>
            </a:xfrm>
            <a:custGeom>
              <a:avLst/>
              <a:gdLst/>
              <a:ahLst/>
              <a:cxnLst/>
              <a:rect l="l" t="t" r="r" b="b"/>
              <a:pathLst>
                <a:path w="1592438" h="270714" extrusionOk="0">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txBox="1"/>
            <p:nvPr/>
          </p:nvSpPr>
          <p:spPr>
            <a:xfrm>
              <a:off x="0" y="19050"/>
              <a:ext cx="1592400" cy="251700"/>
            </a:xfrm>
            <a:prstGeom prst="rect">
              <a:avLst/>
            </a:prstGeom>
            <a:noFill/>
            <a:ln>
              <a:noFill/>
            </a:ln>
          </p:spPr>
          <p:txBody>
            <a:bodyPr spcFirstLastPara="1" wrap="square" lIns="50800" tIns="50800" rIns="50800" bIns="50800" anchor="ctr" anchorCtr="0">
              <a:noAutofit/>
            </a:bodyPr>
            <a:lstStyle/>
            <a:p>
              <a:pPr marL="0" marR="0" lvl="0" indent="0" algn="l" rtl="0">
                <a:lnSpc>
                  <a:spcPct val="141833"/>
                </a:lnSpc>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66" name="Google Shape;366;p32"/>
          <p:cNvSpPr txBox="1"/>
          <p:nvPr/>
        </p:nvSpPr>
        <p:spPr>
          <a:xfrm>
            <a:off x="1036325" y="4073150"/>
            <a:ext cx="64635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lt1"/>
                </a:solidFill>
                <a:latin typeface="Times New Roman"/>
                <a:ea typeface="Times New Roman"/>
                <a:cs typeface="Times New Roman"/>
                <a:sym typeface="Times New Roman"/>
              </a:rPr>
              <a:t>Enables approvals and collaboration</a:t>
            </a:r>
            <a:endParaRPr sz="3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900">
              <a:solidFill>
                <a:schemeClr val="lt1"/>
              </a:solidFill>
              <a:latin typeface="Times New Roman"/>
              <a:ea typeface="Times New Roman"/>
              <a:cs typeface="Times New Roman"/>
              <a:sym typeface="Times New Roman"/>
            </a:endParaRPr>
          </a:p>
        </p:txBody>
      </p:sp>
      <p:sp>
        <p:nvSpPr>
          <p:cNvPr id="367" name="Google Shape;367;p32"/>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lvl="0" indent="457200" algn="l" rtl="0">
              <a:spcBef>
                <a:spcPts val="0"/>
              </a:spcBef>
              <a:spcAft>
                <a:spcPts val="0"/>
              </a:spcAft>
              <a:buNone/>
            </a:pPr>
            <a:r>
              <a:rPr lang="en-US" sz="3200">
                <a:solidFill>
                  <a:schemeClr val="dk1"/>
                </a:solidFill>
                <a:latin typeface="Calibri"/>
                <a:ea typeface="Calibri"/>
                <a:cs typeface="Calibri"/>
                <a:sym typeface="Calibri"/>
              </a:rPr>
              <a:t>7</a:t>
            </a:r>
            <a:endParaRPr sz="3200">
              <a:solidFill>
                <a:schemeClr val="dk1"/>
              </a:solidFill>
              <a:latin typeface="Calibri"/>
              <a:ea typeface="Calibri"/>
              <a:cs typeface="Calibri"/>
              <a:sym typeface="Calibri"/>
            </a:endParaRPr>
          </a:p>
        </p:txBody>
      </p:sp>
      <p:sp>
        <p:nvSpPr>
          <p:cNvPr id="368" name="Google Shape;368;p32"/>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SP</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72"/>
        <p:cNvGrpSpPr/>
        <p:nvPr/>
      </p:nvGrpSpPr>
      <p:grpSpPr>
        <a:xfrm>
          <a:off x="0" y="0"/>
          <a:ext cx="0" cy="0"/>
          <a:chOff x="0" y="0"/>
          <a:chExt cx="0" cy="0"/>
        </a:xfrm>
      </p:grpSpPr>
      <p:sp>
        <p:nvSpPr>
          <p:cNvPr id="373" name="Google Shape;373;p33"/>
          <p:cNvSpPr txBox="1"/>
          <p:nvPr/>
        </p:nvSpPr>
        <p:spPr>
          <a:xfrm>
            <a:off x="4885050" y="0"/>
            <a:ext cx="8517900" cy="1139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400" b="1" i="0" u="none" strike="noStrike" cap="none">
                <a:solidFill>
                  <a:srgbClr val="227C9D"/>
                </a:solidFill>
                <a:latin typeface="Times New Roman"/>
                <a:ea typeface="Times New Roman"/>
                <a:cs typeface="Times New Roman"/>
                <a:sym typeface="Times New Roman"/>
              </a:rPr>
              <a:t>S</a:t>
            </a:r>
            <a:r>
              <a:rPr lang="en-US" sz="7400" b="1">
                <a:solidFill>
                  <a:srgbClr val="227C9D"/>
                </a:solidFill>
                <a:latin typeface="Times New Roman"/>
                <a:ea typeface="Times New Roman"/>
                <a:cs typeface="Times New Roman"/>
                <a:sym typeface="Times New Roman"/>
              </a:rPr>
              <a:t>WIMLANE TO BE</a:t>
            </a:r>
            <a:endParaRPr sz="7400" b="1">
              <a:latin typeface="Times New Roman"/>
              <a:ea typeface="Times New Roman"/>
              <a:cs typeface="Times New Roman"/>
              <a:sym typeface="Times New Roman"/>
            </a:endParaRPr>
          </a:p>
        </p:txBody>
      </p:sp>
      <p:sp>
        <p:nvSpPr>
          <p:cNvPr id="374" name="Google Shape;374;p33"/>
          <p:cNvSpPr txBox="1"/>
          <p:nvPr/>
        </p:nvSpPr>
        <p:spPr>
          <a:xfrm>
            <a:off x="2051100" y="3196330"/>
            <a:ext cx="10719600" cy="21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endParaRPr/>
          </a:p>
        </p:txBody>
      </p:sp>
      <p:sp>
        <p:nvSpPr>
          <p:cNvPr id="375" name="Google Shape;375;p33"/>
          <p:cNvSpPr txBox="1"/>
          <p:nvPr/>
        </p:nvSpPr>
        <p:spPr>
          <a:xfrm>
            <a:off x="14799300" y="9542800"/>
            <a:ext cx="3499200" cy="677100"/>
          </a:xfrm>
          <a:prstGeom prst="rect">
            <a:avLst/>
          </a:prstGeom>
          <a:noFill/>
          <a:ln>
            <a:noFill/>
          </a:ln>
        </p:spPr>
        <p:txBody>
          <a:bodyPr spcFirstLastPara="1" wrap="square" lIns="91425" tIns="91425" rIns="91425" bIns="91425" anchor="t" anchorCtr="0">
            <a:spAutoFit/>
          </a:bodyPr>
          <a:lstStyle/>
          <a:p>
            <a:pPr marL="2286000" lvl="0" indent="457200" algn="l" rtl="0">
              <a:spcBef>
                <a:spcPts val="0"/>
              </a:spcBef>
              <a:spcAft>
                <a:spcPts val="0"/>
              </a:spcAft>
              <a:buNone/>
            </a:pPr>
            <a:r>
              <a:rPr lang="en-US" sz="3200">
                <a:solidFill>
                  <a:schemeClr val="dk1"/>
                </a:solidFill>
                <a:latin typeface="Calibri"/>
                <a:ea typeface="Calibri"/>
                <a:cs typeface="Calibri"/>
                <a:sym typeface="Calibri"/>
              </a:rPr>
              <a:t>8</a:t>
            </a:r>
            <a:endParaRPr sz="3200">
              <a:solidFill>
                <a:schemeClr val="dk1"/>
              </a:solidFill>
              <a:latin typeface="Calibri"/>
              <a:ea typeface="Calibri"/>
              <a:cs typeface="Calibri"/>
              <a:sym typeface="Calibri"/>
            </a:endParaRPr>
          </a:p>
        </p:txBody>
      </p:sp>
      <p:sp>
        <p:nvSpPr>
          <p:cNvPr id="376" name="Google Shape;376;p33"/>
          <p:cNvSpPr txBox="1"/>
          <p:nvPr/>
        </p:nvSpPr>
        <p:spPr>
          <a:xfrm>
            <a:off x="68450" y="9542800"/>
            <a:ext cx="8856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SP</a:t>
            </a:r>
            <a:endParaRPr sz="3200">
              <a:solidFill>
                <a:schemeClr val="dk1"/>
              </a:solidFill>
              <a:latin typeface="Calibri"/>
              <a:ea typeface="Calibri"/>
              <a:cs typeface="Calibri"/>
              <a:sym typeface="Calibri"/>
            </a:endParaRPr>
          </a:p>
        </p:txBody>
      </p:sp>
      <p:pic>
        <p:nvPicPr>
          <p:cNvPr id="377" name="Google Shape;377;p33"/>
          <p:cNvPicPr preferRelativeResize="0"/>
          <p:nvPr/>
        </p:nvPicPr>
        <p:blipFill>
          <a:blip r:embed="rId3">
            <a:alphaModFix/>
          </a:blip>
          <a:stretch>
            <a:fillRect/>
          </a:stretch>
        </p:blipFill>
        <p:spPr>
          <a:xfrm>
            <a:off x="2455225" y="1238246"/>
            <a:ext cx="13377547" cy="83045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898</Words>
  <Application>Microsoft Macintosh PowerPoint</Application>
  <PresentationFormat>Custom</PresentationFormat>
  <Paragraphs>96</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Simranjeet Kaur Gill</cp:lastModifiedBy>
  <cp:revision>1</cp:revision>
  <dcterms:modified xsi:type="dcterms:W3CDTF">2024-06-11T18:13:48Z</dcterms:modified>
</cp:coreProperties>
</file>