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4" r:id="rId6"/>
    <p:sldId id="260" r:id="rId7"/>
    <p:sldId id="261" r:id="rId8"/>
    <p:sldId id="267" r:id="rId9"/>
    <p:sldId id="268" r:id="rId10"/>
    <p:sldId id="269" r:id="rId11"/>
    <p:sldId id="270" r:id="rId12"/>
    <p:sldId id="262" r:id="rId13"/>
    <p:sldId id="265" r:id="rId14"/>
    <p:sldId id="266" r:id="rId15"/>
    <p:sldId id="271" r:id="rId16"/>
    <p:sldId id="272"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96" y="-52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D24EA7DF-C8F3-487F-9570-C4D4843DDC6E}" type="datetimeFigureOut">
              <a:rPr lang="en-IN" smtClean="0"/>
              <a:t>04-03-2021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E035286C-7E4C-4FEC-B80C-7D7A7F3AEB01}" type="slidenum">
              <a:rPr lang="en-IN" smtClean="0"/>
              <a:t>‹#›</a:t>
            </a:fld>
            <a:endParaRPr lang="en-IN" dirty="0"/>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4EA7DF-C8F3-487F-9570-C4D4843DDC6E}" type="datetimeFigureOut">
              <a:rPr lang="en-IN" smtClean="0"/>
              <a:t>04-03-2021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035286C-7E4C-4FEC-B80C-7D7A7F3AEB01}"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4EA7DF-C8F3-487F-9570-C4D4843DDC6E}" type="datetimeFigureOut">
              <a:rPr lang="en-IN" smtClean="0"/>
              <a:t>04-03-2021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035286C-7E4C-4FEC-B80C-7D7A7F3AEB01}"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4EA7DF-C8F3-487F-9570-C4D4843DDC6E}" type="datetimeFigureOut">
              <a:rPr lang="en-IN" smtClean="0"/>
              <a:t>04-03-2021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035286C-7E4C-4FEC-B80C-7D7A7F3AEB01}"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D24EA7DF-C8F3-487F-9570-C4D4843DDC6E}" type="datetimeFigureOut">
              <a:rPr lang="en-IN" smtClean="0"/>
              <a:t>04-03-2021</a:t>
            </a:fld>
            <a:endParaRPr lang="en-IN" dirty="0"/>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035286C-7E4C-4FEC-B80C-7D7A7F3AEB01}" type="slidenum">
              <a:rPr lang="en-IN" smtClean="0"/>
              <a:t>‹#›</a:t>
            </a:fld>
            <a:endParaRPr lang="en-IN" dirty="0"/>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4EA7DF-C8F3-487F-9570-C4D4843DDC6E}" type="datetimeFigureOut">
              <a:rPr lang="en-IN" smtClean="0"/>
              <a:t>04-03-2021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035286C-7E4C-4FEC-B80C-7D7A7F3AEB01}"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4EA7DF-C8F3-487F-9570-C4D4843DDC6E}" type="datetimeFigureOut">
              <a:rPr lang="en-IN" smtClean="0"/>
              <a:t>04-03-2021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035286C-7E4C-4FEC-B80C-7D7A7F3AEB01}"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4EA7DF-C8F3-487F-9570-C4D4843DDC6E}" type="datetimeFigureOut">
              <a:rPr lang="en-IN" smtClean="0"/>
              <a:t>04-03-2021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035286C-7E4C-4FEC-B80C-7D7A7F3AEB01}"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p:cNvSpPr>
            <a:spLocks noGrp="1"/>
          </p:cNvSpPr>
          <p:nvPr>
            <p:ph type="dt" sz="half" idx="10"/>
          </p:nvPr>
        </p:nvSpPr>
        <p:spPr/>
        <p:txBody>
          <a:bodyPr/>
          <a:lstStyle/>
          <a:p>
            <a:fld id="{D24EA7DF-C8F3-487F-9570-C4D4843DDC6E}" type="datetimeFigureOut">
              <a:rPr lang="en-IN" smtClean="0"/>
              <a:t>04-03-2021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035286C-7E4C-4FEC-B80C-7D7A7F3AEB01}"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4EA7DF-C8F3-487F-9570-C4D4843DDC6E}" type="datetimeFigureOut">
              <a:rPr lang="en-IN" smtClean="0"/>
              <a:t>04-03-2021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035286C-7E4C-4FEC-B80C-7D7A7F3AEB01}" type="slidenum">
              <a:rPr lang="en-IN" smtClean="0"/>
              <a:t>‹#›</a:t>
            </a:fld>
            <a:endParaRPr lang="en-IN" dirty="0"/>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5" name="Date Placeholder 4"/>
          <p:cNvSpPr>
            <a:spLocks noGrp="1"/>
          </p:cNvSpPr>
          <p:nvPr>
            <p:ph type="dt" sz="half" idx="10"/>
          </p:nvPr>
        </p:nvSpPr>
        <p:spPr/>
        <p:txBody>
          <a:bodyPr/>
          <a:lstStyle/>
          <a:p>
            <a:fld id="{D24EA7DF-C8F3-487F-9570-C4D4843DDC6E}" type="datetimeFigureOut">
              <a:rPr lang="en-IN" smtClean="0"/>
              <a:t>04-03-2021</a:t>
            </a:fld>
            <a:endParaRPr lang="en-IN" dirty="0"/>
          </a:p>
        </p:txBody>
      </p:sp>
      <p:sp>
        <p:nvSpPr>
          <p:cNvPr id="7" name="Slide Number Placeholder 6"/>
          <p:cNvSpPr>
            <a:spLocks noGrp="1"/>
          </p:cNvSpPr>
          <p:nvPr>
            <p:ph type="sldNum" sz="quarter" idx="12"/>
          </p:nvPr>
        </p:nvSpPr>
        <p:spPr/>
        <p:txBody>
          <a:bodyPr/>
          <a:lstStyle/>
          <a:p>
            <a:fld id="{E035286C-7E4C-4FEC-B80C-7D7A7F3AEB01}" type="slidenum">
              <a:rPr lang="en-IN" smtClean="0"/>
              <a:t>‹#›</a:t>
            </a:fld>
            <a:endParaRPr lang="en-IN" dirty="0"/>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p:txBody>
          <a:bodyPr/>
          <a:lstStyle/>
          <a:p>
            <a:endParaRPr lang="en-IN" dirty="0"/>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D24EA7DF-C8F3-487F-9570-C4D4843DDC6E}" type="datetimeFigureOut">
              <a:rPr lang="en-IN" smtClean="0"/>
              <a:t>04-03-2021</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E035286C-7E4C-4FEC-B80C-7D7A7F3AEB01}" type="slidenum">
              <a:rPr lang="en-IN" smtClean="0"/>
              <a:t>‹#›</a:t>
            </a:fld>
            <a:endParaRPr lang="en-IN" dirty="0"/>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gmail.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www.facebook.com/"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 MAIL SLICER</a:t>
            </a:r>
            <a:endParaRPr lang="en-IN" dirty="0"/>
          </a:p>
        </p:txBody>
      </p:sp>
    </p:spTree>
    <p:extLst>
      <p:ext uri="{BB962C8B-B14F-4D97-AF65-F5344CB8AC3E}">
        <p14:creationId xmlns:p14="http://schemas.microsoft.com/office/powerpoint/2010/main" val="14486330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Re.search</a:t>
            </a:r>
            <a:r>
              <a:rPr lang="en-US" dirty="0" smtClean="0"/>
              <a:t>()</a:t>
            </a:r>
            <a:endParaRPr lang="en-IN" dirty="0"/>
          </a:p>
        </p:txBody>
      </p:sp>
      <p:sp>
        <p:nvSpPr>
          <p:cNvPr id="3" name="Content Placeholder 2"/>
          <p:cNvSpPr>
            <a:spLocks noGrp="1"/>
          </p:cNvSpPr>
          <p:nvPr>
            <p:ph idx="1"/>
          </p:nvPr>
        </p:nvSpPr>
        <p:spPr/>
        <p:txBody>
          <a:bodyPr/>
          <a:lstStyle/>
          <a:p>
            <a:endParaRPr lang="en-US" b="1" dirty="0" smtClean="0"/>
          </a:p>
          <a:p>
            <a:pPr marL="114300" indent="0">
              <a:buNone/>
            </a:pPr>
            <a:r>
              <a:rPr lang="en-US" b="1" dirty="0" err="1" smtClean="0"/>
              <a:t>re.search</a:t>
            </a:r>
            <a:r>
              <a:rPr lang="en-US" b="1" dirty="0"/>
              <a:t>() </a:t>
            </a:r>
            <a:r>
              <a:rPr lang="en-US" dirty="0"/>
              <a:t>function will search the regular expression pattern and return the first occurrence. Unlike Python </a:t>
            </a:r>
            <a:r>
              <a:rPr lang="en-US" dirty="0" err="1"/>
              <a:t>re.match</a:t>
            </a:r>
            <a:r>
              <a:rPr lang="en-US" dirty="0"/>
              <a:t>(), it will check all lines of the input string. The Python </a:t>
            </a:r>
            <a:r>
              <a:rPr lang="en-US" dirty="0" err="1"/>
              <a:t>re.search</a:t>
            </a:r>
            <a:r>
              <a:rPr lang="en-US" dirty="0"/>
              <a:t>() function returns a match object when the pattern is found and “null” if the pattern is not </a:t>
            </a:r>
            <a:r>
              <a:rPr lang="en-US" dirty="0" smtClean="0"/>
              <a:t>found.</a:t>
            </a:r>
            <a:endParaRPr lang="en-IN" dirty="0"/>
          </a:p>
        </p:txBody>
      </p:sp>
    </p:spTree>
    <p:extLst>
      <p:ext uri="{BB962C8B-B14F-4D97-AF65-F5344CB8AC3E}">
        <p14:creationId xmlns:p14="http://schemas.microsoft.com/office/powerpoint/2010/main" val="11929651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Re.findall</a:t>
            </a:r>
            <a:r>
              <a:rPr lang="en-US" dirty="0" smtClean="0"/>
              <a:t>()</a:t>
            </a:r>
            <a:endParaRPr lang="en-IN" dirty="0"/>
          </a:p>
        </p:txBody>
      </p:sp>
      <p:sp>
        <p:nvSpPr>
          <p:cNvPr id="3" name="Content Placeholder 2"/>
          <p:cNvSpPr>
            <a:spLocks noGrp="1"/>
          </p:cNvSpPr>
          <p:nvPr>
            <p:ph idx="1"/>
          </p:nvPr>
        </p:nvSpPr>
        <p:spPr/>
        <p:txBody>
          <a:bodyPr/>
          <a:lstStyle/>
          <a:p>
            <a:pPr marL="114300" indent="0">
              <a:buNone/>
            </a:pPr>
            <a:endParaRPr lang="en-US" b="1" dirty="0"/>
          </a:p>
          <a:p>
            <a:pPr marL="114300" indent="0">
              <a:buNone/>
            </a:pPr>
            <a:r>
              <a:rPr lang="en-US" b="1" dirty="0" err="1" smtClean="0"/>
              <a:t>findall</a:t>
            </a:r>
            <a:r>
              <a:rPr lang="en-US" b="1" dirty="0"/>
              <a:t>()</a:t>
            </a:r>
            <a:r>
              <a:rPr lang="en-US" dirty="0"/>
              <a:t> module is used to search for “all” occurrences that match a given pattern. In contrast, search() module will only return the first occurrence that matches the specified pattern. </a:t>
            </a:r>
            <a:r>
              <a:rPr lang="en-US" dirty="0" err="1"/>
              <a:t>findall</a:t>
            </a:r>
            <a:r>
              <a:rPr lang="en-US" dirty="0"/>
              <a:t>() will iterate over all the lines of the file and will return all non-overlapping matches of pattern in a single step.</a:t>
            </a:r>
            <a:endParaRPr lang="en-IN" dirty="0"/>
          </a:p>
        </p:txBody>
      </p:sp>
    </p:spTree>
    <p:extLst>
      <p:ext uri="{BB962C8B-B14F-4D97-AF65-F5344CB8AC3E}">
        <p14:creationId xmlns:p14="http://schemas.microsoft.com/office/powerpoint/2010/main" val="17239774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GUI(Tkinter)</a:t>
            </a:r>
            <a:endParaRPr lang="en-IN" dirty="0"/>
          </a:p>
        </p:txBody>
      </p:sp>
      <p:sp>
        <p:nvSpPr>
          <p:cNvPr id="7" name="Content Placeholder 6"/>
          <p:cNvSpPr>
            <a:spLocks noGrp="1"/>
          </p:cNvSpPr>
          <p:nvPr>
            <p:ph idx="1"/>
          </p:nvPr>
        </p:nvSpPr>
        <p:spPr/>
        <p:txBody>
          <a:bodyPr/>
          <a:lstStyle/>
          <a:p>
            <a:endParaRPr lang="en-US" dirty="0" smtClean="0"/>
          </a:p>
          <a:p>
            <a:r>
              <a:rPr lang="en-US" dirty="0" smtClean="0"/>
              <a:t>Tkinter is the most common, fast and easy to use Python package to build GUI application.</a:t>
            </a:r>
          </a:p>
          <a:p>
            <a:r>
              <a:rPr lang="en-US" dirty="0" smtClean="0"/>
              <a:t>To install the library, you can use pip install command to the command prompt.</a:t>
            </a:r>
          </a:p>
          <a:p>
            <a:pPr marL="114300" indent="0">
              <a:buNone/>
            </a:pPr>
            <a:endParaRPr lang="en-IN" dirty="0"/>
          </a:p>
        </p:txBody>
      </p:sp>
      <p:pic>
        <p:nvPicPr>
          <p:cNvPr id="8" name="Picture 2" descr="C:\Users\hp\Desktop\tkinter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6932" y="3789040"/>
            <a:ext cx="2258755" cy="254185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4555812"/>
            <a:ext cx="3888432" cy="601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2998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manager</a:t>
            </a:r>
            <a:endParaRPr lang="en-IN" dirty="0"/>
          </a:p>
        </p:txBody>
      </p:sp>
      <p:sp>
        <p:nvSpPr>
          <p:cNvPr id="3" name="Content Placeholder 2"/>
          <p:cNvSpPr>
            <a:spLocks noGrp="1"/>
          </p:cNvSpPr>
          <p:nvPr>
            <p:ph idx="1"/>
          </p:nvPr>
        </p:nvSpPr>
        <p:spPr/>
        <p:txBody>
          <a:bodyPr/>
          <a:lstStyle/>
          <a:p>
            <a:endParaRPr lang="en-US" dirty="0" smtClean="0"/>
          </a:p>
          <a:p>
            <a:pPr marL="114300" indent="0">
              <a:buNone/>
            </a:pPr>
            <a:r>
              <a:rPr lang="en-US" dirty="0" smtClean="0"/>
              <a:t> There </a:t>
            </a:r>
            <a:r>
              <a:rPr lang="en-US" dirty="0"/>
              <a:t>are mainly three </a:t>
            </a:r>
            <a:r>
              <a:rPr lang="en-US" dirty="0" smtClean="0"/>
              <a:t>geometry  </a:t>
            </a:r>
            <a:r>
              <a:rPr lang="en-US" dirty="0"/>
              <a:t>manager </a:t>
            </a:r>
            <a:r>
              <a:rPr lang="en-US" dirty="0" smtClean="0"/>
              <a:t>classes.</a:t>
            </a:r>
          </a:p>
          <a:p>
            <a:pPr marL="0" indent="0">
              <a:buNone/>
            </a:pPr>
            <a:r>
              <a:rPr lang="en-US" dirty="0" smtClean="0"/>
              <a:t>   Pack</a:t>
            </a:r>
            <a:r>
              <a:rPr lang="en-US" dirty="0"/>
              <a:t>() </a:t>
            </a:r>
            <a:r>
              <a:rPr lang="en-US" dirty="0" smtClean="0"/>
              <a:t>method </a:t>
            </a:r>
            <a:endParaRPr lang="en-US" dirty="0"/>
          </a:p>
          <a:p>
            <a:pPr marL="0" indent="0">
              <a:buNone/>
            </a:pPr>
            <a:r>
              <a:rPr lang="en-US" dirty="0" smtClean="0"/>
              <a:t>   Grid</a:t>
            </a:r>
            <a:r>
              <a:rPr lang="en-US" dirty="0"/>
              <a:t>() method</a:t>
            </a:r>
          </a:p>
          <a:p>
            <a:pPr marL="0" indent="0">
              <a:buNone/>
            </a:pPr>
            <a:r>
              <a:rPr lang="en-US" dirty="0"/>
              <a:t> </a:t>
            </a:r>
            <a:r>
              <a:rPr lang="en-US" dirty="0" smtClean="0"/>
              <a:t>  Place</a:t>
            </a:r>
            <a:r>
              <a:rPr lang="en-US" dirty="0"/>
              <a:t>() method</a:t>
            </a:r>
            <a:endParaRPr lang="en-IN" dirty="0"/>
          </a:p>
          <a:p>
            <a:pPr marL="114300" indent="0">
              <a:buNone/>
            </a:pPr>
            <a:endParaRPr lang="en-US" dirty="0"/>
          </a:p>
          <a:p>
            <a:endParaRPr lang="en-IN" dirty="0"/>
          </a:p>
        </p:txBody>
      </p:sp>
    </p:spTree>
    <p:extLst>
      <p:ext uri="{BB962C8B-B14F-4D97-AF65-F5344CB8AC3E}">
        <p14:creationId xmlns:p14="http://schemas.microsoft.com/office/powerpoint/2010/main" val="5765440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Widgets used</a:t>
            </a:r>
            <a:endParaRPr lang="en-IN" dirty="0"/>
          </a:p>
        </p:txBody>
      </p:sp>
      <p:sp>
        <p:nvSpPr>
          <p:cNvPr id="3" name="Content Placeholder 2"/>
          <p:cNvSpPr>
            <a:spLocks noGrp="1"/>
          </p:cNvSpPr>
          <p:nvPr>
            <p:ph idx="1"/>
          </p:nvPr>
        </p:nvSpPr>
        <p:spPr/>
        <p:txBody>
          <a:bodyPr/>
          <a:lstStyle/>
          <a:p>
            <a:endParaRPr lang="en-US" dirty="0" smtClean="0"/>
          </a:p>
          <a:p>
            <a:r>
              <a:rPr lang="en-US" dirty="0" smtClean="0"/>
              <a:t>Label</a:t>
            </a:r>
          </a:p>
          <a:p>
            <a:endParaRPr lang="en-US" dirty="0"/>
          </a:p>
          <a:p>
            <a:endParaRPr lang="en-US" dirty="0"/>
          </a:p>
          <a:p>
            <a:r>
              <a:rPr lang="en-US" dirty="0" smtClean="0"/>
              <a:t>Entry</a:t>
            </a:r>
          </a:p>
          <a:p>
            <a:endParaRPr lang="en-US" dirty="0"/>
          </a:p>
          <a:p>
            <a:endParaRPr lang="en-US" dirty="0" smtClean="0"/>
          </a:p>
          <a:p>
            <a:r>
              <a:rPr lang="en-US" dirty="0" smtClean="0"/>
              <a:t>Button</a:t>
            </a:r>
          </a:p>
          <a:p>
            <a:pPr marL="114300" indent="0">
              <a:buNone/>
            </a:pPr>
            <a:endParaRPr lang="en-IN"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492896"/>
            <a:ext cx="5112568"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5752" y="3645024"/>
            <a:ext cx="5112568"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5753" y="5085184"/>
            <a:ext cx="5108576"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10179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working</a:t>
            </a:r>
            <a:endParaRPr lang="en-IN" dirty="0"/>
          </a:p>
        </p:txBody>
      </p:sp>
      <p:sp>
        <p:nvSpPr>
          <p:cNvPr id="3" name="Content Placeholder 2"/>
          <p:cNvSpPr>
            <a:spLocks noGrp="1"/>
          </p:cNvSpPr>
          <p:nvPr>
            <p:ph idx="1"/>
          </p:nvPr>
        </p:nvSpPr>
        <p:spPr>
          <a:xfrm>
            <a:off x="457200" y="1752600"/>
            <a:ext cx="4834880" cy="4373563"/>
          </a:xfrm>
        </p:spPr>
        <p:txBody>
          <a:bodyPr/>
          <a:lstStyle/>
          <a:p>
            <a:pPr marL="114300" indent="0">
              <a:buNone/>
            </a:pPr>
            <a:r>
              <a:rPr lang="en-US" b="1" dirty="0" smtClean="0"/>
              <a:t> Step 1: </a:t>
            </a:r>
            <a:r>
              <a:rPr lang="en-US" dirty="0" smtClean="0"/>
              <a:t>Enter the input  to check the input is in the valid format or not. Or to slice the address.</a:t>
            </a: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1844824"/>
            <a:ext cx="3003513" cy="4176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65513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IN" dirty="0"/>
          </a:p>
        </p:txBody>
      </p:sp>
      <p:sp>
        <p:nvSpPr>
          <p:cNvPr id="3" name="Content Placeholder 2"/>
          <p:cNvSpPr>
            <a:spLocks noGrp="1"/>
          </p:cNvSpPr>
          <p:nvPr>
            <p:ph idx="1"/>
          </p:nvPr>
        </p:nvSpPr>
        <p:spPr>
          <a:xfrm>
            <a:off x="457200" y="1752600"/>
            <a:ext cx="4834880" cy="4373563"/>
          </a:xfrm>
        </p:spPr>
        <p:txBody>
          <a:bodyPr/>
          <a:lstStyle/>
          <a:p>
            <a:pPr marL="114300" indent="0">
              <a:buNone/>
            </a:pPr>
            <a:endParaRPr lang="en-US" dirty="0" smtClean="0"/>
          </a:p>
          <a:p>
            <a:pPr marL="114300" indent="0">
              <a:buNone/>
            </a:pPr>
            <a:r>
              <a:rPr lang="en-US" b="1" dirty="0" smtClean="0"/>
              <a:t>OUTPUT:- </a:t>
            </a:r>
            <a:r>
              <a:rPr lang="en-US" dirty="0" smtClean="0"/>
              <a:t>If the address is valid then the output shown in the following manner.</a:t>
            </a:r>
          </a:p>
          <a:p>
            <a:pPr marL="114300" indent="0">
              <a:buNone/>
            </a:pP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1772816"/>
            <a:ext cx="3318473" cy="4346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6556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Invalid format</a:t>
            </a:r>
            <a:endParaRPr lang="en-IN" dirty="0"/>
          </a:p>
        </p:txBody>
      </p:sp>
      <p:sp>
        <p:nvSpPr>
          <p:cNvPr id="3" name="Content Placeholder 2"/>
          <p:cNvSpPr>
            <a:spLocks noGrp="1"/>
          </p:cNvSpPr>
          <p:nvPr>
            <p:ph idx="1"/>
          </p:nvPr>
        </p:nvSpPr>
        <p:spPr>
          <a:xfrm>
            <a:off x="457200" y="1752600"/>
            <a:ext cx="4906888" cy="4373563"/>
          </a:xfrm>
        </p:spPr>
        <p:txBody>
          <a:bodyPr/>
          <a:lstStyle/>
          <a:p>
            <a:pPr marL="114300" indent="0">
              <a:buNone/>
            </a:pPr>
            <a:endParaRPr lang="en-US" dirty="0" smtClean="0"/>
          </a:p>
          <a:p>
            <a:pPr marL="114300" indent="0">
              <a:buNone/>
            </a:pPr>
            <a:r>
              <a:rPr lang="en-US" dirty="0" smtClean="0"/>
              <a:t>The Output  shown “INVALID FORMAT” if the format of the input is not supportable.</a:t>
            </a:r>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1772816"/>
            <a:ext cx="3267720" cy="4464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91491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LEAP IT</a:t>
            </a:r>
            <a:endParaRPr lang="en-IN" dirty="0"/>
          </a:p>
        </p:txBody>
      </p:sp>
    </p:spTree>
    <p:extLst>
      <p:ext uri="{BB962C8B-B14F-4D97-AF65-F5344CB8AC3E}">
        <p14:creationId xmlns:p14="http://schemas.microsoft.com/office/powerpoint/2010/main" val="1941467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A </a:t>
            </a:r>
            <a:r>
              <a:rPr lang="en-US" dirty="0"/>
              <a:t>leap year is a calendar year that contains an additional day added to keep the calendar year synchronized with the astronomical year or seasonal year</a:t>
            </a:r>
            <a:r>
              <a:rPr lang="en-US" dirty="0" smtClean="0"/>
              <a:t>.</a:t>
            </a:r>
          </a:p>
          <a:p>
            <a:pPr marL="0" indent="0">
              <a:buNone/>
            </a:pPr>
            <a:endParaRPr lang="en-US" dirty="0" smtClean="0"/>
          </a:p>
          <a:p>
            <a:pPr marL="0" indent="0">
              <a:buNone/>
            </a:pPr>
            <a:endParaRPr lang="en-I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2098" y="3356992"/>
            <a:ext cx="4595907" cy="304393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8965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114300" indent="0">
              <a:buNone/>
            </a:pPr>
            <a:r>
              <a:rPr lang="en-US" dirty="0" smtClean="0"/>
              <a:t>Email </a:t>
            </a:r>
            <a:r>
              <a:rPr lang="en-US" dirty="0"/>
              <a:t>short for </a:t>
            </a:r>
            <a:r>
              <a:rPr lang="en-US" b="1" dirty="0"/>
              <a:t>electronic mail</a:t>
            </a:r>
            <a:r>
              <a:rPr lang="en-US" dirty="0"/>
              <a:t> is a method of exchanging messages between people using electronic devices, along with the web. It allows you to send and receive messages to and from anyone with an email address, anywhere in the world.</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3718116"/>
            <a:ext cx="2665544" cy="27056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707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effectLst/>
              </a:rPr>
              <a:t>"if statements"</a:t>
            </a:r>
            <a:endParaRPr lang="en-IN" dirty="0"/>
          </a:p>
        </p:txBody>
      </p:sp>
      <p:sp>
        <p:nvSpPr>
          <p:cNvPr id="2" name="Content Placeholder 1"/>
          <p:cNvSpPr>
            <a:spLocks noGrp="1"/>
          </p:cNvSpPr>
          <p:nvPr>
            <p:ph idx="1"/>
          </p:nvPr>
        </p:nvSpPr>
        <p:spPr>
          <a:xfrm>
            <a:off x="467544" y="1556792"/>
            <a:ext cx="8229600" cy="4572000"/>
          </a:xfrm>
        </p:spPr>
        <p:txBody>
          <a:bodyPr/>
          <a:lstStyle/>
          <a:p>
            <a:pPr marL="0" indent="0">
              <a:buNone/>
            </a:pPr>
            <a:r>
              <a:rPr lang="en-IN" dirty="0" smtClean="0"/>
              <a:t>  </a:t>
            </a:r>
            <a:r>
              <a:rPr lang="en-IN" sz="2800" dirty="0" smtClean="0"/>
              <a:t>Simple</a:t>
            </a:r>
            <a:r>
              <a:rPr lang="en-IN" sz="2800" dirty="0"/>
              <a:t> if </a:t>
            </a:r>
            <a:r>
              <a:rPr lang="en-IN" sz="2800" dirty="0" smtClean="0"/>
              <a:t>Statements</a:t>
            </a:r>
          </a:p>
          <a:p>
            <a:pPr marL="0" indent="0">
              <a:buNone/>
            </a:pPr>
            <a:endParaRPr lang="en-US" sz="2800" dirty="0" smtClean="0"/>
          </a:p>
          <a:p>
            <a:pPr marL="0" indent="0">
              <a:buNone/>
            </a:pPr>
            <a:r>
              <a:rPr lang="en-US" dirty="0" smtClean="0"/>
              <a:t>if </a:t>
            </a:r>
            <a:r>
              <a:rPr lang="en-US" dirty="0"/>
              <a:t>statement" is written by using the</a:t>
            </a:r>
            <a:r>
              <a:rPr lang="en-US" b="1" dirty="0"/>
              <a:t> if</a:t>
            </a:r>
            <a:r>
              <a:rPr lang="en-US" dirty="0"/>
              <a:t> keyword</a:t>
            </a:r>
            <a:r>
              <a:rPr lang="en-US" dirty="0" smtClean="0"/>
              <a:t>.</a:t>
            </a:r>
          </a:p>
          <a:p>
            <a:pPr marL="0" indent="0">
              <a:buNone/>
            </a:pPr>
            <a:endParaRPr lang="en-US" dirty="0"/>
          </a:p>
          <a:p>
            <a:pPr marL="0" indent="0">
              <a:buNone/>
            </a:pPr>
            <a:r>
              <a:rPr lang="en-US" dirty="0" smtClean="0"/>
              <a:t>Syntax:</a:t>
            </a:r>
          </a:p>
          <a:p>
            <a:pPr marL="0" indent="0">
              <a:buNone/>
            </a:pPr>
            <a:endParaRPr lang="en-US" dirty="0"/>
          </a:p>
          <a:p>
            <a:pPr marL="0" indent="0">
              <a:buNone/>
            </a:pPr>
            <a:r>
              <a:rPr lang="en-US" dirty="0" smtClean="0"/>
              <a:t>Example:</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4725144"/>
            <a:ext cx="2600325"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572" y="5115296"/>
            <a:ext cx="2415514" cy="471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3395698"/>
            <a:ext cx="29432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59926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effectLst/>
              </a:rPr>
              <a:t>if-else Statements</a:t>
            </a:r>
          </a:p>
        </p:txBody>
      </p:sp>
      <p:sp>
        <p:nvSpPr>
          <p:cNvPr id="2" name="Content Placeholder 1"/>
          <p:cNvSpPr>
            <a:spLocks noGrp="1"/>
          </p:cNvSpPr>
          <p:nvPr>
            <p:ph idx="1"/>
          </p:nvPr>
        </p:nvSpPr>
        <p:spPr/>
        <p:txBody>
          <a:bodyPr/>
          <a:lstStyle/>
          <a:p>
            <a:pPr marL="0" indent="0">
              <a:buNone/>
            </a:pPr>
            <a:r>
              <a:rPr lang="en-US" dirty="0" smtClean="0"/>
              <a:t> Syntax:</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Flow Diagram:</a:t>
            </a:r>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420888"/>
            <a:ext cx="3024336"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8609" y="1700808"/>
            <a:ext cx="3816424" cy="460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09933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elif statement</a:t>
            </a:r>
            <a:endParaRPr lang="en-IN" dirty="0"/>
          </a:p>
        </p:txBody>
      </p:sp>
      <p:sp>
        <p:nvSpPr>
          <p:cNvPr id="2" name="Content Placeholder 1"/>
          <p:cNvSpPr>
            <a:spLocks noGrp="1"/>
          </p:cNvSpPr>
          <p:nvPr>
            <p:ph idx="1"/>
          </p:nvPr>
        </p:nvSpPr>
        <p:spPr/>
        <p:txBody>
          <a:bodyPr/>
          <a:lstStyle/>
          <a:p>
            <a:pPr marL="114300" indent="0">
              <a:buNone/>
            </a:pPr>
            <a:endParaRPr lang="en-US" dirty="0" smtClean="0"/>
          </a:p>
          <a:p>
            <a:pPr marL="114300" indent="0">
              <a:buNone/>
            </a:pPr>
            <a:r>
              <a:rPr lang="en-US" dirty="0" smtClean="0"/>
              <a:t>The</a:t>
            </a:r>
            <a:r>
              <a:rPr lang="en-US" dirty="0"/>
              <a:t> </a:t>
            </a:r>
            <a:r>
              <a:rPr lang="en-US" b="1" dirty="0"/>
              <a:t>elif</a:t>
            </a:r>
            <a:r>
              <a:rPr lang="en-US" dirty="0"/>
              <a:t> statement allows you to check multiple expressions for TRUE and execute a block of code as soon as one of the conditions evaluates to TRUE.</a:t>
            </a:r>
          </a:p>
          <a:p>
            <a:pPr marL="0" indent="0">
              <a:buNone/>
            </a:pPr>
            <a:r>
              <a:rPr lang="en-US" dirty="0"/>
              <a:t> </a:t>
            </a:r>
            <a:endParaRPr lang="en-US" dirty="0" smtClean="0"/>
          </a:p>
          <a:p>
            <a:pPr marL="0" indent="0">
              <a:buNone/>
            </a:pPr>
            <a:r>
              <a:rPr lang="en-US" dirty="0" smtClean="0"/>
              <a:t>Syntax: </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573016"/>
            <a:ext cx="3312368"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75973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Logical operators</a:t>
            </a:r>
            <a:endParaRPr lang="en-IN" dirty="0"/>
          </a:p>
        </p:txBody>
      </p:sp>
      <p:sp>
        <p:nvSpPr>
          <p:cNvPr id="2" name="Content Placeholder 1"/>
          <p:cNvSpPr>
            <a:spLocks noGrp="1"/>
          </p:cNvSpPr>
          <p:nvPr>
            <p:ph idx="1"/>
          </p:nvPr>
        </p:nvSpPr>
        <p:spPr/>
        <p:txBody>
          <a:bodyPr/>
          <a:lstStyle/>
          <a:p>
            <a:pPr marL="0" indent="0">
              <a:buNone/>
            </a:pPr>
            <a:endParaRPr lang="en-US" dirty="0" smtClean="0"/>
          </a:p>
          <a:p>
            <a:pPr marL="0" indent="0">
              <a:buNone/>
            </a:pPr>
            <a:r>
              <a:rPr lang="en-US" dirty="0" smtClean="0"/>
              <a:t>There are 3 types of operators.</a:t>
            </a:r>
          </a:p>
          <a:p>
            <a:pPr marL="0" indent="0" algn="ctr">
              <a:buNone/>
            </a:pPr>
            <a:endParaRPr lang="en-US" dirty="0" smtClean="0"/>
          </a:p>
          <a:p>
            <a:pPr marL="0" indent="0">
              <a:buNone/>
            </a:pPr>
            <a:r>
              <a:rPr lang="en-US" b="1" dirty="0" smtClean="0"/>
              <a:t>and  : </a:t>
            </a:r>
            <a:r>
              <a:rPr lang="en-US" dirty="0" smtClean="0"/>
              <a:t>True if both the operands are true</a:t>
            </a:r>
            <a:endParaRPr lang="en-US" b="1" dirty="0"/>
          </a:p>
          <a:p>
            <a:pPr marL="0" indent="0">
              <a:buNone/>
            </a:pPr>
            <a:r>
              <a:rPr lang="en-US" b="1" dirty="0" smtClean="0"/>
              <a:t>or   : </a:t>
            </a:r>
            <a:r>
              <a:rPr lang="en-US" dirty="0" smtClean="0"/>
              <a:t>True </a:t>
            </a:r>
            <a:r>
              <a:rPr lang="en-US" dirty="0"/>
              <a:t>if either of the operands is </a:t>
            </a:r>
            <a:r>
              <a:rPr lang="en-US" dirty="0" smtClean="0"/>
              <a:t>true.</a:t>
            </a:r>
          </a:p>
          <a:p>
            <a:pPr marL="0" indent="0">
              <a:buNone/>
            </a:pPr>
            <a:r>
              <a:rPr lang="en-US" b="1" dirty="0" smtClean="0"/>
              <a:t>not   : </a:t>
            </a:r>
            <a:r>
              <a:rPr lang="en-US" dirty="0"/>
              <a:t>True if operand is </a:t>
            </a:r>
            <a:r>
              <a:rPr lang="en-US" dirty="0" smtClean="0"/>
              <a:t>false</a:t>
            </a:r>
            <a:r>
              <a:rPr lang="en-US" dirty="0"/>
              <a:t>(complements the operand)</a:t>
            </a:r>
            <a:endParaRPr lang="en-US" b="1" dirty="0"/>
          </a:p>
          <a:p>
            <a:pPr marL="0" indent="0">
              <a:buNone/>
            </a:pPr>
            <a:endParaRPr lang="en-IN" dirty="0"/>
          </a:p>
        </p:txBody>
      </p:sp>
    </p:spTree>
    <p:extLst>
      <p:ext uri="{BB962C8B-B14F-4D97-AF65-F5344CB8AC3E}">
        <p14:creationId xmlns:p14="http://schemas.microsoft.com/office/powerpoint/2010/main" val="28361178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Gui</a:t>
            </a:r>
            <a:r>
              <a:rPr lang="en-US" dirty="0" smtClean="0"/>
              <a:t>(</a:t>
            </a:r>
            <a:r>
              <a:rPr lang="en-US" dirty="0" err="1" smtClean="0"/>
              <a:t>Tkinter</a:t>
            </a:r>
            <a:r>
              <a:rPr lang="en-US" dirty="0" smtClean="0"/>
              <a:t>)</a:t>
            </a:r>
            <a:endParaRPr lang="en-IN" dirty="0"/>
          </a:p>
        </p:txBody>
      </p:sp>
      <p:sp>
        <p:nvSpPr>
          <p:cNvPr id="2" name="Content Placeholder 1"/>
          <p:cNvSpPr>
            <a:spLocks noGrp="1"/>
          </p:cNvSpPr>
          <p:nvPr>
            <p:ph idx="1"/>
          </p:nvPr>
        </p:nvSpPr>
        <p:spPr>
          <a:xfrm>
            <a:off x="467544" y="1556792"/>
            <a:ext cx="8229600" cy="4499992"/>
          </a:xfrm>
        </p:spPr>
        <p:txBody>
          <a:bodyPr/>
          <a:lstStyle/>
          <a:p>
            <a:pPr marL="0" indent="0">
              <a:buNone/>
            </a:pPr>
            <a:r>
              <a:rPr lang="en-US" dirty="0"/>
              <a:t>Tkinter is the most common, fast and easy to use Python package to build GUI application.</a:t>
            </a:r>
          </a:p>
          <a:p>
            <a:pPr marL="0" indent="0">
              <a:buNone/>
            </a:pPr>
            <a:r>
              <a:rPr lang="en-US" dirty="0"/>
              <a:t>To install the library, you can use </a:t>
            </a:r>
            <a:r>
              <a:rPr lang="en-US" b="1" dirty="0"/>
              <a:t>pip install </a:t>
            </a:r>
            <a:r>
              <a:rPr lang="en-US" dirty="0"/>
              <a:t>command to the </a:t>
            </a:r>
            <a:r>
              <a:rPr lang="en-US" b="1" dirty="0"/>
              <a:t>command prompt</a:t>
            </a:r>
            <a:r>
              <a:rPr lang="en-US" b="1" dirty="0" smtClean="0"/>
              <a:t>:</a:t>
            </a:r>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pic>
        <p:nvPicPr>
          <p:cNvPr id="4" name="Picture 2" descr="C:\Users\hp\Desktop\tkinter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6932" y="3933056"/>
            <a:ext cx="2258755" cy="254185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4221088"/>
            <a:ext cx="3888432" cy="601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2844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Geometric manager</a:t>
            </a:r>
            <a:endParaRPr lang="en-IN" dirty="0"/>
          </a:p>
        </p:txBody>
      </p:sp>
      <p:sp>
        <p:nvSpPr>
          <p:cNvPr id="2" name="Content Placeholder 1"/>
          <p:cNvSpPr>
            <a:spLocks noGrp="1"/>
          </p:cNvSpPr>
          <p:nvPr>
            <p:ph idx="1"/>
          </p:nvPr>
        </p:nvSpPr>
        <p:spPr/>
        <p:txBody>
          <a:bodyPr/>
          <a:lstStyle/>
          <a:p>
            <a:pPr marL="0" indent="0">
              <a:buNone/>
            </a:pPr>
            <a:r>
              <a:rPr lang="en-US" dirty="0"/>
              <a:t>There are mainly three </a:t>
            </a:r>
            <a:r>
              <a:rPr lang="en-US" dirty="0" smtClean="0"/>
              <a:t>geometry  </a:t>
            </a:r>
            <a:r>
              <a:rPr lang="en-US" dirty="0"/>
              <a:t>manager classes </a:t>
            </a:r>
            <a:r>
              <a:rPr lang="en-US" dirty="0" smtClean="0"/>
              <a:t>.</a:t>
            </a:r>
            <a:endParaRPr lang="en-US" dirty="0"/>
          </a:p>
          <a:p>
            <a:pPr marL="0" indent="0">
              <a:buNone/>
            </a:pPr>
            <a:endParaRPr lang="en-US" dirty="0"/>
          </a:p>
          <a:p>
            <a:pPr marL="0" indent="0">
              <a:buNone/>
            </a:pPr>
            <a:r>
              <a:rPr lang="en-US" dirty="0"/>
              <a:t> Pack() method</a:t>
            </a:r>
          </a:p>
          <a:p>
            <a:pPr marL="0" indent="0">
              <a:buNone/>
            </a:pPr>
            <a:r>
              <a:rPr lang="en-US" dirty="0"/>
              <a:t> Grid() method</a:t>
            </a:r>
          </a:p>
          <a:p>
            <a:pPr marL="0" indent="0">
              <a:buNone/>
            </a:pPr>
            <a:r>
              <a:rPr lang="en-US" dirty="0"/>
              <a:t> Place() method</a:t>
            </a:r>
            <a:endParaRPr lang="en-IN" dirty="0"/>
          </a:p>
          <a:p>
            <a:pPr marL="0" indent="0">
              <a:buNone/>
            </a:pPr>
            <a:endParaRPr lang="en-IN" dirty="0"/>
          </a:p>
        </p:txBody>
      </p:sp>
    </p:spTree>
    <p:extLst>
      <p:ext uri="{BB962C8B-B14F-4D97-AF65-F5344CB8AC3E}">
        <p14:creationId xmlns:p14="http://schemas.microsoft.com/office/powerpoint/2010/main" val="5471344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Widget used:</a:t>
            </a:r>
            <a:endParaRPr lang="en-IN" dirty="0"/>
          </a:p>
        </p:txBody>
      </p:sp>
      <p:sp>
        <p:nvSpPr>
          <p:cNvPr id="2" name="Content Placeholder 1"/>
          <p:cNvSpPr>
            <a:spLocks noGrp="1"/>
          </p:cNvSpPr>
          <p:nvPr>
            <p:ph idx="1"/>
          </p:nvPr>
        </p:nvSpPr>
        <p:spPr/>
        <p:txBody>
          <a:bodyPr/>
          <a:lstStyle/>
          <a:p>
            <a:r>
              <a:rPr lang="en-US" dirty="0" smtClean="0"/>
              <a:t>Button</a:t>
            </a:r>
            <a:endParaRPr lang="en-US" dirty="0"/>
          </a:p>
          <a:p>
            <a:endParaRPr lang="en-US" dirty="0" smtClean="0"/>
          </a:p>
          <a:p>
            <a:endParaRPr lang="en-US" dirty="0"/>
          </a:p>
          <a:p>
            <a:r>
              <a:rPr lang="en-US" dirty="0" smtClean="0"/>
              <a:t>Label</a:t>
            </a:r>
          </a:p>
          <a:p>
            <a:endParaRPr lang="en-US" dirty="0"/>
          </a:p>
          <a:p>
            <a:endParaRPr lang="en-US" dirty="0" smtClean="0"/>
          </a:p>
          <a:p>
            <a:r>
              <a:rPr lang="en-US" dirty="0" smtClean="0"/>
              <a:t>Entry</a:t>
            </a:r>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6592" y="1772816"/>
            <a:ext cx="5256584"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4725144"/>
            <a:ext cx="5112568"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3052763"/>
            <a:ext cx="5112568"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55012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Working of project</a:t>
            </a:r>
            <a:endParaRPr lang="en-IN" dirty="0"/>
          </a:p>
        </p:txBody>
      </p:sp>
      <p:sp>
        <p:nvSpPr>
          <p:cNvPr id="2" name="Content Placeholder 1"/>
          <p:cNvSpPr>
            <a:spLocks noGrp="1"/>
          </p:cNvSpPr>
          <p:nvPr>
            <p:ph idx="1"/>
          </p:nvPr>
        </p:nvSpPr>
        <p:spPr>
          <a:xfrm>
            <a:off x="457200" y="1646237"/>
            <a:ext cx="3610744" cy="4526280"/>
          </a:xfrm>
        </p:spPr>
        <p:txBody>
          <a:bodyPr/>
          <a:lstStyle/>
          <a:p>
            <a:pPr marL="0" indent="0">
              <a:buNone/>
            </a:pPr>
            <a:endParaRPr lang="en-US" dirty="0" smtClean="0"/>
          </a:p>
          <a:p>
            <a:pPr marL="0" indent="0">
              <a:buNone/>
            </a:pPr>
            <a:r>
              <a:rPr lang="en-US" dirty="0" smtClean="0"/>
              <a:t>Enter year to check the year is leap or not.</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1880672"/>
            <a:ext cx="4483949" cy="410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43494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Output:</a:t>
            </a:r>
            <a:endParaRPr lang="en-IN" dirty="0"/>
          </a:p>
        </p:txBody>
      </p:sp>
      <p:sp>
        <p:nvSpPr>
          <p:cNvPr id="3" name="Content Placeholder 2"/>
          <p:cNvSpPr>
            <a:spLocks noGrp="1"/>
          </p:cNvSpPr>
          <p:nvPr>
            <p:ph sz="quarter" idx="2"/>
          </p:nvPr>
        </p:nvSpPr>
        <p:spPr>
          <a:xfrm>
            <a:off x="395536" y="1628800"/>
            <a:ext cx="4100264" cy="4486728"/>
          </a:xfrm>
        </p:spPr>
        <p:txBody>
          <a:bodyPr/>
          <a:lstStyle/>
          <a:p>
            <a:pPr marL="0" indent="0">
              <a:buNone/>
            </a:pPr>
            <a:endParaRPr lang="en-US" dirty="0" smtClean="0"/>
          </a:p>
          <a:p>
            <a:pPr marL="0" indent="0">
              <a:buNone/>
            </a:pPr>
            <a:r>
              <a:rPr lang="en-US" dirty="0" smtClean="0"/>
              <a:t>Displaying output for yr.2000 </a:t>
            </a:r>
            <a:endParaRPr lang="en-IN" dirty="0"/>
          </a:p>
        </p:txBody>
      </p:sp>
      <p:sp>
        <p:nvSpPr>
          <p:cNvPr id="4" name="Content Placeholder 3"/>
          <p:cNvSpPr>
            <a:spLocks noGrp="1"/>
          </p:cNvSpPr>
          <p:nvPr>
            <p:ph sz="quarter" idx="4"/>
          </p:nvPr>
        </p:nvSpPr>
        <p:spPr>
          <a:xfrm>
            <a:off x="4716016" y="1556792"/>
            <a:ext cx="3972372" cy="4558736"/>
          </a:xfrm>
        </p:spPr>
        <p:txBody>
          <a:bodyPr/>
          <a:lstStyle/>
          <a:p>
            <a:endParaRPr lang="en-US" dirty="0" smtClean="0"/>
          </a:p>
          <a:p>
            <a:pPr marL="114300" indent="0">
              <a:buNone/>
            </a:pPr>
            <a:r>
              <a:rPr lang="en-US" dirty="0" smtClean="0"/>
              <a:t>Displaying </a:t>
            </a:r>
            <a:r>
              <a:rPr lang="en-US" dirty="0"/>
              <a:t>output for </a:t>
            </a:r>
            <a:r>
              <a:rPr lang="en-US" dirty="0" smtClean="0"/>
              <a:t>yr.2003</a:t>
            </a:r>
          </a:p>
          <a:p>
            <a:pPr marL="0" indent="0">
              <a:buNone/>
            </a:pP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924944"/>
            <a:ext cx="3312369" cy="300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3" y="2924944"/>
            <a:ext cx="3282577" cy="2943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29653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Number guessing </a:t>
            </a:r>
            <a:endParaRPr lang="en-IN" dirty="0"/>
          </a:p>
        </p:txBody>
      </p:sp>
    </p:spTree>
    <p:extLst>
      <p:ext uri="{BB962C8B-B14F-4D97-AF65-F5344CB8AC3E}">
        <p14:creationId xmlns:p14="http://schemas.microsoft.com/office/powerpoint/2010/main" val="1147136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E-mail address </a:t>
            </a:r>
            <a:r>
              <a:rPr lang="en-IN" b="1" dirty="0" smtClean="0"/>
              <a:t>breakdown:</a:t>
            </a:r>
            <a:endParaRPr lang="en-IN" dirty="0"/>
          </a:p>
        </p:txBody>
      </p:sp>
      <p:sp>
        <p:nvSpPr>
          <p:cNvPr id="3" name="Content Placeholder 2"/>
          <p:cNvSpPr>
            <a:spLocks noGrp="1"/>
          </p:cNvSpPr>
          <p:nvPr>
            <p:ph idx="1"/>
          </p:nvPr>
        </p:nvSpPr>
        <p:spPr/>
        <p:txBody>
          <a:bodyPr/>
          <a:lstStyle/>
          <a:p>
            <a:endParaRPr lang="en-US" dirty="0" smtClean="0"/>
          </a:p>
          <a:p>
            <a:r>
              <a:rPr lang="en-US" dirty="0" smtClean="0"/>
              <a:t>The </a:t>
            </a:r>
            <a:r>
              <a:rPr lang="en-US" dirty="0"/>
              <a:t>first portion of all e-mail addresses, the part before the @ symbol, contains the alias, user, group, or department of a company. </a:t>
            </a:r>
            <a:endParaRPr lang="en-US" dirty="0" smtClean="0"/>
          </a:p>
          <a:p>
            <a:r>
              <a:rPr lang="en-US" dirty="0" smtClean="0"/>
              <a:t>Next</a:t>
            </a:r>
            <a:r>
              <a:rPr lang="en-US" dirty="0"/>
              <a:t>, the @ (at sign) is a divider in the e-mail address. It's required for all SMTP e-mail </a:t>
            </a:r>
            <a:r>
              <a:rPr lang="en-US" dirty="0" smtClean="0"/>
              <a:t>addresses</a:t>
            </a:r>
          </a:p>
          <a:p>
            <a:r>
              <a:rPr lang="en-US" dirty="0" smtClean="0"/>
              <a:t>Finally</a:t>
            </a:r>
            <a:r>
              <a:rPr lang="en-US" dirty="0"/>
              <a:t>, </a:t>
            </a:r>
            <a:r>
              <a:rPr lang="en-US" u="sng" dirty="0">
                <a:hlinkClick r:id="rId2"/>
              </a:rPr>
              <a:t>gmail.com</a:t>
            </a:r>
            <a:r>
              <a:rPr lang="en-US" dirty="0"/>
              <a:t> is the domain.</a:t>
            </a:r>
          </a:p>
          <a:p>
            <a:pPr marL="114300" indent="0">
              <a:buNone/>
            </a:pPr>
            <a:endParaRPr lang="en-I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712" y="4725144"/>
            <a:ext cx="5518026" cy="1495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466069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060848"/>
            <a:ext cx="8229600" cy="4373563"/>
          </a:xfrm>
        </p:spPr>
        <p:txBody>
          <a:bodyPr/>
          <a:lstStyle/>
          <a:p>
            <a:pPr marL="0" indent="0">
              <a:buNone/>
            </a:pPr>
            <a:endParaRPr lang="en-US" dirty="0"/>
          </a:p>
          <a:p>
            <a:pPr marL="0" indent="0">
              <a:buNone/>
            </a:pPr>
            <a:r>
              <a:rPr lang="en-US" b="1" dirty="0" smtClean="0">
                <a:solidFill>
                  <a:schemeClr val="accent1">
                    <a:lumMod val="75000"/>
                  </a:schemeClr>
                </a:solidFill>
              </a:rPr>
              <a:t>What is Number Guessing ?</a:t>
            </a:r>
          </a:p>
          <a:p>
            <a:pPr marL="0" indent="0">
              <a:buNone/>
            </a:pPr>
            <a:endParaRPr lang="en-US" dirty="0" smtClean="0">
              <a:solidFill>
                <a:schemeClr val="accent1">
                  <a:lumMod val="75000"/>
                </a:schemeClr>
              </a:solidFill>
            </a:endParaRPr>
          </a:p>
          <a:p>
            <a:pPr marL="0" indent="0">
              <a:buNone/>
            </a:pPr>
            <a:r>
              <a:rPr lang="en-US" b="1" dirty="0" smtClean="0">
                <a:solidFill>
                  <a:schemeClr val="accent1">
                    <a:lumMod val="75000"/>
                  </a:schemeClr>
                </a:solidFill>
              </a:rPr>
              <a:t>How different to play Number Guessing with your computer ?</a:t>
            </a:r>
            <a:endParaRPr lang="en-IN" b="1" dirty="0">
              <a:solidFill>
                <a:schemeClr val="accent1">
                  <a:lumMod val="75000"/>
                </a:schemeClr>
              </a:solidFill>
            </a:endParaRPr>
          </a:p>
        </p:txBody>
      </p:sp>
    </p:spTree>
    <p:extLst>
      <p:ext uri="{BB962C8B-B14F-4D97-AF65-F5344CB8AC3E}">
        <p14:creationId xmlns:p14="http://schemas.microsoft.com/office/powerpoint/2010/main" val="4476065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a:t>
            </a:r>
            <a:endParaRPr lang="en-IN" dirty="0"/>
          </a:p>
        </p:txBody>
      </p:sp>
      <p:sp>
        <p:nvSpPr>
          <p:cNvPr id="3" name="Content Placeholder 2"/>
          <p:cNvSpPr>
            <a:spLocks noGrp="1"/>
          </p:cNvSpPr>
          <p:nvPr>
            <p:ph idx="1"/>
          </p:nvPr>
        </p:nvSpPr>
        <p:spPr/>
        <p:txBody>
          <a:bodyPr>
            <a:normAutofit/>
          </a:bodyPr>
          <a:lstStyle/>
          <a:p>
            <a:pPr marL="0" indent="0" fontAlgn="base">
              <a:buNone/>
            </a:pPr>
            <a:r>
              <a:rPr lang="en-US" dirty="0" smtClean="0"/>
              <a:t> </a:t>
            </a:r>
          </a:p>
          <a:p>
            <a:pPr marL="0" indent="0" fontAlgn="base">
              <a:buNone/>
            </a:pPr>
            <a:r>
              <a:rPr lang="en-US" dirty="0" smtClean="0"/>
              <a:t> Build </a:t>
            </a:r>
            <a:r>
              <a:rPr lang="en-US" dirty="0"/>
              <a:t>a Number guessing game, </a:t>
            </a:r>
            <a:r>
              <a:rPr lang="en-US" dirty="0" smtClean="0"/>
              <a:t>with predefine </a:t>
            </a:r>
            <a:r>
              <a:rPr lang="en-US" b="1" dirty="0" smtClean="0"/>
              <a:t> </a:t>
            </a:r>
            <a:r>
              <a:rPr lang="en-US" b="1" dirty="0"/>
              <a:t>range.</a:t>
            </a:r>
            <a:endParaRPr lang="en-US" dirty="0"/>
          </a:p>
          <a:p>
            <a:pPr marL="0" indent="0" fontAlgn="base">
              <a:buNone/>
            </a:pPr>
            <a:endParaRPr lang="en-US" dirty="0" smtClean="0"/>
          </a:p>
          <a:p>
            <a:pPr marL="0" indent="0" fontAlgn="base">
              <a:buNone/>
            </a:pPr>
            <a:r>
              <a:rPr lang="en-US" dirty="0" smtClean="0"/>
              <a:t> Let’s </a:t>
            </a:r>
            <a:r>
              <a:rPr lang="en-US" dirty="0"/>
              <a:t>say User </a:t>
            </a:r>
            <a:r>
              <a:rPr lang="en-US" dirty="0" smtClean="0"/>
              <a:t>select </a:t>
            </a:r>
            <a:r>
              <a:rPr lang="en-US" dirty="0"/>
              <a:t>a </a:t>
            </a:r>
            <a:r>
              <a:rPr lang="en-US" dirty="0" smtClean="0"/>
              <a:t>number, </a:t>
            </a:r>
            <a:r>
              <a:rPr lang="en-US" dirty="0"/>
              <a:t>i.e., from</a:t>
            </a:r>
            <a:r>
              <a:rPr lang="en-US" b="1" dirty="0"/>
              <a:t> A </a:t>
            </a:r>
            <a:r>
              <a:rPr lang="en-US" dirty="0"/>
              <a:t>to </a:t>
            </a:r>
            <a:r>
              <a:rPr lang="en-US" b="1" dirty="0"/>
              <a:t>B</a:t>
            </a:r>
            <a:r>
              <a:rPr lang="en-US" dirty="0"/>
              <a:t>, </a:t>
            </a:r>
            <a:r>
              <a:rPr lang="en-US" dirty="0" smtClean="0"/>
              <a:t> where</a:t>
            </a:r>
            <a:r>
              <a:rPr lang="en-US" dirty="0"/>
              <a:t> </a:t>
            </a:r>
            <a:r>
              <a:rPr lang="en-US" b="1" dirty="0"/>
              <a:t>A</a:t>
            </a:r>
            <a:r>
              <a:rPr lang="en-US" dirty="0"/>
              <a:t> and </a:t>
            </a:r>
            <a:r>
              <a:rPr lang="en-US" b="1" dirty="0"/>
              <a:t>B </a:t>
            </a:r>
            <a:r>
              <a:rPr lang="en-US" dirty="0"/>
              <a:t>belong to Integer.</a:t>
            </a:r>
          </a:p>
          <a:p>
            <a:pPr marL="0" indent="0" fontAlgn="base">
              <a:buNone/>
            </a:pPr>
            <a:r>
              <a:rPr lang="en-US" dirty="0" smtClean="0"/>
              <a:t> </a:t>
            </a:r>
          </a:p>
          <a:p>
            <a:pPr marL="0" indent="0" fontAlgn="base">
              <a:buNone/>
            </a:pPr>
            <a:r>
              <a:rPr lang="en-US" dirty="0" smtClean="0"/>
              <a:t> Some</a:t>
            </a:r>
            <a:r>
              <a:rPr lang="en-US" dirty="0"/>
              <a:t> </a:t>
            </a:r>
            <a:r>
              <a:rPr lang="en-US" b="1" dirty="0"/>
              <a:t>random integer will be selected by the system</a:t>
            </a:r>
            <a:r>
              <a:rPr lang="en-US" dirty="0"/>
              <a:t> and the user has to guess that integer in the </a:t>
            </a:r>
            <a:r>
              <a:rPr lang="en-US" b="1" dirty="0"/>
              <a:t>minimum number of </a:t>
            </a:r>
            <a:r>
              <a:rPr lang="en-US" b="1" dirty="0" smtClean="0"/>
              <a:t>guesses.</a:t>
            </a:r>
            <a:endParaRPr lang="en-US" dirty="0"/>
          </a:p>
          <a:p>
            <a:pPr marL="0" indent="0">
              <a:buNone/>
            </a:pPr>
            <a:endParaRPr lang="en-IN" dirty="0"/>
          </a:p>
        </p:txBody>
      </p:sp>
    </p:spTree>
    <p:extLst>
      <p:ext uri="{BB962C8B-B14F-4D97-AF65-F5344CB8AC3E}">
        <p14:creationId xmlns:p14="http://schemas.microsoft.com/office/powerpoint/2010/main" val="11865702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a:t>
            </a:r>
            <a:endParaRPr lang="en-IN" dirty="0"/>
          </a:p>
        </p:txBody>
      </p:sp>
      <p:sp>
        <p:nvSpPr>
          <p:cNvPr id="10" name="Flowchart: Terminator 9"/>
          <p:cNvSpPr/>
          <p:nvPr/>
        </p:nvSpPr>
        <p:spPr>
          <a:xfrm>
            <a:off x="1683696" y="1704276"/>
            <a:ext cx="1368152" cy="44346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IN" dirty="0"/>
          </a:p>
        </p:txBody>
      </p:sp>
      <p:cxnSp>
        <p:nvCxnSpPr>
          <p:cNvPr id="13" name="Straight Arrow Connector 12"/>
          <p:cNvCxnSpPr>
            <a:endCxn id="15" idx="0"/>
          </p:cNvCxnSpPr>
          <p:nvPr/>
        </p:nvCxnSpPr>
        <p:spPr>
          <a:xfrm>
            <a:off x="2303748" y="2147736"/>
            <a:ext cx="11049" cy="39316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4" name="Flowchart: Decision 13"/>
          <p:cNvSpPr/>
          <p:nvPr/>
        </p:nvSpPr>
        <p:spPr>
          <a:xfrm>
            <a:off x="1303874" y="3342754"/>
            <a:ext cx="2072087" cy="62407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Check</a:t>
            </a:r>
            <a:endParaRPr lang="en-IN" dirty="0"/>
          </a:p>
        </p:txBody>
      </p:sp>
      <p:sp>
        <p:nvSpPr>
          <p:cNvPr id="15" name="Flowchart: Process 14"/>
          <p:cNvSpPr/>
          <p:nvPr/>
        </p:nvSpPr>
        <p:spPr>
          <a:xfrm>
            <a:off x="1702729" y="2540904"/>
            <a:ext cx="1224136" cy="528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Guess a Number</a:t>
            </a:r>
            <a:endParaRPr lang="en-IN" dirty="0"/>
          </a:p>
        </p:txBody>
      </p:sp>
      <p:cxnSp>
        <p:nvCxnSpPr>
          <p:cNvPr id="16" name="Straight Arrow Connector 15"/>
          <p:cNvCxnSpPr/>
          <p:nvPr/>
        </p:nvCxnSpPr>
        <p:spPr>
          <a:xfrm>
            <a:off x="2331465" y="3077299"/>
            <a:ext cx="0" cy="30164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p:nvPr/>
        </p:nvCxnSpPr>
        <p:spPr>
          <a:xfrm>
            <a:off x="2322454" y="3974971"/>
            <a:ext cx="1" cy="39327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p:nvPr/>
        </p:nvCxnSpPr>
        <p:spPr>
          <a:xfrm flipH="1">
            <a:off x="2339918" y="4884504"/>
            <a:ext cx="10986" cy="70473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0" name="Flowchart: Process 19"/>
          <p:cNvSpPr/>
          <p:nvPr/>
        </p:nvSpPr>
        <p:spPr>
          <a:xfrm>
            <a:off x="1471433" y="4380448"/>
            <a:ext cx="1807485"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Congrulations</a:t>
            </a:r>
            <a:r>
              <a:rPr lang="en-US" dirty="0" smtClean="0"/>
              <a:t>!</a:t>
            </a:r>
            <a:endParaRPr lang="en-IN" dirty="0"/>
          </a:p>
        </p:txBody>
      </p:sp>
      <p:sp>
        <p:nvSpPr>
          <p:cNvPr id="25" name="Flowchart: Terminator 24"/>
          <p:cNvSpPr/>
          <p:nvPr/>
        </p:nvSpPr>
        <p:spPr>
          <a:xfrm>
            <a:off x="1691680" y="5589240"/>
            <a:ext cx="1366992" cy="4320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Restart</a:t>
            </a:r>
            <a:endParaRPr lang="en-IN" dirty="0"/>
          </a:p>
        </p:txBody>
      </p:sp>
      <p:cxnSp>
        <p:nvCxnSpPr>
          <p:cNvPr id="28" name="Elbow Connector 27"/>
          <p:cNvCxnSpPr>
            <a:stCxn id="14" idx="3"/>
          </p:cNvCxnSpPr>
          <p:nvPr/>
        </p:nvCxnSpPr>
        <p:spPr>
          <a:xfrm>
            <a:off x="3375961" y="3654790"/>
            <a:ext cx="1844111" cy="623545"/>
          </a:xfrm>
          <a:prstGeom prst="bentConnector3">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5" name="Straight Arrow Connector 34"/>
          <p:cNvCxnSpPr/>
          <p:nvPr/>
        </p:nvCxnSpPr>
        <p:spPr>
          <a:xfrm>
            <a:off x="6117892" y="4581700"/>
            <a:ext cx="0" cy="60560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8" name="Flowchart: Decision 37"/>
          <p:cNvSpPr/>
          <p:nvPr/>
        </p:nvSpPr>
        <p:spPr>
          <a:xfrm>
            <a:off x="5107423" y="3966562"/>
            <a:ext cx="2083672" cy="60672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Range</a:t>
            </a:r>
            <a:endParaRPr lang="en-IN" dirty="0"/>
          </a:p>
        </p:txBody>
      </p:sp>
      <p:sp>
        <p:nvSpPr>
          <p:cNvPr id="43" name="Flowchart: Terminator 42"/>
          <p:cNvSpPr/>
          <p:nvPr/>
        </p:nvSpPr>
        <p:spPr>
          <a:xfrm>
            <a:off x="5508104" y="5187309"/>
            <a:ext cx="1332148" cy="40193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Restart</a:t>
            </a:r>
            <a:endParaRPr lang="en-IN" dirty="0"/>
          </a:p>
        </p:txBody>
      </p:sp>
      <p:cxnSp>
        <p:nvCxnSpPr>
          <p:cNvPr id="50" name="Elbow Connector 49"/>
          <p:cNvCxnSpPr/>
          <p:nvPr/>
        </p:nvCxnSpPr>
        <p:spPr>
          <a:xfrm rot="10800000">
            <a:off x="2331466" y="2298850"/>
            <a:ext cx="5350123" cy="1069870"/>
          </a:xfrm>
          <a:prstGeom prst="bentConnector3">
            <a:avLst>
              <a:gd name="adj1" fmla="val 50000"/>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4" name="Straight Arrow Connector 63"/>
          <p:cNvCxnSpPr/>
          <p:nvPr/>
        </p:nvCxnSpPr>
        <p:spPr>
          <a:xfrm flipV="1">
            <a:off x="7673523" y="3359561"/>
            <a:ext cx="1" cy="93273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6" name="Straight Connector 65"/>
          <p:cNvCxnSpPr/>
          <p:nvPr/>
        </p:nvCxnSpPr>
        <p:spPr>
          <a:xfrm>
            <a:off x="7015712" y="4292295"/>
            <a:ext cx="657811" cy="0"/>
          </a:xfrm>
          <a:prstGeom prst="line">
            <a:avLst/>
          </a:prstGeom>
        </p:spPr>
        <p:style>
          <a:lnRef idx="3">
            <a:schemeClr val="accent1"/>
          </a:lnRef>
          <a:fillRef idx="0">
            <a:schemeClr val="accent1"/>
          </a:fillRef>
          <a:effectRef idx="2">
            <a:schemeClr val="accent1"/>
          </a:effectRef>
          <a:fontRef idx="minor">
            <a:schemeClr val="tx1"/>
          </a:fontRef>
        </p:style>
      </p:cxnSp>
      <p:sp>
        <p:nvSpPr>
          <p:cNvPr id="82" name="Title 1"/>
          <p:cNvSpPr txBox="1">
            <a:spLocks/>
          </p:cNvSpPr>
          <p:nvPr/>
        </p:nvSpPr>
        <p:spPr>
          <a:xfrm>
            <a:off x="4211960" y="4862683"/>
            <a:ext cx="1790926" cy="324625"/>
          </a:xfrm>
          <a:prstGeom prst="rect">
            <a:avLst/>
          </a:prstGeom>
        </p:spPr>
        <p:txBody>
          <a:bodyPr vert="horz" lIns="91440" tIns="45720" rIns="91440" bIns="45720" rtlCol="0" anchor="b">
            <a:normAutofit fontScale="40000" lnSpcReduction="20000"/>
          </a:bodyPr>
          <a:lst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a:lstStyle>
          <a:p>
            <a:r>
              <a:rPr lang="en-US" dirty="0" smtClean="0">
                <a:solidFill>
                  <a:schemeClr val="tx2"/>
                </a:solidFill>
              </a:rPr>
              <a:t>Reached at MAX</a:t>
            </a:r>
            <a:endParaRPr lang="en-IN" dirty="0">
              <a:solidFill>
                <a:schemeClr val="tx2"/>
              </a:solidFill>
            </a:endParaRPr>
          </a:p>
        </p:txBody>
      </p:sp>
      <p:sp>
        <p:nvSpPr>
          <p:cNvPr id="83" name="Title 1"/>
          <p:cNvSpPr txBox="1">
            <a:spLocks/>
          </p:cNvSpPr>
          <p:nvPr/>
        </p:nvSpPr>
        <p:spPr>
          <a:xfrm>
            <a:off x="6545633" y="4418449"/>
            <a:ext cx="1770783" cy="378663"/>
          </a:xfrm>
          <a:prstGeom prst="rect">
            <a:avLst/>
          </a:prstGeom>
        </p:spPr>
        <p:txBody>
          <a:bodyPr vert="horz" lIns="91440" tIns="45720" rIns="91440" bIns="45720" rtlCol="0" anchor="b">
            <a:normAutofit fontScale="55000" lnSpcReduction="20000"/>
          </a:bodyPr>
          <a:lst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a:lstStyle>
          <a:p>
            <a:r>
              <a:rPr lang="en-US" b="0" dirty="0" smtClean="0">
                <a:solidFill>
                  <a:schemeClr val="tx2"/>
                </a:solidFill>
              </a:rPr>
              <a:t>Not</a:t>
            </a:r>
            <a:r>
              <a:rPr lang="en-US" dirty="0" smtClean="0">
                <a:solidFill>
                  <a:schemeClr val="tx2"/>
                </a:solidFill>
              </a:rPr>
              <a:t> </a:t>
            </a:r>
            <a:r>
              <a:rPr lang="en-US" b="0" dirty="0" smtClean="0">
                <a:solidFill>
                  <a:schemeClr val="tx2"/>
                </a:solidFill>
              </a:rPr>
              <a:t>Reached</a:t>
            </a:r>
            <a:endParaRPr lang="en-IN" b="0" dirty="0">
              <a:solidFill>
                <a:schemeClr val="tx2"/>
              </a:solidFill>
            </a:endParaRPr>
          </a:p>
        </p:txBody>
      </p:sp>
      <p:sp>
        <p:nvSpPr>
          <p:cNvPr id="86" name="Title 1"/>
          <p:cNvSpPr txBox="1">
            <a:spLocks/>
          </p:cNvSpPr>
          <p:nvPr/>
        </p:nvSpPr>
        <p:spPr>
          <a:xfrm>
            <a:off x="2401423" y="3916837"/>
            <a:ext cx="1338556" cy="386597"/>
          </a:xfrm>
          <a:prstGeom prst="rect">
            <a:avLst/>
          </a:prstGeom>
        </p:spPr>
        <p:txBody>
          <a:bodyPr vert="horz" lIns="91440" tIns="45720" rIns="91440" bIns="45720" rtlCol="0" anchor="b">
            <a:normAutofit fontScale="55000" lnSpcReduction="20000"/>
          </a:bodyPr>
          <a:lst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a:lstStyle>
          <a:p>
            <a:r>
              <a:rPr lang="en-US" b="0" dirty="0" smtClean="0">
                <a:solidFill>
                  <a:schemeClr val="tx2"/>
                </a:solidFill>
              </a:rPr>
              <a:t>Matched</a:t>
            </a:r>
            <a:endParaRPr lang="en-IN" b="0" dirty="0">
              <a:solidFill>
                <a:schemeClr val="tx2"/>
              </a:solidFill>
            </a:endParaRPr>
          </a:p>
        </p:txBody>
      </p:sp>
      <p:sp>
        <p:nvSpPr>
          <p:cNvPr id="87" name="Title 1"/>
          <p:cNvSpPr txBox="1">
            <a:spLocks/>
          </p:cNvSpPr>
          <p:nvPr/>
        </p:nvSpPr>
        <p:spPr>
          <a:xfrm>
            <a:off x="2933742" y="3173109"/>
            <a:ext cx="1664168" cy="372901"/>
          </a:xfrm>
          <a:prstGeom prst="rect">
            <a:avLst/>
          </a:prstGeom>
        </p:spPr>
        <p:txBody>
          <a:bodyPr vert="horz" lIns="91440" tIns="45720" rIns="91440" bIns="45720" rtlCol="0" anchor="b">
            <a:normAutofit fontScale="47500" lnSpcReduction="20000"/>
          </a:bodyPr>
          <a:lst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a:lstStyle>
          <a:p>
            <a:r>
              <a:rPr lang="en-US" b="0" dirty="0" smtClean="0">
                <a:solidFill>
                  <a:schemeClr val="tx2"/>
                </a:solidFill>
              </a:rPr>
              <a:t>Not Matched</a:t>
            </a:r>
            <a:endParaRPr lang="en-IN" b="0" dirty="0">
              <a:solidFill>
                <a:schemeClr val="tx2"/>
              </a:solidFill>
            </a:endParaRPr>
          </a:p>
        </p:txBody>
      </p:sp>
      <p:cxnSp>
        <p:nvCxnSpPr>
          <p:cNvPr id="88" name="Elbow Connector 87"/>
          <p:cNvCxnSpPr/>
          <p:nvPr/>
        </p:nvCxnSpPr>
        <p:spPr>
          <a:xfrm rot="10800000">
            <a:off x="3058672" y="2023558"/>
            <a:ext cx="5545776" cy="1034692"/>
          </a:xfrm>
          <a:prstGeom prst="bentConnector3">
            <a:avLst>
              <a:gd name="adj1" fmla="val 50000"/>
            </a:avLst>
          </a:prstGeom>
          <a:ln>
            <a:tailEnd type="arrow"/>
          </a:ln>
        </p:spPr>
        <p:style>
          <a:lnRef idx="3">
            <a:schemeClr val="accent1"/>
          </a:lnRef>
          <a:fillRef idx="0">
            <a:schemeClr val="accent1"/>
          </a:fillRef>
          <a:effectRef idx="2">
            <a:schemeClr val="accent1"/>
          </a:effectRef>
          <a:fontRef idx="minor">
            <a:schemeClr val="tx1"/>
          </a:fontRef>
        </p:style>
      </p:cxnSp>
      <p:cxnSp>
        <p:nvCxnSpPr>
          <p:cNvPr id="89" name="Straight Arrow Connector 88"/>
          <p:cNvCxnSpPr/>
          <p:nvPr/>
        </p:nvCxnSpPr>
        <p:spPr>
          <a:xfrm flipV="1">
            <a:off x="8604448" y="3078342"/>
            <a:ext cx="0" cy="230993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93" name="Straight Connector 92"/>
          <p:cNvCxnSpPr/>
          <p:nvPr/>
        </p:nvCxnSpPr>
        <p:spPr>
          <a:xfrm flipV="1">
            <a:off x="6840252" y="5445224"/>
            <a:ext cx="1764196"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100" name="Straight Connector 99"/>
          <p:cNvCxnSpPr/>
          <p:nvPr/>
        </p:nvCxnSpPr>
        <p:spPr>
          <a:xfrm flipV="1">
            <a:off x="3070701" y="5805265"/>
            <a:ext cx="4610888"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102" name="Straight Arrow Connector 101"/>
          <p:cNvCxnSpPr/>
          <p:nvPr/>
        </p:nvCxnSpPr>
        <p:spPr>
          <a:xfrm flipV="1">
            <a:off x="7689392" y="5445224"/>
            <a:ext cx="0" cy="36004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64129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a:t>
            </a:r>
            <a:r>
              <a:rPr lang="en-US" dirty="0" err="1" smtClean="0"/>
              <a:t>Tkinter</a:t>
            </a:r>
            <a:r>
              <a:rPr lang="en-US" dirty="0" smtClean="0"/>
              <a:t>)</a:t>
            </a:r>
            <a:endParaRPr lang="en-IN" dirty="0"/>
          </a:p>
        </p:txBody>
      </p:sp>
      <p:sp>
        <p:nvSpPr>
          <p:cNvPr id="3" name="Content Placeholder 2"/>
          <p:cNvSpPr>
            <a:spLocks noGrp="1"/>
          </p:cNvSpPr>
          <p:nvPr>
            <p:ph idx="1"/>
          </p:nvPr>
        </p:nvSpPr>
        <p:spPr/>
        <p:txBody>
          <a:bodyPr/>
          <a:lstStyle/>
          <a:p>
            <a:pPr marL="0" indent="0">
              <a:buNone/>
            </a:pPr>
            <a:r>
              <a:rPr lang="en-US" dirty="0"/>
              <a:t>Tkinter is the most common, fast and easy to use Python package to build GUI </a:t>
            </a:r>
            <a:r>
              <a:rPr lang="en-US" dirty="0" smtClean="0"/>
              <a:t>application.</a:t>
            </a:r>
          </a:p>
          <a:p>
            <a:pPr marL="0" indent="0">
              <a:buNone/>
            </a:pPr>
            <a:r>
              <a:rPr lang="en-US" dirty="0"/>
              <a:t>To install the library, you can use pip install command to the command prompt:</a:t>
            </a:r>
          </a:p>
          <a:p>
            <a:pPr marL="0" indent="0">
              <a:buNone/>
            </a:pPr>
            <a:endParaRPr lang="en-US" dirty="0" smtClean="0"/>
          </a:p>
          <a:p>
            <a:pPr marL="0" indent="0">
              <a:buNone/>
            </a:pPr>
            <a:endParaRPr lang="en-IN" dirty="0"/>
          </a:p>
        </p:txBody>
      </p:sp>
      <p:pic>
        <p:nvPicPr>
          <p:cNvPr id="4" name="Picture 2" descr="C:\Users\hp\Desktop\tkinter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3212976"/>
            <a:ext cx="2665536" cy="29996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4712784"/>
            <a:ext cx="3722260"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58263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Manager </a:t>
            </a:r>
            <a:endParaRPr lang="en-IN"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There </a:t>
            </a:r>
            <a:r>
              <a:rPr lang="en-US" dirty="0"/>
              <a:t>are mainly three </a:t>
            </a:r>
            <a:r>
              <a:rPr lang="en-US" dirty="0" smtClean="0"/>
              <a:t>geometry  </a:t>
            </a:r>
            <a:r>
              <a:rPr lang="en-US" dirty="0"/>
              <a:t>manager classes class.</a:t>
            </a:r>
          </a:p>
          <a:p>
            <a:pPr marL="0" indent="0">
              <a:buNone/>
            </a:pPr>
            <a:endParaRPr lang="en-US" dirty="0"/>
          </a:p>
          <a:p>
            <a:pPr marL="0" indent="0">
              <a:buNone/>
            </a:pPr>
            <a:r>
              <a:rPr lang="en-US" dirty="0"/>
              <a:t> Pack() method</a:t>
            </a:r>
          </a:p>
          <a:p>
            <a:pPr marL="0" indent="0">
              <a:buNone/>
            </a:pPr>
            <a:r>
              <a:rPr lang="en-US" dirty="0"/>
              <a:t> Grid() method</a:t>
            </a:r>
          </a:p>
          <a:p>
            <a:pPr marL="0" indent="0">
              <a:buNone/>
            </a:pPr>
            <a:r>
              <a:rPr lang="en-US" dirty="0"/>
              <a:t> Place() method</a:t>
            </a:r>
            <a:endParaRPr lang="en-IN" dirty="0"/>
          </a:p>
          <a:p>
            <a:pPr marL="0" indent="0">
              <a:buNone/>
            </a:pPr>
            <a:endParaRPr lang="en-IN" dirty="0"/>
          </a:p>
        </p:txBody>
      </p:sp>
    </p:spTree>
    <p:extLst>
      <p:ext uri="{BB962C8B-B14F-4D97-AF65-F5344CB8AC3E}">
        <p14:creationId xmlns:p14="http://schemas.microsoft.com/office/powerpoint/2010/main" val="10535175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Widgets used:</a:t>
            </a:r>
            <a:endParaRPr lang="en-IN" dirty="0"/>
          </a:p>
        </p:txBody>
      </p:sp>
      <p:sp>
        <p:nvSpPr>
          <p:cNvPr id="3" name="Content Placeholder 2"/>
          <p:cNvSpPr>
            <a:spLocks noGrp="1"/>
          </p:cNvSpPr>
          <p:nvPr>
            <p:ph idx="1"/>
          </p:nvPr>
        </p:nvSpPr>
        <p:spPr/>
        <p:txBody>
          <a:bodyPr/>
          <a:lstStyle/>
          <a:p>
            <a:endParaRPr lang="en-US" dirty="0" smtClean="0"/>
          </a:p>
          <a:p>
            <a:r>
              <a:rPr lang="en-US" dirty="0" smtClean="0"/>
              <a:t>Button</a:t>
            </a:r>
          </a:p>
          <a:p>
            <a:pPr marL="0" indent="0">
              <a:buNone/>
            </a:pPr>
            <a:r>
              <a:rPr lang="en-US" dirty="0"/>
              <a:t>	</a:t>
            </a:r>
          </a:p>
          <a:p>
            <a:endParaRPr lang="en-US" dirty="0" smtClean="0"/>
          </a:p>
          <a:p>
            <a:endParaRPr lang="en-US" dirty="0"/>
          </a:p>
          <a:p>
            <a:r>
              <a:rPr lang="en-US" dirty="0" smtClean="0"/>
              <a:t>Label</a:t>
            </a:r>
            <a:endParaRPr lang="en-US" dirty="0"/>
          </a:p>
          <a:p>
            <a:pPr marL="0" indent="0">
              <a:buNone/>
            </a:pPr>
            <a:endParaRPr lang="en-US" dirty="0"/>
          </a:p>
          <a:p>
            <a:pPr marL="0"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746648"/>
            <a:ext cx="477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4361671"/>
            <a:ext cx="47720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5134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of Project </a:t>
            </a:r>
            <a:endParaRPr lang="en-IN" dirty="0"/>
          </a:p>
        </p:txBody>
      </p:sp>
      <p:sp>
        <p:nvSpPr>
          <p:cNvPr id="3" name="Content Placeholder 2"/>
          <p:cNvSpPr>
            <a:spLocks noGrp="1"/>
          </p:cNvSpPr>
          <p:nvPr>
            <p:ph idx="1"/>
          </p:nvPr>
        </p:nvSpPr>
        <p:spPr/>
        <p:txBody>
          <a:bodyPr/>
          <a:lstStyle/>
          <a:p>
            <a:pPr marL="0" indent="0">
              <a:buNone/>
            </a:pPr>
            <a:r>
              <a:rPr lang="en-US" dirty="0"/>
              <a:t> </a:t>
            </a:r>
            <a:endParaRPr lang="en-US" dirty="0" smtClean="0"/>
          </a:p>
          <a:p>
            <a:pPr marL="0" indent="0">
              <a:buNone/>
            </a:pPr>
            <a:r>
              <a:rPr lang="en-US" dirty="0" smtClean="0"/>
              <a:t> </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17436"/>
            <a:ext cx="3528392" cy="381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317435"/>
            <a:ext cx="3535683" cy="381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47939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guess:</a:t>
            </a:r>
            <a:endParaRPr lang="en-IN" dirty="0"/>
          </a:p>
        </p:txBody>
      </p:sp>
      <p:sp>
        <p:nvSpPr>
          <p:cNvPr id="3" name="Content Placeholder 2"/>
          <p:cNvSpPr>
            <a:spLocks noGrp="1"/>
          </p:cNvSpPr>
          <p:nvPr>
            <p:ph idx="1"/>
          </p:nvPr>
        </p:nvSpPr>
        <p:spPr>
          <a:xfrm>
            <a:off x="457200" y="1600200"/>
            <a:ext cx="3250704" cy="4525963"/>
          </a:xfrm>
        </p:spPr>
        <p:txBody>
          <a:bodyPr/>
          <a:lstStyle/>
          <a:p>
            <a:pPr marL="0" indent="0">
              <a:buNone/>
            </a:pPr>
            <a:r>
              <a:rPr lang="en-US" dirty="0" smtClean="0"/>
              <a:t> </a:t>
            </a:r>
          </a:p>
          <a:p>
            <a:pPr marL="0" indent="0">
              <a:buNone/>
            </a:pPr>
            <a:r>
              <a:rPr lang="en-US" dirty="0" smtClean="0"/>
              <a:t>Choose a number for first input.</a:t>
            </a:r>
          </a:p>
          <a:p>
            <a:pPr marL="0" indent="0">
              <a:buNone/>
            </a:pPr>
            <a:r>
              <a:rPr lang="en-US" dirty="0" err="1" smtClean="0"/>
              <a:t>i.e</a:t>
            </a:r>
            <a:r>
              <a:rPr lang="en-US" dirty="0" smtClean="0"/>
              <a:t>: </a:t>
            </a:r>
            <a:r>
              <a:rPr lang="en-US" dirty="0"/>
              <a:t> user select </a:t>
            </a:r>
            <a:r>
              <a:rPr lang="en-US" dirty="0" smtClean="0"/>
              <a:t>1</a:t>
            </a:r>
            <a:endParaRPr lang="en-IN" dirty="0"/>
          </a:p>
          <a:p>
            <a:pPr marL="114300" indent="0">
              <a:buNone/>
            </a:pPr>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2204864"/>
            <a:ext cx="4711626"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70926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Disable B</a:t>
            </a:r>
            <a:r>
              <a:rPr lang="en-US" dirty="0" smtClean="0"/>
              <a:t>utton:</a:t>
            </a:r>
            <a:endParaRPr lang="en-IN" dirty="0"/>
          </a:p>
        </p:txBody>
      </p:sp>
      <p:sp>
        <p:nvSpPr>
          <p:cNvPr id="3" name="Content Placeholder 2"/>
          <p:cNvSpPr>
            <a:spLocks noGrp="1"/>
          </p:cNvSpPr>
          <p:nvPr>
            <p:ph idx="1"/>
          </p:nvPr>
        </p:nvSpPr>
        <p:spPr>
          <a:xfrm>
            <a:off x="457200" y="1600200"/>
            <a:ext cx="3898776" cy="4525963"/>
          </a:xfrm>
        </p:spPr>
        <p:txBody>
          <a:bodyPr/>
          <a:lstStyle/>
          <a:p>
            <a:pPr marL="0" indent="0">
              <a:buNone/>
            </a:pPr>
            <a:r>
              <a:rPr lang="en-US" dirty="0" smtClean="0"/>
              <a:t>   </a:t>
            </a:r>
          </a:p>
          <a:p>
            <a:pPr marL="0" indent="0">
              <a:buNone/>
            </a:pPr>
            <a:r>
              <a:rPr lang="en-US" dirty="0"/>
              <a:t> </a:t>
            </a:r>
            <a:r>
              <a:rPr lang="en-US" dirty="0" smtClean="0"/>
              <a:t>  </a:t>
            </a:r>
            <a:r>
              <a:rPr lang="en-US" dirty="0" err="1" smtClean="0"/>
              <a:t>i.e</a:t>
            </a:r>
            <a:r>
              <a:rPr lang="en-US" dirty="0" smtClean="0"/>
              <a:t> 1 is disable.</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2492896"/>
            <a:ext cx="3919537"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34915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guess </a:t>
            </a:r>
            <a:r>
              <a:rPr lang="en-US" dirty="0"/>
              <a:t>:</a:t>
            </a:r>
            <a:endParaRPr lang="en-IN" dirty="0"/>
          </a:p>
        </p:txBody>
      </p:sp>
      <p:sp>
        <p:nvSpPr>
          <p:cNvPr id="3" name="Content Placeholder 2"/>
          <p:cNvSpPr>
            <a:spLocks noGrp="1"/>
          </p:cNvSpPr>
          <p:nvPr>
            <p:ph idx="1"/>
          </p:nvPr>
        </p:nvSpPr>
        <p:spPr>
          <a:xfrm>
            <a:off x="457200" y="1600200"/>
            <a:ext cx="3538736" cy="4525963"/>
          </a:xfrm>
        </p:spPr>
        <p:txBody>
          <a:bodyPr/>
          <a:lstStyle/>
          <a:p>
            <a:pPr marL="114300" indent="0">
              <a:buNone/>
            </a:pPr>
            <a:endParaRPr lang="en-US" dirty="0"/>
          </a:p>
          <a:p>
            <a:pPr marL="114300" indent="0">
              <a:buNone/>
            </a:pPr>
            <a:r>
              <a:rPr lang="en-US" dirty="0" smtClean="0"/>
              <a:t>Number </a:t>
            </a:r>
            <a:r>
              <a:rPr lang="en-US" dirty="0"/>
              <a:t>of </a:t>
            </a:r>
            <a:r>
              <a:rPr lang="en-US" dirty="0" smtClean="0"/>
              <a:t>Guesses </a:t>
            </a:r>
            <a:r>
              <a:rPr lang="en-US" dirty="0"/>
              <a:t>reached </a:t>
            </a:r>
            <a:r>
              <a:rPr lang="en-US" dirty="0" smtClean="0"/>
              <a:t>2.</a:t>
            </a:r>
          </a:p>
          <a:p>
            <a:pPr marL="114300" indent="0">
              <a:buNone/>
            </a:pPr>
            <a:r>
              <a:rPr lang="en-US" dirty="0" smtClean="0"/>
              <a:t>i.e. user select 7</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2492896"/>
            <a:ext cx="4053142" cy="361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19506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Slice method() [Basic python] </a:t>
            </a:r>
            <a:endParaRPr lang="en-IN" dirty="0"/>
          </a:p>
        </p:txBody>
      </p:sp>
      <p:sp>
        <p:nvSpPr>
          <p:cNvPr id="3" name="Content Placeholder 2"/>
          <p:cNvSpPr>
            <a:spLocks noGrp="1"/>
          </p:cNvSpPr>
          <p:nvPr>
            <p:ph idx="1"/>
          </p:nvPr>
        </p:nvSpPr>
        <p:spPr/>
        <p:txBody>
          <a:bodyPr>
            <a:normAutofit/>
          </a:bodyPr>
          <a:lstStyle/>
          <a:p>
            <a:endParaRPr lang="en-US" dirty="0" smtClean="0"/>
          </a:p>
          <a:p>
            <a:r>
              <a:rPr lang="en-US" dirty="0" smtClean="0"/>
              <a:t>The</a:t>
            </a:r>
            <a:r>
              <a:rPr lang="en-US" dirty="0"/>
              <a:t> slice() function returns a slice object.</a:t>
            </a:r>
          </a:p>
          <a:p>
            <a:r>
              <a:rPr lang="en-US" dirty="0"/>
              <a:t>A slice object is used to specify how to slice a sequence. You can specify where to start the slicing, and where to end. You can also specify the step, which allows you to e.g. slice only every other item</a:t>
            </a:r>
            <a:r>
              <a:rPr lang="en-US" dirty="0" smtClean="0"/>
              <a:t>.</a:t>
            </a:r>
          </a:p>
          <a:p>
            <a:pPr marL="114300" indent="0">
              <a:buNone/>
            </a:pPr>
            <a:r>
              <a:rPr lang="en-US" b="1" dirty="0" smtClean="0"/>
              <a:t>  </a:t>
            </a:r>
            <a:r>
              <a:rPr lang="en-US" sz="2800" b="1" u="sng" dirty="0" smtClean="0"/>
              <a:t>SYNTAX :-  </a:t>
            </a:r>
          </a:p>
          <a:p>
            <a:pPr marL="114300" indent="0">
              <a:buNone/>
            </a:pPr>
            <a:endParaRPr lang="en-US" b="1" dirty="0"/>
          </a:p>
          <a:p>
            <a:pPr marL="114300" indent="0">
              <a:buNone/>
            </a:pPr>
            <a:endParaRPr lang="en-IN"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5229939"/>
            <a:ext cx="4592467" cy="582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32626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guess </a:t>
            </a:r>
            <a:r>
              <a:rPr lang="en-US" dirty="0"/>
              <a:t>:</a:t>
            </a:r>
            <a:endParaRPr lang="en-IN" dirty="0"/>
          </a:p>
        </p:txBody>
      </p:sp>
      <p:sp>
        <p:nvSpPr>
          <p:cNvPr id="3" name="Content Placeholder 2"/>
          <p:cNvSpPr>
            <a:spLocks noGrp="1"/>
          </p:cNvSpPr>
          <p:nvPr>
            <p:ph idx="1"/>
          </p:nvPr>
        </p:nvSpPr>
        <p:spPr>
          <a:xfrm>
            <a:off x="457200" y="1600200"/>
            <a:ext cx="3322712" cy="4525963"/>
          </a:xfrm>
        </p:spPr>
        <p:txBody>
          <a:bodyPr/>
          <a:lstStyle/>
          <a:p>
            <a:endParaRPr lang="en-US" dirty="0" smtClean="0"/>
          </a:p>
          <a:p>
            <a:pPr marL="114300" indent="0">
              <a:buNone/>
            </a:pPr>
            <a:r>
              <a:rPr lang="en-US" dirty="0" smtClean="0"/>
              <a:t>Number of Guesses reached 3.</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2276872"/>
            <a:ext cx="4836617" cy="4122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60184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 Limit Reached:</a:t>
            </a:r>
            <a:endParaRPr lang="en-IN" dirty="0"/>
          </a:p>
        </p:txBody>
      </p:sp>
      <p:sp>
        <p:nvSpPr>
          <p:cNvPr id="3" name="Content Placeholder 2"/>
          <p:cNvSpPr>
            <a:spLocks noGrp="1"/>
          </p:cNvSpPr>
          <p:nvPr>
            <p:ph idx="1"/>
          </p:nvPr>
        </p:nvSpPr>
        <p:spPr>
          <a:xfrm>
            <a:off x="251520" y="1628800"/>
            <a:ext cx="3600400" cy="4727890"/>
          </a:xfrm>
        </p:spPr>
        <p:txBody>
          <a:bodyPr/>
          <a:lstStyle/>
          <a:p>
            <a:pPr marL="0" indent="0">
              <a:buNone/>
            </a:pPr>
            <a:endParaRPr lang="en-US" dirty="0"/>
          </a:p>
          <a:p>
            <a:pPr marL="0" indent="0">
              <a:buNone/>
            </a:pPr>
            <a:r>
              <a:rPr lang="en-US" dirty="0" smtClean="0"/>
              <a:t>At this Stage when user is unable to guess the number generated by the system. and user lost.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2420888"/>
            <a:ext cx="4815639" cy="3935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5635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Restart</a:t>
            </a:r>
            <a:endParaRPr lang="en-IN" dirty="0"/>
          </a:p>
        </p:txBody>
      </p:sp>
      <p:sp>
        <p:nvSpPr>
          <p:cNvPr id="5" name="Text Placeholder 4"/>
          <p:cNvSpPr>
            <a:spLocks noGrp="1"/>
          </p:cNvSpPr>
          <p:nvPr>
            <p:ph type="body" idx="1"/>
          </p:nvPr>
        </p:nvSpPr>
        <p:spPr/>
        <p:txBody>
          <a:bodyPr/>
          <a:lstStyle/>
          <a:p>
            <a:r>
              <a:rPr lang="en-US" dirty="0" smtClean="0"/>
              <a:t>Max </a:t>
            </a:r>
            <a:r>
              <a:rPr lang="en-US" smtClean="0"/>
              <a:t>no.of </a:t>
            </a:r>
            <a:r>
              <a:rPr lang="en-US" dirty="0" smtClean="0"/>
              <a:t>guesses reached</a:t>
            </a:r>
            <a:endParaRPr lang="en-IN" dirty="0"/>
          </a:p>
        </p:txBody>
      </p:sp>
      <p:pic>
        <p:nvPicPr>
          <p:cNvPr id="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25450" y="2631267"/>
            <a:ext cx="4040188" cy="3302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Placeholder 5"/>
          <p:cNvSpPr>
            <a:spLocks noGrp="1"/>
          </p:cNvSpPr>
          <p:nvPr>
            <p:ph type="body" sz="quarter" idx="3"/>
          </p:nvPr>
        </p:nvSpPr>
        <p:spPr/>
        <p:txBody>
          <a:bodyPr/>
          <a:lstStyle/>
          <a:p>
            <a:r>
              <a:rPr lang="en-US" dirty="0" smtClean="0"/>
              <a:t>In Between or  The user Won</a:t>
            </a:r>
            <a:endParaRPr lang="en-IN"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2677311"/>
            <a:ext cx="3513551" cy="3233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44360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web blocker</a:t>
            </a:r>
            <a:endParaRPr lang="en-IN" dirty="0"/>
          </a:p>
        </p:txBody>
      </p:sp>
    </p:spTree>
    <p:extLst>
      <p:ext uri="{BB962C8B-B14F-4D97-AF65-F5344CB8AC3E}">
        <p14:creationId xmlns:p14="http://schemas.microsoft.com/office/powerpoint/2010/main" val="23874202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14300" indent="0" fontAlgn="base">
              <a:buNone/>
            </a:pPr>
            <a:endParaRPr lang="en-US" dirty="0"/>
          </a:p>
          <a:p>
            <a:pPr marL="114300" indent="0" fontAlgn="base">
              <a:buNone/>
            </a:pPr>
            <a:r>
              <a:rPr lang="en-US" dirty="0" smtClean="0"/>
              <a:t>Website </a:t>
            </a:r>
            <a:r>
              <a:rPr lang="en-US" dirty="0"/>
              <a:t>Blocker is a tool that denies access to websites permanently or by schedule. To use the internet safely we can block all websites from unwanted categories.</a:t>
            </a:r>
          </a:p>
          <a:p>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3553420"/>
            <a:ext cx="3494700" cy="3019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58378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IN" dirty="0"/>
          </a:p>
        </p:txBody>
      </p:sp>
      <p:sp>
        <p:nvSpPr>
          <p:cNvPr id="3" name="Content Placeholder 2"/>
          <p:cNvSpPr>
            <a:spLocks noGrp="1"/>
          </p:cNvSpPr>
          <p:nvPr>
            <p:ph idx="1"/>
          </p:nvPr>
        </p:nvSpPr>
        <p:spPr/>
        <p:txBody>
          <a:bodyPr/>
          <a:lstStyle/>
          <a:p>
            <a:pPr marL="114300" indent="0" fontAlgn="base">
              <a:buNone/>
            </a:pPr>
            <a:r>
              <a:rPr lang="en-US" dirty="0" smtClean="0"/>
              <a:t> </a:t>
            </a:r>
          </a:p>
          <a:p>
            <a:pPr marL="114300" indent="0" fontAlgn="base">
              <a:buNone/>
            </a:pPr>
            <a:r>
              <a:rPr lang="en-US" dirty="0" smtClean="0"/>
              <a:t>This </a:t>
            </a:r>
            <a:r>
              <a:rPr lang="en-US" dirty="0"/>
              <a:t>project will help the user to stay away from their distraction by blocking websites from their device so that they can not open them.</a:t>
            </a:r>
          </a:p>
          <a:p>
            <a:pPr marL="114300" indent="0" fontAlgn="base">
              <a:buNone/>
            </a:pPr>
            <a:r>
              <a:rPr lang="en-US" dirty="0"/>
              <a:t>In this Python Website Blocker Project, the user can enter multiple websites to block, and then clicking on the block button will check the condition that if the website already blocked then print ‘already blocked’ else blocked all that websites and print ‘blocked’.</a:t>
            </a:r>
          </a:p>
          <a:p>
            <a:pPr marL="114300" indent="0">
              <a:buNone/>
            </a:pPr>
            <a:endParaRPr lang="en-IN" dirty="0"/>
          </a:p>
        </p:txBody>
      </p:sp>
    </p:spTree>
    <p:extLst>
      <p:ext uri="{BB962C8B-B14F-4D97-AF65-F5344CB8AC3E}">
        <p14:creationId xmlns:p14="http://schemas.microsoft.com/office/powerpoint/2010/main" val="9258193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Project Prerequisites</a:t>
            </a:r>
            <a:endParaRPr lang="en-IN" dirty="0"/>
          </a:p>
        </p:txBody>
      </p:sp>
      <p:sp>
        <p:nvSpPr>
          <p:cNvPr id="3" name="Content Placeholder 2"/>
          <p:cNvSpPr>
            <a:spLocks noGrp="1"/>
          </p:cNvSpPr>
          <p:nvPr>
            <p:ph idx="1"/>
          </p:nvPr>
        </p:nvSpPr>
        <p:spPr/>
        <p:txBody>
          <a:bodyPr/>
          <a:lstStyle/>
          <a:p>
            <a:pPr marL="114300" indent="0" fontAlgn="base">
              <a:buNone/>
            </a:pPr>
            <a:r>
              <a:rPr lang="en-US" dirty="0"/>
              <a:t>To implement website blocker project, we will use the basic concepts of Python and </a:t>
            </a:r>
            <a:r>
              <a:rPr lang="en-US" dirty="0" err="1"/>
              <a:t>Tkinter</a:t>
            </a:r>
            <a:r>
              <a:rPr lang="en-US" dirty="0"/>
              <a:t> library.</a:t>
            </a:r>
          </a:p>
          <a:p>
            <a:pPr marL="114300" indent="0" fontAlgn="base">
              <a:buNone/>
            </a:pPr>
            <a:r>
              <a:rPr lang="en-US" b="1" dirty="0" smtClean="0"/>
              <a:t>Tkinter</a:t>
            </a:r>
            <a:r>
              <a:rPr lang="en-US" dirty="0"/>
              <a:t> is a standard GUI Python library. It is one of the fastest and easiest ways to build GUI applications using Tkinter.</a:t>
            </a:r>
          </a:p>
          <a:p>
            <a:pPr marL="114300" indent="0" fontAlgn="base">
              <a:buNone/>
            </a:pPr>
            <a:r>
              <a:rPr lang="en-US" dirty="0"/>
              <a:t>To install the library, you can use pip install command to the command prompt</a:t>
            </a:r>
            <a:r>
              <a:rPr lang="en-US" dirty="0" smtClean="0"/>
              <a:t>:</a:t>
            </a:r>
          </a:p>
          <a:p>
            <a:pPr marL="114300" indent="0" fontAlgn="base">
              <a:buNone/>
            </a:pPr>
            <a:endParaRPr lang="en-US" dirty="0"/>
          </a:p>
          <a:p>
            <a:pPr marL="114300" indent="0" fontAlgn="base">
              <a:buNone/>
            </a:pPr>
            <a:endParaRPr lang="en-US" dirty="0"/>
          </a:p>
          <a:p>
            <a:pPr marL="114300"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5013176"/>
            <a:ext cx="3722260"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57490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to build Website blocker Python </a:t>
            </a:r>
            <a:r>
              <a:rPr lang="en-US" dirty="0" smtClean="0"/>
              <a:t>Project</a:t>
            </a:r>
            <a:endParaRPr lang="en-IN" dirty="0"/>
          </a:p>
        </p:txBody>
      </p:sp>
      <p:sp>
        <p:nvSpPr>
          <p:cNvPr id="3" name="Content Placeholder 2"/>
          <p:cNvSpPr>
            <a:spLocks noGrp="1"/>
          </p:cNvSpPr>
          <p:nvPr>
            <p:ph idx="1"/>
          </p:nvPr>
        </p:nvSpPr>
        <p:spPr/>
        <p:txBody>
          <a:bodyPr/>
          <a:lstStyle/>
          <a:p>
            <a:pPr fontAlgn="base"/>
            <a:endParaRPr lang="en-US" dirty="0" smtClean="0"/>
          </a:p>
          <a:p>
            <a:pPr fontAlgn="base"/>
            <a:endParaRPr lang="en-US" dirty="0"/>
          </a:p>
          <a:p>
            <a:pPr fontAlgn="base"/>
            <a:r>
              <a:rPr lang="en-US" dirty="0" smtClean="0"/>
              <a:t>Importing the module</a:t>
            </a:r>
          </a:p>
          <a:p>
            <a:pPr fontAlgn="base"/>
            <a:r>
              <a:rPr lang="en-US" dirty="0" smtClean="0"/>
              <a:t>Create </a:t>
            </a:r>
            <a:r>
              <a:rPr lang="en-US" dirty="0"/>
              <a:t>the display window</a:t>
            </a:r>
          </a:p>
          <a:p>
            <a:pPr fontAlgn="base"/>
            <a:r>
              <a:rPr lang="en-US" dirty="0"/>
              <a:t>Create an entry widget</a:t>
            </a:r>
          </a:p>
          <a:p>
            <a:pPr fontAlgn="base"/>
            <a:r>
              <a:rPr lang="en-US" dirty="0"/>
              <a:t>Define function</a:t>
            </a:r>
          </a:p>
          <a:p>
            <a:pPr fontAlgn="base"/>
            <a:r>
              <a:rPr lang="en-US" dirty="0"/>
              <a:t>Create a block button</a:t>
            </a:r>
          </a:p>
          <a:p>
            <a:endParaRPr lang="en-IN" dirty="0"/>
          </a:p>
        </p:txBody>
      </p:sp>
    </p:spTree>
    <p:extLst>
      <p:ext uri="{BB962C8B-B14F-4D97-AF65-F5344CB8AC3E}">
        <p14:creationId xmlns:p14="http://schemas.microsoft.com/office/powerpoint/2010/main" val="16512569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the display </a:t>
            </a:r>
            <a:r>
              <a:rPr lang="en-US" dirty="0" smtClean="0"/>
              <a:t>window</a:t>
            </a:r>
            <a:endParaRPr lang="en-IN" dirty="0"/>
          </a:p>
        </p:txBody>
      </p:sp>
      <p:sp>
        <p:nvSpPr>
          <p:cNvPr id="3" name="Content Placeholder 2"/>
          <p:cNvSpPr>
            <a:spLocks noGrp="1"/>
          </p:cNvSpPr>
          <p:nvPr>
            <p:ph idx="1"/>
          </p:nvPr>
        </p:nvSpPr>
        <p:spPr/>
        <p:txBody>
          <a:bodyPr>
            <a:normAutofit/>
          </a:bodyPr>
          <a:lstStyle/>
          <a:p>
            <a:pPr fontAlgn="base"/>
            <a:r>
              <a:rPr lang="en-US" b="1" dirty="0" err="1"/>
              <a:t>Tk</a:t>
            </a:r>
            <a:r>
              <a:rPr lang="en-US" b="1" dirty="0"/>
              <a:t>()</a:t>
            </a:r>
            <a:r>
              <a:rPr lang="en-US" dirty="0"/>
              <a:t> </a:t>
            </a:r>
          </a:p>
          <a:p>
            <a:pPr fontAlgn="base"/>
            <a:r>
              <a:rPr lang="en-US" b="1" dirty="0"/>
              <a:t>geometry()</a:t>
            </a:r>
            <a:r>
              <a:rPr lang="en-US" dirty="0"/>
              <a:t> </a:t>
            </a:r>
            <a:endParaRPr lang="en-US" dirty="0" smtClean="0"/>
          </a:p>
          <a:p>
            <a:pPr fontAlgn="base"/>
            <a:r>
              <a:rPr lang="en-US" b="1" dirty="0" smtClean="0"/>
              <a:t>resizable(0,0</a:t>
            </a:r>
            <a:r>
              <a:rPr lang="en-US" b="1" dirty="0"/>
              <a:t>)</a:t>
            </a:r>
            <a:r>
              <a:rPr lang="en-US" dirty="0"/>
              <a:t> </a:t>
            </a:r>
            <a:endParaRPr lang="en-US" dirty="0" smtClean="0"/>
          </a:p>
          <a:p>
            <a:pPr fontAlgn="base"/>
            <a:r>
              <a:rPr lang="en-US" b="1" dirty="0" smtClean="0"/>
              <a:t>title()</a:t>
            </a:r>
            <a:r>
              <a:rPr lang="en-US" dirty="0" smtClean="0"/>
              <a:t> </a:t>
            </a:r>
          </a:p>
          <a:p>
            <a:pPr fontAlgn="base"/>
            <a:r>
              <a:rPr lang="en-US" b="1" dirty="0" smtClean="0"/>
              <a:t>Label()</a:t>
            </a:r>
          </a:p>
          <a:p>
            <a:pPr fontAlgn="base"/>
            <a:r>
              <a:rPr lang="en-US" b="1" dirty="0"/>
              <a:t>font </a:t>
            </a:r>
            <a:r>
              <a:rPr lang="en-US" dirty="0"/>
              <a:t> </a:t>
            </a:r>
          </a:p>
          <a:p>
            <a:pPr fontAlgn="base"/>
            <a:r>
              <a:rPr lang="en-US" b="1" dirty="0"/>
              <a:t>root</a:t>
            </a:r>
            <a:r>
              <a:rPr lang="en-US" dirty="0"/>
              <a:t> – name which we refer to our window</a:t>
            </a:r>
          </a:p>
          <a:p>
            <a:pPr fontAlgn="base"/>
            <a:r>
              <a:rPr lang="en-US" b="1" dirty="0"/>
              <a:t>text</a:t>
            </a:r>
            <a:r>
              <a:rPr lang="en-US" dirty="0"/>
              <a:t> – which we display on the </a:t>
            </a:r>
            <a:r>
              <a:rPr lang="en-US" dirty="0" smtClean="0"/>
              <a:t>label</a:t>
            </a:r>
            <a:r>
              <a:rPr lang="en-US" dirty="0"/>
              <a:t> </a:t>
            </a:r>
            <a:endParaRPr lang="en-US" dirty="0" smtClean="0"/>
          </a:p>
          <a:p>
            <a:pPr fontAlgn="base"/>
            <a:r>
              <a:rPr lang="en-US" b="1" dirty="0" smtClean="0"/>
              <a:t>pack</a:t>
            </a:r>
            <a:r>
              <a:rPr lang="en-US" dirty="0"/>
              <a:t> – organized widget in block</a:t>
            </a:r>
          </a:p>
          <a:p>
            <a:endParaRPr lang="en-IN" dirty="0"/>
          </a:p>
        </p:txBody>
      </p:sp>
    </p:spTree>
    <p:extLst>
      <p:ext uri="{BB962C8B-B14F-4D97-AF65-F5344CB8AC3E}">
        <p14:creationId xmlns:p14="http://schemas.microsoft.com/office/powerpoint/2010/main" val="3733597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Handling</a:t>
            </a:r>
            <a:endParaRPr lang="en-IN" dirty="0"/>
          </a:p>
        </p:txBody>
      </p:sp>
      <p:sp>
        <p:nvSpPr>
          <p:cNvPr id="3" name="Content Placeholder 2"/>
          <p:cNvSpPr>
            <a:spLocks noGrp="1"/>
          </p:cNvSpPr>
          <p:nvPr>
            <p:ph idx="1"/>
          </p:nvPr>
        </p:nvSpPr>
        <p:spPr/>
        <p:txBody>
          <a:bodyPr>
            <a:normAutofit/>
          </a:bodyPr>
          <a:lstStyle/>
          <a:p>
            <a:pPr marL="114300" indent="0">
              <a:buNone/>
            </a:pPr>
            <a:endParaRPr lang="en-US" dirty="0" smtClean="0"/>
          </a:p>
          <a:p>
            <a:pPr marL="114300" indent="0">
              <a:buNone/>
            </a:pPr>
            <a:r>
              <a:rPr lang="en-US" dirty="0" smtClean="0"/>
              <a:t>Data is </a:t>
            </a:r>
            <a:r>
              <a:rPr lang="en-US" dirty="0"/>
              <a:t>small then this processing can be done every time you run the script but in case of humongous data repetitive processing cannot be performed, hence the processed data </a:t>
            </a:r>
            <a:r>
              <a:rPr lang="en-US" b="1" dirty="0"/>
              <a:t>needs</a:t>
            </a:r>
            <a:r>
              <a:rPr lang="en-US" dirty="0"/>
              <a:t> to be stored. This is where data storage or writing to a </a:t>
            </a:r>
            <a:r>
              <a:rPr lang="en-US" b="1" dirty="0"/>
              <a:t>file</a:t>
            </a:r>
            <a:r>
              <a:rPr lang="en-US" dirty="0"/>
              <a:t> comes in. </a:t>
            </a:r>
            <a:endParaRPr lang="en-US" dirty="0" smtClean="0"/>
          </a:p>
          <a:p>
            <a:pPr marL="114300" indent="0">
              <a:buNone/>
            </a:pPr>
            <a:endParaRPr lang="en-US" dirty="0" smtClean="0"/>
          </a:p>
        </p:txBody>
      </p:sp>
    </p:spTree>
    <p:extLst>
      <p:ext uri="{BB962C8B-B14F-4D97-AF65-F5344CB8AC3E}">
        <p14:creationId xmlns:p14="http://schemas.microsoft.com/office/powerpoint/2010/main" val="11219710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method</a:t>
            </a:r>
            <a:endParaRPr lang="en-IN" dirty="0"/>
          </a:p>
        </p:txBody>
      </p:sp>
      <p:sp>
        <p:nvSpPr>
          <p:cNvPr id="3" name="Content Placeholder 2"/>
          <p:cNvSpPr>
            <a:spLocks noGrp="1"/>
          </p:cNvSpPr>
          <p:nvPr>
            <p:ph idx="1"/>
          </p:nvPr>
        </p:nvSpPr>
        <p:spPr/>
        <p:txBody>
          <a:bodyPr/>
          <a:lstStyle/>
          <a:p>
            <a:endParaRPr lang="en-US" dirty="0" smtClean="0"/>
          </a:p>
          <a:p>
            <a:r>
              <a:rPr lang="en-US" dirty="0" smtClean="0"/>
              <a:t>The</a:t>
            </a:r>
            <a:r>
              <a:rPr lang="en-US" dirty="0"/>
              <a:t> split() method splits a string into a list.</a:t>
            </a:r>
          </a:p>
          <a:p>
            <a:r>
              <a:rPr lang="en-US" dirty="0"/>
              <a:t>You can specify the separator, default separator is any whitespace.</a:t>
            </a:r>
          </a:p>
          <a:p>
            <a:pPr marL="114300" indent="0">
              <a:buNone/>
            </a:pPr>
            <a:r>
              <a:rPr lang="en-US" b="1" dirty="0" smtClean="0"/>
              <a:t>Example</a:t>
            </a:r>
            <a:r>
              <a:rPr lang="en-US" dirty="0" smtClean="0"/>
              <a:t>.</a:t>
            </a:r>
          </a:p>
          <a:p>
            <a:pPr marL="114300" indent="0">
              <a:buNone/>
            </a:pPr>
            <a:endParaRPr lang="en-US" dirty="0"/>
          </a:p>
          <a:p>
            <a:pPr marL="114300" indent="0">
              <a:buNone/>
            </a:pPr>
            <a:r>
              <a:rPr lang="en-US" b="1" dirty="0" smtClean="0"/>
              <a:t>INPUT:</a:t>
            </a:r>
          </a:p>
          <a:p>
            <a:pPr marL="114300" indent="0">
              <a:buNone/>
            </a:pPr>
            <a:endParaRPr lang="en-US" dirty="0"/>
          </a:p>
          <a:p>
            <a:pPr marL="114300" indent="0">
              <a:buNone/>
            </a:pPr>
            <a:endParaRPr lang="en-US" dirty="0" smtClean="0"/>
          </a:p>
          <a:p>
            <a:pPr marL="114300" indent="0">
              <a:buNone/>
            </a:pPr>
            <a:r>
              <a:rPr lang="en-US" b="1" dirty="0" smtClean="0"/>
              <a:t>OUTPUT: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1168" y="3717032"/>
            <a:ext cx="4621775" cy="133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5292625"/>
            <a:ext cx="3990975" cy="72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696408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Open a File in Python</a:t>
            </a:r>
            <a:endParaRPr lang="en-IN" dirty="0"/>
          </a:p>
        </p:txBody>
      </p:sp>
      <p:sp>
        <p:nvSpPr>
          <p:cNvPr id="3" name="Content Placeholder 2"/>
          <p:cNvSpPr>
            <a:spLocks noGrp="1"/>
          </p:cNvSpPr>
          <p:nvPr>
            <p:ph idx="1"/>
          </p:nvPr>
        </p:nvSpPr>
        <p:spPr/>
        <p:txBody>
          <a:bodyPr/>
          <a:lstStyle/>
          <a:p>
            <a:pPr marL="114300" indent="0">
              <a:buNone/>
            </a:pPr>
            <a:endParaRPr lang="en-US" dirty="0" smtClean="0"/>
          </a:p>
          <a:p>
            <a:pPr marL="114300" indent="0">
              <a:buNone/>
            </a:pPr>
            <a:r>
              <a:rPr lang="en-US" dirty="0" smtClean="0"/>
              <a:t>Reading </a:t>
            </a:r>
            <a:r>
              <a:rPr lang="en-US" dirty="0"/>
              <a:t>and writing file:</a:t>
            </a:r>
          </a:p>
          <a:p>
            <a:pPr marL="114300" indent="0">
              <a:buNone/>
            </a:pPr>
            <a:r>
              <a:rPr lang="en-US" dirty="0"/>
              <a:t>We use </a:t>
            </a:r>
            <a:r>
              <a:rPr lang="en-US" b="1" dirty="0"/>
              <a:t>open ()</a:t>
            </a:r>
            <a:r>
              <a:rPr lang="en-US" dirty="0"/>
              <a:t> function in Python to open a file in read or write mode. </a:t>
            </a:r>
          </a:p>
          <a:p>
            <a:pPr marL="114300" indent="0">
              <a:buNone/>
            </a:pPr>
            <a:r>
              <a:rPr lang="en-US" dirty="0"/>
              <a:t>open ( ) will return a file object.</a:t>
            </a:r>
          </a:p>
          <a:p>
            <a:pPr marL="114300" indent="0">
              <a:buNone/>
            </a:pPr>
            <a:endParaRPr lang="en-US" dirty="0"/>
          </a:p>
          <a:p>
            <a:pPr marL="114300" indent="0">
              <a:buNone/>
            </a:pPr>
            <a:r>
              <a:rPr lang="en-US" dirty="0"/>
              <a:t>Syntax:</a:t>
            </a:r>
          </a:p>
          <a:p>
            <a:endParaRPr lang="en-IN"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5224" y="4437112"/>
            <a:ext cx="3654406"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06953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Modes.</a:t>
            </a:r>
            <a:endParaRPr lang="en-IN" dirty="0"/>
          </a:p>
        </p:txBody>
      </p:sp>
      <p:sp>
        <p:nvSpPr>
          <p:cNvPr id="3" name="Content Placeholder 2"/>
          <p:cNvSpPr>
            <a:spLocks noGrp="1"/>
          </p:cNvSpPr>
          <p:nvPr>
            <p:ph idx="1"/>
          </p:nvPr>
        </p:nvSpPr>
        <p:spPr/>
        <p:txBody>
          <a:bodyPr/>
          <a:lstStyle/>
          <a:p>
            <a:pPr marL="114300" indent="0">
              <a:buNone/>
            </a:pPr>
            <a:endParaRPr lang="en-US" dirty="0" smtClean="0"/>
          </a:p>
          <a:p>
            <a:pPr marL="114300" indent="0">
              <a:buNone/>
            </a:pPr>
            <a:r>
              <a:rPr lang="en-US" dirty="0" smtClean="0"/>
              <a:t>There </a:t>
            </a:r>
            <a:r>
              <a:rPr lang="en-US" dirty="0"/>
              <a:t>are </a:t>
            </a:r>
            <a:r>
              <a:rPr lang="en-US" dirty="0" smtClean="0"/>
              <a:t>Six </a:t>
            </a:r>
            <a:r>
              <a:rPr lang="en-US" dirty="0"/>
              <a:t>kinds of mode:</a:t>
            </a:r>
          </a:p>
          <a:p>
            <a:pPr fontAlgn="base"/>
            <a:r>
              <a:rPr lang="en-IN" b="1" dirty="0"/>
              <a:t>Read Only (‘r</a:t>
            </a:r>
            <a:r>
              <a:rPr lang="en-IN" b="1" dirty="0" smtClean="0"/>
              <a:t>’)</a:t>
            </a:r>
          </a:p>
          <a:p>
            <a:pPr fontAlgn="base"/>
            <a:r>
              <a:rPr lang="en-IN" b="1" dirty="0"/>
              <a:t>Read and Write (‘r</a:t>
            </a:r>
            <a:r>
              <a:rPr lang="en-IN" b="1" dirty="0" smtClean="0"/>
              <a:t>+’)</a:t>
            </a:r>
            <a:endParaRPr lang="en-US" dirty="0"/>
          </a:p>
          <a:p>
            <a:pPr fontAlgn="base"/>
            <a:r>
              <a:rPr lang="en-IN" b="1" dirty="0"/>
              <a:t>Write Only (‘w</a:t>
            </a:r>
            <a:r>
              <a:rPr lang="en-IN" b="1" dirty="0" smtClean="0"/>
              <a:t>’)</a:t>
            </a:r>
            <a:endParaRPr lang="en-US" dirty="0"/>
          </a:p>
          <a:p>
            <a:pPr fontAlgn="base"/>
            <a:r>
              <a:rPr lang="en-IN" b="1" dirty="0"/>
              <a:t>Write and Read (‘w</a:t>
            </a:r>
            <a:r>
              <a:rPr lang="en-IN" b="1" dirty="0" smtClean="0"/>
              <a:t>+’)</a:t>
            </a:r>
          </a:p>
          <a:p>
            <a:pPr fontAlgn="base"/>
            <a:r>
              <a:rPr lang="en-IN" b="1" dirty="0"/>
              <a:t>Append Only (‘a</a:t>
            </a:r>
            <a:r>
              <a:rPr lang="en-IN" b="1" dirty="0" smtClean="0"/>
              <a:t>’)</a:t>
            </a:r>
          </a:p>
          <a:p>
            <a:pPr fontAlgn="base"/>
            <a:r>
              <a:rPr lang="en-IN" b="1" dirty="0"/>
              <a:t>Append and Read (‘a+’)</a:t>
            </a:r>
            <a:endParaRPr lang="en-IN" dirty="0"/>
          </a:p>
          <a:p>
            <a:endParaRPr lang="en-IN" dirty="0"/>
          </a:p>
        </p:txBody>
      </p:sp>
    </p:spTree>
    <p:extLst>
      <p:ext uri="{BB962C8B-B14F-4D97-AF65-F5344CB8AC3E}">
        <p14:creationId xmlns:p14="http://schemas.microsoft.com/office/powerpoint/2010/main" val="19849107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 of Project</a:t>
            </a:r>
            <a:endParaRPr lang="en-IN" dirty="0"/>
          </a:p>
        </p:txBody>
      </p:sp>
      <p:sp>
        <p:nvSpPr>
          <p:cNvPr id="3" name="Content Placeholder 2"/>
          <p:cNvSpPr>
            <a:spLocks noGrp="1"/>
          </p:cNvSpPr>
          <p:nvPr>
            <p:ph idx="1"/>
          </p:nvPr>
        </p:nvSpPr>
        <p:spPr>
          <a:xfrm>
            <a:off x="457200" y="1752600"/>
            <a:ext cx="3898776" cy="4373563"/>
          </a:xfrm>
        </p:spPr>
        <p:txBody>
          <a:bodyPr/>
          <a:lstStyle/>
          <a:p>
            <a:pPr marL="114300" indent="0">
              <a:buNone/>
            </a:pPr>
            <a:endParaRPr lang="en-IN" dirty="0" smtClean="0"/>
          </a:p>
          <a:p>
            <a:pPr marL="114300" indent="0">
              <a:buNone/>
            </a:pPr>
            <a:r>
              <a:rPr lang="en-IN" dirty="0" smtClean="0"/>
              <a:t>When the user enter the URL.</a:t>
            </a:r>
          </a:p>
          <a:p>
            <a:pPr marL="114300" indent="0">
              <a:buNone/>
            </a:pPr>
            <a:r>
              <a:rPr lang="en-IN" dirty="0" smtClean="0"/>
              <a:t>(</a:t>
            </a:r>
            <a:r>
              <a:rPr lang="en-IN" dirty="0" err="1" smtClean="0"/>
              <a:t>i.e</a:t>
            </a:r>
            <a:r>
              <a:rPr lang="en-IN" dirty="0" smtClean="0"/>
              <a:t> </a:t>
            </a:r>
            <a:r>
              <a:rPr lang="en-IN" dirty="0" smtClean="0">
                <a:hlinkClick r:id="rId2"/>
              </a:rPr>
              <a:t>www.facebook.com</a:t>
            </a:r>
            <a:r>
              <a:rPr lang="en-IN" dirty="0" smtClean="0"/>
              <a:t>) and on click the block button user blocks the </a:t>
            </a:r>
            <a:r>
              <a:rPr lang="en-IN" dirty="0" err="1" smtClean="0"/>
              <a:t>url</a:t>
            </a:r>
            <a:r>
              <a:rPr lang="en-IN" dirty="0"/>
              <a:t>.</a:t>
            </a:r>
            <a:endParaRPr lang="en-IN"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2120138"/>
            <a:ext cx="4286789" cy="3703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63275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 of </a:t>
            </a:r>
            <a:r>
              <a:rPr lang="en-IN" dirty="0"/>
              <a:t>Project</a:t>
            </a:r>
          </a:p>
        </p:txBody>
      </p:sp>
      <p:sp>
        <p:nvSpPr>
          <p:cNvPr id="3" name="Content Placeholder 2"/>
          <p:cNvSpPr>
            <a:spLocks noGrp="1"/>
          </p:cNvSpPr>
          <p:nvPr>
            <p:ph idx="1"/>
          </p:nvPr>
        </p:nvSpPr>
        <p:spPr/>
        <p:txBody>
          <a:bodyPr/>
          <a:lstStyle/>
          <a:p>
            <a:endParaRPr lang="en-IN"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508882"/>
            <a:ext cx="4176464" cy="336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104" y="2276872"/>
            <a:ext cx="2880320" cy="3600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56186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of Project</a:t>
            </a:r>
          </a:p>
        </p:txBody>
      </p:sp>
      <p:sp>
        <p:nvSpPr>
          <p:cNvPr id="3" name="Content Placeholder 2"/>
          <p:cNvSpPr>
            <a:spLocks noGrp="1"/>
          </p:cNvSpPr>
          <p:nvPr>
            <p:ph idx="1"/>
          </p:nvPr>
        </p:nvSpPr>
        <p:spPr>
          <a:xfrm>
            <a:off x="457200" y="1752600"/>
            <a:ext cx="3898776" cy="4373563"/>
          </a:xfrm>
        </p:spPr>
        <p:txBody>
          <a:bodyPr/>
          <a:lstStyle/>
          <a:p>
            <a:pPr marL="114300" indent="0">
              <a:buNone/>
            </a:pPr>
            <a:endParaRPr lang="en-IN" dirty="0" smtClean="0"/>
          </a:p>
          <a:p>
            <a:pPr marL="114300" indent="0">
              <a:buNone/>
            </a:pPr>
            <a:r>
              <a:rPr lang="en-IN" dirty="0" smtClean="0"/>
              <a:t>User will not allowed to block already blocked sites.</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2298922"/>
            <a:ext cx="4339392" cy="3737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760402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Dice rolling simulator</a:t>
            </a:r>
            <a:endParaRPr lang="en-IN" dirty="0"/>
          </a:p>
        </p:txBody>
      </p:sp>
    </p:spTree>
    <p:extLst>
      <p:ext uri="{BB962C8B-B14F-4D97-AF65-F5344CB8AC3E}">
        <p14:creationId xmlns:p14="http://schemas.microsoft.com/office/powerpoint/2010/main" val="18955542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2132856"/>
            <a:ext cx="3796987" cy="3982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a:spLocks noGrp="1"/>
          </p:cNvSpPr>
          <p:nvPr>
            <p:ph type="title"/>
          </p:nvPr>
        </p:nvSpPr>
        <p:spPr>
          <a:xfrm>
            <a:off x="426128" y="408372"/>
            <a:ext cx="8260672" cy="1039427"/>
          </a:xfrm>
        </p:spPr>
        <p:txBody>
          <a:bodyPr/>
          <a:lstStyle/>
          <a:p>
            <a:pPr algn="just"/>
            <a:r>
              <a:rPr lang="en-IN" dirty="0" smtClean="0"/>
              <a:t>Dice rolling Simulator???</a:t>
            </a:r>
            <a:endParaRPr lang="en-IN" dirty="0"/>
          </a:p>
        </p:txBody>
      </p:sp>
    </p:spTree>
    <p:extLst>
      <p:ext uri="{BB962C8B-B14F-4D97-AF65-F5344CB8AC3E}">
        <p14:creationId xmlns:p14="http://schemas.microsoft.com/office/powerpoint/2010/main" val="26488333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dirty="0" smtClean="0"/>
              <a:t>What is Simulator???</a:t>
            </a:r>
            <a:endParaRPr lang="en-IN" dirty="0"/>
          </a:p>
        </p:txBody>
      </p:sp>
      <p:sp>
        <p:nvSpPr>
          <p:cNvPr id="3" name="Content Placeholder 2"/>
          <p:cNvSpPr>
            <a:spLocks noGrp="1"/>
          </p:cNvSpPr>
          <p:nvPr>
            <p:ph idx="1"/>
          </p:nvPr>
        </p:nvSpPr>
        <p:spPr/>
        <p:txBody>
          <a:bodyPr/>
          <a:lstStyle/>
          <a:p>
            <a:pPr marL="0" indent="0">
              <a:buNone/>
            </a:pPr>
            <a:endParaRPr lang="en-IN" dirty="0" smtClean="0">
              <a:cs typeface="Times New Roman" pitchFamily="18" charset="0"/>
            </a:endParaRPr>
          </a:p>
          <a:p>
            <a:pPr marL="0" indent="0">
              <a:buNone/>
            </a:pPr>
            <a:endParaRPr lang="en-IN" dirty="0" smtClean="0">
              <a:cs typeface="Times New Roman" pitchFamily="18" charset="0"/>
            </a:endParaRPr>
          </a:p>
          <a:p>
            <a:pPr marL="0" indent="0">
              <a:buNone/>
            </a:pPr>
            <a:r>
              <a:rPr lang="en-IN" dirty="0" smtClean="0">
                <a:cs typeface="Times New Roman" pitchFamily="18" charset="0"/>
              </a:rPr>
              <a:t>A simulation is a program or machine that simulates a real life situation, meaning that it creates a virtual version of it.</a:t>
            </a:r>
            <a:endParaRPr lang="en-IN" dirty="0">
              <a:cs typeface="Times New Roman" pitchFamily="18" charset="0"/>
            </a:endParaRPr>
          </a:p>
        </p:txBody>
      </p:sp>
    </p:spTree>
    <p:extLst>
      <p:ext uri="{BB962C8B-B14F-4D97-AF65-F5344CB8AC3E}">
        <p14:creationId xmlns:p14="http://schemas.microsoft.com/office/powerpoint/2010/main" val="322631467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dirty="0" smtClean="0"/>
              <a:t>Types of simulator.</a:t>
            </a:r>
            <a:endParaRPr lang="en-IN" dirty="0"/>
          </a:p>
        </p:txBody>
      </p:sp>
      <p:sp>
        <p:nvSpPr>
          <p:cNvPr id="3" name="Content Placeholder 2"/>
          <p:cNvSpPr>
            <a:spLocks noGrp="1"/>
          </p:cNvSpPr>
          <p:nvPr>
            <p:ph idx="1"/>
          </p:nvPr>
        </p:nvSpPr>
        <p:spPr/>
        <p:txBody>
          <a:bodyPr/>
          <a:lstStyle/>
          <a:p>
            <a:pPr marL="0" indent="0">
              <a:buNone/>
            </a:pPr>
            <a:r>
              <a:rPr lang="en-IN" dirty="0" smtClean="0">
                <a:cs typeface="Times New Roman" pitchFamily="18" charset="0"/>
              </a:rPr>
              <a:t>  </a:t>
            </a:r>
          </a:p>
          <a:p>
            <a:pPr marL="0" indent="0">
              <a:buNone/>
            </a:pPr>
            <a:r>
              <a:rPr lang="en-IN" dirty="0">
                <a:cs typeface="Times New Roman" pitchFamily="18" charset="0"/>
              </a:rPr>
              <a:t> </a:t>
            </a:r>
            <a:r>
              <a:rPr lang="en-IN" dirty="0" smtClean="0">
                <a:cs typeface="Times New Roman" pitchFamily="18" charset="0"/>
              </a:rPr>
              <a:t>  Live Simulation</a:t>
            </a:r>
          </a:p>
          <a:p>
            <a:pPr marL="0" indent="0">
              <a:buNone/>
            </a:pPr>
            <a:r>
              <a:rPr lang="en-IN" dirty="0">
                <a:cs typeface="Times New Roman" pitchFamily="18" charset="0"/>
              </a:rPr>
              <a:t> </a:t>
            </a:r>
            <a:r>
              <a:rPr lang="en-IN" dirty="0" smtClean="0">
                <a:cs typeface="Times New Roman" pitchFamily="18" charset="0"/>
              </a:rPr>
              <a:t>  Virtual  Simulation</a:t>
            </a:r>
          </a:p>
          <a:p>
            <a:pPr marL="0" indent="0">
              <a:buNone/>
            </a:pPr>
            <a:r>
              <a:rPr lang="en-IN" dirty="0">
                <a:cs typeface="Times New Roman" pitchFamily="18" charset="0"/>
              </a:rPr>
              <a:t> </a:t>
            </a:r>
            <a:r>
              <a:rPr lang="en-IN" dirty="0" smtClean="0">
                <a:cs typeface="Times New Roman" pitchFamily="18" charset="0"/>
              </a:rPr>
              <a:t>  Constructive Simulation</a:t>
            </a:r>
          </a:p>
          <a:p>
            <a:pPr marL="0" indent="0">
              <a:buNone/>
            </a:pPr>
            <a:endParaRPr lang="en-IN" dirty="0">
              <a:cs typeface="Times New Roman" pitchFamily="18" charset="0"/>
            </a:endParaRPr>
          </a:p>
        </p:txBody>
      </p:sp>
    </p:spTree>
    <p:extLst>
      <p:ext uri="{BB962C8B-B14F-4D97-AF65-F5344CB8AC3E}">
        <p14:creationId xmlns:p14="http://schemas.microsoft.com/office/powerpoint/2010/main" val="36044877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dirty="0" smtClean="0"/>
              <a:t>Live Simulation</a:t>
            </a:r>
            <a:endParaRPr lang="en-IN" dirty="0"/>
          </a:p>
        </p:txBody>
      </p:sp>
      <p:sp>
        <p:nvSpPr>
          <p:cNvPr id="3" name="Content Placeholder 2"/>
          <p:cNvSpPr>
            <a:spLocks noGrp="1"/>
          </p:cNvSpPr>
          <p:nvPr>
            <p:ph idx="1"/>
          </p:nvPr>
        </p:nvSpPr>
        <p:spPr/>
        <p:txBody>
          <a:bodyPr/>
          <a:lstStyle/>
          <a:p>
            <a:pPr marL="0" indent="0">
              <a:buNone/>
            </a:pPr>
            <a:endParaRPr lang="en-IN" dirty="0">
              <a:cs typeface="Times New Roman" pitchFamily="18" charset="0"/>
            </a:endParaRPr>
          </a:p>
          <a:p>
            <a:pPr marL="0" indent="0">
              <a:buNone/>
            </a:pPr>
            <a:r>
              <a:rPr lang="en-IN" dirty="0" smtClean="0">
                <a:cs typeface="Times New Roman" pitchFamily="18" charset="0"/>
              </a:rPr>
              <a:t>This simulation </a:t>
            </a:r>
            <a:r>
              <a:rPr lang="en-IN" dirty="0">
                <a:cs typeface="Times New Roman" pitchFamily="18" charset="0"/>
              </a:rPr>
              <a:t>involving real </a:t>
            </a:r>
            <a:r>
              <a:rPr lang="en-IN" dirty="0" smtClean="0">
                <a:cs typeface="Times New Roman" pitchFamily="18" charset="0"/>
              </a:rPr>
              <a:t>people operating </a:t>
            </a:r>
            <a:r>
              <a:rPr lang="en-IN" dirty="0">
                <a:cs typeface="Times New Roman" pitchFamily="18" charset="0"/>
              </a:rPr>
              <a:t>real </a:t>
            </a:r>
            <a:r>
              <a:rPr lang="en-IN" dirty="0" smtClean="0">
                <a:cs typeface="Times New Roman" pitchFamily="18" charset="0"/>
              </a:rPr>
              <a:t>systems.</a:t>
            </a:r>
            <a:endParaRPr lang="en-IN" dirty="0">
              <a:cs typeface="Times New Roman" pitchFamily="18"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1880" y="3284984"/>
            <a:ext cx="4829671" cy="2381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6233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 MODULE</a:t>
            </a:r>
            <a:endParaRPr lang="en-IN" dirty="0"/>
          </a:p>
        </p:txBody>
      </p:sp>
      <p:sp>
        <p:nvSpPr>
          <p:cNvPr id="3" name="Content Placeholder 2"/>
          <p:cNvSpPr>
            <a:spLocks noGrp="1"/>
          </p:cNvSpPr>
          <p:nvPr>
            <p:ph idx="1"/>
          </p:nvPr>
        </p:nvSpPr>
        <p:spPr/>
        <p:txBody>
          <a:bodyPr/>
          <a:lstStyle/>
          <a:p>
            <a:endParaRPr lang="en-US" dirty="0" smtClean="0"/>
          </a:p>
          <a:p>
            <a:pPr marL="114300" indent="0">
              <a:buNone/>
            </a:pPr>
            <a:r>
              <a:rPr lang="en-US" dirty="0" smtClean="0"/>
              <a:t>A</a:t>
            </a:r>
            <a:r>
              <a:rPr lang="en-US" dirty="0"/>
              <a:t> </a:t>
            </a:r>
            <a:r>
              <a:rPr lang="en-US" i="1" dirty="0"/>
              <a:t>regular expression</a:t>
            </a:r>
            <a:r>
              <a:rPr lang="en-US" dirty="0"/>
              <a:t> is a special sequence of characters that helps you match or find other strings or sets of strings, using a specialized syntax held in a </a:t>
            </a:r>
            <a:r>
              <a:rPr lang="en-US" dirty="0" smtClean="0"/>
              <a:t>pattern.</a:t>
            </a:r>
          </a:p>
          <a:p>
            <a:pPr marL="114300" indent="0">
              <a:buNone/>
            </a:pP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3717032"/>
            <a:ext cx="3707309" cy="2508799"/>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09203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dirty="0" smtClean="0"/>
              <a:t>Virtual Simulation</a:t>
            </a:r>
            <a:endParaRPr lang="en-IN" dirty="0"/>
          </a:p>
        </p:txBody>
      </p:sp>
      <p:sp>
        <p:nvSpPr>
          <p:cNvPr id="3" name="Content Placeholder 2"/>
          <p:cNvSpPr>
            <a:spLocks noGrp="1"/>
          </p:cNvSpPr>
          <p:nvPr>
            <p:ph idx="1"/>
          </p:nvPr>
        </p:nvSpPr>
        <p:spPr/>
        <p:txBody>
          <a:bodyPr/>
          <a:lstStyle/>
          <a:p>
            <a:pPr marL="0" indent="0">
              <a:buNone/>
            </a:pPr>
            <a:r>
              <a:rPr lang="en-IN" dirty="0" smtClean="0">
                <a:cs typeface="Times New Roman" pitchFamily="18" charset="0"/>
              </a:rPr>
              <a:t> </a:t>
            </a:r>
          </a:p>
          <a:p>
            <a:pPr marL="0" indent="0">
              <a:buNone/>
            </a:pPr>
            <a:r>
              <a:rPr lang="en-IN" dirty="0" smtClean="0">
                <a:cs typeface="Times New Roman" pitchFamily="18" charset="0"/>
              </a:rPr>
              <a:t>This </a:t>
            </a:r>
            <a:r>
              <a:rPr lang="en-IN" dirty="0">
                <a:cs typeface="Times New Roman" pitchFamily="18" charset="0"/>
              </a:rPr>
              <a:t>simulation involving real </a:t>
            </a:r>
            <a:r>
              <a:rPr lang="en-IN" dirty="0" smtClean="0">
                <a:cs typeface="Times New Roman" pitchFamily="18" charset="0"/>
              </a:rPr>
              <a:t>people operating simulated systems.</a:t>
            </a:r>
          </a:p>
          <a:p>
            <a:pPr marL="0" indent="0" algn="just">
              <a:buNone/>
            </a:pPr>
            <a:r>
              <a:rPr lang="en-IN" dirty="0" smtClean="0">
                <a:cs typeface="Times New Roman" pitchFamily="18" charset="0"/>
              </a:rPr>
              <a:t>This inject Human-In-The-Loop in a central role by exercising.</a:t>
            </a:r>
          </a:p>
          <a:p>
            <a:pPr marL="0" indent="0" algn="just">
              <a:buNone/>
            </a:pPr>
            <a:endParaRPr lang="en-IN" dirty="0">
              <a:cs typeface="Times New Roman" pitchFamily="18" charset="0"/>
            </a:endParaRPr>
          </a:p>
          <a:p>
            <a:pPr marL="0" indent="0" algn="just">
              <a:buNone/>
            </a:pPr>
            <a:endParaRPr lang="en-IN" dirty="0" smtClean="0">
              <a:cs typeface="Times New Roman" pitchFamily="18" charset="0"/>
            </a:endParaRPr>
          </a:p>
          <a:p>
            <a:pPr marL="0" indent="0">
              <a:buNone/>
            </a:pPr>
            <a:endParaRPr lang="en-IN" dirty="0">
              <a:cs typeface="Times New Roman" pitchFamily="18" charset="0"/>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3968" y="3717032"/>
            <a:ext cx="4164238" cy="2505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729200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dirty="0" smtClean="0"/>
              <a:t>Constructive Simulation</a:t>
            </a:r>
            <a:endParaRPr lang="en-IN" dirty="0"/>
          </a:p>
        </p:txBody>
      </p:sp>
      <p:sp>
        <p:nvSpPr>
          <p:cNvPr id="3" name="Content Placeholder 2"/>
          <p:cNvSpPr>
            <a:spLocks noGrp="1"/>
          </p:cNvSpPr>
          <p:nvPr>
            <p:ph idx="1"/>
          </p:nvPr>
        </p:nvSpPr>
        <p:spPr/>
        <p:txBody>
          <a:bodyPr/>
          <a:lstStyle/>
          <a:p>
            <a:pPr marL="0" indent="0">
              <a:buNone/>
            </a:pPr>
            <a:endParaRPr lang="en-IN" dirty="0" smtClean="0">
              <a:cs typeface="Times New Roman" pitchFamily="18" charset="0"/>
            </a:endParaRPr>
          </a:p>
          <a:p>
            <a:pPr marL="0" indent="0">
              <a:buNone/>
            </a:pPr>
            <a:r>
              <a:rPr lang="en-IN" dirty="0" smtClean="0">
                <a:cs typeface="Times New Roman" pitchFamily="18" charset="0"/>
              </a:rPr>
              <a:t>Real people can simulate(make inputs) but are not involved in determining outcomes.</a:t>
            </a:r>
          </a:p>
          <a:p>
            <a:pPr marL="0" indent="0">
              <a:buNone/>
            </a:pPr>
            <a:endParaRPr lang="en-IN" dirty="0" smtClean="0">
              <a:cs typeface="Times New Roman" pitchFamily="18" charset="0"/>
            </a:endParaRPr>
          </a:p>
          <a:p>
            <a:pPr marL="0" indent="0">
              <a:buNone/>
            </a:pPr>
            <a:r>
              <a:rPr lang="en-IN" dirty="0">
                <a:cs typeface="Times New Roman" pitchFamily="18" charset="0"/>
              </a:rPr>
              <a:t> </a:t>
            </a:r>
          </a:p>
        </p:txBody>
      </p:sp>
    </p:spTree>
    <p:extLst>
      <p:ext uri="{BB962C8B-B14F-4D97-AF65-F5344CB8AC3E}">
        <p14:creationId xmlns:p14="http://schemas.microsoft.com/office/powerpoint/2010/main" val="34954336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GUI (Graphic User Interface)</a:t>
            </a:r>
            <a:endParaRPr lang="en-IN" dirty="0"/>
          </a:p>
        </p:txBody>
      </p:sp>
      <p:sp>
        <p:nvSpPr>
          <p:cNvPr id="3" name="Content Placeholder 2"/>
          <p:cNvSpPr>
            <a:spLocks noGrp="1"/>
          </p:cNvSpPr>
          <p:nvPr>
            <p:ph idx="1"/>
          </p:nvPr>
        </p:nvSpPr>
        <p:spPr/>
        <p:txBody>
          <a:bodyPr/>
          <a:lstStyle/>
          <a:p>
            <a:pPr marL="0" indent="0">
              <a:buNone/>
            </a:pPr>
            <a:r>
              <a:rPr lang="en-US" dirty="0" smtClean="0">
                <a:cs typeface="Times New Roman" pitchFamily="18" charset="0"/>
              </a:rPr>
              <a:t>Tkinter is the most common, fast and easy to use Python package to build GUI </a:t>
            </a:r>
            <a:r>
              <a:rPr lang="en-US" dirty="0" err="1" smtClean="0">
                <a:cs typeface="Times New Roman" pitchFamily="18" charset="0"/>
              </a:rPr>
              <a:t>application.</a:t>
            </a:r>
            <a:r>
              <a:rPr lang="en-US" dirty="0" err="1" smtClean="0"/>
              <a:t>To</a:t>
            </a:r>
            <a:r>
              <a:rPr lang="en-US" dirty="0" smtClean="0"/>
              <a:t> </a:t>
            </a:r>
            <a:r>
              <a:rPr lang="en-US" dirty="0"/>
              <a:t>install the library, you can use pip install command to the command prompt:</a:t>
            </a:r>
          </a:p>
          <a:p>
            <a:pPr marL="114300" indent="0" fontAlgn="base">
              <a:buNone/>
            </a:pPr>
            <a:endParaRPr lang="en-US" dirty="0"/>
          </a:p>
          <a:p>
            <a:pPr marL="114300" indent="0" fontAlgn="base">
              <a:buNone/>
            </a:pPr>
            <a:endParaRPr lang="en-US" dirty="0"/>
          </a:p>
          <a:p>
            <a:pPr marL="0" indent="0">
              <a:buNone/>
            </a:pPr>
            <a:endParaRPr lang="en-US" dirty="0" smtClean="0">
              <a:cs typeface="Times New Roman" pitchFamily="18" charset="0"/>
            </a:endParaRPr>
          </a:p>
          <a:p>
            <a:pPr marL="0" indent="0">
              <a:buNone/>
            </a:pPr>
            <a:endParaRPr lang="en-IN" dirty="0">
              <a:cs typeface="Times New Roman" pitchFamily="18" charset="0"/>
            </a:endParaRPr>
          </a:p>
        </p:txBody>
      </p:sp>
      <p:pic>
        <p:nvPicPr>
          <p:cNvPr id="1026" name="Picture 2" descr="C:\Users\hp\Desktop\tkinter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9836" y="3717032"/>
            <a:ext cx="2499938" cy="255517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4581128"/>
            <a:ext cx="3722260"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762534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Geometric  Manager  </a:t>
            </a:r>
            <a:endParaRPr lang="en-IN" dirty="0"/>
          </a:p>
        </p:txBody>
      </p:sp>
      <p:sp>
        <p:nvSpPr>
          <p:cNvPr id="3" name="Content Placeholder 2"/>
          <p:cNvSpPr>
            <a:spLocks noGrp="1"/>
          </p:cNvSpPr>
          <p:nvPr>
            <p:ph idx="1"/>
          </p:nvPr>
        </p:nvSpPr>
        <p:spPr/>
        <p:txBody>
          <a:bodyPr/>
          <a:lstStyle/>
          <a:p>
            <a:pPr marL="0" indent="0">
              <a:buNone/>
            </a:pPr>
            <a:r>
              <a:rPr lang="en-US" dirty="0" smtClean="0">
                <a:cs typeface="Times New Roman" pitchFamily="18" charset="0"/>
              </a:rPr>
              <a:t> </a:t>
            </a:r>
          </a:p>
          <a:p>
            <a:pPr marL="0" indent="0">
              <a:buNone/>
            </a:pPr>
            <a:r>
              <a:rPr lang="en-US" dirty="0" smtClean="0">
                <a:cs typeface="Times New Roman" pitchFamily="18" charset="0"/>
              </a:rPr>
              <a:t>There are mainly three geometry  manager classes class.</a:t>
            </a:r>
          </a:p>
          <a:p>
            <a:pPr marL="0" indent="0">
              <a:buNone/>
            </a:pPr>
            <a:endParaRPr lang="en-US" dirty="0" smtClean="0">
              <a:cs typeface="Times New Roman" pitchFamily="18" charset="0"/>
            </a:endParaRPr>
          </a:p>
          <a:p>
            <a:pPr marL="0" indent="0">
              <a:buNone/>
            </a:pPr>
            <a:r>
              <a:rPr lang="en-US" dirty="0" smtClean="0">
                <a:cs typeface="Times New Roman" pitchFamily="18" charset="0"/>
              </a:rPr>
              <a:t> Pack() method</a:t>
            </a:r>
          </a:p>
          <a:p>
            <a:pPr marL="0" indent="0">
              <a:buNone/>
            </a:pPr>
            <a:r>
              <a:rPr lang="en-US" dirty="0" smtClean="0">
                <a:cs typeface="Times New Roman" pitchFamily="18" charset="0"/>
              </a:rPr>
              <a:t> Grid() method</a:t>
            </a:r>
          </a:p>
          <a:p>
            <a:pPr marL="0" indent="0">
              <a:buNone/>
            </a:pPr>
            <a:r>
              <a:rPr lang="en-US" dirty="0" smtClean="0">
                <a:cs typeface="Times New Roman" pitchFamily="18" charset="0"/>
              </a:rPr>
              <a:t> Place() method</a:t>
            </a:r>
            <a:endParaRPr lang="en-IN" dirty="0">
              <a:cs typeface="Times New Roman" pitchFamily="18" charset="0"/>
            </a:endParaRPr>
          </a:p>
        </p:txBody>
      </p:sp>
    </p:spTree>
    <p:extLst>
      <p:ext uri="{BB962C8B-B14F-4D97-AF65-F5344CB8AC3E}">
        <p14:creationId xmlns:p14="http://schemas.microsoft.com/office/powerpoint/2010/main" val="309788122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Widgets in </a:t>
            </a:r>
            <a:r>
              <a:rPr lang="en-US" dirty="0" err="1" smtClean="0"/>
              <a:t>Tkinter</a:t>
            </a:r>
            <a:endParaRPr lang="en-IN" dirty="0"/>
          </a:p>
        </p:txBody>
      </p:sp>
      <p:sp>
        <p:nvSpPr>
          <p:cNvPr id="3" name="Content Placeholder 2"/>
          <p:cNvSpPr>
            <a:spLocks noGrp="1"/>
          </p:cNvSpPr>
          <p:nvPr>
            <p:ph idx="1"/>
          </p:nvPr>
        </p:nvSpPr>
        <p:spPr/>
        <p:txBody>
          <a:bodyPr/>
          <a:lstStyle/>
          <a:p>
            <a:endParaRPr lang="en-US" dirty="0" smtClean="0">
              <a:cs typeface="Times New Roman" pitchFamily="18" charset="0"/>
            </a:endParaRPr>
          </a:p>
          <a:p>
            <a:r>
              <a:rPr lang="en-US" dirty="0" smtClean="0">
                <a:cs typeface="Times New Roman" pitchFamily="18" charset="0"/>
              </a:rPr>
              <a:t>Button</a:t>
            </a:r>
          </a:p>
          <a:p>
            <a:r>
              <a:rPr lang="en-US" dirty="0" smtClean="0">
                <a:cs typeface="Times New Roman" pitchFamily="18" charset="0"/>
              </a:rPr>
              <a:t>Canvas</a:t>
            </a:r>
          </a:p>
          <a:p>
            <a:r>
              <a:rPr lang="en-US" dirty="0" smtClean="0">
                <a:cs typeface="Times New Roman" pitchFamily="18" charset="0"/>
              </a:rPr>
              <a:t>Check Button</a:t>
            </a:r>
          </a:p>
          <a:p>
            <a:r>
              <a:rPr lang="en-US" dirty="0" smtClean="0">
                <a:cs typeface="Times New Roman" pitchFamily="18" charset="0"/>
              </a:rPr>
              <a:t>Entry</a:t>
            </a:r>
          </a:p>
          <a:p>
            <a:r>
              <a:rPr lang="en-US" dirty="0" smtClean="0">
                <a:cs typeface="Times New Roman" pitchFamily="18" charset="0"/>
              </a:rPr>
              <a:t>Frame</a:t>
            </a:r>
          </a:p>
          <a:p>
            <a:r>
              <a:rPr lang="en-US" dirty="0" smtClean="0">
                <a:cs typeface="Times New Roman" pitchFamily="18" charset="0"/>
              </a:rPr>
              <a:t>Label</a:t>
            </a:r>
          </a:p>
          <a:p>
            <a:r>
              <a:rPr lang="en-US" dirty="0" smtClean="0">
                <a:cs typeface="Times New Roman" pitchFamily="18" charset="0"/>
              </a:rPr>
              <a:t>List Box</a:t>
            </a:r>
          </a:p>
          <a:p>
            <a:pPr marL="411480" lvl="1" indent="0">
              <a:buNone/>
            </a:pPr>
            <a:endParaRPr lang="en-IN" dirty="0">
              <a:cs typeface="Times New Roman" pitchFamily="18" charset="0"/>
            </a:endParaRPr>
          </a:p>
        </p:txBody>
      </p:sp>
    </p:spTree>
    <p:extLst>
      <p:ext uri="{BB962C8B-B14F-4D97-AF65-F5344CB8AC3E}">
        <p14:creationId xmlns:p14="http://schemas.microsoft.com/office/powerpoint/2010/main" val="271247347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Random  Module</a:t>
            </a:r>
            <a:endParaRPr lang="en-IN" dirty="0"/>
          </a:p>
        </p:txBody>
      </p:sp>
      <p:sp>
        <p:nvSpPr>
          <p:cNvPr id="3" name="Content Placeholder 2"/>
          <p:cNvSpPr>
            <a:spLocks noGrp="1"/>
          </p:cNvSpPr>
          <p:nvPr>
            <p:ph idx="1"/>
          </p:nvPr>
        </p:nvSpPr>
        <p:spPr/>
        <p:txBody>
          <a:bodyPr/>
          <a:lstStyle/>
          <a:p>
            <a:pPr marL="0" indent="0">
              <a:buNone/>
            </a:pPr>
            <a:endParaRPr lang="en-US" dirty="0" smtClean="0">
              <a:cs typeface="Times New Roman" pitchFamily="18" charset="0"/>
            </a:endParaRPr>
          </a:p>
          <a:p>
            <a:pPr marL="0" indent="0">
              <a:buNone/>
            </a:pPr>
            <a:r>
              <a:rPr lang="en-US" dirty="0" smtClean="0">
                <a:cs typeface="Times New Roman" pitchFamily="18" charset="0"/>
              </a:rPr>
              <a:t>It is used to generate the pseudo-random variables.</a:t>
            </a:r>
          </a:p>
          <a:p>
            <a:pPr marL="0" indent="0">
              <a:buNone/>
            </a:pPr>
            <a:endParaRPr lang="en-US" dirty="0" smtClean="0">
              <a:cs typeface="Times New Roman" pitchFamily="18" charset="0"/>
            </a:endParaRPr>
          </a:p>
          <a:p>
            <a:pPr marL="0" indent="0">
              <a:buNone/>
            </a:pPr>
            <a:r>
              <a:rPr lang="en-US" dirty="0" smtClean="0">
                <a:cs typeface="Times New Roman" pitchFamily="18" charset="0"/>
              </a:rPr>
              <a:t>To use random module </a:t>
            </a:r>
          </a:p>
          <a:p>
            <a:pPr marL="0" indent="0">
              <a:buNone/>
            </a:pPr>
            <a:r>
              <a:rPr lang="en-US" dirty="0" smtClean="0">
                <a:cs typeface="Times New Roman" pitchFamily="18" charset="0"/>
              </a:rPr>
              <a:t>we have to import first the module into our file.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4509120"/>
            <a:ext cx="3528392" cy="459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37250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Methods in Random Module</a:t>
            </a:r>
            <a:endParaRPr lang="en-IN" dirty="0"/>
          </a:p>
        </p:txBody>
      </p:sp>
      <p:sp>
        <p:nvSpPr>
          <p:cNvPr id="3" name="Content Placeholder 2"/>
          <p:cNvSpPr>
            <a:spLocks noGrp="1"/>
          </p:cNvSpPr>
          <p:nvPr>
            <p:ph idx="1"/>
          </p:nvPr>
        </p:nvSpPr>
        <p:spPr/>
        <p:txBody>
          <a:bodyPr/>
          <a:lstStyle/>
          <a:p>
            <a:pPr marL="0" indent="0">
              <a:buNone/>
            </a:pPr>
            <a:endParaRPr lang="en-US" dirty="0" smtClean="0">
              <a:cs typeface="Times New Roman" pitchFamily="18" charset="0"/>
            </a:endParaRPr>
          </a:p>
          <a:p>
            <a:pPr marL="0" indent="0">
              <a:buNone/>
            </a:pPr>
            <a:r>
              <a:rPr lang="en-US" dirty="0" smtClean="0">
                <a:cs typeface="Times New Roman" pitchFamily="18" charset="0"/>
              </a:rPr>
              <a:t> </a:t>
            </a:r>
            <a:r>
              <a:rPr lang="en-US" dirty="0" err="1" smtClean="0">
                <a:cs typeface="Times New Roman" pitchFamily="18" charset="0"/>
              </a:rPr>
              <a:t>Randrange</a:t>
            </a:r>
            <a:r>
              <a:rPr lang="en-US" dirty="0" smtClean="0">
                <a:cs typeface="Times New Roman" pitchFamily="18" charset="0"/>
              </a:rPr>
              <a:t>()</a:t>
            </a:r>
          </a:p>
          <a:p>
            <a:pPr marL="0" indent="0">
              <a:buNone/>
            </a:pPr>
            <a:r>
              <a:rPr lang="en-US" dirty="0" smtClean="0">
                <a:cs typeface="Times New Roman" pitchFamily="18" charset="0"/>
              </a:rPr>
              <a:t> </a:t>
            </a:r>
            <a:r>
              <a:rPr lang="en-US" dirty="0" err="1" smtClean="0">
                <a:cs typeface="Times New Roman" pitchFamily="18" charset="0"/>
              </a:rPr>
              <a:t>Randint</a:t>
            </a:r>
            <a:r>
              <a:rPr lang="en-US" dirty="0" smtClean="0">
                <a:cs typeface="Times New Roman" pitchFamily="18" charset="0"/>
              </a:rPr>
              <a:t>()</a:t>
            </a:r>
          </a:p>
          <a:p>
            <a:pPr marL="0" indent="0">
              <a:buNone/>
            </a:pPr>
            <a:r>
              <a:rPr lang="en-US" dirty="0" smtClean="0">
                <a:cs typeface="Times New Roman" pitchFamily="18" charset="0"/>
              </a:rPr>
              <a:t> Random()</a:t>
            </a:r>
          </a:p>
          <a:p>
            <a:pPr marL="0" indent="0">
              <a:buNone/>
            </a:pPr>
            <a:r>
              <a:rPr lang="en-US" dirty="0" smtClean="0">
                <a:cs typeface="Times New Roman" pitchFamily="18" charset="0"/>
              </a:rPr>
              <a:t> Uniform()</a:t>
            </a:r>
          </a:p>
          <a:p>
            <a:pPr marL="0" indent="0">
              <a:buNone/>
            </a:pPr>
            <a:r>
              <a:rPr lang="en-US" dirty="0" smtClean="0">
                <a:cs typeface="Times New Roman" pitchFamily="18" charset="0"/>
              </a:rPr>
              <a:t> Choice()</a:t>
            </a:r>
          </a:p>
          <a:p>
            <a:pPr marL="0" indent="0">
              <a:buNone/>
            </a:pPr>
            <a:r>
              <a:rPr lang="en-US" dirty="0" smtClean="0">
                <a:cs typeface="Times New Roman" pitchFamily="18" charset="0"/>
              </a:rPr>
              <a:t> Shuffle()</a:t>
            </a:r>
            <a:endParaRPr lang="en-IN" dirty="0">
              <a:cs typeface="Times New Roman" pitchFamily="18" charset="0"/>
            </a:endParaRPr>
          </a:p>
        </p:txBody>
      </p:sp>
    </p:spTree>
    <p:extLst>
      <p:ext uri="{BB962C8B-B14F-4D97-AF65-F5344CB8AC3E}">
        <p14:creationId xmlns:p14="http://schemas.microsoft.com/office/powerpoint/2010/main" val="313888756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dirty="0" err="1"/>
              <a:t>Randrange</a:t>
            </a:r>
            <a:r>
              <a:rPr lang="en-US" dirty="0" smtClean="0"/>
              <a:t>()</a:t>
            </a:r>
            <a:endParaRPr lang="en-IN" dirty="0"/>
          </a:p>
        </p:txBody>
      </p:sp>
      <p:sp>
        <p:nvSpPr>
          <p:cNvPr id="3" name="Content Placeholder 2"/>
          <p:cNvSpPr>
            <a:spLocks noGrp="1"/>
          </p:cNvSpPr>
          <p:nvPr>
            <p:ph idx="1"/>
          </p:nvPr>
        </p:nvSpPr>
        <p:spPr/>
        <p:txBody>
          <a:bodyPr/>
          <a:lstStyle/>
          <a:p>
            <a:pPr marL="0" indent="0">
              <a:buNone/>
            </a:pPr>
            <a:endParaRPr lang="en-US" dirty="0" smtClean="0">
              <a:cs typeface="Times New Roman" pitchFamily="18" charset="0"/>
            </a:endParaRPr>
          </a:p>
          <a:p>
            <a:pPr marL="0" indent="0">
              <a:buNone/>
            </a:pPr>
            <a:r>
              <a:rPr lang="en-US" dirty="0" smtClean="0">
                <a:cs typeface="Times New Roman" pitchFamily="18" charset="0"/>
              </a:rPr>
              <a:t>Always </a:t>
            </a:r>
            <a:r>
              <a:rPr lang="en-US" dirty="0">
                <a:cs typeface="Times New Roman" pitchFamily="18" charset="0"/>
              </a:rPr>
              <a:t>returns </a:t>
            </a:r>
            <a:r>
              <a:rPr lang="en-US" dirty="0" smtClean="0">
                <a:cs typeface="Times New Roman" pitchFamily="18" charset="0"/>
              </a:rPr>
              <a:t>an </a:t>
            </a:r>
            <a:endParaRPr lang="en-US" dirty="0">
              <a:cs typeface="Times New Roman" pitchFamily="18" charset="0"/>
            </a:endParaRPr>
          </a:p>
          <a:p>
            <a:pPr marL="0" indent="0">
              <a:buNone/>
            </a:pPr>
            <a:r>
              <a:rPr lang="en-US" dirty="0">
                <a:cs typeface="Times New Roman" pitchFamily="18" charset="0"/>
              </a:rPr>
              <a:t>i</a:t>
            </a:r>
            <a:r>
              <a:rPr lang="en-US" dirty="0" smtClean="0">
                <a:cs typeface="Times New Roman" pitchFamily="18" charset="0"/>
              </a:rPr>
              <a:t>nteger value which</a:t>
            </a:r>
          </a:p>
          <a:p>
            <a:pPr marL="0" indent="0">
              <a:buNone/>
            </a:pPr>
            <a:r>
              <a:rPr lang="en-US" dirty="0" smtClean="0">
                <a:cs typeface="Times New Roman" pitchFamily="18" charset="0"/>
              </a:rPr>
              <a:t> </a:t>
            </a:r>
            <a:r>
              <a:rPr lang="en-US" dirty="0">
                <a:cs typeface="Times New Roman" pitchFamily="18" charset="0"/>
              </a:rPr>
              <a:t>include </a:t>
            </a:r>
          </a:p>
          <a:p>
            <a:pPr marL="0" indent="0">
              <a:buNone/>
            </a:pPr>
            <a:r>
              <a:rPr lang="en-US" dirty="0">
                <a:cs typeface="Times New Roman" pitchFamily="18" charset="0"/>
              </a:rPr>
              <a:t>the lower </a:t>
            </a:r>
            <a:r>
              <a:rPr lang="en-US" dirty="0" smtClean="0">
                <a:cs typeface="Times New Roman" pitchFamily="18" charset="0"/>
              </a:rPr>
              <a:t>limit </a:t>
            </a:r>
            <a:r>
              <a:rPr lang="en-US" dirty="0">
                <a:cs typeface="Times New Roman" pitchFamily="18" charset="0"/>
              </a:rPr>
              <a:t>and </a:t>
            </a:r>
          </a:p>
          <a:p>
            <a:pPr marL="0" indent="0">
              <a:buNone/>
            </a:pPr>
            <a:r>
              <a:rPr lang="en-US" dirty="0">
                <a:cs typeface="Times New Roman" pitchFamily="18" charset="0"/>
              </a:rPr>
              <a:t>exclude the upper </a:t>
            </a:r>
          </a:p>
          <a:p>
            <a:pPr marL="0" indent="0">
              <a:buNone/>
            </a:pPr>
            <a:r>
              <a:rPr lang="en-US" dirty="0" smtClean="0">
                <a:cs typeface="Times New Roman" pitchFamily="18" charset="0"/>
              </a:rPr>
              <a:t>limit.</a:t>
            </a:r>
            <a:endParaRPr lang="en-IN" dirty="0">
              <a:cs typeface="Times New Roman" pitchFamily="18" charset="0"/>
            </a:endParaRPr>
          </a:p>
          <a:p>
            <a:endParaRPr lang="en-IN" dirty="0">
              <a:cs typeface="Times New Roman" pitchFamily="18" charset="0"/>
            </a:endParaRP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2178944"/>
            <a:ext cx="4316363"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1666" y="3944297"/>
            <a:ext cx="4316363"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033925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err="1" smtClean="0"/>
              <a:t>Randint</a:t>
            </a:r>
            <a:r>
              <a:rPr lang="en-US" dirty="0" smtClean="0"/>
              <a:t>()</a:t>
            </a:r>
            <a:endParaRPr lang="en-IN" dirty="0"/>
          </a:p>
        </p:txBody>
      </p:sp>
      <p:sp>
        <p:nvSpPr>
          <p:cNvPr id="3" name="Content Placeholder 2"/>
          <p:cNvSpPr>
            <a:spLocks noGrp="1"/>
          </p:cNvSpPr>
          <p:nvPr>
            <p:ph idx="1"/>
          </p:nvPr>
        </p:nvSpPr>
        <p:spPr/>
        <p:txBody>
          <a:bodyPr/>
          <a:lstStyle/>
          <a:p>
            <a:pPr marL="0" indent="0">
              <a:buNone/>
            </a:pPr>
            <a:endParaRPr lang="en-US" dirty="0" smtClean="0">
              <a:cs typeface="Times New Roman" pitchFamily="18" charset="0"/>
            </a:endParaRPr>
          </a:p>
          <a:p>
            <a:pPr marL="0" indent="0">
              <a:buNone/>
            </a:pPr>
            <a:r>
              <a:rPr lang="en-US" dirty="0" smtClean="0">
                <a:cs typeface="Times New Roman" pitchFamily="18" charset="0"/>
              </a:rPr>
              <a:t>Always </a:t>
            </a:r>
            <a:r>
              <a:rPr lang="en-US" dirty="0">
                <a:cs typeface="Times New Roman" pitchFamily="18" charset="0"/>
              </a:rPr>
              <a:t>returns </a:t>
            </a:r>
            <a:r>
              <a:rPr lang="en-US" dirty="0" smtClean="0">
                <a:cs typeface="Times New Roman" pitchFamily="18" charset="0"/>
              </a:rPr>
              <a:t>an  </a:t>
            </a:r>
            <a:endParaRPr lang="en-US" dirty="0">
              <a:cs typeface="Times New Roman" pitchFamily="18" charset="0"/>
            </a:endParaRPr>
          </a:p>
          <a:p>
            <a:pPr marL="0" indent="0">
              <a:buNone/>
            </a:pPr>
            <a:r>
              <a:rPr lang="en-US" dirty="0">
                <a:cs typeface="Times New Roman" pitchFamily="18" charset="0"/>
              </a:rPr>
              <a:t>i</a:t>
            </a:r>
            <a:r>
              <a:rPr lang="en-US" dirty="0" smtClean="0">
                <a:cs typeface="Times New Roman" pitchFamily="18" charset="0"/>
              </a:rPr>
              <a:t>nteger value </a:t>
            </a:r>
            <a:r>
              <a:rPr lang="en-US" dirty="0">
                <a:cs typeface="Times New Roman" pitchFamily="18" charset="0"/>
              </a:rPr>
              <a:t>which </a:t>
            </a:r>
            <a:endParaRPr lang="en-US" dirty="0" smtClean="0">
              <a:cs typeface="Times New Roman" pitchFamily="18" charset="0"/>
            </a:endParaRPr>
          </a:p>
          <a:p>
            <a:pPr marL="0" indent="0">
              <a:buNone/>
            </a:pPr>
            <a:r>
              <a:rPr lang="en-US" dirty="0" smtClean="0">
                <a:cs typeface="Times New Roman" pitchFamily="18" charset="0"/>
              </a:rPr>
              <a:t>includes </a:t>
            </a:r>
            <a:endParaRPr lang="en-US" dirty="0">
              <a:cs typeface="Times New Roman" pitchFamily="18" charset="0"/>
            </a:endParaRPr>
          </a:p>
          <a:p>
            <a:pPr marL="0" indent="0">
              <a:buNone/>
            </a:pPr>
            <a:r>
              <a:rPr lang="en-US" dirty="0" smtClean="0">
                <a:cs typeface="Times New Roman" pitchFamily="18" charset="0"/>
              </a:rPr>
              <a:t>both </a:t>
            </a:r>
            <a:r>
              <a:rPr lang="en-US" dirty="0">
                <a:cs typeface="Times New Roman" pitchFamily="18" charset="0"/>
              </a:rPr>
              <a:t>lower </a:t>
            </a:r>
            <a:r>
              <a:rPr lang="en-US" dirty="0" smtClean="0">
                <a:cs typeface="Times New Roman" pitchFamily="18" charset="0"/>
              </a:rPr>
              <a:t>limit </a:t>
            </a:r>
            <a:r>
              <a:rPr lang="en-US" dirty="0">
                <a:cs typeface="Times New Roman" pitchFamily="18" charset="0"/>
              </a:rPr>
              <a:t>and </a:t>
            </a:r>
          </a:p>
          <a:p>
            <a:pPr marL="0" indent="0">
              <a:buNone/>
            </a:pPr>
            <a:r>
              <a:rPr lang="en-US" dirty="0" smtClean="0">
                <a:cs typeface="Times New Roman" pitchFamily="18" charset="0"/>
              </a:rPr>
              <a:t>the </a:t>
            </a:r>
            <a:r>
              <a:rPr lang="en-US" dirty="0">
                <a:cs typeface="Times New Roman" pitchFamily="18" charset="0"/>
              </a:rPr>
              <a:t>upper </a:t>
            </a:r>
            <a:r>
              <a:rPr lang="en-IN" dirty="0">
                <a:cs typeface="Times New Roman" pitchFamily="18" charset="0"/>
              </a:rPr>
              <a:t> </a:t>
            </a:r>
            <a:r>
              <a:rPr lang="en-IN" dirty="0" smtClean="0">
                <a:cs typeface="Times New Roman" pitchFamily="18" charset="0"/>
              </a:rPr>
              <a:t>limit.</a:t>
            </a:r>
            <a:endParaRPr lang="en-US" dirty="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2019" y="3429000"/>
            <a:ext cx="3732287"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861949"/>
            <a:ext cx="3948311"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44433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Random()</a:t>
            </a:r>
            <a:endParaRPr lang="en-IN" dirty="0"/>
          </a:p>
        </p:txBody>
      </p:sp>
      <p:sp>
        <p:nvSpPr>
          <p:cNvPr id="3" name="Content Placeholder 2"/>
          <p:cNvSpPr>
            <a:spLocks noGrp="1"/>
          </p:cNvSpPr>
          <p:nvPr>
            <p:ph idx="1"/>
          </p:nvPr>
        </p:nvSpPr>
        <p:spPr/>
        <p:txBody>
          <a:bodyPr/>
          <a:lstStyle/>
          <a:p>
            <a:pPr marL="0" indent="0">
              <a:buNone/>
            </a:pPr>
            <a:endParaRPr lang="en-US" dirty="0" smtClean="0">
              <a:cs typeface="Times New Roman" pitchFamily="18" charset="0"/>
            </a:endParaRPr>
          </a:p>
          <a:p>
            <a:pPr marL="0" indent="0">
              <a:buNone/>
            </a:pPr>
            <a:r>
              <a:rPr lang="en-US" dirty="0" smtClean="0">
                <a:cs typeface="Times New Roman" pitchFamily="18" charset="0"/>
              </a:rPr>
              <a:t>Always </a:t>
            </a:r>
            <a:r>
              <a:rPr lang="en-US" dirty="0">
                <a:cs typeface="Times New Roman" pitchFamily="18" charset="0"/>
              </a:rPr>
              <a:t>returns </a:t>
            </a:r>
          </a:p>
          <a:p>
            <a:pPr marL="0" indent="0">
              <a:buNone/>
            </a:pPr>
            <a:r>
              <a:rPr lang="en-US" dirty="0">
                <a:cs typeface="Times New Roman" pitchFamily="18" charset="0"/>
              </a:rPr>
              <a:t>f</a:t>
            </a:r>
            <a:r>
              <a:rPr lang="en-US" dirty="0" smtClean="0">
                <a:cs typeface="Times New Roman" pitchFamily="18" charset="0"/>
              </a:rPr>
              <a:t>loating value </a:t>
            </a:r>
          </a:p>
          <a:p>
            <a:pPr marL="0" indent="0">
              <a:buNone/>
            </a:pPr>
            <a:r>
              <a:rPr lang="en-US" dirty="0" smtClean="0">
                <a:cs typeface="Times New Roman" pitchFamily="18" charset="0"/>
              </a:rPr>
              <a:t>between 0 and 1.</a:t>
            </a:r>
          </a:p>
          <a:p>
            <a:pPr marL="0" indent="0">
              <a:buNone/>
            </a:pPr>
            <a:r>
              <a:rPr lang="en-US" dirty="0" smtClean="0">
                <a:cs typeface="Times New Roman" pitchFamily="18" charset="0"/>
              </a:rPr>
              <a:t>no parameters </a:t>
            </a:r>
          </a:p>
          <a:p>
            <a:pPr marL="0" indent="0">
              <a:buNone/>
            </a:pPr>
            <a:r>
              <a:rPr lang="en-US" dirty="0">
                <a:cs typeface="Times New Roman" pitchFamily="18" charset="0"/>
              </a:rPr>
              <a:t>r</a:t>
            </a:r>
            <a:r>
              <a:rPr lang="en-US" dirty="0" smtClean="0">
                <a:cs typeface="Times New Roman" pitchFamily="18" charset="0"/>
              </a:rPr>
              <a:t>equires for this </a:t>
            </a:r>
          </a:p>
          <a:p>
            <a:pPr marL="0" indent="0">
              <a:buNone/>
            </a:pPr>
            <a:r>
              <a:rPr lang="en-US" dirty="0">
                <a:cs typeface="Times New Roman" pitchFamily="18" charset="0"/>
              </a:rPr>
              <a:t>m</a:t>
            </a:r>
            <a:r>
              <a:rPr lang="en-US" dirty="0" smtClean="0">
                <a:cs typeface="Times New Roman" pitchFamily="18" charset="0"/>
              </a:rPr>
              <a:t>ethod.</a:t>
            </a:r>
            <a:endParaRPr lang="en-US" dirty="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4437112"/>
            <a:ext cx="4048125"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2327" y="2204864"/>
            <a:ext cx="409575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5425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SPECIAL CHARACTERS</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00519131"/>
              </p:ext>
            </p:extLst>
          </p:nvPr>
        </p:nvGraphicFramePr>
        <p:xfrm>
          <a:off x="467544" y="1585675"/>
          <a:ext cx="7725544" cy="5131000"/>
        </p:xfrm>
        <a:graphic>
          <a:graphicData uri="http://schemas.openxmlformats.org/drawingml/2006/table">
            <a:tbl>
              <a:tblPr firstRow="1" bandRow="1">
                <a:tableStyleId>{5C22544A-7EE6-4342-B048-85BDC9FD1C3A}</a:tableStyleId>
              </a:tblPr>
              <a:tblGrid>
                <a:gridCol w="2088232"/>
                <a:gridCol w="5637312"/>
              </a:tblGrid>
              <a:tr h="374081">
                <a:tc>
                  <a:txBody>
                    <a:bodyPr/>
                    <a:lstStyle/>
                    <a:p>
                      <a:r>
                        <a:rPr lang="en-US" dirty="0" smtClean="0"/>
                        <a:t>SYMBOLS</a:t>
                      </a:r>
                      <a:endParaRPr lang="en-IN" dirty="0"/>
                    </a:p>
                  </a:txBody>
                  <a:tcPr/>
                </a:tc>
                <a:tc>
                  <a:txBody>
                    <a:bodyPr/>
                    <a:lstStyle/>
                    <a:p>
                      <a:r>
                        <a:rPr lang="en-US" dirty="0" smtClean="0"/>
                        <a:t>DESCRIPTION</a:t>
                      </a:r>
                      <a:endParaRPr lang="en-IN" dirty="0"/>
                    </a:p>
                  </a:txBody>
                  <a:tcPr/>
                </a:tc>
              </a:tr>
              <a:tr h="576830">
                <a:tc>
                  <a:txBody>
                    <a:bodyPr/>
                    <a:lstStyle/>
                    <a:p>
                      <a:r>
                        <a:rPr lang="en-IN" sz="1800" b="1" i="0" kern="1200" baseline="0" dirty="0" smtClean="0">
                          <a:solidFill>
                            <a:schemeClr val="dk1"/>
                          </a:solidFill>
                          <a:effectLst/>
                          <a:latin typeface="+mn-lt"/>
                          <a:ea typeface="+mn-ea"/>
                          <a:cs typeface="+mn-cs"/>
                        </a:rPr>
                        <a:t>   </a:t>
                      </a:r>
                      <a:r>
                        <a:rPr lang="en-IN" sz="1800" b="1" i="0" kern="1200" dirty="0" smtClean="0">
                          <a:solidFill>
                            <a:schemeClr val="dk1"/>
                          </a:solidFill>
                          <a:effectLst/>
                          <a:latin typeface="+mn-lt"/>
                          <a:ea typeface="+mn-ea"/>
                          <a:cs typeface="+mn-cs"/>
                        </a:rPr>
                        <a:t>. (DOT)</a:t>
                      </a:r>
                      <a:endParaRPr lang="en-IN" b="1" dirty="0"/>
                    </a:p>
                  </a:txBody>
                  <a:tcPr/>
                </a:tc>
                <a:tc>
                  <a:txBody>
                    <a:bodyPr/>
                    <a:lstStyle/>
                    <a:p>
                      <a:r>
                        <a:rPr lang="en-US" sz="1600" b="0" i="0" kern="1200" dirty="0" smtClean="0">
                          <a:solidFill>
                            <a:schemeClr val="dk1"/>
                          </a:solidFill>
                          <a:effectLst/>
                          <a:latin typeface="+mn-lt"/>
                          <a:ea typeface="+mn-ea"/>
                          <a:cs typeface="+mn-cs"/>
                        </a:rPr>
                        <a:t>In the default mode, this matches any character except a newline. </a:t>
                      </a:r>
                      <a:endParaRPr lang="en-IN" sz="1600" dirty="0"/>
                    </a:p>
                  </a:txBody>
                  <a:tcPr/>
                </a:tc>
              </a:tr>
              <a:tr h="475455">
                <a:tc>
                  <a:txBody>
                    <a:bodyPr/>
                    <a:lstStyle/>
                    <a:p>
                      <a:r>
                        <a:rPr lang="en-IN" sz="1800" b="1" i="0" kern="1200" dirty="0" smtClean="0">
                          <a:solidFill>
                            <a:schemeClr val="dk1"/>
                          </a:solidFill>
                          <a:effectLst/>
                          <a:latin typeface="+mn-lt"/>
                          <a:ea typeface="+mn-ea"/>
                          <a:cs typeface="+mn-cs"/>
                        </a:rPr>
                        <a:t>      ^ (Caret.)</a:t>
                      </a:r>
                      <a:endParaRPr lang="en-IN" b="1" dirty="0"/>
                    </a:p>
                  </a:txBody>
                  <a:tcPr/>
                </a:tc>
                <a:tc>
                  <a:txBody>
                    <a:bodyPr/>
                    <a:lstStyle/>
                    <a:p>
                      <a:r>
                        <a:rPr lang="en-US" sz="1600" b="0" i="0" kern="1200" dirty="0" smtClean="0">
                          <a:solidFill>
                            <a:schemeClr val="dk1"/>
                          </a:solidFill>
                          <a:effectLst/>
                          <a:latin typeface="+mn-lt"/>
                          <a:ea typeface="+mn-ea"/>
                          <a:cs typeface="+mn-cs"/>
                        </a:rPr>
                        <a:t>Matches the start of the string.</a:t>
                      </a:r>
                      <a:endParaRPr lang="en-IN" sz="1600" dirty="0"/>
                    </a:p>
                  </a:txBody>
                  <a:tcPr/>
                </a:tc>
              </a:tr>
              <a:tr h="631147">
                <a:tc>
                  <a:txBody>
                    <a:bodyPr/>
                    <a:lstStyle/>
                    <a:p>
                      <a:r>
                        <a:rPr lang="en-IN" sz="1800" b="1" i="0" kern="1200" dirty="0" smtClean="0">
                          <a:solidFill>
                            <a:schemeClr val="dk1"/>
                          </a:solidFill>
                          <a:effectLst/>
                          <a:latin typeface="+mn-lt"/>
                          <a:ea typeface="+mn-ea"/>
                          <a:cs typeface="+mn-cs"/>
                        </a:rPr>
                        <a:t>    </a:t>
                      </a:r>
                    </a:p>
                    <a:p>
                      <a:r>
                        <a:rPr lang="en-IN" sz="1800" b="1" i="0" kern="1200" dirty="0" smtClean="0">
                          <a:solidFill>
                            <a:schemeClr val="dk1"/>
                          </a:solidFill>
                          <a:effectLst/>
                          <a:latin typeface="+mn-lt"/>
                          <a:ea typeface="+mn-ea"/>
                          <a:cs typeface="+mn-cs"/>
                        </a:rPr>
                        <a:t>     $(DOLLAR)</a:t>
                      </a:r>
                      <a:endParaRPr lang="en-IN" b="1" dirty="0"/>
                    </a:p>
                  </a:txBody>
                  <a:tcPr/>
                </a:tc>
                <a:tc>
                  <a:txBody>
                    <a:bodyPr/>
                    <a:lstStyle/>
                    <a:p>
                      <a:r>
                        <a:rPr lang="en-US" sz="1600" b="0" i="0" kern="1200" dirty="0" smtClean="0">
                          <a:solidFill>
                            <a:schemeClr val="dk1"/>
                          </a:solidFill>
                          <a:effectLst/>
                          <a:latin typeface="+mn-lt"/>
                          <a:ea typeface="+mn-ea"/>
                          <a:cs typeface="+mn-cs"/>
                        </a:rPr>
                        <a:t>Matches the end of the string or just before the newline at the end of the string.</a:t>
                      </a:r>
                      <a:endParaRPr lang="en-IN" sz="1600" dirty="0"/>
                    </a:p>
                  </a:txBody>
                  <a:tcPr/>
                </a:tc>
              </a:tr>
              <a:tr h="811475">
                <a:tc>
                  <a:txBody>
                    <a:bodyPr/>
                    <a:lstStyle/>
                    <a:p>
                      <a:r>
                        <a:rPr lang="en-US" b="1" dirty="0" smtClean="0"/>
                        <a:t>    </a:t>
                      </a:r>
                    </a:p>
                    <a:p>
                      <a:r>
                        <a:rPr lang="en-US" b="1" dirty="0" smtClean="0"/>
                        <a:t>    *(MUL.)</a:t>
                      </a:r>
                      <a:endParaRPr lang="en-IN" b="1" dirty="0"/>
                    </a:p>
                  </a:txBody>
                  <a:tcPr/>
                </a:tc>
                <a:tc>
                  <a:txBody>
                    <a:bodyPr/>
                    <a:lstStyle/>
                    <a:p>
                      <a:r>
                        <a:rPr lang="en-US" sz="1600" b="0" i="0" kern="1200" dirty="0" smtClean="0">
                          <a:solidFill>
                            <a:schemeClr val="dk1"/>
                          </a:solidFill>
                          <a:effectLst/>
                          <a:latin typeface="+mn-lt"/>
                          <a:ea typeface="+mn-ea"/>
                          <a:cs typeface="+mn-cs"/>
                        </a:rPr>
                        <a:t>Causes the resulting RE to match 0 or more repetitions of the preceding RE, as many repetitions as are possible. </a:t>
                      </a:r>
                      <a:endParaRPr lang="en-IN" sz="1600" b="0" dirty="0"/>
                    </a:p>
                  </a:txBody>
                  <a:tcPr/>
                </a:tc>
              </a:tr>
              <a:tr h="601093">
                <a:tc>
                  <a:txBody>
                    <a:bodyPr/>
                    <a:lstStyle/>
                    <a:p>
                      <a:r>
                        <a:rPr lang="en-US" b="1" dirty="0" smtClean="0"/>
                        <a:t>    </a:t>
                      </a:r>
                      <a:r>
                        <a:rPr lang="en-US" b="1" baseline="0" dirty="0" smtClean="0"/>
                        <a:t> </a:t>
                      </a:r>
                      <a:r>
                        <a:rPr lang="en-US" b="1" dirty="0" smtClean="0"/>
                        <a:t>+(ADD)</a:t>
                      </a:r>
                      <a:endParaRPr lang="en-IN" b="1" dirty="0"/>
                    </a:p>
                  </a:txBody>
                  <a:tcPr/>
                </a:tc>
                <a:tc>
                  <a:txBody>
                    <a:bodyPr/>
                    <a:lstStyle/>
                    <a:p>
                      <a:r>
                        <a:rPr lang="en-US" sz="1600" b="0" i="0" kern="1200" dirty="0" smtClean="0">
                          <a:solidFill>
                            <a:schemeClr val="dk1"/>
                          </a:solidFill>
                          <a:effectLst/>
                          <a:latin typeface="+mn-lt"/>
                          <a:ea typeface="+mn-ea"/>
                          <a:cs typeface="+mn-cs"/>
                        </a:rPr>
                        <a:t>Causes the resulting RE to match 1 or more repetitions of the preceding RE.</a:t>
                      </a:r>
                      <a:r>
                        <a:rPr lang="en-US" sz="1800" b="0" i="0" kern="1200" dirty="0" smtClean="0">
                          <a:solidFill>
                            <a:schemeClr val="dk1"/>
                          </a:solidFill>
                          <a:effectLst/>
                          <a:latin typeface="+mn-lt"/>
                          <a:ea typeface="+mn-ea"/>
                          <a:cs typeface="+mn-cs"/>
                        </a:rPr>
                        <a:t> </a:t>
                      </a:r>
                      <a:endParaRPr lang="en-IN" dirty="0"/>
                    </a:p>
                  </a:txBody>
                  <a:tcPr/>
                </a:tc>
              </a:tr>
              <a:tr h="776264">
                <a:tc>
                  <a:txBody>
                    <a:bodyPr/>
                    <a:lstStyle/>
                    <a:p>
                      <a:r>
                        <a:rPr lang="en-US" b="1" dirty="0" smtClean="0"/>
                        <a:t>     ?(QUES.)</a:t>
                      </a:r>
                      <a:endParaRPr lang="en-IN" b="1" dirty="0"/>
                    </a:p>
                  </a:txBody>
                  <a:tcPr/>
                </a:tc>
                <a:tc>
                  <a:txBody>
                    <a:bodyPr/>
                    <a:lstStyle/>
                    <a:p>
                      <a:r>
                        <a:rPr lang="en-US" sz="1600" b="0" i="0" kern="1200" dirty="0" smtClean="0">
                          <a:solidFill>
                            <a:schemeClr val="dk1"/>
                          </a:solidFill>
                          <a:effectLst/>
                          <a:latin typeface="+mn-lt"/>
                          <a:ea typeface="+mn-ea"/>
                          <a:cs typeface="+mn-cs"/>
                        </a:rPr>
                        <a:t>Causes the resulting RE to match 0 or 1 repetitions of the preceding </a:t>
                      </a:r>
                      <a:r>
                        <a:rPr lang="en-US" sz="1600" b="0" i="0" kern="1200" dirty="0" err="1" smtClean="0">
                          <a:solidFill>
                            <a:schemeClr val="dk1"/>
                          </a:solidFill>
                          <a:effectLst/>
                          <a:latin typeface="+mn-lt"/>
                          <a:ea typeface="+mn-ea"/>
                          <a:cs typeface="+mn-cs"/>
                        </a:rPr>
                        <a:t>RE.</a:t>
                      </a:r>
                      <a:r>
                        <a:rPr lang="en-US" sz="1600" dirty="0" err="1" smtClean="0">
                          <a:effectLst/>
                        </a:rPr>
                        <a:t>ab</a:t>
                      </a:r>
                      <a:r>
                        <a:rPr lang="en-US" sz="1600" dirty="0" smtClean="0">
                          <a:effectLst/>
                        </a:rPr>
                        <a:t>?</a:t>
                      </a:r>
                      <a:r>
                        <a:rPr lang="en-US" sz="1600" b="0" i="0" kern="1200" dirty="0" smtClean="0">
                          <a:solidFill>
                            <a:schemeClr val="dk1"/>
                          </a:solidFill>
                          <a:effectLst/>
                          <a:latin typeface="+mn-lt"/>
                          <a:ea typeface="+mn-ea"/>
                          <a:cs typeface="+mn-cs"/>
                        </a:rPr>
                        <a:t> will match either ‘a’ or ‘</a:t>
                      </a:r>
                      <a:r>
                        <a:rPr lang="en-US" sz="1600" b="0" i="0" kern="1200" dirty="0" err="1" smtClean="0">
                          <a:solidFill>
                            <a:schemeClr val="dk1"/>
                          </a:solidFill>
                          <a:effectLst/>
                          <a:latin typeface="+mn-lt"/>
                          <a:ea typeface="+mn-ea"/>
                          <a:cs typeface="+mn-cs"/>
                        </a:rPr>
                        <a:t>ab</a:t>
                      </a:r>
                      <a:r>
                        <a:rPr lang="en-US" sz="1600" b="0" i="0" kern="1200" dirty="0" smtClean="0">
                          <a:solidFill>
                            <a:schemeClr val="dk1"/>
                          </a:solidFill>
                          <a:effectLst/>
                          <a:latin typeface="+mn-lt"/>
                          <a:ea typeface="+mn-ea"/>
                          <a:cs typeface="+mn-cs"/>
                        </a:rPr>
                        <a:t>’.</a:t>
                      </a:r>
                      <a:endParaRPr lang="en-IN" sz="1600" dirty="0"/>
                    </a:p>
                  </a:txBody>
                  <a:tcPr/>
                </a:tc>
              </a:tr>
              <a:tr h="841530">
                <a:tc>
                  <a:txBody>
                    <a:bodyPr/>
                    <a:lstStyle/>
                    <a:p>
                      <a:r>
                        <a:rPr lang="en-US" b="1" dirty="0" smtClean="0"/>
                        <a:t>     \(BACK.)</a:t>
                      </a:r>
                      <a:endParaRPr lang="en-IN" b="1" dirty="0"/>
                    </a:p>
                  </a:txBody>
                  <a:tcPr/>
                </a:tc>
                <a:tc>
                  <a:txBody>
                    <a:bodyPr/>
                    <a:lstStyle/>
                    <a:p>
                      <a:r>
                        <a:rPr lang="en-US" sz="1600" b="0" i="0" kern="1200" dirty="0" smtClean="0">
                          <a:solidFill>
                            <a:schemeClr val="dk1"/>
                          </a:solidFill>
                          <a:effectLst/>
                          <a:latin typeface="+mn-lt"/>
                          <a:ea typeface="+mn-ea"/>
                          <a:cs typeface="+mn-cs"/>
                        </a:rPr>
                        <a:t>Either escapes special characters (permitting you to match characters like </a:t>
                      </a:r>
                      <a:r>
                        <a:rPr lang="en-US" sz="1600" dirty="0" smtClean="0">
                          <a:effectLst/>
                        </a:rPr>
                        <a:t>'*'</a:t>
                      </a:r>
                      <a:r>
                        <a:rPr lang="en-US" sz="1600" b="0" i="0" kern="1200" dirty="0" smtClean="0">
                          <a:solidFill>
                            <a:schemeClr val="dk1"/>
                          </a:solidFill>
                          <a:effectLst/>
                          <a:latin typeface="+mn-lt"/>
                          <a:ea typeface="+mn-ea"/>
                          <a:cs typeface="+mn-cs"/>
                        </a:rPr>
                        <a:t>, </a:t>
                      </a:r>
                      <a:r>
                        <a:rPr lang="en-US" sz="1600" dirty="0" smtClean="0">
                          <a:effectLst/>
                        </a:rPr>
                        <a:t>'?'</a:t>
                      </a:r>
                      <a:r>
                        <a:rPr lang="en-US" sz="1600" b="0" i="0" kern="1200" dirty="0" smtClean="0">
                          <a:solidFill>
                            <a:schemeClr val="dk1"/>
                          </a:solidFill>
                          <a:effectLst/>
                          <a:latin typeface="+mn-lt"/>
                          <a:ea typeface="+mn-ea"/>
                          <a:cs typeface="+mn-cs"/>
                        </a:rPr>
                        <a:t>, and so forth), or signals a special sequence;</a:t>
                      </a:r>
                      <a:r>
                        <a:rPr lang="en-US" sz="1800" b="0" i="0" kern="1200" dirty="0" smtClean="0">
                          <a:solidFill>
                            <a:schemeClr val="dk1"/>
                          </a:solidFill>
                          <a:effectLst/>
                          <a:latin typeface="+mn-lt"/>
                          <a:ea typeface="+mn-ea"/>
                          <a:cs typeface="+mn-cs"/>
                        </a:rPr>
                        <a:t> </a:t>
                      </a:r>
                      <a:endParaRPr lang="en-IN" dirty="0"/>
                    </a:p>
                  </a:txBody>
                  <a:tcPr/>
                </a:tc>
              </a:tr>
            </a:tbl>
          </a:graphicData>
        </a:graphic>
      </p:graphicFrame>
    </p:spTree>
    <p:extLst>
      <p:ext uri="{BB962C8B-B14F-4D97-AF65-F5344CB8AC3E}">
        <p14:creationId xmlns:p14="http://schemas.microsoft.com/office/powerpoint/2010/main" val="30593824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dirty="0"/>
              <a:t>Uniform</a:t>
            </a:r>
            <a:r>
              <a:rPr lang="en-US" dirty="0" smtClean="0"/>
              <a:t>()</a:t>
            </a:r>
            <a:endParaRPr lang="en-IN" dirty="0"/>
          </a:p>
        </p:txBody>
      </p:sp>
      <p:sp>
        <p:nvSpPr>
          <p:cNvPr id="3" name="Content Placeholder 2"/>
          <p:cNvSpPr>
            <a:spLocks noGrp="1"/>
          </p:cNvSpPr>
          <p:nvPr>
            <p:ph idx="1"/>
          </p:nvPr>
        </p:nvSpPr>
        <p:spPr/>
        <p:txBody>
          <a:bodyPr/>
          <a:lstStyle/>
          <a:p>
            <a:pPr marL="0" indent="0">
              <a:buNone/>
            </a:pPr>
            <a:endParaRPr lang="en-US" dirty="0" smtClean="0">
              <a:cs typeface="Times New Roman" pitchFamily="18" charset="0"/>
            </a:endParaRPr>
          </a:p>
          <a:p>
            <a:pPr marL="0" indent="0">
              <a:buNone/>
            </a:pPr>
            <a:r>
              <a:rPr lang="en-US" dirty="0" smtClean="0">
                <a:cs typeface="Times New Roman" pitchFamily="18" charset="0"/>
              </a:rPr>
              <a:t>Always </a:t>
            </a:r>
            <a:r>
              <a:rPr lang="en-US" dirty="0">
                <a:cs typeface="Times New Roman" pitchFamily="18" charset="0"/>
              </a:rPr>
              <a:t>returns </a:t>
            </a:r>
          </a:p>
          <a:p>
            <a:pPr marL="0" indent="0">
              <a:buNone/>
            </a:pPr>
            <a:r>
              <a:rPr lang="en-US" dirty="0" smtClean="0">
                <a:cs typeface="Times New Roman" pitchFamily="18" charset="0"/>
              </a:rPr>
              <a:t>floating  value</a:t>
            </a:r>
          </a:p>
          <a:p>
            <a:pPr marL="0" indent="0">
              <a:buNone/>
            </a:pPr>
            <a:r>
              <a:rPr lang="en-US" dirty="0">
                <a:cs typeface="Times New Roman" pitchFamily="18" charset="0"/>
              </a:rPr>
              <a:t>w</a:t>
            </a:r>
            <a:r>
              <a:rPr lang="en-US" dirty="0" smtClean="0">
                <a:cs typeface="Times New Roman" pitchFamily="18" charset="0"/>
              </a:rPr>
              <a:t>hich include </a:t>
            </a:r>
            <a:endParaRPr lang="en-US" dirty="0">
              <a:cs typeface="Times New Roman" pitchFamily="18" charset="0"/>
            </a:endParaRPr>
          </a:p>
          <a:p>
            <a:pPr marL="0" indent="0">
              <a:buNone/>
            </a:pPr>
            <a:r>
              <a:rPr lang="en-US" dirty="0">
                <a:cs typeface="Times New Roman" pitchFamily="18" charset="0"/>
              </a:rPr>
              <a:t>the lower limit and </a:t>
            </a:r>
          </a:p>
          <a:p>
            <a:pPr marL="0" indent="0">
              <a:buNone/>
            </a:pPr>
            <a:r>
              <a:rPr lang="en-US" dirty="0">
                <a:cs typeface="Times New Roman" pitchFamily="18" charset="0"/>
              </a:rPr>
              <a:t>exclude the upper </a:t>
            </a:r>
          </a:p>
          <a:p>
            <a:pPr marL="0" indent="0">
              <a:buNone/>
            </a:pPr>
            <a:r>
              <a:rPr lang="en-US" dirty="0">
                <a:cs typeface="Times New Roman" pitchFamily="18" charset="0"/>
              </a:rPr>
              <a:t>limit.</a:t>
            </a:r>
            <a:endParaRPr lang="en-IN" dirty="0">
              <a:cs typeface="Times New Roman" pitchFamily="18" charset="0"/>
            </a:endParaRPr>
          </a:p>
          <a:p>
            <a:pPr marL="0" indent="0">
              <a:buNone/>
            </a:pPr>
            <a:r>
              <a:rPr lang="en-US" dirty="0" smtClean="0">
                <a:cs typeface="Times New Roman" pitchFamily="18" charset="0"/>
              </a:rPr>
              <a:t> </a:t>
            </a:r>
            <a:endParaRPr lang="en-US" dirty="0">
              <a:cs typeface="Times New Roman" pitchFamily="18" charset="0"/>
            </a:endParaRPr>
          </a:p>
          <a:p>
            <a:pPr marL="0" indent="0">
              <a:buNone/>
            </a:pPr>
            <a:endParaRPr lang="en-IN" dirty="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0356" y="4365104"/>
            <a:ext cx="40005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2331750"/>
            <a:ext cx="45053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09478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Choice()</a:t>
            </a:r>
            <a:endParaRPr lang="en-IN" dirty="0"/>
          </a:p>
        </p:txBody>
      </p:sp>
      <p:sp>
        <p:nvSpPr>
          <p:cNvPr id="3" name="Content Placeholder 2"/>
          <p:cNvSpPr>
            <a:spLocks noGrp="1"/>
          </p:cNvSpPr>
          <p:nvPr>
            <p:ph idx="1"/>
          </p:nvPr>
        </p:nvSpPr>
        <p:spPr/>
        <p:txBody>
          <a:bodyPr/>
          <a:lstStyle/>
          <a:p>
            <a:pPr marL="0" indent="0">
              <a:buNone/>
            </a:pPr>
            <a:endParaRPr lang="en-US" dirty="0">
              <a:cs typeface="Times New Roman" pitchFamily="18" charset="0"/>
            </a:endParaRPr>
          </a:p>
          <a:p>
            <a:pPr marL="0" indent="0">
              <a:buNone/>
            </a:pPr>
            <a:r>
              <a:rPr lang="en-US" dirty="0" smtClean="0">
                <a:cs typeface="Times New Roman" pitchFamily="18" charset="0"/>
              </a:rPr>
              <a:t>This method is </a:t>
            </a:r>
          </a:p>
          <a:p>
            <a:pPr marL="0" indent="0">
              <a:buNone/>
            </a:pPr>
            <a:r>
              <a:rPr lang="en-US" dirty="0" smtClean="0">
                <a:cs typeface="Times New Roman" pitchFamily="18" charset="0"/>
              </a:rPr>
              <a:t>used for random </a:t>
            </a:r>
          </a:p>
          <a:p>
            <a:pPr marL="0" indent="0">
              <a:buNone/>
            </a:pPr>
            <a:r>
              <a:rPr lang="en-US" dirty="0" smtClean="0">
                <a:cs typeface="Times New Roman" pitchFamily="18" charset="0"/>
              </a:rPr>
              <a:t>selection from </a:t>
            </a:r>
          </a:p>
          <a:p>
            <a:pPr marL="0" indent="0">
              <a:buNone/>
            </a:pPr>
            <a:r>
              <a:rPr lang="en-US" dirty="0" smtClean="0">
                <a:cs typeface="Times New Roman" pitchFamily="18" charset="0"/>
              </a:rPr>
              <a:t>list, tuple, string.</a:t>
            </a:r>
            <a:endParaRPr lang="en-IN" dirty="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4153373"/>
            <a:ext cx="4075152" cy="190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1916832"/>
            <a:ext cx="4363184"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218398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dirty="0"/>
              <a:t>Shuffle</a:t>
            </a:r>
            <a:r>
              <a:rPr lang="en-US" dirty="0" smtClean="0"/>
              <a:t>()</a:t>
            </a:r>
            <a:endParaRPr lang="en-IN" dirty="0"/>
          </a:p>
        </p:txBody>
      </p:sp>
      <p:sp>
        <p:nvSpPr>
          <p:cNvPr id="3" name="Content Placeholder 2"/>
          <p:cNvSpPr>
            <a:spLocks noGrp="1"/>
          </p:cNvSpPr>
          <p:nvPr>
            <p:ph idx="1"/>
          </p:nvPr>
        </p:nvSpPr>
        <p:spPr/>
        <p:txBody>
          <a:bodyPr/>
          <a:lstStyle/>
          <a:p>
            <a:pPr marL="0" indent="0">
              <a:buNone/>
            </a:pPr>
            <a:r>
              <a:rPr lang="en-US" dirty="0" smtClean="0">
                <a:cs typeface="Times New Roman" pitchFamily="18" charset="0"/>
              </a:rPr>
              <a:t> This method shuffle </a:t>
            </a:r>
          </a:p>
          <a:p>
            <a:pPr marL="0" indent="0">
              <a:buNone/>
            </a:pPr>
            <a:r>
              <a:rPr lang="en-US" dirty="0" smtClean="0">
                <a:cs typeface="Times New Roman" pitchFamily="18" charset="0"/>
              </a:rPr>
              <a:t>the items of a </a:t>
            </a:r>
          </a:p>
          <a:p>
            <a:pPr marL="0" indent="0">
              <a:buNone/>
            </a:pPr>
            <a:r>
              <a:rPr lang="en-US" dirty="0" smtClean="0">
                <a:cs typeface="Times New Roman" pitchFamily="18" charset="0"/>
              </a:rPr>
              <a:t>given list.</a:t>
            </a:r>
          </a:p>
          <a:p>
            <a:pPr marL="0" indent="0">
              <a:buNone/>
            </a:pPr>
            <a:r>
              <a:rPr lang="en-US" dirty="0" smtClean="0">
                <a:cs typeface="Times New Roman" pitchFamily="18" charset="0"/>
              </a:rPr>
              <a:t>(change the order </a:t>
            </a:r>
          </a:p>
          <a:p>
            <a:pPr marL="0" indent="0">
              <a:buNone/>
            </a:pPr>
            <a:r>
              <a:rPr lang="en-US" dirty="0" smtClean="0">
                <a:cs typeface="Times New Roman" pitchFamily="18" charset="0"/>
              </a:rPr>
              <a:t>of the list item)</a:t>
            </a:r>
            <a:endParaRPr lang="en-IN" dirty="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8532" y="4509120"/>
            <a:ext cx="418147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1556792"/>
            <a:ext cx="397001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168023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Working of </a:t>
            </a:r>
            <a:r>
              <a:rPr lang="en-US" dirty="0" smtClean="0"/>
              <a:t>simulator</a:t>
            </a:r>
            <a:endParaRPr lang="en-IN" dirty="0"/>
          </a:p>
        </p:txBody>
      </p:sp>
      <p:sp>
        <p:nvSpPr>
          <p:cNvPr id="5" name="Content Placeholder 4"/>
          <p:cNvSpPr>
            <a:spLocks noGrp="1"/>
          </p:cNvSpPr>
          <p:nvPr>
            <p:ph sz="quarter" idx="4294967295"/>
          </p:nvPr>
        </p:nvSpPr>
        <p:spPr>
          <a:xfrm>
            <a:off x="395536" y="2436826"/>
            <a:ext cx="4040188" cy="3941762"/>
          </a:xfrm>
        </p:spPr>
        <p:txBody>
          <a:bodyPr/>
          <a:lstStyle/>
          <a:p>
            <a:pPr marL="0" indent="0">
              <a:buNone/>
            </a:pPr>
            <a:r>
              <a:rPr lang="en-US" dirty="0" smtClean="0">
                <a:cs typeface="Times New Roman" pitchFamily="18" charset="0"/>
              </a:rPr>
              <a:t>Initial stage</a:t>
            </a:r>
          </a:p>
          <a:p>
            <a:endParaRPr lang="en-IN" dirty="0">
              <a:cs typeface="Times New Roman" pitchFamily="18" charset="0"/>
            </a:endParaRPr>
          </a:p>
        </p:txBody>
      </p:sp>
      <p:sp>
        <p:nvSpPr>
          <p:cNvPr id="6" name="Content Placeholder 5"/>
          <p:cNvSpPr>
            <a:spLocks noGrp="1"/>
          </p:cNvSpPr>
          <p:nvPr>
            <p:ph sz="quarter" idx="4294967295"/>
          </p:nvPr>
        </p:nvSpPr>
        <p:spPr>
          <a:xfrm>
            <a:off x="4788024" y="2436825"/>
            <a:ext cx="4041775" cy="3941763"/>
          </a:xfrm>
        </p:spPr>
        <p:txBody>
          <a:bodyPr/>
          <a:lstStyle/>
          <a:p>
            <a:pPr marL="0" indent="0">
              <a:buNone/>
            </a:pPr>
            <a:r>
              <a:rPr lang="en-US" dirty="0" smtClean="0">
                <a:cs typeface="Times New Roman" pitchFamily="18" charset="0"/>
              </a:rPr>
              <a:t>Functional stage</a:t>
            </a:r>
            <a:endParaRPr lang="en-IN" dirty="0">
              <a:cs typeface="Times New Roman" pitchFamily="18"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8104" y="3284984"/>
            <a:ext cx="3136583" cy="309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3284984"/>
            <a:ext cx="2880320" cy="309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707023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80928"/>
            <a:ext cx="8229600" cy="1143000"/>
          </a:xfrm>
        </p:spPr>
        <p:txBody>
          <a:bodyPr/>
          <a:lstStyle/>
          <a:p>
            <a:pPr algn="ctr"/>
            <a:r>
              <a:rPr lang="en-US" dirty="0" err="1" smtClean="0">
                <a:latin typeface="Times New Roman" pitchFamily="18" charset="0"/>
                <a:cs typeface="Times New Roman" pitchFamily="18" charset="0"/>
              </a:rPr>
              <a:t>Thankyou</a:t>
            </a:r>
            <a:r>
              <a:rPr lang="en-US"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974449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regular expression methods</a:t>
            </a:r>
            <a:endParaRPr lang="en-IN" dirty="0"/>
          </a:p>
        </p:txBody>
      </p:sp>
      <p:sp>
        <p:nvSpPr>
          <p:cNvPr id="3" name="Content Placeholder 2"/>
          <p:cNvSpPr>
            <a:spLocks noGrp="1"/>
          </p:cNvSpPr>
          <p:nvPr>
            <p:ph idx="1"/>
          </p:nvPr>
        </p:nvSpPr>
        <p:spPr/>
        <p:txBody>
          <a:bodyPr/>
          <a:lstStyle/>
          <a:p>
            <a:endParaRPr lang="en-US" dirty="0" smtClean="0"/>
          </a:p>
          <a:p>
            <a:pPr marL="114300" indent="0">
              <a:buNone/>
            </a:pPr>
            <a:r>
              <a:rPr lang="en-US" dirty="0" smtClean="0"/>
              <a:t>The </a:t>
            </a:r>
            <a:r>
              <a:rPr lang="en-US" dirty="0"/>
              <a:t>"re" package provides several methods to actually perform queries on an input string. We will see the methods of re in Python</a:t>
            </a:r>
            <a:r>
              <a:rPr lang="en-US" dirty="0" smtClean="0"/>
              <a:t>:</a:t>
            </a:r>
          </a:p>
          <a:p>
            <a:pPr marL="114300" indent="0">
              <a:buNone/>
            </a:pPr>
            <a:endParaRPr lang="en-US" dirty="0"/>
          </a:p>
          <a:p>
            <a:r>
              <a:rPr lang="en-US" dirty="0" err="1"/>
              <a:t>re.match</a:t>
            </a:r>
            <a:r>
              <a:rPr lang="en-US" dirty="0"/>
              <a:t>()</a:t>
            </a:r>
          </a:p>
          <a:p>
            <a:r>
              <a:rPr lang="en-US" dirty="0" err="1"/>
              <a:t>re.search</a:t>
            </a:r>
            <a:r>
              <a:rPr lang="en-US" dirty="0"/>
              <a:t>()</a:t>
            </a:r>
          </a:p>
          <a:p>
            <a:r>
              <a:rPr lang="en-US" dirty="0" err="1"/>
              <a:t>re.findall</a:t>
            </a:r>
            <a:r>
              <a:rPr lang="en-US" dirty="0"/>
              <a:t>()</a:t>
            </a:r>
          </a:p>
          <a:p>
            <a:endParaRPr lang="en-IN" dirty="0"/>
          </a:p>
        </p:txBody>
      </p:sp>
    </p:spTree>
    <p:extLst>
      <p:ext uri="{BB962C8B-B14F-4D97-AF65-F5344CB8AC3E}">
        <p14:creationId xmlns:p14="http://schemas.microsoft.com/office/powerpoint/2010/main" val="1826746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Re.match</a:t>
            </a:r>
            <a:r>
              <a:rPr lang="en-US" dirty="0" smtClean="0"/>
              <a:t>()</a:t>
            </a:r>
            <a:endParaRPr lang="en-IN" dirty="0"/>
          </a:p>
        </p:txBody>
      </p:sp>
      <p:sp>
        <p:nvSpPr>
          <p:cNvPr id="3" name="Content Placeholder 2"/>
          <p:cNvSpPr>
            <a:spLocks noGrp="1"/>
          </p:cNvSpPr>
          <p:nvPr>
            <p:ph idx="1"/>
          </p:nvPr>
        </p:nvSpPr>
        <p:spPr/>
        <p:txBody>
          <a:bodyPr/>
          <a:lstStyle/>
          <a:p>
            <a:endParaRPr lang="en-US" b="1" dirty="0" smtClean="0"/>
          </a:p>
          <a:p>
            <a:pPr marL="114300" indent="0">
              <a:buNone/>
            </a:pPr>
            <a:r>
              <a:rPr lang="en-US" b="1" dirty="0" err="1" smtClean="0"/>
              <a:t>re.match</a:t>
            </a:r>
            <a:r>
              <a:rPr lang="en-US" b="1" dirty="0"/>
              <a:t>()</a:t>
            </a:r>
            <a:r>
              <a:rPr lang="en-US" dirty="0"/>
              <a:t> function of re in Python will search the regular expression pattern and return the first occurrence. The Python </a:t>
            </a:r>
            <a:r>
              <a:rPr lang="en-US" dirty="0" err="1"/>
              <a:t>RegEx</a:t>
            </a:r>
            <a:r>
              <a:rPr lang="en-US" dirty="0"/>
              <a:t> Match method checks for a match only at the beginning of the string. So, if a match is found in the first line, it returns the match object. But if a match is found in some other line, the Python </a:t>
            </a:r>
            <a:r>
              <a:rPr lang="en-US" dirty="0" err="1"/>
              <a:t>RegEx</a:t>
            </a:r>
            <a:r>
              <a:rPr lang="en-US" dirty="0"/>
              <a:t> Match function returns null.</a:t>
            </a:r>
            <a:endParaRPr lang="en-IN" dirty="0"/>
          </a:p>
        </p:txBody>
      </p:sp>
    </p:spTree>
    <p:extLst>
      <p:ext uri="{BB962C8B-B14F-4D97-AF65-F5344CB8AC3E}">
        <p14:creationId xmlns:p14="http://schemas.microsoft.com/office/powerpoint/2010/main" val="3780356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272</TotalTime>
  <Words>1407</Words>
  <Application>Microsoft Office PowerPoint</Application>
  <PresentationFormat>On-screen Show (4:3)</PresentationFormat>
  <Paragraphs>370</Paragraphs>
  <Slides>74</Slides>
  <Notes>0</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Apothecary</vt:lpstr>
      <vt:lpstr>E MAIL SLICER</vt:lpstr>
      <vt:lpstr>PowerPoint Presentation</vt:lpstr>
      <vt:lpstr>E-mail address breakdown:</vt:lpstr>
      <vt:lpstr>Slice method() [Basic python] </vt:lpstr>
      <vt:lpstr>Split method</vt:lpstr>
      <vt:lpstr>RE MODULE</vt:lpstr>
      <vt:lpstr>SPECIAL CHARACTERS</vt:lpstr>
      <vt:lpstr>regular expression methods</vt:lpstr>
      <vt:lpstr>Re.match()</vt:lpstr>
      <vt:lpstr>Re.search()</vt:lpstr>
      <vt:lpstr>Re.findall()</vt:lpstr>
      <vt:lpstr>GUI(Tkinter)</vt:lpstr>
      <vt:lpstr>Geometric manager</vt:lpstr>
      <vt:lpstr>Widgets used</vt:lpstr>
      <vt:lpstr>Project working</vt:lpstr>
      <vt:lpstr>output</vt:lpstr>
      <vt:lpstr>Invalid format</vt:lpstr>
      <vt:lpstr>LEAP IT</vt:lpstr>
      <vt:lpstr>PowerPoint Presentation</vt:lpstr>
      <vt:lpstr>"if statements"</vt:lpstr>
      <vt:lpstr>if-else Statements</vt:lpstr>
      <vt:lpstr>The elif statement</vt:lpstr>
      <vt:lpstr>Logical operators</vt:lpstr>
      <vt:lpstr>Gui(Tkinter)</vt:lpstr>
      <vt:lpstr>Geometric manager</vt:lpstr>
      <vt:lpstr>Widget used:</vt:lpstr>
      <vt:lpstr>Working of project</vt:lpstr>
      <vt:lpstr>Output:</vt:lpstr>
      <vt:lpstr>Number guessing </vt:lpstr>
      <vt:lpstr>PowerPoint Presentation</vt:lpstr>
      <vt:lpstr>Task:</vt:lpstr>
      <vt:lpstr>Flow Chart:</vt:lpstr>
      <vt:lpstr>GUI(Tkinter)</vt:lpstr>
      <vt:lpstr>Geometric  Manager </vt:lpstr>
      <vt:lpstr>Widgets used:</vt:lpstr>
      <vt:lpstr>Working of Project </vt:lpstr>
      <vt:lpstr>First guess:</vt:lpstr>
      <vt:lpstr>Disable Button:</vt:lpstr>
      <vt:lpstr>Second guess :</vt:lpstr>
      <vt:lpstr>Third guess :</vt:lpstr>
      <vt:lpstr>Max Limit Reached:</vt:lpstr>
      <vt:lpstr>Restart</vt:lpstr>
      <vt:lpstr>Python web blocker</vt:lpstr>
      <vt:lpstr>PowerPoint Presentation</vt:lpstr>
      <vt:lpstr>objective</vt:lpstr>
      <vt:lpstr>Project Prerequisites</vt:lpstr>
      <vt:lpstr>Steps to build Website blocker Python Project</vt:lpstr>
      <vt:lpstr>Create the display window</vt:lpstr>
      <vt:lpstr>File Handling</vt:lpstr>
      <vt:lpstr>Open a File in Python</vt:lpstr>
      <vt:lpstr>Access Modes.</vt:lpstr>
      <vt:lpstr>Working of Project</vt:lpstr>
      <vt:lpstr>Working of Project</vt:lpstr>
      <vt:lpstr>Working of Project</vt:lpstr>
      <vt:lpstr>Dice rolling simulator</vt:lpstr>
      <vt:lpstr>Dice rolling Simulator???</vt:lpstr>
      <vt:lpstr>What is Simulator???</vt:lpstr>
      <vt:lpstr>Types of simulator.</vt:lpstr>
      <vt:lpstr>Live Simulation</vt:lpstr>
      <vt:lpstr>Virtual Simulation</vt:lpstr>
      <vt:lpstr>Constructive Simulation</vt:lpstr>
      <vt:lpstr>GUI (Graphic User Interface)</vt:lpstr>
      <vt:lpstr>Geometric  Manager  </vt:lpstr>
      <vt:lpstr>Widgets in Tkinter</vt:lpstr>
      <vt:lpstr>Random  Module</vt:lpstr>
      <vt:lpstr>Methods in Random Module</vt:lpstr>
      <vt:lpstr>Randrange()</vt:lpstr>
      <vt:lpstr>Randint()</vt:lpstr>
      <vt:lpstr>Random()</vt:lpstr>
      <vt:lpstr>Uniform()</vt:lpstr>
      <vt:lpstr>Choice()</vt:lpstr>
      <vt:lpstr>Shuffle()</vt:lpstr>
      <vt:lpstr>Working of simulator</vt:lpstr>
      <vt:lpstr>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27</cp:revision>
  <dcterms:created xsi:type="dcterms:W3CDTF">2021-02-04T20:12:12Z</dcterms:created>
  <dcterms:modified xsi:type="dcterms:W3CDTF">2021-03-04T12:53:56Z</dcterms:modified>
</cp:coreProperties>
</file>