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2" r:id="rId9"/>
    <p:sldId id="266" r:id="rId10"/>
    <p:sldId id="267" r:id="rId11"/>
    <p:sldId id="268" r:id="rId12"/>
    <p:sldId id="269" r:id="rId13"/>
    <p:sldId id="264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1A5CB1C-53A0-4FA8-BF3D-D9DAC2A71C2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8/20/20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C431795-BFAA-4A4E-9DA6-EC43580F9B0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56DB2C7-888D-400D-93DF-A574A5CF0BA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8/20/20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4EA2EBB-E90F-4470-83FD-17CE33159C9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846000"/>
            <a:ext cx="4565160" cy="5166000"/>
          </a:xfrm>
          <a:custGeom>
            <a:avLst/>
            <a:gdLst/>
            <a:ahLst/>
            <a:cxnLst/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795040" y="844920"/>
            <a:ext cx="6348600" cy="5167080"/>
          </a:xfrm>
          <a:custGeom>
            <a:avLst/>
            <a:gdLst/>
            <a:ahLst/>
            <a:cxnLst/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28560" y="1841760"/>
            <a:ext cx="2556720" cy="317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"/>
              </a:rPr>
              <a:t>PMO WebApp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4572000" y="1137240"/>
            <a:ext cx="3943080" cy="4582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340"/>
              </a:spcBef>
            </a:pPr>
            <a:r>
              <a:rPr lang="en-US" sz="1700" b="1" spc="-1" dirty="0">
                <a:solidFill>
                  <a:srgbClr val="000000"/>
                </a:solidFill>
                <a:latin typeface="Calibri"/>
              </a:rPr>
              <a:t>Attendees</a:t>
            </a:r>
            <a:r>
              <a:rPr lang="en-US" sz="1700" spc="-1" dirty="0">
                <a:solidFill>
                  <a:srgbClr val="000000"/>
                </a:solidFill>
                <a:latin typeface="Calibri"/>
              </a:rPr>
              <a:t>: </a:t>
            </a:r>
            <a:endParaRPr lang="en-US" sz="17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Manvi Gupta (Project Manager)</a:t>
            </a:r>
            <a:endParaRPr lang="en-US" sz="17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Ashu Gupta (Business Analyst)</a:t>
            </a:r>
            <a:endParaRPr lang="en-US" sz="17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Simranjit Singh (PCO)</a:t>
            </a:r>
            <a:endParaRPr lang="en-US" sz="17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Mansi Thakkar (Developer)</a:t>
            </a:r>
            <a:endParaRPr lang="en-US" sz="17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Kiran (Tester)</a:t>
            </a: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spc="-1" dirty="0">
                <a:solidFill>
                  <a:srgbClr val="000000"/>
                </a:solidFill>
                <a:latin typeface="Calibri"/>
              </a:rPr>
              <a:t>Kadidia Fofana (Client Representative)</a:t>
            </a:r>
          </a:p>
          <a:p>
            <a:pPr marL="285750" indent="-28575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latin typeface="Calibri"/>
              </a:rPr>
              <a:t>Steering Committee Members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BEBF3-01BC-7A40-A3B0-22ACC4F4137D}"/>
              </a:ext>
            </a:extLst>
          </p:cNvPr>
          <p:cNvSpPr txBox="1"/>
          <p:nvPr/>
        </p:nvSpPr>
        <p:spPr>
          <a:xfrm>
            <a:off x="6828312" y="6119654"/>
            <a:ext cx="23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Team Paris 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187BD-8143-7C46-94CD-41B9664F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Upcoming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2FB3-9BBD-984D-BED0-410B113132A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  <a:ea typeface="+mn-ea"/>
                <a:cs typeface="+mn-cs"/>
              </a:rPr>
              <a:t>Development- </a:t>
            </a:r>
            <a:r>
              <a:rPr lang="en-US" sz="2100" spc="-1" dirty="0">
                <a:latin typeface="+mn-lt"/>
                <a:ea typeface="+mn-ea"/>
                <a:cs typeface="+mn-cs"/>
              </a:rPr>
              <a:t>DB development, Cloud &amp; VPN hosting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-1" dirty="0">
                <a:latin typeface="+mn-lt"/>
                <a:ea typeface="+mn-ea"/>
                <a:cs typeface="+mn-cs"/>
              </a:rPr>
              <a:t>Testing- Integration, QA, UAT testing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-1" dirty="0">
                <a:latin typeface="+mn-lt"/>
                <a:ea typeface="+mn-ea"/>
                <a:cs typeface="+mn-cs"/>
              </a:rPr>
              <a:t>DEPLOYMENT- Post Project Evaluation, CSS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-1" dirty="0">
                <a:latin typeface="+mn-lt"/>
                <a:ea typeface="+mn-ea"/>
                <a:cs typeface="+mn-cs"/>
              </a:rPr>
              <a:t>TRAINING- Admin/Employee Training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-1" dirty="0">
                <a:latin typeface="+mn-lt"/>
                <a:ea typeface="+mn-ea"/>
                <a:cs typeface="+mn-cs"/>
              </a:rPr>
              <a:t>GO LIVE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spc="-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6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6B0C6-0AAE-CB49-BCFA-2B29A0CF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 Milestones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6676BA-9A9E-3B44-82C8-47BAF99C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16129"/>
              </p:ext>
            </p:extLst>
          </p:nvPr>
        </p:nvGraphicFramePr>
        <p:xfrm>
          <a:off x="3155949" y="1344487"/>
          <a:ext cx="5510654" cy="417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542">
                  <a:extLst>
                    <a:ext uri="{9D8B030D-6E8A-4147-A177-3AD203B41FA5}">
                      <a16:colId xmlns:a16="http://schemas.microsoft.com/office/drawing/2014/main" val="3902702278"/>
                    </a:ext>
                  </a:extLst>
                </a:gridCol>
                <a:gridCol w="1967112">
                  <a:extLst>
                    <a:ext uri="{9D8B030D-6E8A-4147-A177-3AD203B41FA5}">
                      <a16:colId xmlns:a16="http://schemas.microsoft.com/office/drawing/2014/main" val="3505801130"/>
                    </a:ext>
                  </a:extLst>
                </a:gridCol>
              </a:tblGrid>
              <a:tr h="542841">
                <a:tc>
                  <a:txBody>
                    <a:bodyPr/>
                    <a:lstStyle/>
                    <a:p>
                      <a:r>
                        <a:rPr lang="en-US" sz="2400"/>
                        <a:t>Milestones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Date: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3199759945"/>
                  </a:ext>
                </a:extLst>
              </a:tr>
              <a:tr h="912959">
                <a:tc>
                  <a:txBody>
                    <a:bodyPr/>
                    <a:lstStyle/>
                    <a:p>
                      <a:r>
                        <a:rPr lang="en-US" sz="2400"/>
                        <a:t>Business Requirement Document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22/07/2020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516902147"/>
                  </a:ext>
                </a:extLst>
              </a:tr>
              <a:tr h="542841">
                <a:tc>
                  <a:txBody>
                    <a:bodyPr/>
                    <a:lstStyle/>
                    <a:p>
                      <a:r>
                        <a:rPr lang="en-US" sz="2400"/>
                        <a:t>PM Plan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29/07/2020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2131289789"/>
                  </a:ext>
                </a:extLst>
              </a:tr>
              <a:tr h="542841">
                <a:tc>
                  <a:txBody>
                    <a:bodyPr/>
                    <a:lstStyle/>
                    <a:p>
                      <a:r>
                        <a:rPr lang="en-US" sz="2400"/>
                        <a:t>Final Design Approval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26/08/2020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625069554"/>
                  </a:ext>
                </a:extLst>
              </a:tr>
              <a:tr h="542841">
                <a:tc>
                  <a:txBody>
                    <a:bodyPr/>
                    <a:lstStyle/>
                    <a:p>
                      <a:r>
                        <a:rPr lang="en-US" sz="2400" dirty="0"/>
                        <a:t>Testing Approval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01/09/2020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1336226236"/>
                  </a:ext>
                </a:extLst>
              </a:tr>
              <a:tr h="542841">
                <a:tc>
                  <a:txBody>
                    <a:bodyPr/>
                    <a:lstStyle/>
                    <a:p>
                      <a:r>
                        <a:rPr lang="en-US" sz="2400" dirty="0"/>
                        <a:t>Final Documentation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04/09/2020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2522653933"/>
                  </a:ext>
                </a:extLst>
              </a:tr>
              <a:tr h="542841">
                <a:tc>
                  <a:txBody>
                    <a:bodyPr/>
                    <a:lstStyle/>
                    <a:p>
                      <a:r>
                        <a:rPr lang="en-US" sz="2400"/>
                        <a:t>Go Live</a:t>
                      </a:r>
                    </a:p>
                  </a:txBody>
                  <a:tcPr marL="123373" marR="123373" marT="61686" marB="6168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08/09/2020</a:t>
                      </a:r>
                    </a:p>
                  </a:txBody>
                  <a:tcPr marL="123373" marR="123373" marT="61686" marB="61686"/>
                </a:tc>
                <a:extLst>
                  <a:ext uri="{0D108BD9-81ED-4DB2-BD59-A6C34878D82A}">
                    <a16:rowId xmlns:a16="http://schemas.microsoft.com/office/drawing/2014/main" val="33900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2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 flipH="1">
            <a:off x="631440" y="1766880"/>
            <a:ext cx="616680" cy="4232160"/>
          </a:xfrm>
          <a:custGeom>
            <a:avLst/>
            <a:gdLst/>
            <a:ahLst/>
            <a:cxnLst/>
            <a:rect l="l" t="t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 flipH="1">
            <a:off x="632160" y="1423800"/>
            <a:ext cx="515520" cy="3819960"/>
          </a:xfrm>
          <a:custGeom>
            <a:avLst/>
            <a:gdLst/>
            <a:ahLst/>
            <a:cxnLst/>
            <a:rect l="l" t="t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"/>
          <p:cNvSpPr/>
          <p:nvPr/>
        </p:nvSpPr>
        <p:spPr>
          <a:xfrm flipH="1">
            <a:off x="887400" y="1239480"/>
            <a:ext cx="259920" cy="3699360"/>
          </a:xfrm>
          <a:custGeom>
            <a:avLst/>
            <a:gdLst/>
            <a:ahLst/>
            <a:cxnLst/>
            <a:rect l="l" t="t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"/>
          <p:cNvSpPr/>
          <p:nvPr/>
        </p:nvSpPr>
        <p:spPr>
          <a:xfrm flipH="1">
            <a:off x="886680" y="1230480"/>
            <a:ext cx="7656120" cy="353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6"/>
          <p:cNvSpPr txBox="1"/>
          <p:nvPr/>
        </p:nvSpPr>
        <p:spPr>
          <a:xfrm>
            <a:off x="1403280" y="1607760"/>
            <a:ext cx="6926760" cy="2876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 b="0" strike="noStrike" spc="-1">
                <a:solidFill>
                  <a:srgbClr val="FFFFFF"/>
                </a:solidFill>
                <a:latin typeface="Calibri"/>
              </a:rPr>
              <a:t>Thank you</a:t>
            </a:r>
            <a:br/>
            <a:endParaRPr lang="en-US" sz="5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87" name="CustomShape 2"/>
          <p:cNvSpPr/>
          <p:nvPr/>
        </p:nvSpPr>
        <p:spPr>
          <a:xfrm>
            <a:off x="307440" y="1022400"/>
            <a:ext cx="531720" cy="2095200"/>
          </a:xfrm>
          <a:custGeom>
            <a:avLst/>
            <a:gdLst/>
            <a:ahLst/>
            <a:cxnLst/>
            <a:rect l="l" t="t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07440" y="837720"/>
            <a:ext cx="302040" cy="1704960"/>
          </a:xfrm>
          <a:custGeom>
            <a:avLst/>
            <a:gdLst/>
            <a:ahLst/>
            <a:cxnLst/>
            <a:rect l="l" t="t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483480" y="640800"/>
            <a:ext cx="126000" cy="1712880"/>
          </a:xfrm>
          <a:custGeom>
            <a:avLst/>
            <a:gdLst/>
            <a:ahLst/>
            <a:cxnLst/>
            <a:rect l="l" t="t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8417520" y="635760"/>
            <a:ext cx="246240" cy="1742040"/>
          </a:xfrm>
          <a:custGeom>
            <a:avLst/>
            <a:gdLst/>
            <a:ahLst/>
            <a:cxnLst/>
            <a:rect l="l" t="t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483120" y="635760"/>
            <a:ext cx="8180640" cy="154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7"/>
          <p:cNvSpPr txBox="1"/>
          <p:nvPr/>
        </p:nvSpPr>
        <p:spPr>
          <a:xfrm>
            <a:off x="718920" y="800280"/>
            <a:ext cx="7698240" cy="121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FFFFFF"/>
                </a:solidFill>
                <a:latin typeface="Calibri"/>
              </a:rPr>
              <a:t>Objectives &amp; Goals</a:t>
            </a:r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8"/>
          <p:cNvSpPr txBox="1"/>
          <p:nvPr/>
        </p:nvSpPr>
        <p:spPr>
          <a:xfrm>
            <a:off x="1025640" y="2490480"/>
            <a:ext cx="7281360" cy="3566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20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      A web application to be made which monitors all the projects in an AI &amp; robotics company, ABC TECH  whose sales have increased since past  2 years and is lacking a co-ordination in its PMO department.</a:t>
            </a:r>
          </a:p>
          <a:p>
            <a:pPr marL="343080" indent="-342720">
              <a:lnSpc>
                <a:spcPct val="100000"/>
              </a:lnSpc>
              <a:spcBef>
                <a:spcPts val="420"/>
              </a:spcBef>
            </a:pPr>
            <a:endParaRPr lang="en-US" sz="21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      To monitor all the projects  and to implement the gating systems as per audit standards.</a:t>
            </a: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lang="en-US" sz="21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9143640" cy="1484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700" b="0" strike="noStrike" spc="-1" dirty="0">
                <a:solidFill>
                  <a:srgbClr val="FFFFFF"/>
                </a:solidFill>
                <a:latin typeface="Calibri"/>
              </a:rPr>
              <a:t>  Project Summary</a:t>
            </a:r>
            <a:endParaRPr lang="en-US" sz="47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5" name="Group 2"/>
          <p:cNvGrpSpPr/>
          <p:nvPr/>
        </p:nvGrpSpPr>
        <p:grpSpPr>
          <a:xfrm>
            <a:off x="1019160" y="1850760"/>
            <a:ext cx="7103880" cy="4300920"/>
            <a:chOff x="1019160" y="1850760"/>
            <a:chExt cx="7103880" cy="4300920"/>
          </a:xfrm>
        </p:grpSpPr>
        <p:sp>
          <p:nvSpPr>
            <p:cNvPr id="96" name="CustomShape 3"/>
            <p:cNvSpPr/>
            <p:nvPr/>
          </p:nvSpPr>
          <p:spPr>
            <a:xfrm>
              <a:off x="1019160" y="1850760"/>
              <a:ext cx="940320" cy="940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4"/>
            <p:cNvSpPr/>
            <p:nvPr/>
          </p:nvSpPr>
          <p:spPr>
            <a:xfrm>
              <a:off x="1216440" y="2048400"/>
              <a:ext cx="545040" cy="545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5"/>
            <p:cNvSpPr/>
            <p:nvPr/>
          </p:nvSpPr>
          <p:spPr>
            <a:xfrm>
              <a:off x="2161080" y="1850760"/>
              <a:ext cx="2216520" cy="94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Start Date- July 08, 2020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9" name="CustomShape 6"/>
            <p:cNvSpPr/>
            <p:nvPr/>
          </p:nvSpPr>
          <p:spPr>
            <a:xfrm>
              <a:off x="4764600" y="1850760"/>
              <a:ext cx="940320" cy="940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7"/>
            <p:cNvSpPr/>
            <p:nvPr/>
          </p:nvSpPr>
          <p:spPr>
            <a:xfrm>
              <a:off x="4961880" y="2048400"/>
              <a:ext cx="545040" cy="545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8"/>
            <p:cNvSpPr/>
            <p:nvPr/>
          </p:nvSpPr>
          <p:spPr>
            <a:xfrm>
              <a:off x="5906520" y="1850760"/>
              <a:ext cx="2216520" cy="94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End Date- September 08, 2020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2" name="CustomShape 9"/>
            <p:cNvSpPr/>
            <p:nvPr/>
          </p:nvSpPr>
          <p:spPr>
            <a:xfrm>
              <a:off x="1019160" y="3530880"/>
              <a:ext cx="940320" cy="940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"/>
            <p:cNvSpPr/>
            <p:nvPr/>
          </p:nvSpPr>
          <p:spPr>
            <a:xfrm>
              <a:off x="1216440" y="3728520"/>
              <a:ext cx="545040" cy="545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1"/>
            <p:cNvSpPr/>
            <p:nvPr/>
          </p:nvSpPr>
          <p:spPr>
            <a:xfrm>
              <a:off x="2161080" y="3530880"/>
              <a:ext cx="2216520" cy="94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Budget Allocated- $100000 CAD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5" name="CustomShape 12"/>
            <p:cNvSpPr/>
            <p:nvPr/>
          </p:nvSpPr>
          <p:spPr>
            <a:xfrm>
              <a:off x="4764600" y="3530880"/>
              <a:ext cx="940320" cy="940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3"/>
            <p:cNvSpPr/>
            <p:nvPr/>
          </p:nvSpPr>
          <p:spPr>
            <a:xfrm>
              <a:off x="4961880" y="3728520"/>
              <a:ext cx="545040" cy="5450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4"/>
            <p:cNvSpPr/>
            <p:nvPr/>
          </p:nvSpPr>
          <p:spPr>
            <a:xfrm>
              <a:off x="5906520" y="3530880"/>
              <a:ext cx="2216520" cy="94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Total Planned Budget- $96711 CAD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8" name="CustomShape 15"/>
            <p:cNvSpPr/>
            <p:nvPr/>
          </p:nvSpPr>
          <p:spPr>
            <a:xfrm>
              <a:off x="1019160" y="5211360"/>
              <a:ext cx="940320" cy="940320"/>
            </a:xfrm>
            <a:prstGeom prst="ellipse">
              <a:avLst/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6"/>
            <p:cNvSpPr/>
            <p:nvPr/>
          </p:nvSpPr>
          <p:spPr>
            <a:xfrm>
              <a:off x="1216440" y="5409000"/>
              <a:ext cx="545040" cy="54504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7"/>
            <p:cNvSpPr/>
            <p:nvPr/>
          </p:nvSpPr>
          <p:spPr>
            <a:xfrm>
              <a:off x="2161080" y="5211360"/>
              <a:ext cx="2216520" cy="94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Time Allocated &amp; Planned- 10 weeks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11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2"/>
          <p:cNvSpPr txBox="1"/>
          <p:nvPr/>
        </p:nvSpPr>
        <p:spPr>
          <a:xfrm>
            <a:off x="0" y="0"/>
            <a:ext cx="9141480" cy="1484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500" b="0" strike="noStrike" spc="-1" dirty="0">
                <a:solidFill>
                  <a:srgbClr val="FFFFFF"/>
                </a:solidFill>
                <a:latin typeface="Calibri"/>
              </a:rPr>
              <a:t>  Project Status History</a:t>
            </a:r>
            <a:endParaRPr lang="en-US" sz="4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4" name="Group 3"/>
          <p:cNvGrpSpPr/>
          <p:nvPr/>
        </p:nvGrpSpPr>
        <p:grpSpPr>
          <a:xfrm>
            <a:off x="628560" y="1829160"/>
            <a:ext cx="7886520" cy="4343760"/>
            <a:chOff x="628560" y="1829160"/>
            <a:chExt cx="7886520" cy="4343760"/>
          </a:xfrm>
        </p:grpSpPr>
        <p:sp>
          <p:nvSpPr>
            <p:cNvPr id="115" name="CustomShape 4"/>
            <p:cNvSpPr/>
            <p:nvPr/>
          </p:nvSpPr>
          <p:spPr>
            <a:xfrm>
              <a:off x="628560" y="1829160"/>
              <a:ext cx="7886520" cy="7236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5"/>
            <p:cNvSpPr/>
            <p:nvPr/>
          </p:nvSpPr>
          <p:spPr>
            <a:xfrm>
              <a:off x="847800" y="1991880"/>
              <a:ext cx="397800" cy="397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6"/>
            <p:cNvSpPr/>
            <p:nvPr/>
          </p:nvSpPr>
          <p:spPr>
            <a:xfrm>
              <a:off x="1464840" y="1829160"/>
              <a:ext cx="7049880" cy="72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76680" rIns="76680" bIns="7668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666"/>
                </a:spcAft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</a:rPr>
                <a:t>Timeline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18" name="CustomShape 7"/>
            <p:cNvSpPr/>
            <p:nvPr/>
          </p:nvSpPr>
          <p:spPr>
            <a:xfrm>
              <a:off x="628560" y="2734200"/>
              <a:ext cx="7886520" cy="7236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8"/>
            <p:cNvSpPr/>
            <p:nvPr/>
          </p:nvSpPr>
          <p:spPr>
            <a:xfrm>
              <a:off x="847800" y="2896920"/>
              <a:ext cx="397800" cy="397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9"/>
            <p:cNvSpPr/>
            <p:nvPr/>
          </p:nvSpPr>
          <p:spPr>
            <a:xfrm>
              <a:off x="1464840" y="2734200"/>
              <a:ext cx="7049880" cy="72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76680" rIns="76680" bIns="7668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666"/>
                </a:spcAft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</a:rPr>
                <a:t>Achievements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21" name="CustomShape 10"/>
            <p:cNvSpPr/>
            <p:nvPr/>
          </p:nvSpPr>
          <p:spPr>
            <a:xfrm>
              <a:off x="628560" y="3639240"/>
              <a:ext cx="7886520" cy="7236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1"/>
            <p:cNvSpPr/>
            <p:nvPr/>
          </p:nvSpPr>
          <p:spPr>
            <a:xfrm>
              <a:off x="847800" y="3802320"/>
              <a:ext cx="397800" cy="397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"/>
            <p:cNvSpPr/>
            <p:nvPr/>
          </p:nvSpPr>
          <p:spPr>
            <a:xfrm>
              <a:off x="1464840" y="3639240"/>
              <a:ext cx="7049880" cy="72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76680" rIns="76680" bIns="7668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666"/>
                </a:spcAft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</a:rPr>
                <a:t>Budget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24" name="CustomShape 13"/>
            <p:cNvSpPr/>
            <p:nvPr/>
          </p:nvSpPr>
          <p:spPr>
            <a:xfrm>
              <a:off x="628560" y="4544280"/>
              <a:ext cx="7886520" cy="7236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4"/>
            <p:cNvSpPr/>
            <p:nvPr/>
          </p:nvSpPr>
          <p:spPr>
            <a:xfrm>
              <a:off x="847800" y="4707360"/>
              <a:ext cx="397800" cy="3978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5"/>
            <p:cNvSpPr/>
            <p:nvPr/>
          </p:nvSpPr>
          <p:spPr>
            <a:xfrm>
              <a:off x="1464840" y="4544280"/>
              <a:ext cx="7049880" cy="72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76680" rIns="76680" bIns="7668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666"/>
                </a:spcAft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</a:rPr>
                <a:t>Risk &amp; issues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27" name="CustomShape 16"/>
            <p:cNvSpPr/>
            <p:nvPr/>
          </p:nvSpPr>
          <p:spPr>
            <a:xfrm>
              <a:off x="628560" y="5449320"/>
              <a:ext cx="7886520" cy="7236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7"/>
            <p:cNvSpPr/>
            <p:nvPr/>
          </p:nvSpPr>
          <p:spPr>
            <a:xfrm>
              <a:off x="847800" y="5612400"/>
              <a:ext cx="397800" cy="3978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8"/>
            <p:cNvSpPr/>
            <p:nvPr/>
          </p:nvSpPr>
          <p:spPr>
            <a:xfrm>
              <a:off x="1464840" y="5449320"/>
              <a:ext cx="7049880" cy="72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76680" rIns="76680" bIns="7668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666"/>
                </a:spcAft>
              </a:pPr>
              <a:r>
                <a:rPr lang="en-US" sz="1900" b="0" strike="noStrike" spc="-1">
                  <a:solidFill>
                    <a:srgbClr val="000000"/>
                  </a:solidFill>
                  <a:latin typeface="Calibri"/>
                </a:rPr>
                <a:t>Next step</a:t>
              </a:r>
              <a:endParaRPr lang="en-US" sz="1900" b="0" strike="noStrike" spc="-1">
                <a:latin typeface="Arial"/>
              </a:endParaRPr>
            </a:p>
          </p:txBody>
        </p:sp>
      </p:grpSp>
      <p:grpSp>
        <p:nvGrpSpPr>
          <p:cNvPr id="130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-10440"/>
            <a:ext cx="9143640" cy="194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0" y="0"/>
            <a:ext cx="9143640" cy="1932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700" b="0" strike="noStrike" spc="-1" dirty="0">
                <a:solidFill>
                  <a:srgbClr val="FFFFFF"/>
                </a:solidFill>
                <a:latin typeface="Calibri"/>
              </a:rPr>
              <a:t>  Achievements</a:t>
            </a:r>
            <a:endParaRPr lang="en-US" sz="47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125680" y="3499200"/>
            <a:ext cx="3484800" cy="4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A05477-6DAC-B842-AFFF-393B455C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" y="2861953"/>
            <a:ext cx="9144000" cy="2063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A7733-E605-9D48-9611-BBE44E47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5ED4-CD1F-3B4A-9042-2B339A3167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spcAft>
                <a:spcPts val="600"/>
              </a:spcAft>
            </a:pPr>
            <a:r>
              <a:rPr lang="en-US" sz="2100" dirty="0">
                <a:latin typeface="+mn-lt"/>
                <a:ea typeface="+mn-ea"/>
                <a:cs typeface="+mn-cs"/>
              </a:rPr>
              <a:t>Budget at completion: $1000000/-</a:t>
            </a:r>
          </a:p>
          <a:p>
            <a:pPr marL="400050" indent="-342900">
              <a:spcAft>
                <a:spcPts val="600"/>
              </a:spcAft>
            </a:pPr>
            <a:r>
              <a:rPr lang="en-US" sz="2100" dirty="0">
                <a:latin typeface="+mn-lt"/>
                <a:ea typeface="+mn-ea"/>
                <a:cs typeface="+mn-cs"/>
              </a:rPr>
              <a:t>Planned Budget: $ 47860/-</a:t>
            </a:r>
          </a:p>
          <a:p>
            <a:pPr marL="400050" indent="-342900">
              <a:spcAft>
                <a:spcPts val="600"/>
              </a:spcAft>
            </a:pPr>
            <a:r>
              <a:rPr lang="en-US" sz="2100" dirty="0">
                <a:latin typeface="+mn-lt"/>
                <a:ea typeface="+mn-ea"/>
                <a:cs typeface="+mn-cs"/>
              </a:rPr>
              <a:t>Actual Cost: $ 44340/-</a:t>
            </a:r>
          </a:p>
          <a:p>
            <a:pPr marL="400050" indent="-342900">
              <a:spcAft>
                <a:spcPts val="600"/>
              </a:spcAft>
            </a:pPr>
            <a:r>
              <a:rPr lang="en-US" sz="2100" dirty="0">
                <a:latin typeface="+mn-lt"/>
                <a:ea typeface="+mn-ea"/>
                <a:cs typeface="+mn-cs"/>
              </a:rPr>
              <a:t>Earned Value: $ 42000/-</a:t>
            </a:r>
          </a:p>
          <a:p>
            <a:pPr marL="400050" indent="-342900">
              <a:spcAft>
                <a:spcPts val="600"/>
              </a:spcAft>
            </a:pPr>
            <a:r>
              <a:rPr lang="en-US" sz="2100" dirty="0">
                <a:latin typeface="+mn-lt"/>
                <a:ea typeface="+mn-ea"/>
                <a:cs typeface="+mn-cs"/>
              </a:rPr>
              <a:t>Variance: $ -2340/-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77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400320" y="563760"/>
            <a:ext cx="3089520" cy="5978520"/>
            <a:chOff x="400320" y="563760"/>
            <a:chExt cx="3089520" cy="5978520"/>
          </a:xfrm>
        </p:grpSpPr>
        <p:sp>
          <p:nvSpPr>
            <p:cNvPr id="158" name="CustomShape 3"/>
            <p:cNvSpPr/>
            <p:nvPr/>
          </p:nvSpPr>
          <p:spPr>
            <a:xfrm flipH="1">
              <a:off x="399960" y="831600"/>
              <a:ext cx="510120" cy="5710680"/>
            </a:xfrm>
            <a:custGeom>
              <a:avLst/>
              <a:gdLst/>
              <a:ahLst/>
              <a:cxnLst/>
              <a:rect l="l" t="t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4"/>
            <p:cNvSpPr/>
            <p:nvPr/>
          </p:nvSpPr>
          <p:spPr>
            <a:xfrm flipH="1">
              <a:off x="606960" y="563760"/>
              <a:ext cx="303480" cy="5520960"/>
            </a:xfrm>
            <a:custGeom>
              <a:avLst/>
              <a:gdLst/>
              <a:ahLst/>
              <a:cxnLst/>
              <a:rect l="l" t="t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5"/>
            <p:cNvSpPr/>
            <p:nvPr/>
          </p:nvSpPr>
          <p:spPr>
            <a:xfrm flipH="1">
              <a:off x="610560" y="564840"/>
              <a:ext cx="2878920" cy="5251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1" name="TextShape 6"/>
          <p:cNvSpPr txBox="1"/>
          <p:nvPr/>
        </p:nvSpPr>
        <p:spPr>
          <a:xfrm>
            <a:off x="823680" y="885600"/>
            <a:ext cx="2422080" cy="4624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"/>
              </a:rPr>
              <a:t>Risks and issues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7"/>
          <p:cNvSpPr txBox="1"/>
          <p:nvPr/>
        </p:nvSpPr>
        <p:spPr>
          <a:xfrm>
            <a:off x="3733920" y="885600"/>
            <a:ext cx="4893480" cy="4616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100" dirty="0"/>
              <a:t>Risk:</a:t>
            </a:r>
          </a:p>
          <a:p>
            <a:r>
              <a:rPr lang="en-US" sz="2100" dirty="0"/>
              <a:t>Due to 1-week lagging, there can be delay in accomplishment of goals in certain phases.</a:t>
            </a:r>
          </a:p>
          <a:p>
            <a:endParaRPr lang="en-US" sz="2100" dirty="0"/>
          </a:p>
          <a:p>
            <a:r>
              <a:rPr lang="en-US" sz="2100" dirty="0"/>
              <a:t>Issue:</a:t>
            </a:r>
          </a:p>
          <a:p>
            <a:r>
              <a:rPr lang="en-US" sz="2100" dirty="0"/>
              <a:t>Improper communication.</a:t>
            </a:r>
          </a:p>
          <a:p>
            <a:r>
              <a:rPr lang="en-US" sz="2100" dirty="0"/>
              <a:t>No proper authorization for JIRA software.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01B7-FC7D-5D42-8AE7-42D3EF68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53787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Sheet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4A6A7-9FCD-B842-AD1F-C3CD420B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8" y="2280062"/>
            <a:ext cx="8372104" cy="37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87FFE-4611-4649-90CD-83BE21C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Ongoing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A549-0849-E041-B725-438DFEBCB40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3018646"/>
            <a:ext cx="8229240" cy="1688667"/>
          </a:xfrm>
        </p:spPr>
        <p:txBody>
          <a:bodyPr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DESIGN PHASE- Software design document (Approval from the client)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DEVELOPMENT- Coding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TESTING- Unit Testing</a:t>
            </a:r>
          </a:p>
        </p:txBody>
      </p:sp>
    </p:spTree>
    <p:extLst>
      <p:ext uri="{BB962C8B-B14F-4D97-AF65-F5344CB8AC3E}">
        <p14:creationId xmlns:p14="http://schemas.microsoft.com/office/powerpoint/2010/main" val="429052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294</Words>
  <Application>Microsoft Macintosh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Budget</vt:lpstr>
      <vt:lpstr>PowerPoint Presentation</vt:lpstr>
      <vt:lpstr>  Risk Sheet</vt:lpstr>
      <vt:lpstr>Ongoing Steps</vt:lpstr>
      <vt:lpstr>Upcoming Steps</vt:lpstr>
      <vt:lpstr>Important Milestones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 Gupta</dc:creator>
  <cp:lastModifiedBy>Ashu Gupta</cp:lastModifiedBy>
  <cp:revision>3</cp:revision>
  <dcterms:created xsi:type="dcterms:W3CDTF">2020-08-20T18:27:48Z</dcterms:created>
  <dcterms:modified xsi:type="dcterms:W3CDTF">2020-08-20T18:33:23Z</dcterms:modified>
</cp:coreProperties>
</file>