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1" r:id="rId4"/>
    <p:sldId id="257" r:id="rId5"/>
    <p:sldId id="264" r:id="rId6"/>
    <p:sldId id="266" r:id="rId7"/>
    <p:sldId id="260" r:id="rId8"/>
    <p:sldId id="262" r:id="rId9"/>
    <p:sldId id="258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31/01/2025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n airline&#10;&#10;AI-generated content may be incorrect.">
            <a:extLst>
              <a:ext uri="{FF2B5EF4-FFF2-40B4-BE49-F238E27FC236}">
                <a16:creationId xmlns:a16="http://schemas.microsoft.com/office/drawing/2014/main" id="{FC5B1B81-C36C-54AE-F51E-ED64AFD3E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8" y="74648"/>
            <a:ext cx="3261085" cy="965587"/>
          </a:xfrm>
          <a:prstGeom prst="rect">
            <a:avLst/>
          </a:prstGeom>
          <a:effectLst>
            <a:outerShdw blurRad="254000" dist="50800" dir="5400000" algn="ctr" rotWithShape="0">
              <a:srgbClr val="000000">
                <a:alpha val="23000"/>
              </a:srgbClr>
            </a:outerShdw>
          </a:effectLst>
          <a:scene3d>
            <a:camera prst="orthographicFront">
              <a:rot lat="0" lon="600000" rev="0"/>
            </a:camera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British Airways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" panose="020B0504020202020204" pitchFamily="34" charset="0"/>
              </a:rPr>
              <a:t>Airline Review Analysis Insights</a:t>
            </a:r>
          </a:p>
          <a:p>
            <a:r>
              <a:rPr lang="en-GB" sz="28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" panose="020B0504020202020204" pitchFamily="34" charset="0"/>
              </a:rPr>
              <a:t>Summary of Key Findings from Skytrax Reviews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D54F0-98B5-1B3F-C841-D2143EE9D766}"/>
              </a:ext>
            </a:extLst>
          </p:cNvPr>
          <p:cNvSpPr txBox="1"/>
          <p:nvPr/>
        </p:nvSpPr>
        <p:spPr>
          <a:xfrm>
            <a:off x="9496338" y="6112210"/>
            <a:ext cx="286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 Light" panose="020F0502020204030204" pitchFamily="18" charset="0"/>
              </a:rPr>
              <a:t>Name: Simran Kaur </a:t>
            </a:r>
          </a:p>
          <a:p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 Light" panose="020F0502020204030204" pitchFamily="18" charset="0"/>
              </a:rPr>
              <a:t>Date: 1</a:t>
            </a:r>
            <a:r>
              <a:rPr lang="en-IN" b="1" baseline="30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 Light" panose="020F0502020204030204" pitchFamily="18" charset="0"/>
              </a:rPr>
              <a:t>st</a:t>
            </a:r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 Light" panose="020F0502020204030204" pitchFamily="18" charset="0"/>
              </a:rPr>
              <a:t> February 2025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B3A5-C116-ACA5-814C-8E0AA5F9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274" y="862139"/>
            <a:ext cx="8859473" cy="1325563"/>
          </a:xfrm>
        </p:spPr>
        <p:txBody>
          <a:bodyPr/>
          <a:lstStyle/>
          <a:p>
            <a:r>
              <a:rPr lang="en-IN" b="1" dirty="0">
                <a:latin typeface="Californian FB" panose="0207040306080B030204" pitchFamily="18" charset="0"/>
              </a:rPr>
              <a:t>Summary of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12663-B34F-08BB-2970-0A69BFA18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4073"/>
            <a:ext cx="10515600" cy="435133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Sentiment Distribution </a:t>
            </a:r>
            <a:r>
              <a:rPr lang="en-IN" dirty="0">
                <a:latin typeface="Amasis MT Pro" panose="02040504050005020304" pitchFamily="18" charset="0"/>
              </a:rPr>
              <a:t>– Positive sentiment dominates but negative and neutral reviews highlight area for improvement. </a:t>
            </a:r>
          </a:p>
          <a:p>
            <a:r>
              <a:rPr lang="en-IN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Seat comfort </a:t>
            </a:r>
            <a:r>
              <a:rPr lang="en-IN" dirty="0">
                <a:latin typeface="Amasis MT Pro" panose="02040504050005020304" pitchFamily="18" charset="0"/>
              </a:rPr>
              <a:t>– declined over time.</a:t>
            </a:r>
          </a:p>
          <a:p>
            <a:r>
              <a:rPr lang="en-IN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Crew and customer service </a:t>
            </a:r>
            <a:r>
              <a:rPr lang="en-IN" dirty="0">
                <a:latin typeface="Amasis MT Pro" panose="02040504050005020304" pitchFamily="18" charset="0"/>
              </a:rPr>
              <a:t>– improved over time.</a:t>
            </a:r>
          </a:p>
          <a:p>
            <a:r>
              <a:rPr lang="en-IN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Food and beverages </a:t>
            </a:r>
            <a:r>
              <a:rPr lang="en-IN" dirty="0">
                <a:latin typeface="Amasis MT Pro" panose="02040504050005020304" pitchFamily="18" charset="0"/>
              </a:rPr>
              <a:t>– improved over time.</a:t>
            </a:r>
          </a:p>
          <a:p>
            <a:r>
              <a:rPr lang="en-IN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Inflight entertainment </a:t>
            </a:r>
            <a:r>
              <a:rPr lang="en-IN" dirty="0">
                <a:latin typeface="Amasis MT Pro" panose="02040504050005020304" pitchFamily="18" charset="0"/>
              </a:rPr>
              <a:t>– skewed toward lower ratings, indicating common dissatisfaction.</a:t>
            </a:r>
          </a:p>
          <a:p>
            <a:r>
              <a:rPr lang="en-IN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Wi-fi and connectivity </a:t>
            </a:r>
            <a:r>
              <a:rPr lang="en-IN" dirty="0">
                <a:latin typeface="Amasis MT Pro" panose="02040504050005020304" pitchFamily="18" charset="0"/>
              </a:rPr>
              <a:t>– lowest rating highlighting it as the weakest service area.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logo of an airline&#10;&#10;AI-generated content may be incorrect.">
            <a:extLst>
              <a:ext uri="{FF2B5EF4-FFF2-40B4-BE49-F238E27FC236}">
                <a16:creationId xmlns:a16="http://schemas.microsoft.com/office/drawing/2014/main" id="{B5BDB4E8-5D62-5883-D092-2F7E5631E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94631" cy="620207"/>
          </a:xfrm>
          <a:prstGeom prst="rect">
            <a:avLst/>
          </a:prstGeom>
          <a:effectLst>
            <a:outerShdw blurRad="254000" dist="50800" dir="5400000" algn="ctr" rotWithShape="0">
              <a:srgbClr val="000000">
                <a:alpha val="23000"/>
              </a:srgbClr>
            </a:outerShdw>
          </a:effectLst>
          <a:scene3d>
            <a:camera prst="orthographicFront">
              <a:rot lat="0" lon="6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52423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5EC0-A5BC-401D-97BB-B27D9C1B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81" y="1088379"/>
            <a:ext cx="11241948" cy="1125687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Californian FB" panose="0207040306080B030204" pitchFamily="18" charset="0"/>
              </a:rPr>
              <a:t>Recommendations For improving passenger 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F6123-9BE7-CC28-3C8F-40ABF0DAF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81" y="2337354"/>
            <a:ext cx="11736898" cy="389566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masis MT Pro" panose="02040504050005020304" pitchFamily="18" charset="0"/>
              </a:rPr>
              <a:t>Must focus on enhancing </a:t>
            </a:r>
            <a:r>
              <a:rPr lang="en-IN" sz="2400" dirty="0">
                <a:solidFill>
                  <a:srgbClr val="FFFF00"/>
                </a:solidFill>
                <a:latin typeface="Amasis MT Pro" panose="02040504050005020304" pitchFamily="18" charset="0"/>
              </a:rPr>
              <a:t>seat comfort</a:t>
            </a:r>
            <a:r>
              <a:rPr lang="en-IN" sz="2400" dirty="0">
                <a:latin typeface="Amasis MT Pro" panose="02040504050005020304" pitchFamily="18" charset="0"/>
              </a:rPr>
              <a:t>, especially in </a:t>
            </a:r>
            <a:r>
              <a:rPr lang="en-IN" sz="2400" dirty="0">
                <a:solidFill>
                  <a:srgbClr val="FFFF00"/>
                </a:solidFill>
                <a:latin typeface="Amasis MT Pro" panose="02040504050005020304" pitchFamily="18" charset="0"/>
              </a:rPr>
              <a:t>Economy class </a:t>
            </a:r>
            <a:r>
              <a:rPr lang="en-IN" sz="2400" dirty="0">
                <a:latin typeface="Amasis MT Pro" panose="02040504050005020304" pitchFamily="18" charset="0"/>
              </a:rPr>
              <a:t>to address declining ratings and negative feedback</a:t>
            </a:r>
          </a:p>
          <a:p>
            <a:r>
              <a:rPr lang="en-IN" sz="2400" dirty="0">
                <a:latin typeface="Amasis MT Pro" panose="02040504050005020304" pitchFamily="18" charset="0"/>
              </a:rPr>
              <a:t>Invest in better </a:t>
            </a:r>
            <a:r>
              <a:rPr lang="en-IN" sz="2400" dirty="0">
                <a:solidFill>
                  <a:srgbClr val="FFFF00"/>
                </a:solidFill>
                <a:latin typeface="Amasis MT Pro" panose="02040504050005020304" pitchFamily="18" charset="0"/>
              </a:rPr>
              <a:t>wi-fi services </a:t>
            </a:r>
            <a:r>
              <a:rPr lang="en-IN" sz="2400" dirty="0">
                <a:latin typeface="Amasis MT Pro" panose="02040504050005020304" pitchFamily="18" charset="0"/>
              </a:rPr>
              <a:t>, as it is the weakest area with the lowest ratings</a:t>
            </a:r>
          </a:p>
          <a:p>
            <a:r>
              <a:rPr lang="en-IN" sz="2400" dirty="0">
                <a:latin typeface="Amasis MT Pro" panose="02040504050005020304" pitchFamily="18" charset="0"/>
              </a:rPr>
              <a:t>Continue efforts to </a:t>
            </a:r>
            <a:r>
              <a:rPr lang="en-IN" sz="2400" dirty="0">
                <a:solidFill>
                  <a:srgbClr val="FFFF00"/>
                </a:solidFill>
                <a:latin typeface="Amasis MT Pro" panose="02040504050005020304" pitchFamily="18" charset="0"/>
              </a:rPr>
              <a:t>improve food and beverages</a:t>
            </a:r>
            <a:r>
              <a:rPr lang="en-IN" sz="2400" dirty="0">
                <a:latin typeface="Amasis MT Pro" panose="02040504050005020304" pitchFamily="18" charset="0"/>
              </a:rPr>
              <a:t>, as passengers have responded positively to recent changes</a:t>
            </a:r>
          </a:p>
          <a:p>
            <a:r>
              <a:rPr lang="en-IN" sz="2400" dirty="0">
                <a:solidFill>
                  <a:srgbClr val="FFFF00"/>
                </a:solidFill>
                <a:latin typeface="Amasis MT Pro" panose="02040504050005020304" pitchFamily="18" charset="0"/>
              </a:rPr>
              <a:t>Improve ground services </a:t>
            </a:r>
            <a:r>
              <a:rPr lang="en-IN" sz="2400" dirty="0">
                <a:latin typeface="Amasis MT Pro" panose="02040504050005020304" pitchFamily="18" charset="0"/>
              </a:rPr>
              <a:t>to positively impact seat comfort ratings and overall passenger experience </a:t>
            </a:r>
          </a:p>
          <a:p>
            <a:r>
              <a:rPr lang="en-IN" sz="2400" dirty="0">
                <a:latin typeface="Amasis MT Pro" panose="02040504050005020304" pitchFamily="18" charset="0"/>
              </a:rPr>
              <a:t>Enhance amenities and comfort in economy class to increase recommendation rate and satisfaction.</a:t>
            </a:r>
          </a:p>
        </p:txBody>
      </p:sp>
      <p:pic>
        <p:nvPicPr>
          <p:cNvPr id="4" name="Picture 3" descr="A logo of an airline&#10;&#10;AI-generated content may be incorrect.">
            <a:extLst>
              <a:ext uri="{FF2B5EF4-FFF2-40B4-BE49-F238E27FC236}">
                <a16:creationId xmlns:a16="http://schemas.microsoft.com/office/drawing/2014/main" id="{F2FEEF20-AA7C-035E-8413-492700D76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78751" cy="763552"/>
          </a:xfrm>
          <a:prstGeom prst="rect">
            <a:avLst/>
          </a:prstGeom>
          <a:effectLst>
            <a:outerShdw blurRad="254000" dist="50800" dir="5400000" algn="ctr" rotWithShape="0">
              <a:srgbClr val="000000">
                <a:alpha val="23000"/>
              </a:srgbClr>
            </a:outerShdw>
          </a:effectLst>
          <a:scene3d>
            <a:camera prst="orthographicFront">
              <a:rot lat="0" lon="6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76053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C712-E119-593F-745D-DB9F91CB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4976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tx1">
                    <a:lumMod val="95000"/>
                  </a:schemeClr>
                </a:solidFill>
                <a:latin typeface="Californian FB" panose="0207040306080B030204" pitchFamily="18" charset="0"/>
                <a:cs typeface="Aptos Serif" panose="020B0502040204020203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86071-C7B3-6DDC-2BE9-53B8312CE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masis MT Pro" panose="02040504050005020304" pitchFamily="18" charset="0"/>
              </a:rPr>
              <a:t>This presentation summarizes key findings from an analysis of Skytrax airline reviews providing insights into customer sentiments, key drivers of satisfaction and areas for improvements.</a:t>
            </a:r>
          </a:p>
          <a:p>
            <a:r>
              <a:rPr lang="en-IN" dirty="0">
                <a:latin typeface="Amasis MT Pro" panose="02040504050005020304" pitchFamily="18" charset="0"/>
              </a:rPr>
              <a:t>Data was scraped from Skytrax focusing on reviews specifically about the airline itself. </a:t>
            </a:r>
          </a:p>
          <a:p>
            <a:r>
              <a:rPr lang="en-IN" dirty="0">
                <a:latin typeface="Amasis MT Pro" panose="02040504050005020304" pitchFamily="18" charset="0"/>
              </a:rPr>
              <a:t>Analysis include sentiment analysis, topic modelling and statistical analysis of various aspects of the reviews.</a:t>
            </a:r>
          </a:p>
          <a:p>
            <a:r>
              <a:rPr lang="en-IN" dirty="0">
                <a:latin typeface="Amasis MT Pro" panose="02040504050005020304" pitchFamily="18" charset="0"/>
              </a:rPr>
              <a:t>The findings will inform strategies to improve customer satisfaction and address areas of concern </a:t>
            </a:r>
            <a:r>
              <a:rPr lang="en-IN" dirty="0"/>
              <a:t>.</a:t>
            </a:r>
          </a:p>
        </p:txBody>
      </p:sp>
      <p:pic>
        <p:nvPicPr>
          <p:cNvPr id="4" name="Picture 3" descr="A logo of an airline&#10;&#10;AI-generated content may be incorrect.">
            <a:extLst>
              <a:ext uri="{FF2B5EF4-FFF2-40B4-BE49-F238E27FC236}">
                <a16:creationId xmlns:a16="http://schemas.microsoft.com/office/drawing/2014/main" id="{4751EFE7-0335-8282-4623-6487C821B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97512" cy="709888"/>
          </a:xfrm>
          <a:prstGeom prst="rect">
            <a:avLst/>
          </a:prstGeom>
          <a:effectLst>
            <a:outerShdw blurRad="254000" dist="50800" dir="5400000" algn="ctr" rotWithShape="0">
              <a:srgbClr val="000000">
                <a:alpha val="23000"/>
              </a:srgbClr>
            </a:outerShdw>
          </a:effectLst>
          <a:scene3d>
            <a:camera prst="orthographicFront">
              <a:rot lat="0" lon="6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9231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C056-38FA-E7E0-48ED-B7B80F70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202" y="408725"/>
            <a:ext cx="5265595" cy="13390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Californian FB" panose="0207040306080B030204" pitchFamily="18" charset="0"/>
              </a:rPr>
              <a:t>Word Cloud </a:t>
            </a:r>
          </a:p>
        </p:txBody>
      </p:sp>
      <p:pic>
        <p:nvPicPr>
          <p:cNvPr id="6" name="Content Placeholder 5" descr="A close-up of words&#10;&#10;AI-generated content may be incorrect.">
            <a:extLst>
              <a:ext uri="{FF2B5EF4-FFF2-40B4-BE49-F238E27FC236}">
                <a16:creationId xmlns:a16="http://schemas.microsoft.com/office/drawing/2014/main" id="{1F68DEBA-BF94-884F-E68D-C0BDC9AC2B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0305" y="2166264"/>
            <a:ext cx="7024895" cy="388125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1C275-DD9C-3E5E-FC7D-FDC71AF88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10638" y="1747802"/>
            <a:ext cx="4091057" cy="438515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latin typeface="Amasis MT Pro" panose="02040504050005020304" pitchFamily="18" charset="0"/>
              </a:rPr>
              <a:t>Frequent Words – </a:t>
            </a:r>
            <a:r>
              <a:rPr lang="en-US" dirty="0">
                <a:solidFill>
                  <a:srgbClr val="FFFF00"/>
                </a:solidFill>
                <a:latin typeface="Amasis MT Pro" panose="02040504050005020304" pitchFamily="18" charset="0"/>
              </a:rPr>
              <a:t>Flight, seat , staff service, time food , baggage class customer. </a:t>
            </a:r>
          </a:p>
          <a:p>
            <a:r>
              <a:rPr lang="en-US" dirty="0">
                <a:latin typeface="Amasis MT Pro" panose="02040504050005020304" pitchFamily="18" charset="0"/>
              </a:rPr>
              <a:t>Positive aspects – </a:t>
            </a:r>
            <a:r>
              <a:rPr lang="en-US" dirty="0">
                <a:solidFill>
                  <a:srgbClr val="FFFF00"/>
                </a:solidFill>
                <a:latin typeface="Amasis MT Pro" panose="02040504050005020304" pitchFamily="18" charset="0"/>
              </a:rPr>
              <a:t>Good great excellent comfortable friendly</a:t>
            </a:r>
            <a:r>
              <a:rPr lang="en-US" dirty="0">
                <a:latin typeface="Amasis MT Pro" panose="02040504050005020304" pitchFamily="18" charset="0"/>
              </a:rPr>
              <a:t>.</a:t>
            </a:r>
          </a:p>
          <a:p>
            <a:r>
              <a:rPr lang="en-US" dirty="0">
                <a:latin typeface="Amasis MT Pro" panose="02040504050005020304" pitchFamily="18" charset="0"/>
              </a:rPr>
              <a:t>Negative Aspect – </a:t>
            </a:r>
            <a:r>
              <a:rPr lang="en-US" dirty="0">
                <a:solidFill>
                  <a:srgbClr val="FFFF00"/>
                </a:solidFill>
                <a:latin typeface="Amasis MT Pro" panose="02040504050005020304" pitchFamily="18" charset="0"/>
              </a:rPr>
              <a:t>Delayed, cancelled lost issue, problem bad</a:t>
            </a:r>
            <a:r>
              <a:rPr lang="en-US" dirty="0">
                <a:latin typeface="Amasis MT Pro" panose="02040504050005020304" pitchFamily="18" charset="0"/>
              </a:rPr>
              <a:t>.</a:t>
            </a:r>
          </a:p>
          <a:p>
            <a:r>
              <a:rPr lang="en-US" dirty="0">
                <a:latin typeface="Amasis MT Pro" panose="02040504050005020304" pitchFamily="18" charset="0"/>
              </a:rPr>
              <a:t>Neutral aspects – </a:t>
            </a:r>
            <a:r>
              <a:rPr lang="en-US" dirty="0">
                <a:solidFill>
                  <a:srgbClr val="FFFF00"/>
                </a:solidFill>
                <a:latin typeface="Amasis MT Pro" panose="02040504050005020304" pitchFamily="18" charset="0"/>
              </a:rPr>
              <a:t>check, gate, time, boarding, airport plane</a:t>
            </a:r>
            <a:r>
              <a:rPr lang="en-US" dirty="0">
                <a:latin typeface="Amasis MT Pro" panose="02040504050005020304" pitchFamily="18" charset="0"/>
              </a:rPr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logo of an airline&#10;&#10;AI-generated content may be incorrect.">
            <a:extLst>
              <a:ext uri="{FF2B5EF4-FFF2-40B4-BE49-F238E27FC236}">
                <a16:creationId xmlns:a16="http://schemas.microsoft.com/office/drawing/2014/main" id="{F0A6A4E3-95BC-1CB9-C3DB-D60CA3308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5" y="0"/>
            <a:ext cx="2760781" cy="817450"/>
          </a:xfrm>
          <a:prstGeom prst="rect">
            <a:avLst/>
          </a:prstGeom>
          <a:effectLst>
            <a:outerShdw blurRad="254000" dist="50800" dir="5400000" algn="ctr" rotWithShape="0">
              <a:srgbClr val="000000">
                <a:alpha val="23000"/>
              </a:srgbClr>
            </a:outerShdw>
          </a:effectLst>
          <a:scene3d>
            <a:camera prst="orthographicFront">
              <a:rot lat="0" lon="6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90303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C5D2F27-FC8A-CDC7-AEAF-3BDBED8F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158" y="4859"/>
            <a:ext cx="9164527" cy="16002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alifornian FB" panose="0207040306080B030204" pitchFamily="18" charset="0"/>
              </a:rPr>
              <a:t>Sentiment Distribution of reviews </a:t>
            </a:r>
          </a:p>
        </p:txBody>
      </p:sp>
      <p:pic>
        <p:nvPicPr>
          <p:cNvPr id="9" name="Content Placeholder 8" descr="A graph of a bar chart&#10;&#10;AI-generated content may be incorrect.">
            <a:extLst>
              <a:ext uri="{FF2B5EF4-FFF2-40B4-BE49-F238E27FC236}">
                <a16:creationId xmlns:a16="http://schemas.microsoft.com/office/drawing/2014/main" id="{8522B761-F334-84C7-3170-C193FC53D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462" r="11350"/>
          <a:stretch/>
        </p:blipFill>
        <p:spPr>
          <a:xfrm>
            <a:off x="123038" y="1772174"/>
            <a:ext cx="5500382" cy="4628317"/>
          </a:xfrm>
          <a:noFill/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7FF51EA-42CF-8108-DB52-0583560E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51831" y="1998677"/>
            <a:ext cx="5500382" cy="3811588"/>
          </a:xfrm>
        </p:spPr>
        <p:txBody>
          <a:bodyPr>
            <a:normAutofit fontScale="25000" lnSpcReduction="20000"/>
          </a:bodyPr>
          <a:lstStyle/>
          <a:p>
            <a:pPr marL="1143000" indent="-1143000">
              <a:buFont typeface="Courier New" panose="02070309020205020404" pitchFamily="49" charset="0"/>
              <a:buChar char="o"/>
            </a:pPr>
            <a:r>
              <a:rPr lang="en-US" sz="9600" b="1" dirty="0">
                <a:solidFill>
                  <a:srgbClr val="FFFF00"/>
                </a:solidFill>
                <a:latin typeface="Amasis MT Pro" panose="02040504050005020304" pitchFamily="18" charset="0"/>
              </a:rPr>
              <a:t>Negative sentiment </a:t>
            </a:r>
            <a:r>
              <a:rPr lang="en-US" sz="9600" dirty="0">
                <a:latin typeface="Amasis MT Pro" panose="02040504050005020304" pitchFamily="18" charset="0"/>
              </a:rPr>
              <a:t>– area of improvement. Negative reviews highlight specific areas for improvement</a:t>
            </a:r>
          </a:p>
          <a:p>
            <a:pPr marL="1143000" indent="-1143000">
              <a:buFont typeface="Courier New" panose="02070309020205020404" pitchFamily="49" charset="0"/>
              <a:buChar char="o"/>
            </a:pPr>
            <a:r>
              <a:rPr lang="en-US" sz="9600" b="1" dirty="0">
                <a:solidFill>
                  <a:srgbClr val="FFFF00"/>
                </a:solidFill>
                <a:latin typeface="Amasis MT Pro" panose="02040504050005020304" pitchFamily="18" charset="0"/>
              </a:rPr>
              <a:t>Positive sentiment </a:t>
            </a:r>
            <a:r>
              <a:rPr lang="en-US" sz="9600" b="1" dirty="0">
                <a:latin typeface="Amasis MT Pro" panose="02040504050005020304" pitchFamily="18" charset="0"/>
              </a:rPr>
              <a:t>- </a:t>
            </a:r>
            <a:r>
              <a:rPr lang="en-US" sz="9600" dirty="0">
                <a:latin typeface="Amasis MT Pro" panose="02040504050005020304" pitchFamily="18" charset="0"/>
              </a:rPr>
              <a:t>passengers appreciate these aspects.  Positive reviews dominate, indicates overall satisfaction</a:t>
            </a:r>
          </a:p>
          <a:p>
            <a:pPr marL="1143000" indent="-1143000">
              <a:buFont typeface="Courier New" panose="02070309020205020404" pitchFamily="49" charset="0"/>
              <a:buChar char="o"/>
            </a:pPr>
            <a:r>
              <a:rPr lang="en-US" sz="9600" b="1" dirty="0">
                <a:solidFill>
                  <a:srgbClr val="FFFF00"/>
                </a:solidFill>
                <a:latin typeface="Amasis MT Pro" panose="02040504050005020304" pitchFamily="18" charset="0"/>
              </a:rPr>
              <a:t>Neutral sentiment </a:t>
            </a:r>
            <a:r>
              <a:rPr lang="en-US" sz="9600" dirty="0">
                <a:latin typeface="Amasis MT Pro" panose="02040504050005020304" pitchFamily="18" charset="0"/>
              </a:rPr>
              <a:t>– descriptive feedback on travel experience. Neutral reviews provide additional insights for enhancement.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10" name="Picture 9" descr="A logo of an airline&#10;&#10;AI-generated content may be incorrect.">
            <a:extLst>
              <a:ext uri="{FF2B5EF4-FFF2-40B4-BE49-F238E27FC236}">
                <a16:creationId xmlns:a16="http://schemas.microsoft.com/office/drawing/2014/main" id="{4473B59F-D80C-B607-90E9-AA8A58556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51"/>
            <a:ext cx="2534812" cy="750542"/>
          </a:xfrm>
          <a:prstGeom prst="rect">
            <a:avLst/>
          </a:prstGeom>
          <a:effectLst>
            <a:outerShdw blurRad="254000" dist="50800" dir="5400000" algn="ctr" rotWithShape="0">
              <a:srgbClr val="000000">
                <a:alpha val="23000"/>
              </a:srgbClr>
            </a:outerShdw>
          </a:effectLst>
          <a:scene3d>
            <a:camera prst="orthographicFront">
              <a:rot lat="0" lon="600000" rev="0"/>
            </a:camera>
            <a:lightRig rig="threePt" dir="t"/>
          </a:scene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81AB26-BC75-7B5C-22EC-C119E17E373D}"/>
              </a:ext>
            </a:extLst>
          </p:cNvPr>
          <p:cNvSpPr txBox="1"/>
          <p:nvPr/>
        </p:nvSpPr>
        <p:spPr>
          <a:xfrm>
            <a:off x="4748169" y="5903988"/>
            <a:ext cx="1347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Neutra</a:t>
            </a:r>
            <a:r>
              <a:rPr lang="en-IN" sz="1100" b="1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E0D8-CCD8-8315-CC3A-67A98828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612" y="68591"/>
            <a:ext cx="6102948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Californian FB" panose="0207040306080B030204" pitchFamily="18" charset="0"/>
              </a:rPr>
              <a:t>Seat Comfort Ratings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DF334-D8DD-94D1-8FD7-65D87A040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8514" y="2065212"/>
            <a:ext cx="5319062" cy="37399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Amasis MT Pro" panose="02040504050005020304" pitchFamily="18" charset="0"/>
              </a:rPr>
              <a:t>Positive sentiment </a:t>
            </a:r>
            <a:r>
              <a:rPr lang="en-US" sz="2400" dirty="0">
                <a:latin typeface="Amasis MT Pro" panose="02040504050005020304" pitchFamily="18" charset="0"/>
              </a:rPr>
              <a:t>- Higher seat comfort ratings (Evenly spread distribution).</a:t>
            </a:r>
          </a:p>
          <a:p>
            <a:r>
              <a:rPr lang="en-US" sz="2400" b="1" dirty="0">
                <a:solidFill>
                  <a:srgbClr val="FFFF00"/>
                </a:solidFill>
                <a:latin typeface="Amasis MT Pro" panose="02040504050005020304" pitchFamily="18" charset="0"/>
              </a:rPr>
              <a:t>Negative sentiment </a:t>
            </a:r>
            <a:r>
              <a:rPr lang="en-US" sz="2400" dirty="0">
                <a:latin typeface="Amasis MT Pro" panose="02040504050005020304" pitchFamily="18" charset="0"/>
              </a:rPr>
              <a:t>- Lower seat comfort ratings (Skewed left distribution). </a:t>
            </a:r>
          </a:p>
          <a:p>
            <a:r>
              <a:rPr lang="en-US" sz="2400" b="1" dirty="0">
                <a:solidFill>
                  <a:srgbClr val="FFFF00"/>
                </a:solidFill>
                <a:latin typeface="Amasis MT Pro" panose="02040504050005020304" pitchFamily="18" charset="0"/>
              </a:rPr>
              <a:t>Neutral sentiment </a:t>
            </a:r>
            <a:r>
              <a:rPr lang="en-US" sz="2400" dirty="0">
                <a:latin typeface="Amasis MT Pro" panose="02040504050005020304" pitchFamily="18" charset="0"/>
              </a:rPr>
              <a:t>- Moderate seat comfort ratings (Slightly skewed left distribution).</a:t>
            </a:r>
          </a:p>
        </p:txBody>
      </p:sp>
      <p:pic>
        <p:nvPicPr>
          <p:cNvPr id="6" name="Content Placeholder 5" descr="A diagram of a seat comfort rating&#10;&#10;AI-generated content may be incorrect.">
            <a:extLst>
              <a:ext uri="{FF2B5EF4-FFF2-40B4-BE49-F238E27FC236}">
                <a16:creationId xmlns:a16="http://schemas.microsoft.com/office/drawing/2014/main" id="{86D10A2C-D1F2-6BDE-D04A-AC4575BC1D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2364" b="-1"/>
          <a:stretch/>
        </p:blipFill>
        <p:spPr>
          <a:xfrm>
            <a:off x="524424" y="2147582"/>
            <a:ext cx="5319062" cy="340161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A logo of an airline&#10;&#10;AI-generated content may be incorrect.">
            <a:extLst>
              <a:ext uri="{FF2B5EF4-FFF2-40B4-BE49-F238E27FC236}">
                <a16:creationId xmlns:a16="http://schemas.microsoft.com/office/drawing/2014/main" id="{082DB525-CAB0-5809-71DA-EEF56F7E1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5" y="1"/>
            <a:ext cx="2960859" cy="876692"/>
          </a:xfrm>
          <a:prstGeom prst="rect">
            <a:avLst/>
          </a:prstGeom>
          <a:effectLst>
            <a:outerShdw blurRad="254000" dist="50800" dir="5400000" algn="ctr" rotWithShape="0">
              <a:srgbClr val="000000">
                <a:alpha val="23000"/>
              </a:srgbClr>
            </a:outerShdw>
          </a:effectLst>
          <a:scene3d>
            <a:camera prst="orthographicFront">
              <a:rot lat="0" lon="6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38896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13C7-0952-C913-3D7C-15549FBD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36" y="289551"/>
            <a:ext cx="10979084" cy="1539249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Californian FB" panose="0207040306080B030204" pitchFamily="18" charset="0"/>
              </a:rPr>
              <a:t>Recommendations from different classes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5D260-CA08-633C-BE03-D2C5EDF45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03986" y="2277073"/>
            <a:ext cx="5803234" cy="3811588"/>
          </a:xfrm>
        </p:spPr>
        <p:txBody>
          <a:bodyPr>
            <a:normAutofit lnSpcReduction="10000"/>
          </a:bodyPr>
          <a:lstStyle/>
          <a:p>
            <a:r>
              <a:rPr lang="en-IN" sz="3500" b="1" dirty="0">
                <a:solidFill>
                  <a:srgbClr val="FFFF00"/>
                </a:solidFill>
                <a:latin typeface="Amasis MT Pro" panose="02040504050005020304" pitchFamily="18" charset="0"/>
              </a:rPr>
              <a:t>Business class </a:t>
            </a:r>
            <a:r>
              <a:rPr lang="en-IN" sz="3500" dirty="0">
                <a:latin typeface="Amasis MT Pro" panose="02040504050005020304" pitchFamily="18" charset="0"/>
              </a:rPr>
              <a:t>highest number of </a:t>
            </a:r>
            <a:r>
              <a:rPr lang="en-IN" sz="3500" dirty="0">
                <a:solidFill>
                  <a:schemeClr val="accent2">
                    <a:lumMod val="60000"/>
                    <a:lumOff val="40000"/>
                  </a:schemeClr>
                </a:solidFill>
                <a:latin typeface="Amasis MT Pro" panose="02040504050005020304" pitchFamily="18" charset="0"/>
              </a:rPr>
              <a:t>“Yes” </a:t>
            </a:r>
            <a:r>
              <a:rPr lang="en-IN" sz="3500" dirty="0">
                <a:latin typeface="Amasis MT Pro" panose="02040504050005020304" pitchFamily="18" charset="0"/>
              </a:rPr>
              <a:t>recommendations indicating high passenger satisfaction</a:t>
            </a:r>
          </a:p>
          <a:p>
            <a:r>
              <a:rPr lang="en-IN" sz="3500" b="1" dirty="0">
                <a:solidFill>
                  <a:srgbClr val="FFFF00"/>
                </a:solidFill>
                <a:latin typeface="Amasis MT Pro" panose="02040504050005020304" pitchFamily="18" charset="0"/>
              </a:rPr>
              <a:t>Economy class </a:t>
            </a:r>
            <a:r>
              <a:rPr lang="en-IN" sz="3500" dirty="0">
                <a:latin typeface="Amasis MT Pro" panose="02040504050005020304" pitchFamily="18" charset="0"/>
              </a:rPr>
              <a:t>Highest number of </a:t>
            </a:r>
            <a:r>
              <a:rPr lang="en-IN" sz="3500" dirty="0">
                <a:solidFill>
                  <a:schemeClr val="accent2">
                    <a:lumMod val="60000"/>
                    <a:lumOff val="40000"/>
                  </a:schemeClr>
                </a:solidFill>
                <a:latin typeface="Amasis MT Pro" panose="02040504050005020304" pitchFamily="18" charset="0"/>
              </a:rPr>
              <a:t>“NO” </a:t>
            </a:r>
            <a:r>
              <a:rPr lang="en-IN" sz="3500" dirty="0">
                <a:latin typeface="Amasis MT Pro" panose="02040504050005020304" pitchFamily="18" charset="0"/>
              </a:rPr>
              <a:t>recommendations indicating areas for improvements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711012-1A18-A039-517F-90581107D4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88"/>
          <a:stretch/>
        </p:blipFill>
        <p:spPr>
          <a:xfrm>
            <a:off x="491706" y="2096785"/>
            <a:ext cx="5022881" cy="4172164"/>
          </a:xfrm>
          <a:prstGeom prst="rect">
            <a:avLst/>
          </a:prstGeom>
        </p:spPr>
      </p:pic>
      <p:pic>
        <p:nvPicPr>
          <p:cNvPr id="7" name="Picture 6" descr="A logo of an airline&#10;&#10;AI-generated content may be incorrect.">
            <a:extLst>
              <a:ext uri="{FF2B5EF4-FFF2-40B4-BE49-F238E27FC236}">
                <a16:creationId xmlns:a16="http://schemas.microsoft.com/office/drawing/2014/main" id="{EF727450-94D0-29E8-C835-0E424B330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59491" cy="728240"/>
          </a:xfrm>
          <a:prstGeom prst="rect">
            <a:avLst/>
          </a:prstGeom>
          <a:effectLst>
            <a:outerShdw blurRad="254000" dist="50800" dir="5400000" algn="ctr" rotWithShape="0">
              <a:srgbClr val="000000">
                <a:alpha val="23000"/>
              </a:srgbClr>
            </a:outerShdw>
          </a:effectLst>
          <a:scene3d>
            <a:camera prst="orthographicFront">
              <a:rot lat="0" lon="6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37014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D6BD-0F98-D191-6713-0E53D800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403" y="372693"/>
            <a:ext cx="8885714" cy="151067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dirty="0">
                <a:latin typeface="Californian FB" panose="0207040306080B030204" pitchFamily="18" charset="0"/>
              </a:rPr>
              <a:t>Distribution of Service Ratings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6B19F-3448-89B0-712F-E77DDC07A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2328" y="2010382"/>
            <a:ext cx="5010558" cy="484761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Amasis MT Pro" panose="02040504050005020304" pitchFamily="18" charset="0"/>
              </a:rPr>
              <a:t>Cabin staff and food/Beverages </a:t>
            </a:r>
          </a:p>
          <a:p>
            <a:pPr marL="0" indent="0">
              <a:buNone/>
            </a:pPr>
            <a:r>
              <a:rPr lang="en-US" sz="2400" dirty="0">
                <a:latin typeface="Amasis MT Pro" panose="02040504050005020304" pitchFamily="18" charset="0"/>
              </a:rPr>
              <a:t> 	Highest Median ratings –    	overall satisfaction </a:t>
            </a:r>
          </a:p>
          <a:p>
            <a:r>
              <a:rPr lang="en-US" sz="2400" b="1" dirty="0">
                <a:solidFill>
                  <a:srgbClr val="FFFF00"/>
                </a:solidFill>
                <a:latin typeface="Amasis MT Pro" panose="02040504050005020304" pitchFamily="18" charset="0"/>
              </a:rPr>
              <a:t>Seat comfort </a:t>
            </a:r>
            <a:r>
              <a:rPr lang="en-US" sz="2000" b="1" dirty="0">
                <a:solidFill>
                  <a:srgbClr val="FFFF00"/>
                </a:solidFill>
                <a:latin typeface="Amasis MT Pro" panose="02040504050005020304" pitchFamily="18" charset="0"/>
              </a:rPr>
              <a:t>and ground service</a:t>
            </a:r>
          </a:p>
          <a:p>
            <a:pPr marL="457200" lvl="1" indent="0">
              <a:buNone/>
            </a:pPr>
            <a:r>
              <a:rPr lang="en-US" sz="2000" dirty="0">
                <a:latin typeface="Amasis MT Pro" panose="02040504050005020304" pitchFamily="18" charset="0"/>
              </a:rPr>
              <a:t>	Wider distribution – mixed 	feedback</a:t>
            </a:r>
          </a:p>
          <a:p>
            <a:r>
              <a:rPr lang="en-US" sz="2400" b="1" dirty="0">
                <a:solidFill>
                  <a:srgbClr val="FFFF00"/>
                </a:solidFill>
                <a:latin typeface="Amasis MT Pro" panose="02040504050005020304" pitchFamily="18" charset="0"/>
              </a:rPr>
              <a:t>Inflight entertainment </a:t>
            </a:r>
          </a:p>
          <a:p>
            <a:pPr lvl="1"/>
            <a:r>
              <a:rPr lang="en-US" sz="2000" dirty="0">
                <a:latin typeface="Amasis MT Pro" panose="02040504050005020304" pitchFamily="18" charset="0"/>
              </a:rPr>
              <a:t>	Skewed distribution – common 	dissatisfaction</a:t>
            </a:r>
          </a:p>
          <a:p>
            <a:pPr lvl="1"/>
            <a:r>
              <a:rPr lang="en-US" sz="2400" dirty="0">
                <a:latin typeface="Amasis MT Pro" panose="02040504050005020304" pitchFamily="18" charset="0"/>
              </a:rPr>
              <a:t>Wi-fi connectivity lowest 	rating 	– weakest service area</a:t>
            </a:r>
          </a:p>
          <a:p>
            <a:r>
              <a:rPr lang="en-US" sz="2400" b="1" dirty="0">
                <a:solidFill>
                  <a:srgbClr val="FFFF00"/>
                </a:solidFill>
                <a:latin typeface="Amasis MT Pro" panose="02040504050005020304" pitchFamily="18" charset="0"/>
              </a:rPr>
              <a:t>Central concentration </a:t>
            </a:r>
            <a:r>
              <a:rPr lang="en-US" sz="2400" dirty="0">
                <a:latin typeface="Amasis MT Pro" panose="02040504050005020304" pitchFamily="18" charset="0"/>
              </a:rPr>
              <a:t>– many customers still experience issues</a:t>
            </a:r>
          </a:p>
        </p:txBody>
      </p:sp>
      <p:pic>
        <p:nvPicPr>
          <p:cNvPr id="7" name="Picture 6" descr="A logo of an airline&#10;&#10;AI-generated content may be incorrect.">
            <a:extLst>
              <a:ext uri="{FF2B5EF4-FFF2-40B4-BE49-F238E27FC236}">
                <a16:creationId xmlns:a16="http://schemas.microsoft.com/office/drawing/2014/main" id="{C45DA1B6-0A5F-CAA0-0123-9170B681A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9622"/>
            <a:ext cx="2591967" cy="764631"/>
          </a:xfrm>
          <a:prstGeom prst="rect">
            <a:avLst/>
          </a:prstGeom>
          <a:scene3d>
            <a:camera prst="orthographicFront">
              <a:rot lat="0" lon="600000" rev="0"/>
            </a:camera>
            <a:lightRig rig="threePt" dir="t"/>
          </a:scene3d>
        </p:spPr>
      </p:pic>
      <p:pic>
        <p:nvPicPr>
          <p:cNvPr id="6" name="Content Placeholder 5" descr="A diagram of service rating&#10;&#10;AI-generated content may be incorrect.">
            <a:extLst>
              <a:ext uri="{FF2B5EF4-FFF2-40B4-BE49-F238E27FC236}">
                <a16:creationId xmlns:a16="http://schemas.microsoft.com/office/drawing/2014/main" id="{CA7A714F-E54E-8D6A-A998-D912C600BB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60615" y="2342726"/>
            <a:ext cx="6005961" cy="385883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30A7723-91ED-264B-172A-DC8EB7D4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F1C10FB-A508-9184-DF05-6C4BFC650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6E929D-9D28-E44C-7D82-8A13EB5AE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772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29D0-EC32-2539-40F9-29526438B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56" y="247475"/>
            <a:ext cx="10880521" cy="1600200"/>
          </a:xfrm>
        </p:spPr>
        <p:txBody>
          <a:bodyPr>
            <a:normAutofit/>
          </a:bodyPr>
          <a:lstStyle/>
          <a:p>
            <a:r>
              <a:rPr lang="en-IN" sz="5400" b="1" dirty="0">
                <a:latin typeface="Californian FB" panose="0207040306080B030204" pitchFamily="18" charset="0"/>
              </a:rPr>
              <a:t>Trend of Airline Ratings over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9D091-767A-F617-90A5-88F523E56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4055" y="2011723"/>
            <a:ext cx="5149952" cy="476658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FFFF00"/>
                </a:solidFill>
                <a:latin typeface="Amasis MT Pro" panose="02040504050005020304" pitchFamily="18" charset="0"/>
              </a:rPr>
              <a:t>Seat comfort </a:t>
            </a:r>
          </a:p>
          <a:p>
            <a:r>
              <a:rPr lang="en-IN" sz="2000" dirty="0">
                <a:latin typeface="Amasis MT Pro" panose="02040504050005020304" pitchFamily="18" charset="0"/>
              </a:rPr>
              <a:t>	Decreased from 0.50 (2022) to 0.40 	(2025)- decline in satisfaction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FFFF00"/>
                </a:solidFill>
                <a:latin typeface="Amasis MT Pro" panose="02040504050005020304" pitchFamily="18" charset="0"/>
              </a:rPr>
              <a:t>Crew and Customer Service </a:t>
            </a:r>
          </a:p>
          <a:p>
            <a:r>
              <a:rPr lang="en-IN" sz="2000" dirty="0">
                <a:latin typeface="Amasis MT Pro" panose="02040504050005020304" pitchFamily="18" charset="0"/>
              </a:rPr>
              <a:t>	Increased from 0.50 (2022) to 0.60 	(2025) – improved satisfaction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FFFF00"/>
                </a:solidFill>
                <a:latin typeface="Amasis MT Pro" panose="02040504050005020304" pitchFamily="18" charset="0"/>
              </a:rPr>
              <a:t>Food and beverages </a:t>
            </a:r>
          </a:p>
          <a:p>
            <a:r>
              <a:rPr lang="en-IN" sz="2000" dirty="0">
                <a:latin typeface="Amasis MT Pro" panose="02040504050005020304" pitchFamily="18" charset="0"/>
              </a:rPr>
              <a:t>	Increased significantly after 2023, 	reaching 0.50 (2025) – positive 	reception of improvement </a:t>
            </a:r>
          </a:p>
          <a:p>
            <a:r>
              <a:rPr lang="en-IN" sz="2000" dirty="0">
                <a:latin typeface="Amasis MT Pro" panose="02040504050005020304" pitchFamily="18" charset="0"/>
              </a:rPr>
              <a:t>We must focus on improving seat comfort while maintaining gains in crew service and food quality.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43005-4A50-3A2E-338F-C2F801859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72" y="2319501"/>
            <a:ext cx="5778797" cy="3577959"/>
          </a:xfrm>
          <a:prstGeom prst="rect">
            <a:avLst/>
          </a:prstGeom>
        </p:spPr>
      </p:pic>
      <p:pic>
        <p:nvPicPr>
          <p:cNvPr id="7" name="Picture 6" descr="A logo of an airline&#10;&#10;AI-generated content may be incorrect.">
            <a:extLst>
              <a:ext uri="{FF2B5EF4-FFF2-40B4-BE49-F238E27FC236}">
                <a16:creationId xmlns:a16="http://schemas.microsoft.com/office/drawing/2014/main" id="{76E4269E-FD0D-5EAE-6A16-0AE4BD128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46687" cy="635620"/>
          </a:xfrm>
          <a:prstGeom prst="rect">
            <a:avLst/>
          </a:prstGeom>
          <a:effectLst>
            <a:outerShdw blurRad="254000" dist="50800" dir="5400000" algn="ctr" rotWithShape="0">
              <a:srgbClr val="000000">
                <a:alpha val="23000"/>
              </a:srgbClr>
            </a:outerShdw>
          </a:effectLst>
          <a:scene3d>
            <a:camera prst="orthographicFront">
              <a:rot lat="0" lon="6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2040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10EA-AB55-F303-D5C9-FBD851B6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800" y="65356"/>
            <a:ext cx="897622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latin typeface="Californian FB" panose="0207040306080B030204" pitchFamily="18" charset="0"/>
              </a:rPr>
              <a:t>Correlation Heatmap of ratings 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91091B4-0773-D624-93C1-C8D7703C2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65910" y="1813775"/>
            <a:ext cx="5902728" cy="469407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-2286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masis MT Pro" panose="02040504050005020304" pitchFamily="18" charset="0"/>
              </a:rPr>
              <a:t>Strong positive correlation</a:t>
            </a:r>
          </a:p>
          <a:p>
            <a:pPr marL="514350" lvl="1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Amasis MT Pro" panose="02040504050005020304" pitchFamily="18" charset="0"/>
              </a:rPr>
              <a:t>Cabin staff service  seat comfort(0.68)</a:t>
            </a:r>
          </a:p>
          <a:p>
            <a:pPr marL="514350" lvl="1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Amasis MT Pro" panose="02040504050005020304" pitchFamily="18" charset="0"/>
              </a:rPr>
              <a:t>Cabin staff food and beverages (0.69)</a:t>
            </a:r>
          </a:p>
          <a:p>
            <a:pPr marL="514350" lvl="1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Amasis MT Pro" panose="02040504050005020304" pitchFamily="18" charset="0"/>
              </a:rPr>
              <a:t>Moderate positive correlation</a:t>
            </a:r>
          </a:p>
          <a:p>
            <a:pPr marL="514350" lvl="1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Amasis MT Pro" panose="02040504050005020304" pitchFamily="18" charset="0"/>
              </a:rPr>
              <a:t>Seat comfort ground service (0.58)</a:t>
            </a:r>
          </a:p>
          <a:p>
            <a:pPr marL="514350" lvl="1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Amasis MT Pro" panose="02040504050005020304" pitchFamily="18" charset="0"/>
              </a:rPr>
              <a:t>Food and beverages inflight entertainment (0.51)</a:t>
            </a:r>
          </a:p>
          <a:p>
            <a:pPr marL="0" indent="-2286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masis MT Pro" panose="02040504050005020304" pitchFamily="18" charset="0"/>
              </a:rPr>
              <a:t>Weakest correlation </a:t>
            </a:r>
          </a:p>
          <a:p>
            <a:pPr marL="514350" lvl="1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Amasis MT Pro" panose="02040504050005020304" pitchFamily="18" charset="0"/>
              </a:rPr>
              <a:t>Wi-fi and ground service (0.12)</a:t>
            </a:r>
          </a:p>
          <a:p>
            <a:pPr marL="514350" lvl="1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Amasis MT Pro" panose="02040504050005020304" pitchFamily="18" charset="0"/>
              </a:rPr>
              <a:t>Wi-fi and cabin staff service (0.19).</a:t>
            </a:r>
          </a:p>
          <a:p>
            <a:r>
              <a:rPr lang="en-US" sz="2000" b="1" dirty="0">
                <a:latin typeface="Amasis MT Pro" panose="02040504050005020304" pitchFamily="18" charset="0"/>
              </a:rPr>
              <a:t>Key takeaways </a:t>
            </a:r>
            <a:r>
              <a:rPr lang="en-US" sz="1800" dirty="0">
                <a:latin typeface="Amasis MT Pro" panose="02040504050005020304" pitchFamily="18" charset="0"/>
              </a:rPr>
              <a:t>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masis MT Pro" panose="02040504050005020304" pitchFamily="18" charset="0"/>
              </a:rPr>
              <a:t>focus on cabin staff service and ground  service.</a:t>
            </a:r>
          </a:p>
          <a:p>
            <a:pPr marL="0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Amasis MT Pro" panose="02040504050005020304" pitchFamily="18" charset="0"/>
              </a:rPr>
              <a:t>Wi-fi improvements are less impactful on overall       satisfaction. </a:t>
            </a:r>
          </a:p>
        </p:txBody>
      </p:sp>
      <p:pic>
        <p:nvPicPr>
          <p:cNvPr id="8" name="Picture 7" descr="A logo of an airline&#10;&#10;AI-generated content may be incorrect.">
            <a:extLst>
              <a:ext uri="{FF2B5EF4-FFF2-40B4-BE49-F238E27FC236}">
                <a16:creationId xmlns:a16="http://schemas.microsoft.com/office/drawing/2014/main" id="{152890A9-8611-0232-7A2E-592E1FB16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644662" cy="780176"/>
          </a:xfrm>
          <a:prstGeom prst="rect">
            <a:avLst/>
          </a:prstGeom>
          <a:scene3d>
            <a:camera prst="orthographicFront">
              <a:rot lat="0" lon="600000" rev="0"/>
            </a:camera>
            <a:lightRig rig="threePt" dir="t"/>
          </a:scene3d>
        </p:spPr>
      </p:pic>
      <p:pic>
        <p:nvPicPr>
          <p:cNvPr id="5" name="Content Placeholder 4" descr="A chart with red and blue squares&#10;&#10;AI-generated content may be incorrect.">
            <a:extLst>
              <a:ext uri="{FF2B5EF4-FFF2-40B4-BE49-F238E27FC236}">
                <a16:creationId xmlns:a16="http://schemas.microsoft.com/office/drawing/2014/main" id="{D1DAC87A-B247-6627-CE85-8BA27065F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9727" y="1813775"/>
            <a:ext cx="5603846" cy="4211525"/>
          </a:xfrm>
          <a:prstGeom prst="rect">
            <a:avLst/>
          </a:prstGeom>
          <a:noFill/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30A7723-91ED-264B-172A-DC8EB7D4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F1C10FB-A508-9184-DF05-6C4BFC650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6E929D-9D28-E44C-7D82-8A13EB5AE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89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642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Amasis MT Pro</vt:lpstr>
      <vt:lpstr>Amasis MT Pro Black</vt:lpstr>
      <vt:lpstr>Amasis MT Pro Light</vt:lpstr>
      <vt:lpstr>Arial</vt:lpstr>
      <vt:lpstr>Arial Nova</vt:lpstr>
      <vt:lpstr>Calibri</vt:lpstr>
      <vt:lpstr>Calibri Light</vt:lpstr>
      <vt:lpstr>Californian FB</vt:lpstr>
      <vt:lpstr>Courier New</vt:lpstr>
      <vt:lpstr>Wingdings</vt:lpstr>
      <vt:lpstr>Office Theme</vt:lpstr>
      <vt:lpstr>British Airways </vt:lpstr>
      <vt:lpstr>Introduction</vt:lpstr>
      <vt:lpstr>Word Cloud </vt:lpstr>
      <vt:lpstr>Sentiment Distribution of reviews </vt:lpstr>
      <vt:lpstr>Seat Comfort Ratings </vt:lpstr>
      <vt:lpstr>Recommendations from different classes </vt:lpstr>
      <vt:lpstr>Distribution of Service Ratings</vt:lpstr>
      <vt:lpstr>Trend of Airline Ratings over time</vt:lpstr>
      <vt:lpstr>Correlation Heatmap of ratings  </vt:lpstr>
      <vt:lpstr>Summary of key findings</vt:lpstr>
      <vt:lpstr>Recommendations For improving passenger satisfaction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simran kaur</cp:lastModifiedBy>
  <cp:revision>2</cp:revision>
  <dcterms:created xsi:type="dcterms:W3CDTF">2022-12-06T11:13:27Z</dcterms:created>
  <dcterms:modified xsi:type="dcterms:W3CDTF">2025-02-01T16:56:11Z</dcterms:modified>
</cp:coreProperties>
</file>