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FCC1FA-80F9-40A1-9393-C1B85BB61CE2}">
  <a:tblStyle styleId="{BFFCC1FA-80F9-40A1-9393-C1B85BB61CE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65808905/f/b5e15ce6-f226-4534-a459-41803c12f4d9/SALES%20DATA%20FOR%20III%20B.COM%20CS%20-%20A%20&amp;%20B.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ofPieChart>
        <c:ofPieType val="pie"/>
        <c:varyColors val="1"/>
        <c:ser>
          <c:idx val="0"/>
          <c:order val="0"/>
          <c:dPt>
            <c:idx val="0"/>
            <c:bubble3D val="0"/>
            <c:spPr>
              <a:solidFill>
                <a:schemeClr val="accent1">
                  <a:shade val="50000"/>
                </a:schemeClr>
              </a:solidFill>
              <a:ln w="19050">
                <a:solidFill>
                  <a:schemeClr val="lt1"/>
                </a:solidFill>
              </a:ln>
              <a:effectLst/>
            </c:spPr>
          </c:dPt>
          <c:dPt>
            <c:idx val="1"/>
            <c:bubble3D val="0"/>
            <c:spPr>
              <a:solidFill>
                <a:schemeClr val="accent1">
                  <a:shade val="70000"/>
                </a:schemeClr>
              </a:solidFill>
              <a:ln w="19050">
                <a:solidFill>
                  <a:schemeClr val="lt1"/>
                </a:solidFill>
              </a:ln>
              <a:effectLst/>
            </c:spPr>
          </c:dPt>
          <c:dPt>
            <c:idx val="2"/>
            <c:bubble3D val="0"/>
            <c:spPr>
              <a:solidFill>
                <a:schemeClr val="accent1">
                  <a:shade val="90000"/>
                </a:schemeClr>
              </a:solidFill>
              <a:ln w="19050">
                <a:solidFill>
                  <a:schemeClr val="lt1"/>
                </a:solidFill>
              </a:ln>
              <a:effectLst/>
            </c:spPr>
          </c:dPt>
          <c:dPt>
            <c:idx val="3"/>
            <c:bubble3D val="0"/>
            <c:spPr>
              <a:solidFill>
                <a:schemeClr val="accent1">
                  <a:tint val="90000"/>
                </a:schemeClr>
              </a:solidFill>
              <a:ln w="19050">
                <a:solidFill>
                  <a:schemeClr val="lt1"/>
                </a:solidFill>
              </a:ln>
              <a:effectLst/>
            </c:spPr>
          </c:dPt>
          <c:dPt>
            <c:idx val="4"/>
            <c:bubble3D val="0"/>
            <c:spPr>
              <a:solidFill>
                <a:schemeClr val="accent1">
                  <a:tint val="70000"/>
                </a:schemeClr>
              </a:solidFill>
              <a:ln w="19050">
                <a:solidFill>
                  <a:schemeClr val="lt1"/>
                </a:solidFill>
              </a:ln>
              <a:effectLst/>
            </c:spPr>
          </c:dPt>
          <c:dPt>
            <c:idx val="5"/>
            <c:bubble3D val="0"/>
            <c:spPr>
              <a:solidFill>
                <a:schemeClr val="accent1">
                  <a:tint val="50000"/>
                </a:schemeClr>
              </a:solidFill>
              <a:ln w="19050">
                <a:solidFill>
                  <a:schemeClr val="lt1"/>
                </a:solidFill>
              </a:ln>
              <a:effectLst/>
            </c:spPr>
          </c:dPt>
          <c:cat>
            <c:multiLvlStrRef>
              <c:f>'CREDIT RATING'!$B$387:$F$391</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Karli</c:v>
                  </c:pt>
                  <c:pt idx="1">
                    <c:v>Tyrone</c:v>
                  </c:pt>
                  <c:pt idx="2">
                    <c:v>Damaris</c:v>
                  </c:pt>
                  <c:pt idx="3">
                    <c:v>Alexus</c:v>
                  </c:pt>
                  <c:pt idx="4">
                    <c:v>Kinsley</c:v>
                  </c:pt>
                </c:lvl>
                <c:lvl>
                  <c:pt idx="0">
                    <c:v>3511</c:v>
                  </c:pt>
                  <c:pt idx="1">
                    <c:v>3512</c:v>
                  </c:pt>
                  <c:pt idx="2">
                    <c:v>3513</c:v>
                  </c:pt>
                  <c:pt idx="3">
                    <c:v>3514</c:v>
                  </c:pt>
                  <c:pt idx="4">
                    <c:v>3515</c:v>
                  </c:pt>
                </c:lvl>
                <c:lvl>
                  <c:pt idx="0">
                    <c:v>418</c:v>
                  </c:pt>
                  <c:pt idx="1">
                    <c:v>419</c:v>
                  </c:pt>
                  <c:pt idx="2">
                    <c:v>420</c:v>
                  </c:pt>
                  <c:pt idx="3">
                    <c:v>421</c:v>
                  </c:pt>
                  <c:pt idx="4">
                    <c:v>422</c:v>
                  </c:pt>
                </c:lvl>
              </c:multiLvlStrCache>
            </c:multiLvlStrRef>
          </c:cat>
          <c:val>
            <c:numRef>
              <c:f>'CREDIT RATING'!$G$387:$G$391</c:f>
              <c:numCache>
                <c:formatCode>General</c:formatCode>
                <c:ptCount val="5"/>
                <c:pt idx="0">
                  <c:v>4.0</c:v>
                </c:pt>
                <c:pt idx="1">
                  <c:v>2.0</c:v>
                </c:pt>
                <c:pt idx="2">
                  <c:v>5.0</c:v>
                </c:pt>
                <c:pt idx="3">
                  <c:v>1.0</c:v>
                </c:pt>
                <c:pt idx="4">
                  <c:v>4.0</c:v>
                </c:pt>
              </c:numCache>
            </c:numRef>
          </c:val>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9" name="Google Shape;39;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5" name="Google Shape;45;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6" name="Google Shape;46;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7"/>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SIMRITH SEBASTIN C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422200690</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B.COM(INFORMATION SYSTEM MANAGEMENT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THIRUTHANGAL NADAR COLLEGE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1" name="Google Shape;191;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2" name="Google Shape;192;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3" name="Google Shape;193;p16"/>
          <p:cNvSpPr txBox="1"/>
          <p:nvPr/>
        </p:nvSpPr>
        <p:spPr>
          <a:xfrm>
            <a:off x="739775" y="291147"/>
            <a:ext cx="3303900" cy="14865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4" name="Google Shape;194;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6"/>
          <p:cNvSpPr txBox="1"/>
          <p:nvPr/>
        </p:nvSpPr>
        <p:spPr>
          <a:xfrm>
            <a:off x="1188840" y="1610172"/>
            <a:ext cx="8164800" cy="428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3" name="Google Shape;203;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4" name="Google Shape;204;p17"/>
          <p:cNvSpPr txBox="1"/>
          <p:nvPr>
            <p:ph type="title"/>
          </p:nvPr>
        </p:nvSpPr>
        <p:spPr>
          <a:xfrm>
            <a:off x="755332" y="385444"/>
            <a:ext cx="2750400" cy="7500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5" name="Google Shape;205;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graphicFrame>
        <p:nvGraphicFramePr>
          <p:cNvPr id="206" name="Google Shape;206;p17"/>
          <p:cNvGraphicFramePr/>
          <p:nvPr/>
        </p:nvGraphicFramePr>
        <p:xfrm>
          <a:off x="5385090" y="908253"/>
          <a:ext cx="3000000" cy="3000000"/>
        </p:xfrm>
        <a:graphic>
          <a:graphicData uri="http://schemas.openxmlformats.org/drawingml/2006/table">
            <a:tbl>
              <a:tblPr>
                <a:noFill/>
                <a:tableStyleId>{BFFCC1FA-80F9-40A1-9393-C1B85BB61CE2}</a:tableStyleId>
              </a:tblPr>
              <a:tblGrid>
                <a:gridCol w="1066800"/>
                <a:gridCol w="1066800"/>
                <a:gridCol w="1066800"/>
                <a:gridCol w="1066800"/>
                <a:gridCol w="1066800"/>
              </a:tblGrid>
              <a:tr h="190500">
                <a:tc>
                  <a:txBody>
                    <a:bodyPr/>
                    <a:lstStyle/>
                    <a:p>
                      <a:pPr indent="0" lvl="0" marL="0" marR="0" rtl="0" algn="l">
                        <a:spcBef>
                          <a:spcPts val="0"/>
                        </a:spcBef>
                        <a:spcAft>
                          <a:spcPts val="0"/>
                        </a:spcAft>
                        <a:buNone/>
                      </a:pPr>
                      <a:r>
                        <a:rPr b="1" lang="en-US" sz="1100" u="none" cap="none" strike="noStrike">
                          <a:solidFill>
                            <a:srgbClr val="FFFFFF"/>
                          </a:solidFill>
                          <a:latin typeface="Calibri"/>
                          <a:ea typeface="Calibri"/>
                          <a:cs typeface="Calibri"/>
                          <a:sym typeface="Calibri"/>
                        </a:rPr>
                        <a:t>EmpID</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F81BD"/>
                    </a:solidFill>
                  </a:tcPr>
                </a:tc>
                <a:tc>
                  <a:txBody>
                    <a:bodyPr/>
                    <a:lstStyle/>
                    <a:p>
                      <a:pPr indent="0" lvl="0" marL="0" marR="0" rtl="0" algn="l">
                        <a:spcBef>
                          <a:spcPts val="0"/>
                        </a:spcBef>
                        <a:spcAft>
                          <a:spcPts val="0"/>
                        </a:spcAft>
                        <a:buNone/>
                      </a:pPr>
                      <a:r>
                        <a:rPr b="1" lang="en-US" sz="1100" u="none" cap="none" strike="noStrike">
                          <a:solidFill>
                            <a:srgbClr val="FFFFFF"/>
                          </a:solidFill>
                          <a:latin typeface="Calibri"/>
                          <a:ea typeface="Calibri"/>
                          <a:cs typeface="Calibri"/>
                          <a:sym typeface="Calibri"/>
                        </a:rPr>
                        <a:t>FirstName</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F81BD"/>
                    </a:solidFill>
                  </a:tcPr>
                </a:tc>
                <a:tc>
                  <a:txBody>
                    <a:bodyPr/>
                    <a:lstStyle/>
                    <a:p>
                      <a:pPr indent="0" lvl="0" marL="0" marR="0" rtl="0" algn="l">
                        <a:spcBef>
                          <a:spcPts val="0"/>
                        </a:spcBef>
                        <a:spcAft>
                          <a:spcPts val="0"/>
                        </a:spcAft>
                        <a:buNone/>
                      </a:pPr>
                      <a:r>
                        <a:rPr b="1" lang="en-US" sz="1100" u="none" cap="none" strike="noStrike">
                          <a:solidFill>
                            <a:srgbClr val="FFFFFF"/>
                          </a:solidFill>
                          <a:latin typeface="Calibri"/>
                          <a:ea typeface="Calibri"/>
                          <a:cs typeface="Calibri"/>
                          <a:sym typeface="Calibri"/>
                        </a:rPr>
                        <a:t>DepartmentType</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F81BD"/>
                    </a:solidFill>
                  </a:tcPr>
                </a:tc>
                <a:tc>
                  <a:txBody>
                    <a:bodyPr/>
                    <a:lstStyle/>
                    <a:p>
                      <a:pPr indent="0" lvl="0" marL="0" marR="0" rtl="0" algn="l">
                        <a:spcBef>
                          <a:spcPts val="0"/>
                        </a:spcBef>
                        <a:spcAft>
                          <a:spcPts val="0"/>
                        </a:spcAft>
                        <a:buNone/>
                      </a:pPr>
                      <a:r>
                        <a:rPr b="1" lang="en-US" sz="1100" u="none" cap="none" strike="noStrike">
                          <a:solidFill>
                            <a:srgbClr val="FFFFFF"/>
                          </a:solidFill>
                          <a:latin typeface="Calibri"/>
                          <a:ea typeface="Calibri"/>
                          <a:cs typeface="Calibri"/>
                          <a:sym typeface="Calibri"/>
                        </a:rPr>
                        <a:t>Performance Score</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F81BD"/>
                    </a:solidFill>
                  </a:tcPr>
                </a:tc>
                <a:tc>
                  <a:txBody>
                    <a:bodyPr/>
                    <a:lstStyle/>
                    <a:p>
                      <a:pPr indent="0" lvl="0" marL="0" marR="0" rtl="0" algn="l">
                        <a:spcBef>
                          <a:spcPts val="0"/>
                        </a:spcBef>
                        <a:spcAft>
                          <a:spcPts val="0"/>
                        </a:spcAft>
                        <a:buNone/>
                      </a:pPr>
                      <a:r>
                        <a:rPr b="1" lang="en-US" sz="1100" u="none" cap="none" strike="noStrike">
                          <a:solidFill>
                            <a:srgbClr val="FFFFFF"/>
                          </a:solidFill>
                          <a:latin typeface="Calibri"/>
                          <a:ea typeface="Calibri"/>
                          <a:cs typeface="Calibri"/>
                          <a:sym typeface="Calibri"/>
                        </a:rPr>
                        <a:t>Current Employee Rating</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4F81BD"/>
                    </a:solidFill>
                  </a:tcPr>
                </a:tc>
              </a:tr>
              <a:tr h="190500">
                <a:tc>
                  <a:txBody>
                    <a:bodyPr/>
                    <a:lstStyle/>
                    <a:p>
                      <a:pPr indent="0" lvl="0" marL="0" marR="0" rtl="0" algn="r">
                        <a:spcBef>
                          <a:spcPts val="0"/>
                        </a:spcBef>
                        <a:spcAft>
                          <a:spcPts val="0"/>
                        </a:spcAft>
                        <a:buNone/>
                      </a:pPr>
                      <a:r>
                        <a:rPr lang="en-US" sz="1100" u="none" cap="none" strike="noStrike">
                          <a:solidFill>
                            <a:srgbClr val="000000"/>
                          </a:solidFill>
                          <a:latin typeface="Calibri"/>
                          <a:ea typeface="Calibri"/>
                          <a:cs typeface="Calibri"/>
                          <a:sym typeface="Calibri"/>
                        </a:rPr>
                        <a:t>3511</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lang="en-US" sz="1100" u="none" cap="none" strike="noStrike">
                          <a:solidFill>
                            <a:srgbClr val="000000"/>
                          </a:solidFill>
                          <a:latin typeface="Calibri"/>
                          <a:ea typeface="Calibri"/>
                          <a:cs typeface="Calibri"/>
                          <a:sym typeface="Calibri"/>
                        </a:rPr>
                        <a:t>Karli</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lang="en-US" sz="1100" u="none" cap="none" strike="noStrike">
                          <a:solidFill>
                            <a:srgbClr val="000000"/>
                          </a:solidFill>
                          <a:latin typeface="Calibri"/>
                          <a:ea typeface="Calibri"/>
                          <a:cs typeface="Calibri"/>
                          <a:sym typeface="Calibri"/>
                        </a:rPr>
                        <a:t>Sales</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lang="en-US" sz="1100" u="none" cap="none" strike="noStrike">
                          <a:solidFill>
                            <a:srgbClr val="000000"/>
                          </a:solidFill>
                          <a:latin typeface="Calibri"/>
                          <a:ea typeface="Calibri"/>
                          <a:cs typeface="Calibri"/>
                          <a:sym typeface="Calibri"/>
                        </a:rPr>
                        <a:t>Fully Meets</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r">
                        <a:spcBef>
                          <a:spcPts val="0"/>
                        </a:spcBef>
                        <a:spcAft>
                          <a:spcPts val="0"/>
                        </a:spcAft>
                        <a:buNone/>
                      </a:pPr>
                      <a:r>
                        <a:rPr lang="en-US" sz="1100" u="none" cap="none" strike="noStrike">
                          <a:solidFill>
                            <a:srgbClr val="000000"/>
                          </a:solidFill>
                          <a:latin typeface="Calibri"/>
                          <a:ea typeface="Calibri"/>
                          <a:cs typeface="Calibri"/>
                          <a:sym typeface="Calibri"/>
                        </a:rPr>
                        <a:t>4</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r>
              <a:tr h="190500">
                <a:tc>
                  <a:txBody>
                    <a:bodyPr/>
                    <a:lstStyle/>
                    <a:p>
                      <a:pPr indent="0" lvl="0" marL="0" marR="0" rtl="0" algn="r">
                        <a:spcBef>
                          <a:spcPts val="0"/>
                        </a:spcBef>
                        <a:spcAft>
                          <a:spcPts val="0"/>
                        </a:spcAft>
                        <a:buNone/>
                      </a:pPr>
                      <a:r>
                        <a:rPr lang="en-US" sz="1100" u="none" cap="none" strike="noStrike">
                          <a:solidFill>
                            <a:srgbClr val="000000"/>
                          </a:solidFill>
                          <a:latin typeface="Calibri"/>
                          <a:ea typeface="Calibri"/>
                          <a:cs typeface="Calibri"/>
                          <a:sym typeface="Calibri"/>
                        </a:rPr>
                        <a:t>3512</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lang="en-US" sz="1100" u="none" cap="none" strike="noStrike">
                          <a:solidFill>
                            <a:srgbClr val="000000"/>
                          </a:solidFill>
                          <a:latin typeface="Calibri"/>
                          <a:ea typeface="Calibri"/>
                          <a:cs typeface="Calibri"/>
                          <a:sym typeface="Calibri"/>
                        </a:rPr>
                        <a:t>Tyrone</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lang="en-US" sz="1100" u="none" cap="none" strike="noStrike">
                          <a:solidFill>
                            <a:srgbClr val="000000"/>
                          </a:solidFill>
                          <a:latin typeface="Calibri"/>
                          <a:ea typeface="Calibri"/>
                          <a:cs typeface="Calibri"/>
                          <a:sym typeface="Calibri"/>
                        </a:rPr>
                        <a:t>Sales</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lang="en-US" sz="1100" u="none" cap="none" strike="noStrike">
                          <a:solidFill>
                            <a:srgbClr val="000000"/>
                          </a:solidFill>
                          <a:latin typeface="Calibri"/>
                          <a:ea typeface="Calibri"/>
                          <a:cs typeface="Calibri"/>
                          <a:sym typeface="Calibri"/>
                        </a:rPr>
                        <a:t>Fully Meets</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r">
                        <a:spcBef>
                          <a:spcPts val="0"/>
                        </a:spcBef>
                        <a:spcAft>
                          <a:spcPts val="0"/>
                        </a:spcAft>
                        <a:buNone/>
                      </a:pPr>
                      <a:r>
                        <a:rPr lang="en-US" sz="1100" u="none" cap="none" strike="noStrike">
                          <a:solidFill>
                            <a:srgbClr val="000000"/>
                          </a:solidFill>
                          <a:latin typeface="Calibri"/>
                          <a:ea typeface="Calibri"/>
                          <a:cs typeface="Calibri"/>
                          <a:sym typeface="Calibri"/>
                        </a:rPr>
                        <a:t>2</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r>
              <a:tr h="190500">
                <a:tc>
                  <a:txBody>
                    <a:bodyPr/>
                    <a:lstStyle/>
                    <a:p>
                      <a:pPr indent="0" lvl="0" marL="0" marR="0" rtl="0" algn="r">
                        <a:spcBef>
                          <a:spcPts val="0"/>
                        </a:spcBef>
                        <a:spcAft>
                          <a:spcPts val="0"/>
                        </a:spcAft>
                        <a:buNone/>
                      </a:pPr>
                      <a:r>
                        <a:rPr lang="en-US" sz="1100" u="none" cap="none" strike="noStrike">
                          <a:solidFill>
                            <a:srgbClr val="000000"/>
                          </a:solidFill>
                          <a:latin typeface="Calibri"/>
                          <a:ea typeface="Calibri"/>
                          <a:cs typeface="Calibri"/>
                          <a:sym typeface="Calibri"/>
                        </a:rPr>
                        <a:t>3513</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lang="en-US" sz="1100" u="none" cap="none" strike="noStrike">
                          <a:solidFill>
                            <a:srgbClr val="000000"/>
                          </a:solidFill>
                          <a:latin typeface="Calibri"/>
                          <a:ea typeface="Calibri"/>
                          <a:cs typeface="Calibri"/>
                          <a:sym typeface="Calibri"/>
                        </a:rPr>
                        <a:t>Damaris</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lang="en-US" sz="1100" u="none" cap="none" strike="noStrike">
                          <a:solidFill>
                            <a:srgbClr val="000000"/>
                          </a:solidFill>
                          <a:latin typeface="Calibri"/>
                          <a:ea typeface="Calibri"/>
                          <a:cs typeface="Calibri"/>
                          <a:sym typeface="Calibri"/>
                        </a:rPr>
                        <a:t>Sales</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lang="en-US" sz="1100" u="none" cap="none" strike="noStrike">
                          <a:solidFill>
                            <a:srgbClr val="000000"/>
                          </a:solidFill>
                          <a:latin typeface="Calibri"/>
                          <a:ea typeface="Calibri"/>
                          <a:cs typeface="Calibri"/>
                          <a:sym typeface="Calibri"/>
                        </a:rPr>
                        <a:t>Fully Meets</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r">
                        <a:spcBef>
                          <a:spcPts val="0"/>
                        </a:spcBef>
                        <a:spcAft>
                          <a:spcPts val="0"/>
                        </a:spcAft>
                        <a:buNone/>
                      </a:pPr>
                      <a:r>
                        <a:rPr lang="en-US" sz="1100" u="none" cap="none" strike="noStrike">
                          <a:solidFill>
                            <a:srgbClr val="000000"/>
                          </a:solidFill>
                          <a:latin typeface="Calibri"/>
                          <a:ea typeface="Calibri"/>
                          <a:cs typeface="Calibri"/>
                          <a:sym typeface="Calibri"/>
                        </a:rPr>
                        <a:t>5</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r>
              <a:tr h="190500">
                <a:tc>
                  <a:txBody>
                    <a:bodyPr/>
                    <a:lstStyle/>
                    <a:p>
                      <a:pPr indent="0" lvl="0" marL="0" marR="0" rtl="0" algn="r">
                        <a:spcBef>
                          <a:spcPts val="0"/>
                        </a:spcBef>
                        <a:spcAft>
                          <a:spcPts val="0"/>
                        </a:spcAft>
                        <a:buNone/>
                      </a:pPr>
                      <a:r>
                        <a:rPr lang="en-US" sz="1100" u="none" cap="none" strike="noStrike">
                          <a:solidFill>
                            <a:srgbClr val="000000"/>
                          </a:solidFill>
                          <a:latin typeface="Calibri"/>
                          <a:ea typeface="Calibri"/>
                          <a:cs typeface="Calibri"/>
                          <a:sym typeface="Calibri"/>
                        </a:rPr>
                        <a:t>3514</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lang="en-US" sz="1100" u="none" cap="none" strike="noStrike">
                          <a:solidFill>
                            <a:srgbClr val="000000"/>
                          </a:solidFill>
                          <a:latin typeface="Calibri"/>
                          <a:ea typeface="Calibri"/>
                          <a:cs typeface="Calibri"/>
                          <a:sym typeface="Calibri"/>
                        </a:rPr>
                        <a:t>Alexus</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lang="en-US" sz="1100" u="none" cap="none" strike="noStrike">
                          <a:solidFill>
                            <a:srgbClr val="000000"/>
                          </a:solidFill>
                          <a:latin typeface="Calibri"/>
                          <a:ea typeface="Calibri"/>
                          <a:cs typeface="Calibri"/>
                          <a:sym typeface="Calibri"/>
                        </a:rPr>
                        <a:t>Sales</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lang="en-US" sz="1100" u="none" cap="none" strike="noStrike">
                          <a:solidFill>
                            <a:srgbClr val="000000"/>
                          </a:solidFill>
                          <a:latin typeface="Calibri"/>
                          <a:ea typeface="Calibri"/>
                          <a:cs typeface="Calibri"/>
                          <a:sym typeface="Calibri"/>
                        </a:rPr>
                        <a:t>Fully Meets</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r">
                        <a:spcBef>
                          <a:spcPts val="0"/>
                        </a:spcBef>
                        <a:spcAft>
                          <a:spcPts val="0"/>
                        </a:spcAft>
                        <a:buNone/>
                      </a:pPr>
                      <a:r>
                        <a:rPr lang="en-US" sz="1100" u="none" cap="none" strike="noStrike">
                          <a:solidFill>
                            <a:srgbClr val="000000"/>
                          </a:solidFill>
                          <a:latin typeface="Calibri"/>
                          <a:ea typeface="Calibri"/>
                          <a:cs typeface="Calibri"/>
                          <a:sym typeface="Calibri"/>
                        </a:rPr>
                        <a:t>1</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r>
              <a:tr h="190500">
                <a:tc>
                  <a:txBody>
                    <a:bodyPr/>
                    <a:lstStyle/>
                    <a:p>
                      <a:pPr indent="0" lvl="0" marL="0" marR="0" rtl="0" algn="r">
                        <a:spcBef>
                          <a:spcPts val="0"/>
                        </a:spcBef>
                        <a:spcAft>
                          <a:spcPts val="0"/>
                        </a:spcAft>
                        <a:buNone/>
                      </a:pPr>
                      <a:r>
                        <a:rPr lang="en-US" sz="1100" u="none" cap="none" strike="noStrike">
                          <a:solidFill>
                            <a:srgbClr val="000000"/>
                          </a:solidFill>
                          <a:latin typeface="Calibri"/>
                          <a:ea typeface="Calibri"/>
                          <a:cs typeface="Calibri"/>
                          <a:sym typeface="Calibri"/>
                        </a:rPr>
                        <a:t>3515</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lang="en-US" sz="1100" u="none" cap="none" strike="noStrike">
                          <a:solidFill>
                            <a:srgbClr val="000000"/>
                          </a:solidFill>
                          <a:latin typeface="Calibri"/>
                          <a:ea typeface="Calibri"/>
                          <a:cs typeface="Calibri"/>
                          <a:sym typeface="Calibri"/>
                        </a:rPr>
                        <a:t>Kinsley</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lang="en-US" sz="1100" u="none" cap="none" strike="noStrike">
                          <a:solidFill>
                            <a:srgbClr val="000000"/>
                          </a:solidFill>
                          <a:latin typeface="Calibri"/>
                          <a:ea typeface="Calibri"/>
                          <a:cs typeface="Calibri"/>
                          <a:sym typeface="Calibri"/>
                        </a:rPr>
                        <a:t>Sales</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l">
                        <a:spcBef>
                          <a:spcPts val="0"/>
                        </a:spcBef>
                        <a:spcAft>
                          <a:spcPts val="0"/>
                        </a:spcAft>
                        <a:buNone/>
                      </a:pPr>
                      <a:r>
                        <a:rPr lang="en-US" sz="1100" u="none" cap="none" strike="noStrike">
                          <a:solidFill>
                            <a:srgbClr val="000000"/>
                          </a:solidFill>
                          <a:latin typeface="Calibri"/>
                          <a:ea typeface="Calibri"/>
                          <a:cs typeface="Calibri"/>
                          <a:sym typeface="Calibri"/>
                        </a:rPr>
                        <a:t>Fully Meets</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c>
                  <a:txBody>
                    <a:bodyPr/>
                    <a:lstStyle/>
                    <a:p>
                      <a:pPr indent="0" lvl="0" marL="0" marR="0" rtl="0" algn="r">
                        <a:spcBef>
                          <a:spcPts val="0"/>
                        </a:spcBef>
                        <a:spcAft>
                          <a:spcPts val="0"/>
                        </a:spcAft>
                        <a:buNone/>
                      </a:pPr>
                      <a:r>
                        <a:rPr lang="en-US" sz="1100" u="none" cap="none" strike="noStrike">
                          <a:solidFill>
                            <a:srgbClr val="000000"/>
                          </a:solidFill>
                          <a:latin typeface="Calibri"/>
                          <a:ea typeface="Calibri"/>
                          <a:cs typeface="Calibri"/>
                          <a:sym typeface="Calibri"/>
                        </a:rPr>
                        <a:t>4</a:t>
                      </a:r>
                      <a:endParaRPr/>
                    </a:p>
                  </a:txBody>
                  <a:tcPr marT="45725" marB="45725" marR="91450" marL="91450"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9EDF4"/>
                    </a:solidFill>
                  </a:tcPr>
                </a:tc>
              </a:tr>
            </a:tbl>
          </a:graphicData>
        </a:graphic>
      </p:graphicFrame>
      <p:sp>
        <p:nvSpPr>
          <p:cNvPr id="207" name="Google Shape;207;p17"/>
          <p:cNvSpPr txBox="1"/>
          <p:nvPr/>
        </p:nvSpPr>
        <p:spPr>
          <a:xfrm>
            <a:off x="410274" y="3590256"/>
            <a:ext cx="3999900" cy="252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00"/>
                </a:solidFill>
                <a:latin typeface="Calibri"/>
                <a:ea typeface="Calibri"/>
                <a:cs typeface="Calibri"/>
                <a:sym typeface="Calibri"/>
              </a:rPr>
              <a:t>INTERPETATION:</a:t>
            </a:r>
            <a:endParaRPr sz="2800">
              <a:solidFill>
                <a:srgbClr val="000000"/>
              </a:solidFill>
              <a:latin typeface="Calibri"/>
              <a:ea typeface="Calibri"/>
              <a:cs typeface="Calibri"/>
              <a:sym typeface="Calibri"/>
            </a:endParaRPr>
          </a:p>
          <a:p>
            <a:pPr indent="0" lvl="0" marL="0" marR="0" rtl="0" algn="l">
              <a:spcBef>
                <a:spcPts val="0"/>
              </a:spcBef>
              <a:spcAft>
                <a:spcPts val="0"/>
              </a:spcAft>
              <a:buNone/>
            </a:pPr>
            <a:r>
              <a:rPr lang="en-US" sz="2800">
                <a:solidFill>
                  <a:srgbClr val="000000"/>
                </a:solidFill>
                <a:latin typeface="Calibri"/>
                <a:ea typeface="Calibri"/>
                <a:cs typeface="Calibri"/>
                <a:sym typeface="Calibri"/>
              </a:rPr>
              <a:t>1.</a:t>
            </a:r>
            <a:r>
              <a:rPr lang="en-US" sz="1200">
                <a:solidFill>
                  <a:srgbClr val="000000"/>
                </a:solidFill>
                <a:latin typeface="Calibri"/>
                <a:ea typeface="Calibri"/>
                <a:cs typeface="Calibri"/>
                <a:sym typeface="Calibri"/>
              </a:rPr>
              <a:t>THE EMPLOYEE WITH ID 3513,DAMARIS,HAS THE LARGEST PORTION OF THE RATING PIE CHART, INDICATING STRONG PORFORMANCE COMPARED TO OTHERS .</a:t>
            </a:r>
            <a:endParaRPr sz="2800">
              <a:solidFill>
                <a:srgbClr val="000000"/>
              </a:solidFill>
              <a:latin typeface="Calibri"/>
              <a:ea typeface="Calibri"/>
              <a:cs typeface="Calibri"/>
              <a:sym typeface="Calibri"/>
            </a:endParaRPr>
          </a:p>
          <a:p>
            <a:pPr indent="0" lvl="0" marL="0" marR="0" rtl="0" algn="l">
              <a:spcBef>
                <a:spcPts val="0"/>
              </a:spcBef>
              <a:spcAft>
                <a:spcPts val="0"/>
              </a:spcAft>
              <a:buNone/>
            </a:pPr>
            <a:r>
              <a:rPr lang="en-US" sz="2800">
                <a:solidFill>
                  <a:srgbClr val="000000"/>
                </a:solidFill>
                <a:latin typeface="Calibri"/>
                <a:ea typeface="Calibri"/>
                <a:cs typeface="Calibri"/>
                <a:sym typeface="Calibri"/>
              </a:rPr>
              <a:t>2.</a:t>
            </a:r>
            <a:r>
              <a:rPr lang="en-US" sz="1200">
                <a:solidFill>
                  <a:srgbClr val="000000"/>
                </a:solidFill>
                <a:latin typeface="Calibri"/>
                <a:ea typeface="Calibri"/>
                <a:cs typeface="Calibri"/>
                <a:sym typeface="Calibri"/>
              </a:rPr>
              <a:t>ALL EMPLOYEES LISTED (KARLI,TYRONE,ALEXUS,KINSLEY) HAVE RATINGS THAT "FULLY MEET" EXPECTATIONS SHOWING A CONSISTENT LEVEL OF PERFORMANCE ACROSS THE TEAM IS DECREASE.</a:t>
            </a:r>
            <a:endParaRPr sz="2800">
              <a:solidFill>
                <a:srgbClr val="000000"/>
              </a:solidFill>
              <a:latin typeface="Calibri"/>
              <a:ea typeface="Calibri"/>
              <a:cs typeface="Calibri"/>
              <a:sym typeface="Calibri"/>
            </a:endParaRPr>
          </a:p>
        </p:txBody>
      </p:sp>
      <p:graphicFrame>
        <p:nvGraphicFramePr>
          <p:cNvPr id="208" name="Google Shape;208;p17"/>
          <p:cNvGraphicFramePr/>
          <p:nvPr/>
        </p:nvGraphicFramePr>
        <p:xfrm>
          <a:off x="5475466" y="3148670"/>
          <a:ext cx="5243600" cy="2971425"/>
        </p:xfrm>
        <a:graphic>
          <a:graphicData uri="http://schemas.openxmlformats.org/drawingml/2006/chart">
            <c:chart r:id="rId4"/>
          </a:graphicData>
        </a:graphic>
      </p:graphicFrame>
      <p:sp>
        <p:nvSpPr>
          <p:cNvPr id="209" name="Google Shape;209;p17"/>
          <p:cNvSpPr txBox="1"/>
          <p:nvPr/>
        </p:nvSpPr>
        <p:spPr>
          <a:xfrm>
            <a:off x="6952727" y="3288029"/>
            <a:ext cx="2381100" cy="282000"/>
          </a:xfrm>
          <a:prstGeom prst="rect">
            <a:avLst/>
          </a:prstGeom>
          <a:solidFill>
            <a:srgbClr val="99CC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CURRENT EMPLOYEE RATING </a:t>
            </a:r>
            <a:endParaRPr sz="12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5" name="Google Shape;215;p18"/>
          <p:cNvSpPr txBox="1"/>
          <p:nvPr/>
        </p:nvSpPr>
        <p:spPr>
          <a:xfrm>
            <a:off x="631031" y="1726793"/>
            <a:ext cx="8521800" cy="258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8"/>
          <p:cNvSpPr txBox="1"/>
          <p:nvPr/>
        </p:nvSpPr>
        <p:spPr>
          <a:xfrm>
            <a:off x="1217522" y="2123271"/>
            <a:ext cx="8593200" cy="144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5" cy="6858466"/>
            <a:chOff x="7448612" y="0"/>
            <a:chExt cx="4743795"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7"/>
            <a:chOff x="47625" y="3819523"/>
            <a:chExt cx="4124325" cy="3009897"/>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00" cy="14865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9"/>
          <p:cNvSpPr txBox="1"/>
          <p:nvPr/>
        </p:nvSpPr>
        <p:spPr>
          <a:xfrm>
            <a:off x="2509807" y="1041533"/>
            <a:ext cx="5029200" cy="484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1" cy="3257550"/>
            <a:chOff x="7991475" y="2933700"/>
            <a:chExt cx="2762251"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0" name="Google Shape;130;p10"/>
          <p:cNvSpPr txBox="1"/>
          <p:nvPr/>
        </p:nvSpPr>
        <p:spPr>
          <a:xfrm>
            <a:off x="1526977" y="2274838"/>
            <a:ext cx="6102000" cy="2606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txBox="1"/>
          <p:nvPr>
            <p:ph type="title"/>
          </p:nvPr>
        </p:nvSpPr>
        <p:spPr>
          <a:xfrm>
            <a:off x="739775" y="829627"/>
            <a:ext cx="5263500" cy="13374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11"/>
          <p:cNvSpPr txBox="1"/>
          <p:nvPr/>
        </p:nvSpPr>
        <p:spPr>
          <a:xfrm>
            <a:off x="2274094" y="3269397"/>
            <a:ext cx="6641400" cy="8310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44" name="Google Shape;144;p11"/>
          <p:cNvSpPr txBox="1"/>
          <p:nvPr/>
        </p:nvSpPr>
        <p:spPr>
          <a:xfrm>
            <a:off x="892969" y="2047756"/>
            <a:ext cx="7608000" cy="316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2"/>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3" name="Google Shape;153;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4" name="Google Shape;154;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5" name="Google Shape;155;p12"/>
          <p:cNvSpPr txBox="1"/>
          <p:nvPr/>
        </p:nvSpPr>
        <p:spPr>
          <a:xfrm>
            <a:off x="1571625" y="2238375"/>
            <a:ext cx="7581300" cy="12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Human Resources (HR) Managers: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Department Managers/Supervisors: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Senior Management/Executives: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Employees: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1" name="Google Shape;161;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6" name="Google Shape;166;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7" name="Google Shape;167;p13"/>
          <p:cNvSpPr txBox="1"/>
          <p:nvPr/>
        </p:nvSpPr>
        <p:spPr>
          <a:xfrm>
            <a:off x="3050976" y="1726793"/>
            <a:ext cx="6581100" cy="344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Data-Driven Insights: Enables managers to makeinformed decisions based on accurate, real-time performance data.</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Improved Efficiency: Automates the data collection and analysis process, saving time and reducing manualerrors.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Enhanced Employee Development: Identifies training needs and development opportunities, leading to a more skilled workforce.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Better Performance Management: Helps in recognizing top performers and addressing underperformance, ultimately improving overall productivity.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Cost-Effective Solution: Leverages the widely accessible Excel platform, avoiding the need for expensive software or tools.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3" name="Google Shape;173;p14"/>
          <p:cNvSpPr txBox="1"/>
          <p:nvPr/>
        </p:nvSpPr>
        <p:spPr>
          <a:xfrm>
            <a:off x="755332" y="1311295"/>
            <a:ext cx="9067200" cy="316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5"/>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3" name="Google Shape;183;p15"/>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381250" y="1695451"/>
            <a:ext cx="9239400" cy="5273100"/>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rgbClr val="0D0D0D"/>
              </a:buClr>
              <a:buSzPts val="2800"/>
              <a:buFont typeface="Arial"/>
              <a:buChar char="•"/>
            </a:pPr>
            <a:r>
              <a:rPr b="0" i="0" lang="en-US" sz="2800">
                <a:solidFill>
                  <a:srgbClr val="0D0D0D"/>
                </a:solidFill>
                <a:latin typeface="Times New Roman"/>
                <a:ea typeface="Times New Roman"/>
                <a:cs typeface="Times New Roman"/>
                <a:sym typeface="Times New Roman"/>
              </a:rPr>
              <a:t>1.Accessibility Empowerment: Redefines accessiblity with hands-free interaction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Arial"/>
              <a:buChar char="•"/>
            </a:pPr>
            <a:r>
              <a:rPr b="0" i="0" lang="en-US" sz="2800">
                <a:solidFill>
                  <a:srgbClr val="0D0D0D"/>
                </a:solidFill>
                <a:latin typeface="Times New Roman"/>
                <a:ea typeface="Times New Roman"/>
                <a:cs typeface="Times New Roman"/>
                <a:sym typeface="Times New Roman"/>
              </a:rPr>
              <a:t>2. Seamless Tech Integration Deep leaming meets everyday computing tasks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Arial"/>
              <a:buChar char="•"/>
            </a:pPr>
            <a:r>
              <a:rPr b="0" i="0" lang="en-US" sz="2800">
                <a:solidFill>
                  <a:srgbClr val="0D0D0D"/>
                </a:solidFill>
                <a:latin typeface="Times New Roman"/>
                <a:ea typeface="Times New Roman"/>
                <a:cs typeface="Times New Roman"/>
                <a:sym typeface="Times New Roman"/>
              </a:rPr>
              <a:t>3. Precision and Efficiency Boost: Real-time accuracy enhances productivity.</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Arial"/>
              <a:buChar char="•"/>
            </a:pPr>
            <a:r>
              <a:rPr b="0" i="0" lang="en-US" sz="2800">
                <a:solidFill>
                  <a:srgbClr val="0D0D0D"/>
                </a:solidFill>
                <a:latin typeface="Times New Roman"/>
                <a:ea typeface="Times New Roman"/>
                <a:cs typeface="Times New Roman"/>
                <a:sym typeface="Times New Roman"/>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