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>
      <p:cViewPr varScale="1">
        <p:scale>
          <a:sx n="126" d="100"/>
          <a:sy n="126" d="100"/>
        </p:scale>
        <p:origin x="232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12188875" cy="68576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06802"/>
            <a:ext cx="12191758" cy="3162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0837" y="3039389"/>
            <a:ext cx="6916674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0"/>
            <a:ext cx="5093335" cy="6858000"/>
          </a:xfrm>
          <a:custGeom>
            <a:avLst/>
            <a:gdLst/>
            <a:ahLst/>
            <a:cxnLst/>
            <a:rect l="l" t="t" r="r" b="b"/>
            <a:pathLst>
              <a:path w="5093335" h="6858000">
                <a:moveTo>
                  <a:pt x="5092915" y="0"/>
                </a:moveTo>
                <a:lnTo>
                  <a:pt x="0" y="0"/>
                </a:lnTo>
                <a:lnTo>
                  <a:pt x="0" y="6857631"/>
                </a:lnTo>
                <a:lnTo>
                  <a:pt x="2546629" y="6857631"/>
                </a:lnTo>
                <a:lnTo>
                  <a:pt x="5092915" y="6857631"/>
                </a:lnTo>
                <a:lnTo>
                  <a:pt x="5092915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" y="12"/>
            <a:ext cx="12191403" cy="15760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"/>
            <a:ext cx="8128444" cy="15746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"/>
            <a:ext cx="12191758" cy="15739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6600" y="321119"/>
            <a:ext cx="4331970" cy="6179185"/>
          </a:xfrm>
          <a:custGeom>
            <a:avLst/>
            <a:gdLst/>
            <a:ahLst/>
            <a:cxnLst/>
            <a:rect l="l" t="t" r="r" b="b"/>
            <a:pathLst>
              <a:path w="4331970" h="6179185">
                <a:moveTo>
                  <a:pt x="4331881" y="0"/>
                </a:moveTo>
                <a:lnTo>
                  <a:pt x="0" y="0"/>
                </a:lnTo>
                <a:lnTo>
                  <a:pt x="0" y="6179045"/>
                </a:lnTo>
                <a:lnTo>
                  <a:pt x="2166124" y="6179045"/>
                </a:lnTo>
                <a:lnTo>
                  <a:pt x="4331881" y="6179045"/>
                </a:lnTo>
                <a:lnTo>
                  <a:pt x="4331881" y="0"/>
                </a:lnTo>
                <a:close/>
              </a:path>
            </a:pathLst>
          </a:custGeom>
          <a:solidFill>
            <a:srgbClr val="3F3F3F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6600" y="321119"/>
            <a:ext cx="4331970" cy="6179185"/>
          </a:xfrm>
          <a:custGeom>
            <a:avLst/>
            <a:gdLst/>
            <a:ahLst/>
            <a:cxnLst/>
            <a:rect l="l" t="t" r="r" b="b"/>
            <a:pathLst>
              <a:path w="4331970" h="6179185">
                <a:moveTo>
                  <a:pt x="2166124" y="6179045"/>
                </a:moveTo>
                <a:lnTo>
                  <a:pt x="0" y="6179045"/>
                </a:lnTo>
                <a:lnTo>
                  <a:pt x="0" y="0"/>
                </a:lnTo>
                <a:lnTo>
                  <a:pt x="4331881" y="0"/>
                </a:lnTo>
                <a:lnTo>
                  <a:pt x="4331881" y="6179045"/>
                </a:lnTo>
                <a:lnTo>
                  <a:pt x="2166124" y="6179045"/>
                </a:lnTo>
                <a:close/>
              </a:path>
            </a:pathLst>
          </a:custGeom>
          <a:ln w="127077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262" y="958570"/>
            <a:ext cx="3597910" cy="164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0480" y="3160699"/>
            <a:ext cx="9597389" cy="195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instacart-market-basket-analysi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Instacart</a:t>
            </a:r>
            <a:r>
              <a:rPr spc="-35" dirty="0"/>
              <a:t> Data Warehouse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E7AD7-7143-70CF-8E62-657BB0012FC6}"/>
              </a:ext>
            </a:extLst>
          </p:cNvPr>
          <p:cNvSpPr txBox="1"/>
          <p:nvPr/>
        </p:nvSpPr>
        <p:spPr>
          <a:xfrm>
            <a:off x="9601200" y="5105400"/>
            <a:ext cx="242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Simron Waskar</a:t>
            </a:r>
          </a:p>
          <a:p>
            <a:r>
              <a:rPr lang="en-US" dirty="0"/>
              <a:t>ID – U39071640</a:t>
            </a:r>
          </a:p>
          <a:p>
            <a:r>
              <a:rPr lang="en-US" dirty="0"/>
              <a:t>Prof. John Russo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059" y="239306"/>
            <a:ext cx="4462145" cy="6024245"/>
            <a:chOff x="272059" y="239306"/>
            <a:chExt cx="4462145" cy="6024245"/>
          </a:xfrm>
        </p:grpSpPr>
        <p:sp>
          <p:nvSpPr>
            <p:cNvPr id="3" name="object 3"/>
            <p:cNvSpPr/>
            <p:nvPr/>
          </p:nvSpPr>
          <p:spPr>
            <a:xfrm>
              <a:off x="335876" y="303123"/>
              <a:ext cx="4334510" cy="5896610"/>
            </a:xfrm>
            <a:custGeom>
              <a:avLst/>
              <a:gdLst/>
              <a:ahLst/>
              <a:cxnLst/>
              <a:rect l="l" t="t" r="r" b="b"/>
              <a:pathLst>
                <a:path w="4334510" h="5896610">
                  <a:moveTo>
                    <a:pt x="4334040" y="0"/>
                  </a:moveTo>
                  <a:lnTo>
                    <a:pt x="0" y="0"/>
                  </a:lnTo>
                  <a:lnTo>
                    <a:pt x="0" y="5896432"/>
                  </a:lnTo>
                  <a:lnTo>
                    <a:pt x="2167204" y="5896432"/>
                  </a:lnTo>
                  <a:lnTo>
                    <a:pt x="4334040" y="5896432"/>
                  </a:lnTo>
                  <a:lnTo>
                    <a:pt x="433404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876" y="303123"/>
              <a:ext cx="4334510" cy="5896610"/>
            </a:xfrm>
            <a:custGeom>
              <a:avLst/>
              <a:gdLst/>
              <a:ahLst/>
              <a:cxnLst/>
              <a:rect l="l" t="t" r="r" b="b"/>
              <a:pathLst>
                <a:path w="4334510" h="5896610">
                  <a:moveTo>
                    <a:pt x="2167204" y="5896432"/>
                  </a:moveTo>
                  <a:lnTo>
                    <a:pt x="0" y="5896432"/>
                  </a:lnTo>
                  <a:lnTo>
                    <a:pt x="0" y="0"/>
                  </a:lnTo>
                  <a:lnTo>
                    <a:pt x="4334040" y="0"/>
                  </a:lnTo>
                  <a:lnTo>
                    <a:pt x="4334040" y="5896432"/>
                  </a:lnTo>
                  <a:lnTo>
                    <a:pt x="2167204" y="5896432"/>
                  </a:lnTo>
                  <a:close/>
                </a:path>
              </a:pathLst>
            </a:custGeom>
            <a:ln w="127077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100" y="744385"/>
            <a:ext cx="3524885" cy="10668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sz="3600" spc="-5" dirty="0"/>
              <a:t>Business</a:t>
            </a:r>
            <a:r>
              <a:rPr sz="3600" spc="-85" dirty="0"/>
              <a:t> </a:t>
            </a:r>
            <a:r>
              <a:rPr sz="3600" spc="5" dirty="0"/>
              <a:t>Question- </a:t>
            </a:r>
            <a:r>
              <a:rPr sz="3600" spc="-800" dirty="0"/>
              <a:t> </a:t>
            </a:r>
            <a:r>
              <a:rPr sz="3600" dirty="0"/>
              <a:t>Query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703795" y="2050554"/>
            <a:ext cx="3685540" cy="635"/>
          </a:xfrm>
          <a:custGeom>
            <a:avLst/>
            <a:gdLst/>
            <a:ahLst/>
            <a:cxnLst/>
            <a:rect l="l" t="t" r="r" b="b"/>
            <a:pathLst>
              <a:path w="3685540" h="635">
                <a:moveTo>
                  <a:pt x="0" y="0"/>
                </a:moveTo>
                <a:lnTo>
                  <a:pt x="3685324" y="368"/>
                </a:lnTo>
              </a:path>
            </a:pathLst>
          </a:custGeom>
          <a:ln w="22319">
            <a:solidFill>
              <a:srgbClr val="E6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120658"/>
            <a:ext cx="3380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spenders?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045" y="484200"/>
            <a:ext cx="3181680" cy="5732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059" y="239306"/>
            <a:ext cx="5862955" cy="6024245"/>
            <a:chOff x="272059" y="239306"/>
            <a:chExt cx="5862955" cy="6024245"/>
          </a:xfrm>
        </p:grpSpPr>
        <p:sp>
          <p:nvSpPr>
            <p:cNvPr id="3" name="object 3"/>
            <p:cNvSpPr/>
            <p:nvPr/>
          </p:nvSpPr>
          <p:spPr>
            <a:xfrm>
              <a:off x="335876" y="303123"/>
              <a:ext cx="5735320" cy="5896610"/>
            </a:xfrm>
            <a:custGeom>
              <a:avLst/>
              <a:gdLst/>
              <a:ahLst/>
              <a:cxnLst/>
              <a:rect l="l" t="t" r="r" b="b"/>
              <a:pathLst>
                <a:path w="5735320" h="5896610">
                  <a:moveTo>
                    <a:pt x="5735167" y="0"/>
                  </a:moveTo>
                  <a:lnTo>
                    <a:pt x="0" y="0"/>
                  </a:lnTo>
                  <a:lnTo>
                    <a:pt x="0" y="5896432"/>
                  </a:lnTo>
                  <a:lnTo>
                    <a:pt x="2867761" y="5896432"/>
                  </a:lnTo>
                  <a:lnTo>
                    <a:pt x="5735167" y="5896432"/>
                  </a:lnTo>
                  <a:lnTo>
                    <a:pt x="573516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876" y="303123"/>
              <a:ext cx="5735320" cy="5896610"/>
            </a:xfrm>
            <a:custGeom>
              <a:avLst/>
              <a:gdLst/>
              <a:ahLst/>
              <a:cxnLst/>
              <a:rect l="l" t="t" r="r" b="b"/>
              <a:pathLst>
                <a:path w="5735320" h="5896610">
                  <a:moveTo>
                    <a:pt x="2867761" y="5896432"/>
                  </a:moveTo>
                  <a:lnTo>
                    <a:pt x="0" y="5896432"/>
                  </a:lnTo>
                  <a:lnTo>
                    <a:pt x="0" y="0"/>
                  </a:lnTo>
                  <a:lnTo>
                    <a:pt x="5735167" y="0"/>
                  </a:lnTo>
                  <a:lnTo>
                    <a:pt x="5735167" y="5896432"/>
                  </a:lnTo>
                  <a:lnTo>
                    <a:pt x="2867761" y="5896432"/>
                  </a:lnTo>
                  <a:close/>
                </a:path>
              </a:pathLst>
            </a:custGeom>
            <a:ln w="127077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100" y="682104"/>
            <a:ext cx="41021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  <a:tabLst>
                <a:tab pos="1494155" algn="l"/>
              </a:tabLst>
            </a:pPr>
            <a:r>
              <a:rPr sz="4000" spc="-5" dirty="0"/>
              <a:t>Business</a:t>
            </a:r>
            <a:r>
              <a:rPr sz="4000" spc="-50" dirty="0"/>
              <a:t> </a:t>
            </a:r>
            <a:r>
              <a:rPr sz="4000" spc="-15" dirty="0"/>
              <a:t>Question</a:t>
            </a:r>
            <a:r>
              <a:rPr sz="4000" spc="-55" dirty="0"/>
              <a:t> </a:t>
            </a:r>
            <a:r>
              <a:rPr sz="4000" dirty="0"/>
              <a:t>– </a:t>
            </a:r>
            <a:r>
              <a:rPr sz="4000" spc="-890" dirty="0"/>
              <a:t> </a:t>
            </a:r>
            <a:r>
              <a:rPr sz="4000" spc="-5" dirty="0"/>
              <a:t>Query	</a:t>
            </a:r>
            <a:r>
              <a:rPr sz="4000" spc="-15" dirty="0"/>
              <a:t>Cont.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706678" y="2050554"/>
            <a:ext cx="4563110" cy="635"/>
          </a:xfrm>
          <a:custGeom>
            <a:avLst/>
            <a:gdLst/>
            <a:ahLst/>
            <a:cxnLst/>
            <a:rect l="l" t="t" r="r" b="b"/>
            <a:pathLst>
              <a:path w="4563110" h="635">
                <a:moveTo>
                  <a:pt x="0" y="0"/>
                </a:moveTo>
                <a:lnTo>
                  <a:pt x="4562640" y="368"/>
                </a:lnTo>
              </a:path>
            </a:pathLst>
          </a:custGeom>
          <a:ln w="22319">
            <a:solidFill>
              <a:srgbClr val="E6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120658"/>
            <a:ext cx="4201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aisle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sales?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404" y="484200"/>
            <a:ext cx="3840835" cy="5732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2192000" cy="6858000"/>
            <a:chOff x="0" y="12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191758" cy="68572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"/>
              <a:ext cx="4654435" cy="68576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782" y="585622"/>
            <a:ext cx="333121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0" dirty="0"/>
              <a:t>Vi</a:t>
            </a:r>
            <a:r>
              <a:rPr sz="5200" spc="-15" dirty="0"/>
              <a:t>s</a:t>
            </a:r>
            <a:r>
              <a:rPr sz="5200" spc="-10" dirty="0"/>
              <a:t>uali</a:t>
            </a:r>
            <a:r>
              <a:rPr sz="5200" spc="-105" dirty="0"/>
              <a:t>z</a:t>
            </a:r>
            <a:r>
              <a:rPr sz="5200" spc="-55" dirty="0"/>
              <a:t>a</a:t>
            </a:r>
            <a:r>
              <a:rPr sz="5200" spc="-25" dirty="0"/>
              <a:t>t</a:t>
            </a:r>
            <a:r>
              <a:rPr sz="5200" spc="-40" dirty="0"/>
              <a:t>i</a:t>
            </a:r>
            <a:r>
              <a:rPr sz="5200" spc="-5" dirty="0"/>
              <a:t>on</a:t>
            </a:r>
            <a:endParaRPr sz="52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6995" y="12"/>
            <a:ext cx="2444762" cy="68572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54550" cy="6858000"/>
            <a:chOff x="0" y="0"/>
            <a:chExt cx="46545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54550" cy="6858000"/>
            </a:xfrm>
            <a:custGeom>
              <a:avLst/>
              <a:gdLst/>
              <a:ahLst/>
              <a:cxnLst/>
              <a:rect l="l" t="t" r="r" b="b"/>
              <a:pathLst>
                <a:path w="4654550" h="6858000">
                  <a:moveTo>
                    <a:pt x="4654080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2327033" y="6857631"/>
                  </a:lnTo>
                  <a:lnTo>
                    <a:pt x="4654080" y="6857631"/>
                  </a:lnTo>
                  <a:lnTo>
                    <a:pt x="465408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318" y="623519"/>
              <a:ext cx="3363595" cy="1607185"/>
            </a:xfrm>
            <a:custGeom>
              <a:avLst/>
              <a:gdLst/>
              <a:ahLst/>
              <a:cxnLst/>
              <a:rect l="l" t="t" r="r" b="b"/>
              <a:pathLst>
                <a:path w="3363595" h="1607185">
                  <a:moveTo>
                    <a:pt x="1681924" y="1606677"/>
                  </a:moveTo>
                  <a:lnTo>
                    <a:pt x="0" y="1606677"/>
                  </a:lnTo>
                  <a:lnTo>
                    <a:pt x="0" y="0"/>
                  </a:lnTo>
                  <a:lnTo>
                    <a:pt x="3363480" y="0"/>
                  </a:lnTo>
                  <a:lnTo>
                    <a:pt x="3363480" y="1606677"/>
                  </a:lnTo>
                  <a:lnTo>
                    <a:pt x="1681924" y="1606677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4104" y="1173505"/>
            <a:ext cx="2061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Visualization</a:t>
            </a:r>
            <a:r>
              <a:rPr sz="2800" spc="-95" dirty="0"/>
              <a:t> </a:t>
            </a:r>
            <a:r>
              <a:rPr sz="2800" dirty="0"/>
              <a:t>1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22782" y="2636532"/>
            <a:ext cx="2946400" cy="6051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Which aisle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generated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sales?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754" y="1652765"/>
            <a:ext cx="6250317" cy="33908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54550" cy="6858000"/>
            <a:chOff x="0" y="0"/>
            <a:chExt cx="46545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54550" cy="6858000"/>
            </a:xfrm>
            <a:custGeom>
              <a:avLst/>
              <a:gdLst/>
              <a:ahLst/>
              <a:cxnLst/>
              <a:rect l="l" t="t" r="r" b="b"/>
              <a:pathLst>
                <a:path w="4654550" h="6858000">
                  <a:moveTo>
                    <a:pt x="4654080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2327033" y="6857631"/>
                  </a:lnTo>
                  <a:lnTo>
                    <a:pt x="4654080" y="6857631"/>
                  </a:lnTo>
                  <a:lnTo>
                    <a:pt x="465408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318" y="623519"/>
              <a:ext cx="3363595" cy="1607185"/>
            </a:xfrm>
            <a:custGeom>
              <a:avLst/>
              <a:gdLst/>
              <a:ahLst/>
              <a:cxnLst/>
              <a:rect l="l" t="t" r="r" b="b"/>
              <a:pathLst>
                <a:path w="3363595" h="1607185">
                  <a:moveTo>
                    <a:pt x="1681924" y="1606677"/>
                  </a:moveTo>
                  <a:lnTo>
                    <a:pt x="0" y="1606677"/>
                  </a:lnTo>
                  <a:lnTo>
                    <a:pt x="0" y="0"/>
                  </a:lnTo>
                  <a:lnTo>
                    <a:pt x="3363480" y="0"/>
                  </a:lnTo>
                  <a:lnTo>
                    <a:pt x="3363480" y="1606677"/>
                  </a:lnTo>
                  <a:lnTo>
                    <a:pt x="1681924" y="1606677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4104" y="1173505"/>
            <a:ext cx="2061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Visualization</a:t>
            </a:r>
            <a:r>
              <a:rPr sz="2800" spc="-95" dirty="0"/>
              <a:t> </a:t>
            </a:r>
            <a:r>
              <a:rPr sz="2800" dirty="0"/>
              <a:t>2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22782" y="2636532"/>
            <a:ext cx="2379980" cy="6051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reordered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products?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754" y="1684083"/>
            <a:ext cx="6250317" cy="332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83" y="257302"/>
            <a:ext cx="11750040" cy="6306820"/>
            <a:chOff x="272783" y="257302"/>
            <a:chExt cx="11750040" cy="6306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5836" y="1599898"/>
              <a:ext cx="8046364" cy="4715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6600" y="321119"/>
              <a:ext cx="4331970" cy="6179185"/>
            </a:xfrm>
            <a:custGeom>
              <a:avLst/>
              <a:gdLst/>
              <a:ahLst/>
              <a:cxnLst/>
              <a:rect l="l" t="t" r="r" b="b"/>
              <a:pathLst>
                <a:path w="4331970" h="6179185">
                  <a:moveTo>
                    <a:pt x="4331881" y="0"/>
                  </a:moveTo>
                  <a:lnTo>
                    <a:pt x="0" y="0"/>
                  </a:lnTo>
                  <a:lnTo>
                    <a:pt x="0" y="6179045"/>
                  </a:lnTo>
                  <a:lnTo>
                    <a:pt x="2166124" y="6179045"/>
                  </a:lnTo>
                  <a:lnTo>
                    <a:pt x="4331881" y="6179045"/>
                  </a:lnTo>
                  <a:lnTo>
                    <a:pt x="4331881" y="0"/>
                  </a:lnTo>
                  <a:close/>
                </a:path>
              </a:pathLst>
            </a:custGeom>
            <a:solidFill>
              <a:srgbClr val="3F3F3F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600" y="321119"/>
              <a:ext cx="4331970" cy="6179185"/>
            </a:xfrm>
            <a:custGeom>
              <a:avLst/>
              <a:gdLst/>
              <a:ahLst/>
              <a:cxnLst/>
              <a:rect l="l" t="t" r="r" b="b"/>
              <a:pathLst>
                <a:path w="4331970" h="6179185">
                  <a:moveTo>
                    <a:pt x="2166124" y="6179045"/>
                  </a:moveTo>
                  <a:lnTo>
                    <a:pt x="0" y="6179045"/>
                  </a:lnTo>
                  <a:lnTo>
                    <a:pt x="0" y="0"/>
                  </a:lnTo>
                  <a:lnTo>
                    <a:pt x="4331881" y="0"/>
                  </a:lnTo>
                  <a:lnTo>
                    <a:pt x="4331881" y="6179045"/>
                  </a:lnTo>
                  <a:lnTo>
                    <a:pt x="2166124" y="6179045"/>
                  </a:lnTo>
                  <a:close/>
                </a:path>
              </a:pathLst>
            </a:custGeom>
            <a:ln w="127077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3061" y="384658"/>
            <a:ext cx="4331970" cy="605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L="123825" algn="ctr">
              <a:lnSpc>
                <a:spcPct val="100000"/>
              </a:lnSpc>
              <a:spcBef>
                <a:spcPts val="4150"/>
              </a:spcBef>
            </a:pPr>
            <a:r>
              <a:rPr sz="4800" spc="-10" dirty="0">
                <a:solidFill>
                  <a:srgbClr val="FFFFFF"/>
                </a:solidFill>
                <a:latin typeface="Calibri Light"/>
                <a:cs typeface="Calibri Light"/>
              </a:rPr>
              <a:t>Dashboard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0878" y="3909961"/>
            <a:ext cx="2586990" cy="635"/>
          </a:xfrm>
          <a:custGeom>
            <a:avLst/>
            <a:gdLst/>
            <a:ahLst/>
            <a:cxnLst/>
            <a:rect l="l" t="t" r="r" b="b"/>
            <a:pathLst>
              <a:path w="2586990" h="635">
                <a:moveTo>
                  <a:pt x="0" y="0"/>
                </a:moveTo>
                <a:lnTo>
                  <a:pt x="2586964" y="355"/>
                </a:lnTo>
              </a:path>
            </a:pathLst>
          </a:custGeom>
          <a:ln w="2231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892CEF2A-12CA-F042-F58A-44E31BF1AA30}"/>
              </a:ext>
            </a:extLst>
          </p:cNvPr>
          <p:cNvGrpSpPr/>
          <p:nvPr/>
        </p:nvGrpSpPr>
        <p:grpSpPr>
          <a:xfrm>
            <a:off x="273061" y="275590"/>
            <a:ext cx="11750040" cy="6306820"/>
            <a:chOff x="272783" y="257302"/>
            <a:chExt cx="11750040" cy="6306820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F8D0C9B7-CFDB-EF50-DF82-BA922F09F4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5836" y="1599898"/>
              <a:ext cx="8046364" cy="4715938"/>
            </a:xfrm>
            <a:prstGeom prst="rect">
              <a:avLst/>
            </a:prstGeom>
          </p:spPr>
        </p:pic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4FBFD513-A2E5-7767-932B-6CA356C47BEC}"/>
                </a:ext>
              </a:extLst>
            </p:cNvPr>
            <p:cNvSpPr/>
            <p:nvPr/>
          </p:nvSpPr>
          <p:spPr>
            <a:xfrm>
              <a:off x="336600" y="321119"/>
              <a:ext cx="4331970" cy="6179185"/>
            </a:xfrm>
            <a:custGeom>
              <a:avLst/>
              <a:gdLst/>
              <a:ahLst/>
              <a:cxnLst/>
              <a:rect l="l" t="t" r="r" b="b"/>
              <a:pathLst>
                <a:path w="4331970" h="6179185">
                  <a:moveTo>
                    <a:pt x="4331881" y="0"/>
                  </a:moveTo>
                  <a:lnTo>
                    <a:pt x="0" y="0"/>
                  </a:lnTo>
                  <a:lnTo>
                    <a:pt x="0" y="6179045"/>
                  </a:lnTo>
                  <a:lnTo>
                    <a:pt x="2166124" y="6179045"/>
                  </a:lnTo>
                  <a:lnTo>
                    <a:pt x="4331881" y="6179045"/>
                  </a:lnTo>
                  <a:lnTo>
                    <a:pt x="4331881" y="0"/>
                  </a:lnTo>
                  <a:close/>
                </a:path>
              </a:pathLst>
            </a:custGeom>
            <a:solidFill>
              <a:srgbClr val="3F3F3F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DF5AA5C-8AFF-1770-EC69-D14802F71933}"/>
                </a:ext>
              </a:extLst>
            </p:cNvPr>
            <p:cNvSpPr/>
            <p:nvPr/>
          </p:nvSpPr>
          <p:spPr>
            <a:xfrm>
              <a:off x="336600" y="321119"/>
              <a:ext cx="4331970" cy="6179185"/>
            </a:xfrm>
            <a:custGeom>
              <a:avLst/>
              <a:gdLst/>
              <a:ahLst/>
              <a:cxnLst/>
              <a:rect l="l" t="t" r="r" b="b"/>
              <a:pathLst>
                <a:path w="4331970" h="6179185">
                  <a:moveTo>
                    <a:pt x="2166124" y="6179045"/>
                  </a:moveTo>
                  <a:lnTo>
                    <a:pt x="0" y="6179045"/>
                  </a:lnTo>
                  <a:lnTo>
                    <a:pt x="0" y="0"/>
                  </a:lnTo>
                  <a:lnTo>
                    <a:pt x="4331881" y="0"/>
                  </a:lnTo>
                  <a:lnTo>
                    <a:pt x="4331881" y="6179045"/>
                  </a:lnTo>
                  <a:lnTo>
                    <a:pt x="2166124" y="6179045"/>
                  </a:lnTo>
                  <a:close/>
                </a:path>
              </a:pathLst>
            </a:custGeom>
            <a:ln w="127077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85"/>
              </a:lnSpc>
              <a:spcBef>
                <a:spcPts val="100"/>
              </a:spcBef>
            </a:pPr>
            <a:r>
              <a:rPr spc="-20" dirty="0"/>
              <a:t>Future</a:t>
            </a:r>
            <a:r>
              <a:rPr spc="-65" dirty="0"/>
              <a:t> Work</a:t>
            </a:r>
          </a:p>
          <a:p>
            <a:pPr marL="12700">
              <a:lnSpc>
                <a:spcPts val="6385"/>
              </a:lnSpc>
            </a:pPr>
            <a:r>
              <a:rPr dirty="0"/>
              <a:t>–</a:t>
            </a:r>
            <a:r>
              <a:rPr spc="-25" dirty="0"/>
              <a:t> </a:t>
            </a:r>
            <a:r>
              <a:rPr spc="-15" dirty="0"/>
              <a:t>what</a:t>
            </a:r>
            <a:r>
              <a:rPr spc="-35" dirty="0"/>
              <a:t> </a:t>
            </a:r>
            <a:r>
              <a:rPr spc="-30" dirty="0"/>
              <a:t>we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62" y="2493975"/>
            <a:ext cx="2960370" cy="3184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70"/>
              </a:spcBef>
            </a:pPr>
            <a:r>
              <a:rPr sz="5600" spc="-15" dirty="0">
                <a:solidFill>
                  <a:srgbClr val="FFFFFF"/>
                </a:solidFill>
                <a:latin typeface="Calibri Light"/>
                <a:cs typeface="Calibri Light"/>
              </a:rPr>
              <a:t>would </a:t>
            </a:r>
            <a:r>
              <a:rPr sz="5600" dirty="0">
                <a:solidFill>
                  <a:srgbClr val="FFFFFF"/>
                </a:solidFill>
                <a:latin typeface="Calibri Light"/>
                <a:cs typeface="Calibri Light"/>
              </a:rPr>
              <a:t>do </a:t>
            </a:r>
            <a:r>
              <a:rPr sz="56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sz="56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600" spc="-25" dirty="0">
                <a:solidFill>
                  <a:srgbClr val="FFFFFF"/>
                </a:solidFill>
                <a:latin typeface="Calibri Light"/>
                <a:cs typeface="Calibri Light"/>
              </a:rPr>
              <a:t>more </a:t>
            </a:r>
            <a:r>
              <a:rPr sz="5600" spc="-12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600" spc="-15" dirty="0">
                <a:solidFill>
                  <a:srgbClr val="FFFFFF"/>
                </a:solidFill>
                <a:latin typeface="Calibri Light"/>
                <a:cs typeface="Calibri Light"/>
              </a:rPr>
              <a:t>time </a:t>
            </a:r>
            <a:r>
              <a:rPr sz="5600" spc="-5" dirty="0">
                <a:solidFill>
                  <a:srgbClr val="FFFFFF"/>
                </a:solidFill>
                <a:latin typeface="Calibri Light"/>
                <a:cs typeface="Calibri Light"/>
              </a:rPr>
              <a:t>and </a:t>
            </a:r>
            <a:r>
              <a:rPr sz="56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600" spc="-20" dirty="0">
                <a:solidFill>
                  <a:srgbClr val="FFFFFF"/>
                </a:solidFill>
                <a:latin typeface="Calibri Light"/>
                <a:cs typeface="Calibri Light"/>
              </a:rPr>
              <a:t>resources</a:t>
            </a:r>
            <a:endParaRPr sz="5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8035" y="620280"/>
            <a:ext cx="6264275" cy="1572895"/>
            <a:chOff x="5468035" y="620280"/>
            <a:chExt cx="6264275" cy="1572895"/>
          </a:xfrm>
        </p:grpSpPr>
        <p:sp>
          <p:nvSpPr>
            <p:cNvPr id="5" name="object 5"/>
            <p:cNvSpPr/>
            <p:nvPr/>
          </p:nvSpPr>
          <p:spPr>
            <a:xfrm>
              <a:off x="5468035" y="620280"/>
              <a:ext cx="6264275" cy="1572895"/>
            </a:xfrm>
            <a:custGeom>
              <a:avLst/>
              <a:gdLst/>
              <a:ahLst/>
              <a:cxnLst/>
              <a:rect l="l" t="t" r="r" b="b"/>
              <a:pathLst>
                <a:path w="6264275" h="1572895">
                  <a:moveTo>
                    <a:pt x="157683" y="0"/>
                  </a:moveTo>
                  <a:lnTo>
                    <a:pt x="116909" y="5354"/>
                  </a:lnTo>
                  <a:lnTo>
                    <a:pt x="78841" y="21234"/>
                  </a:lnTo>
                  <a:lnTo>
                    <a:pt x="46440" y="46127"/>
                  </a:lnTo>
                  <a:lnTo>
                    <a:pt x="21602" y="78841"/>
                  </a:lnTo>
                  <a:lnTo>
                    <a:pt x="5722" y="116597"/>
                  </a:lnTo>
                  <a:lnTo>
                    <a:pt x="368" y="157314"/>
                  </a:lnTo>
                  <a:lnTo>
                    <a:pt x="0" y="1415516"/>
                  </a:lnTo>
                  <a:lnTo>
                    <a:pt x="1344" y="1436140"/>
                  </a:lnTo>
                  <a:lnTo>
                    <a:pt x="12001" y="1475763"/>
                  </a:lnTo>
                  <a:lnTo>
                    <a:pt x="32625" y="1511402"/>
                  </a:lnTo>
                  <a:lnTo>
                    <a:pt x="61591" y="1540224"/>
                  </a:lnTo>
                  <a:lnTo>
                    <a:pt x="97230" y="1560842"/>
                  </a:lnTo>
                  <a:lnTo>
                    <a:pt x="136709" y="1571499"/>
                  </a:lnTo>
                  <a:lnTo>
                    <a:pt x="157327" y="1572844"/>
                  </a:lnTo>
                  <a:lnTo>
                    <a:pt x="6106680" y="1572844"/>
                  </a:lnTo>
                  <a:lnTo>
                    <a:pt x="6147454" y="1567487"/>
                  </a:lnTo>
                  <a:lnTo>
                    <a:pt x="6185522" y="1551597"/>
                  </a:lnTo>
                  <a:lnTo>
                    <a:pt x="6217923" y="1526714"/>
                  </a:lnTo>
                  <a:lnTo>
                    <a:pt x="6242761" y="1494002"/>
                  </a:lnTo>
                  <a:lnTo>
                    <a:pt x="6258652" y="1456245"/>
                  </a:lnTo>
                  <a:lnTo>
                    <a:pt x="6264008" y="1415516"/>
                  </a:lnTo>
                  <a:lnTo>
                    <a:pt x="6263984" y="157314"/>
                  </a:lnTo>
                  <a:lnTo>
                    <a:pt x="6258652" y="116909"/>
                  </a:lnTo>
                  <a:lnTo>
                    <a:pt x="6242761" y="78841"/>
                  </a:lnTo>
                  <a:lnTo>
                    <a:pt x="6217878" y="46440"/>
                  </a:lnTo>
                  <a:lnTo>
                    <a:pt x="6185166" y="21602"/>
                  </a:lnTo>
                  <a:lnTo>
                    <a:pt x="6147409" y="5711"/>
                  </a:lnTo>
                  <a:lnTo>
                    <a:pt x="6106680" y="355"/>
                  </a:lnTo>
                  <a:lnTo>
                    <a:pt x="1576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9" y="974534"/>
              <a:ext cx="864349" cy="8639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38225" y="1179969"/>
            <a:ext cx="38296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libri"/>
                <a:cs typeface="Calibri"/>
              </a:rPr>
              <a:t>Implement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prediction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models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68035" y="2585885"/>
            <a:ext cx="6264275" cy="1572895"/>
            <a:chOff x="5468035" y="2585885"/>
            <a:chExt cx="6264275" cy="1572895"/>
          </a:xfrm>
        </p:grpSpPr>
        <p:sp>
          <p:nvSpPr>
            <p:cNvPr id="9" name="object 9"/>
            <p:cNvSpPr/>
            <p:nvPr/>
          </p:nvSpPr>
          <p:spPr>
            <a:xfrm>
              <a:off x="5468035" y="2585885"/>
              <a:ext cx="6264275" cy="1572895"/>
            </a:xfrm>
            <a:custGeom>
              <a:avLst/>
              <a:gdLst/>
              <a:ahLst/>
              <a:cxnLst/>
              <a:rect l="l" t="t" r="r" b="b"/>
              <a:pathLst>
                <a:path w="6264275" h="1572895">
                  <a:moveTo>
                    <a:pt x="157683" y="0"/>
                  </a:moveTo>
                  <a:lnTo>
                    <a:pt x="116909" y="5354"/>
                  </a:lnTo>
                  <a:lnTo>
                    <a:pt x="78841" y="21234"/>
                  </a:lnTo>
                  <a:lnTo>
                    <a:pt x="46440" y="46116"/>
                  </a:lnTo>
                  <a:lnTo>
                    <a:pt x="21602" y="78828"/>
                  </a:lnTo>
                  <a:lnTo>
                    <a:pt x="5722" y="116585"/>
                  </a:lnTo>
                  <a:lnTo>
                    <a:pt x="368" y="157314"/>
                  </a:lnTo>
                  <a:lnTo>
                    <a:pt x="0" y="1415516"/>
                  </a:lnTo>
                  <a:lnTo>
                    <a:pt x="1344" y="1436140"/>
                  </a:lnTo>
                  <a:lnTo>
                    <a:pt x="12001" y="1475763"/>
                  </a:lnTo>
                  <a:lnTo>
                    <a:pt x="32625" y="1511402"/>
                  </a:lnTo>
                  <a:lnTo>
                    <a:pt x="61591" y="1540224"/>
                  </a:lnTo>
                  <a:lnTo>
                    <a:pt x="97230" y="1560835"/>
                  </a:lnTo>
                  <a:lnTo>
                    <a:pt x="136709" y="1571487"/>
                  </a:lnTo>
                  <a:lnTo>
                    <a:pt x="157327" y="1572831"/>
                  </a:lnTo>
                  <a:lnTo>
                    <a:pt x="6106680" y="1572831"/>
                  </a:lnTo>
                  <a:lnTo>
                    <a:pt x="6147454" y="1567476"/>
                  </a:lnTo>
                  <a:lnTo>
                    <a:pt x="6185522" y="1551597"/>
                  </a:lnTo>
                  <a:lnTo>
                    <a:pt x="6217923" y="1526713"/>
                  </a:lnTo>
                  <a:lnTo>
                    <a:pt x="6242761" y="1493989"/>
                  </a:lnTo>
                  <a:lnTo>
                    <a:pt x="6258652" y="1456243"/>
                  </a:lnTo>
                  <a:lnTo>
                    <a:pt x="6264008" y="1415516"/>
                  </a:lnTo>
                  <a:lnTo>
                    <a:pt x="6263985" y="157314"/>
                  </a:lnTo>
                  <a:lnTo>
                    <a:pt x="6258652" y="116906"/>
                  </a:lnTo>
                  <a:lnTo>
                    <a:pt x="6242761" y="78828"/>
                  </a:lnTo>
                  <a:lnTo>
                    <a:pt x="6217878" y="46437"/>
                  </a:lnTo>
                  <a:lnTo>
                    <a:pt x="6185166" y="21589"/>
                  </a:lnTo>
                  <a:lnTo>
                    <a:pt x="6147409" y="5710"/>
                  </a:lnTo>
                  <a:lnTo>
                    <a:pt x="6106680" y="355"/>
                  </a:lnTo>
                  <a:lnTo>
                    <a:pt x="1576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9" y="2940138"/>
              <a:ext cx="864349" cy="8639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38225" y="3144494"/>
            <a:ext cx="39846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libri"/>
                <a:cs typeface="Calibri"/>
              </a:rPr>
              <a:t>Consolidate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more</a:t>
            </a:r>
            <a:r>
              <a:rPr sz="2500" spc="-20" dirty="0">
                <a:latin typeface="Calibri"/>
                <a:cs typeface="Calibri"/>
              </a:rPr>
              <a:t> 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sources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8035" y="4551476"/>
            <a:ext cx="6264275" cy="1572895"/>
            <a:chOff x="5468035" y="4551476"/>
            <a:chExt cx="6264275" cy="1572895"/>
          </a:xfrm>
        </p:grpSpPr>
        <p:sp>
          <p:nvSpPr>
            <p:cNvPr id="13" name="object 13"/>
            <p:cNvSpPr/>
            <p:nvPr/>
          </p:nvSpPr>
          <p:spPr>
            <a:xfrm>
              <a:off x="5468035" y="4551476"/>
              <a:ext cx="6264275" cy="1572895"/>
            </a:xfrm>
            <a:custGeom>
              <a:avLst/>
              <a:gdLst/>
              <a:ahLst/>
              <a:cxnLst/>
              <a:rect l="l" t="t" r="r" b="b"/>
              <a:pathLst>
                <a:path w="6264275" h="1572895">
                  <a:moveTo>
                    <a:pt x="157683" y="0"/>
                  </a:moveTo>
                  <a:lnTo>
                    <a:pt x="116909" y="5356"/>
                  </a:lnTo>
                  <a:lnTo>
                    <a:pt x="78841" y="21247"/>
                  </a:lnTo>
                  <a:lnTo>
                    <a:pt x="46440" y="46129"/>
                  </a:lnTo>
                  <a:lnTo>
                    <a:pt x="21602" y="78841"/>
                  </a:lnTo>
                  <a:lnTo>
                    <a:pt x="5722" y="116598"/>
                  </a:lnTo>
                  <a:lnTo>
                    <a:pt x="368" y="157327"/>
                  </a:lnTo>
                  <a:lnTo>
                    <a:pt x="0" y="1415529"/>
                  </a:lnTo>
                  <a:lnTo>
                    <a:pt x="1344" y="1436145"/>
                  </a:lnTo>
                  <a:lnTo>
                    <a:pt x="12001" y="1475763"/>
                  </a:lnTo>
                  <a:lnTo>
                    <a:pt x="32625" y="1511402"/>
                  </a:lnTo>
                  <a:lnTo>
                    <a:pt x="61591" y="1540224"/>
                  </a:lnTo>
                  <a:lnTo>
                    <a:pt x="97230" y="1560842"/>
                  </a:lnTo>
                  <a:lnTo>
                    <a:pt x="136709" y="1571499"/>
                  </a:lnTo>
                  <a:lnTo>
                    <a:pt x="157327" y="1572844"/>
                  </a:lnTo>
                  <a:lnTo>
                    <a:pt x="6106680" y="1572844"/>
                  </a:lnTo>
                  <a:lnTo>
                    <a:pt x="6147454" y="1567487"/>
                  </a:lnTo>
                  <a:lnTo>
                    <a:pt x="6185522" y="1551597"/>
                  </a:lnTo>
                  <a:lnTo>
                    <a:pt x="6217923" y="1526714"/>
                  </a:lnTo>
                  <a:lnTo>
                    <a:pt x="6242761" y="1494002"/>
                  </a:lnTo>
                  <a:lnTo>
                    <a:pt x="6258652" y="1456247"/>
                  </a:lnTo>
                  <a:lnTo>
                    <a:pt x="6264008" y="1415529"/>
                  </a:lnTo>
                  <a:lnTo>
                    <a:pt x="6263985" y="157327"/>
                  </a:lnTo>
                  <a:lnTo>
                    <a:pt x="6258652" y="116909"/>
                  </a:lnTo>
                  <a:lnTo>
                    <a:pt x="6242761" y="78841"/>
                  </a:lnTo>
                  <a:lnTo>
                    <a:pt x="6217878" y="46440"/>
                  </a:lnTo>
                  <a:lnTo>
                    <a:pt x="6185166" y="21602"/>
                  </a:lnTo>
                  <a:lnTo>
                    <a:pt x="6147409" y="5722"/>
                  </a:lnTo>
                  <a:lnTo>
                    <a:pt x="6106680" y="368"/>
                  </a:lnTo>
                  <a:lnTo>
                    <a:pt x="1576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599" y="4905375"/>
              <a:ext cx="864349" cy="8639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38225" y="4939093"/>
            <a:ext cx="3415029" cy="7493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40"/>
              </a:spcBef>
            </a:pPr>
            <a:r>
              <a:rPr sz="2500" spc="-10" dirty="0">
                <a:latin typeface="Calibri"/>
                <a:cs typeface="Calibri"/>
              </a:rPr>
              <a:t>Use </a:t>
            </a:r>
            <a:r>
              <a:rPr sz="2500" spc="-25" dirty="0">
                <a:latin typeface="Calibri"/>
                <a:cs typeface="Calibri"/>
              </a:rPr>
              <a:t>different </a:t>
            </a:r>
            <a:r>
              <a:rPr sz="2500" spc="-5" dirty="0">
                <a:latin typeface="Calibri"/>
                <a:cs typeface="Calibri"/>
              </a:rPr>
              <a:t>ETL </a:t>
            </a:r>
            <a:r>
              <a:rPr sz="2500" spc="-10" dirty="0">
                <a:latin typeface="Calibri"/>
                <a:cs typeface="Calibri"/>
              </a:rPr>
              <a:t>tools </a:t>
            </a: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informatica…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61" y="384658"/>
            <a:ext cx="4331970" cy="605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L="124460" algn="ctr">
              <a:lnSpc>
                <a:spcPct val="100000"/>
              </a:lnSpc>
              <a:spcBef>
                <a:spcPts val="4150"/>
              </a:spcBef>
            </a:pPr>
            <a:r>
              <a:rPr sz="4800" spc="-5" dirty="0">
                <a:solidFill>
                  <a:srgbClr val="FFFFFF"/>
                </a:solidFill>
                <a:latin typeface="Calibri Light"/>
                <a:cs typeface="Calibri Light"/>
              </a:rPr>
              <a:t>Thank</a:t>
            </a:r>
            <a:r>
              <a:rPr sz="480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 Light"/>
                <a:cs typeface="Calibri Light"/>
              </a:rPr>
              <a:t>you!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0878" y="3909961"/>
            <a:ext cx="2586990" cy="635"/>
          </a:xfrm>
          <a:custGeom>
            <a:avLst/>
            <a:gdLst/>
            <a:ahLst/>
            <a:cxnLst/>
            <a:rect l="l" t="t" r="r" b="b"/>
            <a:pathLst>
              <a:path w="2586990" h="635">
                <a:moveTo>
                  <a:pt x="0" y="0"/>
                </a:moveTo>
                <a:lnTo>
                  <a:pt x="2586964" y="355"/>
                </a:lnTo>
              </a:path>
            </a:pathLst>
          </a:custGeom>
          <a:ln w="2231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362" y="492125"/>
            <a:ext cx="5880595" cy="5880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2192000" cy="1576705"/>
            <a:chOff x="0" y="12"/>
            <a:chExt cx="12192000" cy="1576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191758" cy="15753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9155" y="12"/>
              <a:ext cx="4062603" cy="1576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" y="12"/>
              <a:ext cx="12191403" cy="157607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339" y="430453"/>
            <a:ext cx="1563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</a:t>
            </a:r>
            <a:r>
              <a:rPr sz="4000" spc="-35" dirty="0"/>
              <a:t>g</a:t>
            </a:r>
            <a:r>
              <a:rPr sz="4000" spc="-5" dirty="0"/>
              <a:t>enda</a:t>
            </a: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2755" y="3308413"/>
            <a:ext cx="809637" cy="8092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5341" y="4334306"/>
            <a:ext cx="14846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9210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 ba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kg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und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7762" y="3308413"/>
            <a:ext cx="809625" cy="8092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06304" y="4334306"/>
            <a:ext cx="972819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4930" marR="5080" indent="-6286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10" dirty="0">
                <a:latin typeface="Calibri"/>
                <a:cs typeface="Calibri"/>
              </a:rPr>
              <a:t>source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2757" y="3308413"/>
            <a:ext cx="809637" cy="80926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1101" y="4334306"/>
            <a:ext cx="12934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60655" marR="5080" indent="-14859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Sn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7764" y="3308413"/>
            <a:ext cx="809625" cy="8092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91856" y="4334306"/>
            <a:ext cx="1461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ETL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32758" y="3308413"/>
            <a:ext cx="809637" cy="80926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22141" y="4334306"/>
            <a:ext cx="10312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382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Lesson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ear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2192000" cy="1597025"/>
            <a:chOff x="0" y="12"/>
            <a:chExt cx="12192000" cy="159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191758" cy="15908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358" y="12"/>
              <a:ext cx="11732399" cy="15969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0339" y="454583"/>
            <a:ext cx="3971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Project</a:t>
            </a:r>
            <a:r>
              <a:rPr sz="4000" spc="-90" dirty="0"/>
              <a:t> </a:t>
            </a:r>
            <a:r>
              <a:rPr sz="4000" spc="-15" dirty="0"/>
              <a:t>background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9890" marR="5080" indent="-228600">
              <a:lnSpc>
                <a:spcPct val="90200"/>
              </a:lnSpc>
              <a:spcBef>
                <a:spcPts val="3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000" dirty="0"/>
              <a:t>A</a:t>
            </a:r>
            <a:r>
              <a:rPr sz="2000" spc="5" dirty="0"/>
              <a:t> </a:t>
            </a:r>
            <a:r>
              <a:rPr sz="2000" spc="-5" dirty="0"/>
              <a:t>grocery</a:t>
            </a:r>
            <a:r>
              <a:rPr sz="2000" spc="10" dirty="0"/>
              <a:t> </a:t>
            </a:r>
            <a:r>
              <a:rPr sz="2000" spc="-5" dirty="0"/>
              <a:t>ordering</a:t>
            </a:r>
            <a:r>
              <a:rPr sz="2000" dirty="0"/>
              <a:t> and</a:t>
            </a:r>
            <a:r>
              <a:rPr sz="2000" spc="5" dirty="0"/>
              <a:t> </a:t>
            </a:r>
            <a:r>
              <a:rPr sz="2000" spc="-5" dirty="0"/>
              <a:t>delivery</a:t>
            </a:r>
            <a:r>
              <a:rPr sz="2000" spc="5" dirty="0"/>
              <a:t> </a:t>
            </a:r>
            <a:r>
              <a:rPr sz="2000" dirty="0"/>
              <a:t>app</a:t>
            </a:r>
            <a:r>
              <a:rPr sz="2000" spc="5" dirty="0"/>
              <a:t> </a:t>
            </a:r>
            <a:r>
              <a:rPr sz="2000" spc="-10" dirty="0"/>
              <a:t>(Instacart),</a:t>
            </a:r>
            <a:r>
              <a:rPr sz="2000" spc="5" dirty="0"/>
              <a:t> </a:t>
            </a:r>
            <a:r>
              <a:rPr sz="2000" spc="-5" dirty="0"/>
              <a:t>aims </a:t>
            </a:r>
            <a:r>
              <a:rPr sz="2000" spc="-10" dirty="0"/>
              <a:t>to</a:t>
            </a:r>
            <a:r>
              <a:rPr sz="2000" spc="5" dirty="0"/>
              <a:t> </a:t>
            </a:r>
            <a:r>
              <a:rPr sz="2000" spc="-15" dirty="0"/>
              <a:t>make</a:t>
            </a:r>
            <a:r>
              <a:rPr sz="2000" spc="10" dirty="0"/>
              <a:t> </a:t>
            </a:r>
            <a:r>
              <a:rPr sz="2000" spc="-5" dirty="0"/>
              <a:t>it</a:t>
            </a:r>
            <a:r>
              <a:rPr sz="2000" dirty="0"/>
              <a:t> </a:t>
            </a:r>
            <a:r>
              <a:rPr sz="2000" spc="-15" dirty="0"/>
              <a:t>easy</a:t>
            </a:r>
            <a:r>
              <a:rPr sz="2000" spc="10" dirty="0"/>
              <a:t> </a:t>
            </a:r>
            <a:r>
              <a:rPr sz="2000" spc="-15" dirty="0"/>
              <a:t>to</a:t>
            </a:r>
            <a:r>
              <a:rPr sz="2000" spc="5" dirty="0"/>
              <a:t> </a:t>
            </a:r>
            <a:r>
              <a:rPr sz="2000" spc="-10" dirty="0"/>
              <a:t>fill</a:t>
            </a:r>
            <a:r>
              <a:rPr sz="2000" dirty="0"/>
              <a:t> </a:t>
            </a:r>
            <a:r>
              <a:rPr sz="2000" spc="-10" dirty="0"/>
              <a:t>customers’ </a:t>
            </a:r>
            <a:r>
              <a:rPr sz="2000" spc="-5" dirty="0"/>
              <a:t> needs.</a:t>
            </a:r>
            <a:r>
              <a:rPr sz="2000" spc="5" dirty="0"/>
              <a:t> </a:t>
            </a:r>
            <a:r>
              <a:rPr sz="2000" spc="-15" dirty="0"/>
              <a:t>After</a:t>
            </a:r>
            <a:r>
              <a:rPr sz="2000" spc="-5" dirty="0"/>
              <a:t> selecting</a:t>
            </a:r>
            <a:r>
              <a:rPr sz="2000" spc="10" dirty="0"/>
              <a:t> </a:t>
            </a:r>
            <a:r>
              <a:rPr sz="2000" spc="-5" dirty="0"/>
              <a:t>products</a:t>
            </a:r>
            <a:r>
              <a:rPr sz="2000" dirty="0"/>
              <a:t> </a:t>
            </a:r>
            <a:r>
              <a:rPr sz="2000" spc="-5" dirty="0"/>
              <a:t>through</a:t>
            </a:r>
            <a:r>
              <a:rPr sz="2000" spc="10" dirty="0"/>
              <a:t> </a:t>
            </a:r>
            <a:r>
              <a:rPr sz="2000" dirty="0"/>
              <a:t>the app,</a:t>
            </a:r>
            <a:r>
              <a:rPr sz="2000" spc="10" dirty="0"/>
              <a:t> </a:t>
            </a:r>
            <a:r>
              <a:rPr sz="2000" spc="-5" dirty="0"/>
              <a:t>personal shoppers</a:t>
            </a:r>
            <a:r>
              <a:rPr sz="2000" spc="5" dirty="0"/>
              <a:t> </a:t>
            </a:r>
            <a:r>
              <a:rPr sz="2000" spc="-15" dirty="0"/>
              <a:t>review</a:t>
            </a:r>
            <a:r>
              <a:rPr sz="2000" spc="-10" dirty="0"/>
              <a:t> </a:t>
            </a:r>
            <a:r>
              <a:rPr sz="2000" spc="-15" dirty="0"/>
              <a:t>orders</a:t>
            </a:r>
            <a:r>
              <a:rPr sz="2000" dirty="0"/>
              <a:t> and do </a:t>
            </a:r>
            <a:r>
              <a:rPr sz="2000" spc="-434" dirty="0"/>
              <a:t> </a:t>
            </a:r>
            <a:r>
              <a:rPr sz="2000" dirty="0"/>
              <a:t>the</a:t>
            </a:r>
            <a:r>
              <a:rPr sz="2000" spc="-5" dirty="0"/>
              <a:t> </a:t>
            </a:r>
            <a:r>
              <a:rPr sz="2000" spc="-15" dirty="0"/>
              <a:t>in-store</a:t>
            </a:r>
            <a:r>
              <a:rPr sz="2000" dirty="0"/>
              <a:t> </a:t>
            </a:r>
            <a:r>
              <a:rPr sz="2000" spc="-5" dirty="0"/>
              <a:t>shopping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10" dirty="0"/>
              <a:t> </a:t>
            </a:r>
            <a:r>
              <a:rPr sz="2000" spc="-20" dirty="0"/>
              <a:t>delivery.</a:t>
            </a:r>
            <a:endParaRPr sz="2000"/>
          </a:p>
          <a:p>
            <a:pPr marL="149225">
              <a:lnSpc>
                <a:spcPct val="100000"/>
              </a:lnSpc>
              <a:buFont typeface="Arial MT"/>
              <a:buChar char="•"/>
            </a:pPr>
            <a:endParaRPr sz="2000"/>
          </a:p>
          <a:p>
            <a:pPr marL="389890" marR="399415" indent="-228600">
              <a:lnSpc>
                <a:spcPts val="2160"/>
              </a:lnSpc>
              <a:spcBef>
                <a:spcPts val="176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000" spc="-5" dirty="0"/>
              <a:t>In</a:t>
            </a:r>
            <a:r>
              <a:rPr sz="2000" spc="15" dirty="0"/>
              <a:t> </a:t>
            </a:r>
            <a:r>
              <a:rPr sz="2000" spc="-5" dirty="0"/>
              <a:t>this</a:t>
            </a:r>
            <a:r>
              <a:rPr sz="2000" spc="10" dirty="0"/>
              <a:t> </a:t>
            </a:r>
            <a:r>
              <a:rPr sz="2000" spc="-10" dirty="0"/>
              <a:t>project,</a:t>
            </a:r>
            <a:r>
              <a:rPr sz="2000" spc="5" dirty="0"/>
              <a:t> </a:t>
            </a:r>
            <a:r>
              <a:rPr sz="2000" spc="-10" dirty="0"/>
              <a:t>we</a:t>
            </a:r>
            <a:r>
              <a:rPr sz="2000" spc="15" dirty="0"/>
              <a:t> </a:t>
            </a:r>
            <a:r>
              <a:rPr sz="2000" spc="-5" dirty="0"/>
              <a:t>will</a:t>
            </a:r>
            <a:r>
              <a:rPr sz="2000" dirty="0"/>
              <a:t> use</a:t>
            </a:r>
            <a:r>
              <a:rPr sz="2000" spc="10" dirty="0"/>
              <a:t> </a:t>
            </a:r>
            <a:r>
              <a:rPr sz="2000" spc="-5" dirty="0"/>
              <a:t>transactional</a:t>
            </a:r>
            <a:r>
              <a:rPr sz="2000" dirty="0"/>
              <a:t> </a:t>
            </a:r>
            <a:r>
              <a:rPr sz="2000" spc="-15" dirty="0"/>
              <a:t>data</a:t>
            </a:r>
            <a:r>
              <a:rPr sz="2000" spc="5" dirty="0"/>
              <a:t> </a:t>
            </a:r>
            <a:r>
              <a:rPr sz="2000" spc="-10" dirty="0"/>
              <a:t>to</a:t>
            </a:r>
            <a:r>
              <a:rPr sz="2000" spc="5" dirty="0"/>
              <a:t> </a:t>
            </a:r>
            <a:r>
              <a:rPr sz="2000" spc="-15" dirty="0"/>
              <a:t>create</a:t>
            </a:r>
            <a:r>
              <a:rPr sz="2000" spc="10" dirty="0"/>
              <a:t> </a:t>
            </a:r>
            <a:r>
              <a:rPr sz="2000" dirty="0"/>
              <a:t>a</a:t>
            </a:r>
            <a:r>
              <a:rPr sz="2000" spc="15" dirty="0"/>
              <a:t> </a:t>
            </a:r>
            <a:r>
              <a:rPr sz="2000" spc="-15" dirty="0"/>
              <a:t>data</a:t>
            </a:r>
            <a:r>
              <a:rPr sz="2000" dirty="0"/>
              <a:t> </a:t>
            </a:r>
            <a:r>
              <a:rPr sz="2000" spc="-10" dirty="0"/>
              <a:t>warehouse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10" dirty="0"/>
              <a:t> </a:t>
            </a:r>
            <a:r>
              <a:rPr sz="2000" spc="-10" dirty="0"/>
              <a:t>develop </a:t>
            </a:r>
            <a:r>
              <a:rPr sz="2000" spc="-434" dirty="0"/>
              <a:t> </a:t>
            </a:r>
            <a:r>
              <a:rPr sz="2000" spc="-5" dirty="0"/>
              <a:t>dashboard </a:t>
            </a:r>
            <a:r>
              <a:rPr sz="2000" spc="-10" dirty="0"/>
              <a:t>that</a:t>
            </a:r>
            <a:r>
              <a:rPr sz="2000" dirty="0"/>
              <a:t> </a:t>
            </a:r>
            <a:r>
              <a:rPr sz="2000" spc="-10" dirty="0"/>
              <a:t>answers</a:t>
            </a:r>
            <a:r>
              <a:rPr sz="2000" spc="-5" dirty="0"/>
              <a:t> </a:t>
            </a:r>
            <a:r>
              <a:rPr sz="2000" dirty="0"/>
              <a:t>our</a:t>
            </a:r>
            <a:r>
              <a:rPr sz="2000" spc="-5" dirty="0"/>
              <a:t> business</a:t>
            </a:r>
            <a:r>
              <a:rPr sz="2000" dirty="0"/>
              <a:t> </a:t>
            </a:r>
            <a:r>
              <a:rPr sz="2000" spc="-5" dirty="0"/>
              <a:t>questions.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2192000" cy="1688464"/>
          </a:xfrm>
          <a:custGeom>
            <a:avLst/>
            <a:gdLst/>
            <a:ahLst/>
            <a:cxnLst/>
            <a:rect l="l" t="t" r="r" b="b"/>
            <a:pathLst>
              <a:path w="12192000" h="1688464">
                <a:moveTo>
                  <a:pt x="12191758" y="0"/>
                </a:moveTo>
                <a:lnTo>
                  <a:pt x="0" y="0"/>
                </a:lnTo>
                <a:lnTo>
                  <a:pt x="0" y="1688388"/>
                </a:lnTo>
                <a:lnTo>
                  <a:pt x="12191758" y="1688388"/>
                </a:lnTo>
                <a:lnTo>
                  <a:pt x="1219175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786" y="600735"/>
            <a:ext cx="3049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Dataset</a:t>
            </a:r>
            <a:r>
              <a:rPr sz="4000" spc="-105" dirty="0"/>
              <a:t> </a:t>
            </a:r>
            <a:r>
              <a:rPr sz="4000" spc="-15" dirty="0"/>
              <a:t>source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1688757"/>
            <a:ext cx="12192000" cy="5168900"/>
            <a:chOff x="0" y="1688757"/>
            <a:chExt cx="12192000" cy="5168900"/>
          </a:xfrm>
        </p:grpSpPr>
        <p:sp>
          <p:nvSpPr>
            <p:cNvPr id="5" name="object 5"/>
            <p:cNvSpPr/>
            <p:nvPr/>
          </p:nvSpPr>
          <p:spPr>
            <a:xfrm>
              <a:off x="0" y="1688757"/>
              <a:ext cx="12192000" cy="5168900"/>
            </a:xfrm>
            <a:custGeom>
              <a:avLst/>
              <a:gdLst/>
              <a:ahLst/>
              <a:cxnLst/>
              <a:rect l="l" t="t" r="r" b="b"/>
              <a:pathLst>
                <a:path w="12192000" h="5168900">
                  <a:moveTo>
                    <a:pt x="12191758" y="0"/>
                  </a:moveTo>
                  <a:lnTo>
                    <a:pt x="0" y="0"/>
                  </a:lnTo>
                  <a:lnTo>
                    <a:pt x="0" y="5168887"/>
                  </a:lnTo>
                  <a:lnTo>
                    <a:pt x="6095885" y="5168887"/>
                  </a:lnTo>
                  <a:lnTo>
                    <a:pt x="12191758" y="5168887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6322" y="2010600"/>
              <a:ext cx="457200" cy="45720"/>
            </a:xfrm>
            <a:custGeom>
              <a:avLst/>
              <a:gdLst/>
              <a:ahLst/>
              <a:cxnLst/>
              <a:rect l="l" t="t" r="r" b="b"/>
              <a:pathLst>
                <a:path w="457200" h="45719">
                  <a:moveTo>
                    <a:pt x="456831" y="0"/>
                  </a:moveTo>
                  <a:lnTo>
                    <a:pt x="0" y="0"/>
                  </a:lnTo>
                  <a:lnTo>
                    <a:pt x="0" y="45364"/>
                  </a:lnTo>
                  <a:lnTo>
                    <a:pt x="228600" y="45364"/>
                  </a:lnTo>
                  <a:lnTo>
                    <a:pt x="456831" y="45364"/>
                  </a:lnTo>
                  <a:lnTo>
                    <a:pt x="456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4338" y="2118637"/>
            <a:ext cx="9512935" cy="31661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Dataset:</a:t>
            </a:r>
            <a:r>
              <a:rPr sz="2400" spc="40" dirty="0">
                <a:solidFill>
                  <a:srgbClr val="0462C0"/>
                </a:solidFill>
                <a:latin typeface="Calibri"/>
                <a:cs typeface="Calibri"/>
              </a:rPr>
              <a:t> </a:t>
            </a:r>
            <a:r>
              <a:rPr sz="2400" u="heavy" spc="-2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</a:rPr>
              <a:t>https://</a:t>
            </a:r>
            <a:r>
              <a:rPr sz="2400" u="heavy" spc="-20" dirty="0">
                <a:solidFill>
                  <a:srgbClr val="0462C0"/>
                </a:solidFill>
                <a:uFill>
                  <a:solidFill>
                    <a:srgbClr val="0462C0"/>
                  </a:solidFill>
                </a:uFill>
                <a:latin typeface="Calibri"/>
                <a:cs typeface="Calibri"/>
                <a:hlinkClick r:id="rId2"/>
              </a:rPr>
              <a:t>www.kaggle.com/c/instacart-market-basket-analysis/data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899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user,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 between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100</a:t>
            </a:r>
            <a:r>
              <a:rPr sz="2400" spc="-15" dirty="0">
                <a:latin typeface="Calibri"/>
                <a:cs typeface="Calibri"/>
              </a:rPr>
              <a:t> orders,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products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purchased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order.</a:t>
            </a:r>
            <a:r>
              <a:rPr sz="2400" spc="-10" dirty="0">
                <a:latin typeface="Calibri"/>
                <a:cs typeface="Calibri"/>
              </a:rPr>
              <a:t> Dataset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provides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week </a:t>
            </a:r>
            <a:r>
              <a:rPr sz="2400" spc="-5" dirty="0">
                <a:latin typeface="Calibri"/>
                <a:cs typeface="Calibri"/>
              </a:rPr>
              <a:t>and hour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day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placed,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20" dirty="0">
                <a:latin typeface="Calibri"/>
                <a:cs typeface="Calibri"/>
              </a:rPr>
              <a:t>relative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orders.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Size: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205.77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</a:t>
            </a:r>
            <a:endParaRPr sz="2400">
              <a:latin typeface="Calibri"/>
              <a:cs typeface="Calibri"/>
            </a:endParaRPr>
          </a:p>
          <a:p>
            <a:pPr marL="241300" marR="200025" indent="-228600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 contains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sample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million grocery </a:t>
            </a:r>
            <a:r>
              <a:rPr sz="2400" spc="-20" dirty="0">
                <a:latin typeface="Calibri"/>
                <a:cs typeface="Calibri"/>
              </a:rPr>
              <a:t>orders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200,000 Instacart </a:t>
            </a:r>
            <a:r>
              <a:rPr sz="2400" spc="-15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86" y="471131"/>
            <a:ext cx="5450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0" dirty="0"/>
              <a:t>Data</a:t>
            </a:r>
            <a:r>
              <a:rPr sz="4000" spc="-25" dirty="0"/>
              <a:t> </a:t>
            </a:r>
            <a:r>
              <a:rPr sz="4000" spc="-30" dirty="0"/>
              <a:t>Warehouse</a:t>
            </a:r>
            <a:r>
              <a:rPr sz="4000" spc="-25" dirty="0"/>
              <a:t> </a:t>
            </a:r>
            <a:r>
              <a:rPr sz="4000" spc="-10" dirty="0"/>
              <a:t>Modeling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324" y="1965960"/>
            <a:ext cx="8168754" cy="4451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86" y="471131"/>
            <a:ext cx="1625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</a:t>
            </a:r>
            <a:r>
              <a:rPr sz="4000" spc="5" dirty="0"/>
              <a:t>c</a:t>
            </a:r>
            <a:r>
              <a:rPr sz="4000" spc="-15" dirty="0"/>
              <a:t>h</a:t>
            </a:r>
            <a:r>
              <a:rPr sz="4000" spc="-5" dirty="0"/>
              <a:t>em</a:t>
            </a:r>
            <a:r>
              <a:rPr sz="4000" dirty="0"/>
              <a:t>a</a:t>
            </a:r>
            <a:endParaRPr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67B78-4905-7D9E-1CD4-DE6378E4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" y="1510716"/>
            <a:ext cx="12192000" cy="5423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780" y="664464"/>
            <a:ext cx="309435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5" dirty="0">
                <a:solidFill>
                  <a:srgbClr val="000000"/>
                </a:solidFill>
              </a:rPr>
              <a:t>ETL</a:t>
            </a:r>
            <a:r>
              <a:rPr sz="5200" spc="-90" dirty="0">
                <a:solidFill>
                  <a:srgbClr val="000000"/>
                </a:solidFill>
              </a:rPr>
              <a:t> </a:t>
            </a:r>
            <a:r>
              <a:rPr sz="5200" spc="-30" dirty="0">
                <a:solidFill>
                  <a:srgbClr val="000000"/>
                </a:solidFill>
              </a:rPr>
              <a:t>Process</a:t>
            </a:r>
            <a:endParaRPr sz="5200"/>
          </a:p>
        </p:txBody>
      </p:sp>
      <p:sp>
        <p:nvSpPr>
          <p:cNvPr id="3" name="object 3"/>
          <p:cNvSpPr/>
          <p:nvPr/>
        </p:nvSpPr>
        <p:spPr>
          <a:xfrm>
            <a:off x="837717" y="1998002"/>
            <a:ext cx="10515600" cy="528320"/>
          </a:xfrm>
          <a:custGeom>
            <a:avLst/>
            <a:gdLst/>
            <a:ahLst/>
            <a:cxnLst/>
            <a:rect l="l" t="t" r="r" b="b"/>
            <a:pathLst>
              <a:path w="10515600" h="528319">
                <a:moveTo>
                  <a:pt x="10427398" y="0"/>
                </a:moveTo>
                <a:lnTo>
                  <a:pt x="87845" y="0"/>
                </a:lnTo>
                <a:lnTo>
                  <a:pt x="76295" y="742"/>
                </a:lnTo>
                <a:lnTo>
                  <a:pt x="34359" y="18050"/>
                </a:lnTo>
                <a:lnTo>
                  <a:pt x="6686" y="54221"/>
                </a:lnTo>
                <a:lnTo>
                  <a:pt x="0" y="87833"/>
                </a:lnTo>
                <a:lnTo>
                  <a:pt x="0" y="439915"/>
                </a:lnTo>
                <a:lnTo>
                  <a:pt x="11518" y="483831"/>
                </a:lnTo>
                <a:lnTo>
                  <a:pt x="43916" y="515874"/>
                </a:lnTo>
                <a:lnTo>
                  <a:pt x="87845" y="527761"/>
                </a:lnTo>
                <a:lnTo>
                  <a:pt x="10427766" y="527392"/>
                </a:lnTo>
                <a:lnTo>
                  <a:pt x="10471683" y="515874"/>
                </a:lnTo>
                <a:lnTo>
                  <a:pt x="10503725" y="483476"/>
                </a:lnTo>
                <a:lnTo>
                  <a:pt x="10515600" y="439559"/>
                </a:lnTo>
                <a:lnTo>
                  <a:pt x="10515244" y="87833"/>
                </a:lnTo>
                <a:lnTo>
                  <a:pt x="10503725" y="43916"/>
                </a:lnTo>
                <a:lnTo>
                  <a:pt x="10471327" y="11874"/>
                </a:lnTo>
                <a:lnTo>
                  <a:pt x="10427398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17" y="2589123"/>
            <a:ext cx="10515600" cy="528320"/>
          </a:xfrm>
          <a:custGeom>
            <a:avLst/>
            <a:gdLst/>
            <a:ahLst/>
            <a:cxnLst/>
            <a:rect l="l" t="t" r="r" b="b"/>
            <a:pathLst>
              <a:path w="10515600" h="528319">
                <a:moveTo>
                  <a:pt x="10427398" y="0"/>
                </a:moveTo>
                <a:lnTo>
                  <a:pt x="87845" y="0"/>
                </a:lnTo>
                <a:lnTo>
                  <a:pt x="76295" y="742"/>
                </a:lnTo>
                <a:lnTo>
                  <a:pt x="34359" y="18045"/>
                </a:lnTo>
                <a:lnTo>
                  <a:pt x="6686" y="54221"/>
                </a:lnTo>
                <a:lnTo>
                  <a:pt x="0" y="87833"/>
                </a:lnTo>
                <a:lnTo>
                  <a:pt x="0" y="439915"/>
                </a:lnTo>
                <a:lnTo>
                  <a:pt x="11518" y="483831"/>
                </a:lnTo>
                <a:lnTo>
                  <a:pt x="43916" y="515874"/>
                </a:lnTo>
                <a:lnTo>
                  <a:pt x="87845" y="527761"/>
                </a:lnTo>
                <a:lnTo>
                  <a:pt x="10427766" y="527392"/>
                </a:lnTo>
                <a:lnTo>
                  <a:pt x="10471683" y="515874"/>
                </a:lnTo>
                <a:lnTo>
                  <a:pt x="10503725" y="483476"/>
                </a:lnTo>
                <a:lnTo>
                  <a:pt x="10515600" y="439559"/>
                </a:lnTo>
                <a:lnTo>
                  <a:pt x="10515244" y="87833"/>
                </a:lnTo>
                <a:lnTo>
                  <a:pt x="10503725" y="43916"/>
                </a:lnTo>
                <a:lnTo>
                  <a:pt x="10471327" y="11874"/>
                </a:lnTo>
                <a:lnTo>
                  <a:pt x="10427398" y="0"/>
                </a:lnTo>
                <a:close/>
              </a:path>
            </a:pathLst>
          </a:custGeom>
          <a:solidFill>
            <a:srgbClr val="51C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717" y="4892763"/>
            <a:ext cx="10515600" cy="528320"/>
          </a:xfrm>
          <a:custGeom>
            <a:avLst/>
            <a:gdLst/>
            <a:ahLst/>
            <a:cxnLst/>
            <a:rect l="l" t="t" r="r" b="b"/>
            <a:pathLst>
              <a:path w="10515600" h="528320">
                <a:moveTo>
                  <a:pt x="10427398" y="0"/>
                </a:moveTo>
                <a:lnTo>
                  <a:pt x="87845" y="0"/>
                </a:lnTo>
                <a:lnTo>
                  <a:pt x="76295" y="742"/>
                </a:lnTo>
                <a:lnTo>
                  <a:pt x="34359" y="18045"/>
                </a:lnTo>
                <a:lnTo>
                  <a:pt x="6686" y="54221"/>
                </a:lnTo>
                <a:lnTo>
                  <a:pt x="0" y="87833"/>
                </a:lnTo>
                <a:lnTo>
                  <a:pt x="0" y="439915"/>
                </a:lnTo>
                <a:lnTo>
                  <a:pt x="11518" y="483831"/>
                </a:lnTo>
                <a:lnTo>
                  <a:pt x="43916" y="515873"/>
                </a:lnTo>
                <a:lnTo>
                  <a:pt x="87845" y="527761"/>
                </a:lnTo>
                <a:lnTo>
                  <a:pt x="10427766" y="527392"/>
                </a:lnTo>
                <a:lnTo>
                  <a:pt x="10471683" y="515873"/>
                </a:lnTo>
                <a:lnTo>
                  <a:pt x="10503725" y="483476"/>
                </a:lnTo>
                <a:lnTo>
                  <a:pt x="10515600" y="439559"/>
                </a:lnTo>
                <a:lnTo>
                  <a:pt x="10515244" y="87833"/>
                </a:lnTo>
                <a:lnTo>
                  <a:pt x="10503725" y="43916"/>
                </a:lnTo>
                <a:lnTo>
                  <a:pt x="10471327" y="11874"/>
                </a:lnTo>
                <a:lnTo>
                  <a:pt x="10427398" y="0"/>
                </a:lnTo>
                <a:close/>
              </a:path>
            </a:pathLst>
          </a:custGeom>
          <a:solidFill>
            <a:srgbClr val="48B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7717" y="5483885"/>
            <a:ext cx="10515600" cy="528320"/>
          </a:xfrm>
          <a:custGeom>
            <a:avLst/>
            <a:gdLst/>
            <a:ahLst/>
            <a:cxnLst/>
            <a:rect l="l" t="t" r="r" b="b"/>
            <a:pathLst>
              <a:path w="10515600" h="528320">
                <a:moveTo>
                  <a:pt x="10427398" y="0"/>
                </a:moveTo>
                <a:lnTo>
                  <a:pt x="87845" y="0"/>
                </a:lnTo>
                <a:lnTo>
                  <a:pt x="76295" y="740"/>
                </a:lnTo>
                <a:lnTo>
                  <a:pt x="34359" y="18045"/>
                </a:lnTo>
                <a:lnTo>
                  <a:pt x="6686" y="54221"/>
                </a:lnTo>
                <a:lnTo>
                  <a:pt x="0" y="87833"/>
                </a:lnTo>
                <a:lnTo>
                  <a:pt x="0" y="439915"/>
                </a:lnTo>
                <a:lnTo>
                  <a:pt x="11518" y="483831"/>
                </a:lnTo>
                <a:lnTo>
                  <a:pt x="43916" y="515873"/>
                </a:lnTo>
                <a:lnTo>
                  <a:pt x="87845" y="527748"/>
                </a:lnTo>
                <a:lnTo>
                  <a:pt x="10427766" y="527392"/>
                </a:lnTo>
                <a:lnTo>
                  <a:pt x="10471683" y="515873"/>
                </a:lnTo>
                <a:lnTo>
                  <a:pt x="10503725" y="483476"/>
                </a:lnTo>
                <a:lnTo>
                  <a:pt x="10515600" y="439559"/>
                </a:lnTo>
                <a:lnTo>
                  <a:pt x="10515244" y="87833"/>
                </a:lnTo>
                <a:lnTo>
                  <a:pt x="10503725" y="43916"/>
                </a:lnTo>
                <a:lnTo>
                  <a:pt x="10471327" y="11874"/>
                </a:lnTo>
                <a:lnTo>
                  <a:pt x="1042739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6518" y="2059813"/>
            <a:ext cx="10093960" cy="384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doing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SCD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(type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2)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column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phone_number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relatively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tables, including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dimension:</a:t>
            </a:r>
            <a:endParaRPr sz="22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91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spc="-5" dirty="0">
                <a:latin typeface="Calibri"/>
                <a:cs typeface="Calibri"/>
              </a:rPr>
              <a:t>Order</a:t>
            </a:r>
            <a:endParaRPr sz="17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14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dirty="0">
                <a:latin typeface="Calibri"/>
                <a:cs typeface="Calibri"/>
              </a:rPr>
              <a:t>User</a:t>
            </a:r>
            <a:endParaRPr sz="17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spc="-5" dirty="0">
                <a:latin typeface="Calibri"/>
                <a:cs typeface="Calibri"/>
              </a:rPr>
              <a:t>Product</a:t>
            </a:r>
            <a:endParaRPr sz="17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14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dirty="0">
                <a:latin typeface="Calibri"/>
                <a:cs typeface="Calibri"/>
              </a:rPr>
              <a:t>Aisles</a:t>
            </a:r>
            <a:endParaRPr sz="17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14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spc="-5" dirty="0">
                <a:latin typeface="Calibri"/>
                <a:cs typeface="Calibri"/>
              </a:rPr>
              <a:t>Department</a:t>
            </a:r>
            <a:endParaRPr sz="1700">
              <a:latin typeface="Calibri"/>
              <a:cs typeface="Calibri"/>
            </a:endParaRPr>
          </a:p>
          <a:p>
            <a:pPr marL="445770" indent="-170815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446405" algn="l"/>
              </a:tabLst>
            </a:pPr>
            <a:r>
              <a:rPr sz="1700" spc="-10" dirty="0">
                <a:latin typeface="Calibri"/>
                <a:cs typeface="Calibri"/>
              </a:rPr>
              <a:t>Date</a:t>
            </a:r>
            <a:endParaRPr sz="17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66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fact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 i.e.,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OrderFact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250,000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record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fact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61" y="384658"/>
            <a:ext cx="4331970" cy="605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 marL="1121410">
              <a:lnSpc>
                <a:spcPct val="100000"/>
              </a:lnSpc>
              <a:spcBef>
                <a:spcPts val="4150"/>
              </a:spcBef>
            </a:pPr>
            <a:r>
              <a:rPr sz="4800" spc="-5" dirty="0">
                <a:solidFill>
                  <a:srgbClr val="FFFFFF"/>
                </a:solidFill>
                <a:latin typeface="Calibri Light"/>
                <a:cs typeface="Calibri Light"/>
              </a:rPr>
              <a:t>ETL</a:t>
            </a:r>
            <a:r>
              <a:rPr sz="4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 Light"/>
                <a:cs typeface="Calibri Light"/>
              </a:rPr>
              <a:t>cont.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0878" y="3909961"/>
            <a:ext cx="2586990" cy="635"/>
          </a:xfrm>
          <a:custGeom>
            <a:avLst/>
            <a:gdLst/>
            <a:ahLst/>
            <a:cxnLst/>
            <a:rect l="l" t="t" r="r" b="b"/>
            <a:pathLst>
              <a:path w="2586990" h="635">
                <a:moveTo>
                  <a:pt x="0" y="0"/>
                </a:moveTo>
                <a:lnTo>
                  <a:pt x="2586964" y="355"/>
                </a:lnTo>
              </a:path>
            </a:pathLst>
          </a:custGeom>
          <a:ln w="2231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94A0115-9B0E-3EDB-E40A-B314311E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27" y="294765"/>
            <a:ext cx="7073474" cy="61420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51830" cy="6858634"/>
            <a:chOff x="0" y="0"/>
            <a:chExt cx="5751830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04360" cy="6858000"/>
            </a:xfrm>
            <a:custGeom>
              <a:avLst/>
              <a:gdLst/>
              <a:ahLst/>
              <a:cxnLst/>
              <a:rect l="l" t="t" r="r" b="b"/>
              <a:pathLst>
                <a:path w="4404360" h="6858000">
                  <a:moveTo>
                    <a:pt x="4101846" y="0"/>
                  </a:moveTo>
                  <a:lnTo>
                    <a:pt x="3223806" y="0"/>
                  </a:lnTo>
                  <a:lnTo>
                    <a:pt x="3223806" y="368"/>
                  </a:lnTo>
                  <a:lnTo>
                    <a:pt x="0" y="368"/>
                  </a:lnTo>
                  <a:lnTo>
                    <a:pt x="0" y="6858000"/>
                  </a:lnTo>
                  <a:lnTo>
                    <a:pt x="4403877" y="6858000"/>
                  </a:lnTo>
                  <a:lnTo>
                    <a:pt x="3254755" y="5264289"/>
                  </a:lnTo>
                  <a:lnTo>
                    <a:pt x="3254755" y="5258879"/>
                  </a:lnTo>
                  <a:lnTo>
                    <a:pt x="410184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1239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79" h="5329555">
                  <a:moveTo>
                    <a:pt x="1122476" y="0"/>
                  </a:moveTo>
                  <a:lnTo>
                    <a:pt x="868324" y="0"/>
                  </a:lnTo>
                  <a:lnTo>
                    <a:pt x="0" y="5285879"/>
                  </a:lnTo>
                  <a:lnTo>
                    <a:pt x="247319" y="5329085"/>
                  </a:lnTo>
                  <a:lnTo>
                    <a:pt x="1122476" y="0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4877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447" y="0"/>
                  </a:moveTo>
                  <a:lnTo>
                    <a:pt x="864717" y="0"/>
                  </a:lnTo>
                  <a:lnTo>
                    <a:pt x="0" y="5238711"/>
                  </a:lnTo>
                  <a:lnTo>
                    <a:pt x="249123" y="5276519"/>
                  </a:lnTo>
                  <a:lnTo>
                    <a:pt x="111744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5246" y="5238356"/>
              <a:ext cx="1228725" cy="1619885"/>
            </a:xfrm>
            <a:custGeom>
              <a:avLst/>
              <a:gdLst/>
              <a:ahLst/>
              <a:cxnLst/>
              <a:rect l="l" t="t" r="r" b="b"/>
              <a:pathLst>
                <a:path w="1228725" h="1619884">
                  <a:moveTo>
                    <a:pt x="0" y="0"/>
                  </a:moveTo>
                  <a:lnTo>
                    <a:pt x="1174673" y="1619288"/>
                  </a:lnTo>
                  <a:lnTo>
                    <a:pt x="1228674" y="1619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1239" y="5290921"/>
              <a:ext cx="1496060" cy="1567180"/>
            </a:xfrm>
            <a:custGeom>
              <a:avLst/>
              <a:gdLst/>
              <a:ahLst/>
              <a:cxnLst/>
              <a:rect l="l" t="t" r="r" b="b"/>
              <a:pathLst>
                <a:path w="1496060" h="1567179">
                  <a:moveTo>
                    <a:pt x="0" y="0"/>
                  </a:moveTo>
                  <a:lnTo>
                    <a:pt x="1442885" y="1566722"/>
                  </a:lnTo>
                  <a:lnTo>
                    <a:pt x="1495437" y="1566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1239" y="5285879"/>
              <a:ext cx="2131060" cy="1572260"/>
            </a:xfrm>
            <a:custGeom>
              <a:avLst/>
              <a:gdLst/>
              <a:ahLst/>
              <a:cxnLst/>
              <a:rect l="l" t="t" r="r" b="b"/>
              <a:pathLst>
                <a:path w="2131060" h="1572259">
                  <a:moveTo>
                    <a:pt x="0" y="0"/>
                  </a:moveTo>
                  <a:lnTo>
                    <a:pt x="0" y="4686"/>
                  </a:lnTo>
                  <a:lnTo>
                    <a:pt x="1495437" y="1571764"/>
                  </a:lnTo>
                  <a:lnTo>
                    <a:pt x="2130475" y="1571764"/>
                  </a:lnTo>
                  <a:lnTo>
                    <a:pt x="247319" y="42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4877" y="5238356"/>
              <a:ext cx="1696085" cy="1619885"/>
            </a:xfrm>
            <a:custGeom>
              <a:avLst/>
              <a:gdLst/>
              <a:ahLst/>
              <a:cxnLst/>
              <a:rect l="l" t="t" r="r" b="b"/>
              <a:pathLst>
                <a:path w="1696085" h="1619884">
                  <a:moveTo>
                    <a:pt x="0" y="0"/>
                  </a:moveTo>
                  <a:lnTo>
                    <a:pt x="1228686" y="1619288"/>
                  </a:lnTo>
                  <a:lnTo>
                    <a:pt x="1695602" y="1619288"/>
                  </a:lnTo>
                  <a:lnTo>
                    <a:pt x="291960" y="95046"/>
                  </a:lnTo>
                  <a:lnTo>
                    <a:pt x="244436" y="42849"/>
                  </a:lnTo>
                  <a:lnTo>
                    <a:pt x="249123" y="42849"/>
                  </a:lnTo>
                  <a:lnTo>
                    <a:pt x="249123" y="37807"/>
                  </a:lnTo>
                  <a:lnTo>
                    <a:pt x="244436" y="3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3333" y="2608452"/>
            <a:ext cx="2068195" cy="11830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650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Business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 Q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000" spc="-4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ns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0124" y="686155"/>
            <a:ext cx="6492875" cy="635"/>
          </a:xfrm>
          <a:custGeom>
            <a:avLst/>
            <a:gdLst/>
            <a:ahLst/>
            <a:cxnLst/>
            <a:rect l="l" t="t" r="r" b="b"/>
            <a:pathLst>
              <a:path w="6492875" h="634">
                <a:moveTo>
                  <a:pt x="0" y="0"/>
                </a:moveTo>
                <a:lnTo>
                  <a:pt x="6492595" y="368"/>
                </a:lnTo>
              </a:path>
            </a:pathLst>
          </a:custGeom>
          <a:ln w="125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50701" y="702259"/>
            <a:ext cx="3166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people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usually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 their</a:t>
            </a:r>
            <a:r>
              <a:rPr sz="1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orders?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03774" y="1190294"/>
            <a:ext cx="6505575" cy="1034415"/>
            <a:chOff x="5003774" y="1190294"/>
            <a:chExt cx="6505575" cy="1034415"/>
          </a:xfrm>
        </p:grpSpPr>
        <p:sp>
          <p:nvSpPr>
            <p:cNvPr id="14" name="object 14"/>
            <p:cNvSpPr/>
            <p:nvPr/>
          </p:nvSpPr>
          <p:spPr>
            <a:xfrm>
              <a:off x="5010124" y="1196644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4">
                  <a:moveTo>
                    <a:pt x="0" y="0"/>
                  </a:moveTo>
                  <a:lnTo>
                    <a:pt x="6492595" y="355"/>
                  </a:lnTo>
                </a:path>
              </a:pathLst>
            </a:custGeom>
            <a:ln w="12599">
              <a:solidFill>
                <a:srgbClr val="E279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124" y="1707121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55"/>
                  </a:lnTo>
                </a:path>
              </a:pathLst>
            </a:custGeom>
            <a:ln w="12599">
              <a:solidFill>
                <a:srgbClr val="D979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0124" y="2217597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68"/>
                  </a:lnTo>
                </a:path>
              </a:pathLst>
            </a:custGeom>
            <a:ln w="12599">
              <a:solidFill>
                <a:srgbClr val="D07A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50701" y="1212735"/>
            <a:ext cx="422910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people usually </a:t>
            </a:r>
            <a:r>
              <a:rPr sz="1400" spc="-15" dirty="0">
                <a:latin typeface="Calibri"/>
                <a:cs typeface="Calibri"/>
              </a:rPr>
              <a:t>make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</a:t>
            </a:r>
            <a:r>
              <a:rPr sz="1400" spc="-10" dirty="0">
                <a:latin typeface="Calibri"/>
                <a:cs typeface="Calibri"/>
              </a:rPr>
              <a:t> orders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again?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4020"/>
              </a:lnSpc>
              <a:spcBef>
                <a:spcPts val="315"/>
              </a:spcBef>
            </a:pPr>
            <a:r>
              <a:rPr sz="1400" spc="-5" dirty="0">
                <a:latin typeface="Calibri"/>
                <a:cs typeface="Calibri"/>
              </a:rPr>
              <a:t>How </a:t>
            </a:r>
            <a:r>
              <a:rPr sz="1400" spc="-10" dirty="0">
                <a:latin typeface="Calibri"/>
                <a:cs typeface="Calibri"/>
              </a:rPr>
              <a:t>many products </a:t>
            </a:r>
            <a:r>
              <a:rPr sz="1400" spc="-5" dirty="0">
                <a:latin typeface="Calibri"/>
                <a:cs typeface="Calibri"/>
              </a:rPr>
              <a:t>people </a:t>
            </a:r>
            <a:r>
              <a:rPr sz="1400" spc="-10" dirty="0">
                <a:latin typeface="Calibri"/>
                <a:cs typeface="Calibri"/>
              </a:rPr>
              <a:t>have </a:t>
            </a:r>
            <a:r>
              <a:rPr sz="1400" dirty="0">
                <a:latin typeface="Calibri"/>
                <a:cs typeface="Calibri"/>
              </a:rPr>
              <a:t>in one </a:t>
            </a:r>
            <a:r>
              <a:rPr sz="1400" spc="-10" dirty="0">
                <a:latin typeface="Calibri"/>
                <a:cs typeface="Calibri"/>
              </a:rPr>
              <a:t>order </a:t>
            </a:r>
            <a:r>
              <a:rPr sz="1400" spc="5" dirty="0">
                <a:latin typeface="Calibri"/>
                <a:cs typeface="Calibri"/>
              </a:rPr>
              <a:t>on </a:t>
            </a:r>
            <a:r>
              <a:rPr sz="1400" spc="-15" dirty="0">
                <a:latin typeface="Calibri"/>
                <a:cs typeface="Calibri"/>
              </a:rPr>
              <a:t>average?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reordered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products?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0124" y="2728074"/>
            <a:ext cx="6492875" cy="635"/>
          </a:xfrm>
          <a:custGeom>
            <a:avLst/>
            <a:gdLst/>
            <a:ahLst/>
            <a:cxnLst/>
            <a:rect l="l" t="t" r="r" b="b"/>
            <a:pathLst>
              <a:path w="6492875" h="635">
                <a:moveTo>
                  <a:pt x="0" y="0"/>
                </a:moveTo>
                <a:lnTo>
                  <a:pt x="6492595" y="368"/>
                </a:lnTo>
              </a:path>
            </a:pathLst>
          </a:custGeom>
          <a:ln w="12599">
            <a:solidFill>
              <a:srgbClr val="C77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50701" y="2743098"/>
            <a:ext cx="33166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What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15" dirty="0">
                <a:latin typeface="Calibri"/>
                <a:cs typeface="Calibri"/>
              </a:rPr>
              <a:t>average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spending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monthly?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0124" y="3238195"/>
            <a:ext cx="6492875" cy="635"/>
          </a:xfrm>
          <a:custGeom>
            <a:avLst/>
            <a:gdLst/>
            <a:ahLst/>
            <a:cxnLst/>
            <a:rect l="l" t="t" r="r" b="b"/>
            <a:pathLst>
              <a:path w="6492875" h="635">
                <a:moveTo>
                  <a:pt x="0" y="0"/>
                </a:moveTo>
                <a:lnTo>
                  <a:pt x="6492595" y="368"/>
                </a:lnTo>
              </a:path>
            </a:pathLst>
          </a:custGeom>
          <a:ln w="12599">
            <a:solidFill>
              <a:srgbClr val="BF8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50701" y="3253587"/>
            <a:ext cx="3071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items people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cart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first?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03824" y="3742384"/>
            <a:ext cx="6505575" cy="1544955"/>
            <a:chOff x="5003824" y="3742384"/>
            <a:chExt cx="6505575" cy="1544955"/>
          </a:xfrm>
        </p:grpSpPr>
        <p:sp>
          <p:nvSpPr>
            <p:cNvPr id="23" name="object 23"/>
            <p:cNvSpPr/>
            <p:nvPr/>
          </p:nvSpPr>
          <p:spPr>
            <a:xfrm>
              <a:off x="5010124" y="3748684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55"/>
                  </a:lnTo>
                </a:path>
              </a:pathLst>
            </a:custGeom>
            <a:ln w="12599">
              <a:solidFill>
                <a:srgbClr val="B889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0124" y="4259160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55"/>
                  </a:lnTo>
                </a:path>
              </a:pathLst>
            </a:custGeom>
            <a:ln w="12599">
              <a:solidFill>
                <a:srgbClr val="B191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0124" y="4769637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68"/>
                  </a:lnTo>
                </a:path>
              </a:pathLst>
            </a:custGeom>
            <a:ln w="12599">
              <a:solidFill>
                <a:srgbClr val="AA9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10124" y="5280113"/>
              <a:ext cx="6492875" cy="635"/>
            </a:xfrm>
            <a:custGeom>
              <a:avLst/>
              <a:gdLst/>
              <a:ahLst/>
              <a:cxnLst/>
              <a:rect l="l" t="t" r="r" b="b"/>
              <a:pathLst>
                <a:path w="6492875" h="635">
                  <a:moveTo>
                    <a:pt x="0" y="0"/>
                  </a:moveTo>
                  <a:lnTo>
                    <a:pt x="6492595" y="368"/>
                  </a:lnTo>
                </a:path>
              </a:pathLst>
            </a:custGeom>
            <a:ln w="125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50701" y="3764419"/>
            <a:ext cx="6132195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department</a:t>
            </a:r>
            <a:r>
              <a:rPr sz="1400" spc="-15" dirty="0">
                <a:latin typeface="Calibri"/>
                <a:cs typeface="Calibri"/>
              </a:rPr>
              <a:t> generated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sales?</a:t>
            </a:r>
            <a:endParaRPr sz="1400">
              <a:latin typeface="Calibri"/>
              <a:cs typeface="Calibri"/>
            </a:endParaRPr>
          </a:p>
          <a:p>
            <a:pPr marL="12700" marR="3354070">
              <a:lnSpc>
                <a:spcPct val="239299"/>
              </a:lnSpc>
            </a:pPr>
            <a:r>
              <a:rPr sz="1400" spc="-5" dirty="0">
                <a:latin typeface="Calibri"/>
                <a:cs typeface="Calibri"/>
              </a:rPr>
              <a:t>Which aisle </a:t>
            </a:r>
            <a:r>
              <a:rPr sz="1400" spc="-15" dirty="0">
                <a:latin typeface="Calibri"/>
                <a:cs typeface="Calibri"/>
              </a:rPr>
              <a:t>generated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most </a:t>
            </a:r>
            <a:r>
              <a:rPr sz="1400" dirty="0">
                <a:latin typeface="Calibri"/>
                <a:cs typeface="Calibri"/>
              </a:rPr>
              <a:t>sales?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the top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50</a:t>
            </a:r>
            <a:r>
              <a:rPr sz="1400" spc="-10" dirty="0">
                <a:latin typeface="Calibri"/>
                <a:cs typeface="Calibri"/>
              </a:rPr>
              <a:t> spenders?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</a:pPr>
            <a:r>
              <a:rPr sz="1400" spc="-5" dirty="0">
                <a:latin typeface="Calibri"/>
                <a:cs typeface="Calibri"/>
              </a:rPr>
              <a:t>How </a:t>
            </a:r>
            <a:r>
              <a:rPr sz="1400" spc="-10" dirty="0">
                <a:latin typeface="Calibri"/>
                <a:cs typeface="Calibri"/>
              </a:rPr>
              <a:t>many users </a:t>
            </a:r>
            <a:r>
              <a:rPr sz="1400" spc="-5" dirty="0">
                <a:latin typeface="Calibri"/>
                <a:cs typeface="Calibri"/>
              </a:rPr>
              <a:t>made more than </a:t>
            </a:r>
            <a:r>
              <a:rPr sz="1400" dirty="0">
                <a:latin typeface="Calibri"/>
                <a:cs typeface="Calibri"/>
              </a:rPr>
              <a:t>3 </a:t>
            </a:r>
            <a:r>
              <a:rPr sz="1400" spc="-10" dirty="0">
                <a:latin typeface="Calibri"/>
                <a:cs typeface="Calibri"/>
              </a:rPr>
              <a:t>orders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spc="-10" dirty="0">
                <a:latin typeface="Calibri"/>
                <a:cs typeface="Calibri"/>
              </a:rPr>
              <a:t>Instacart </a:t>
            </a:r>
            <a:r>
              <a:rPr sz="1400" dirty="0">
                <a:latin typeface="Calibri"/>
                <a:cs typeface="Calibri"/>
              </a:rPr>
              <a:t>app </a:t>
            </a:r>
            <a:r>
              <a:rPr sz="1400" spc="-5" dirty="0">
                <a:latin typeface="Calibri"/>
                <a:cs typeface="Calibri"/>
              </a:rPr>
              <a:t>in the </a:t>
            </a:r>
            <a:r>
              <a:rPr sz="1400" dirty="0">
                <a:latin typeface="Calibri"/>
                <a:cs typeface="Calibri"/>
              </a:rPr>
              <a:t>same </a:t>
            </a:r>
            <a:r>
              <a:rPr sz="1400" spc="-15" dirty="0">
                <a:latin typeface="Calibri"/>
                <a:cs typeface="Calibri"/>
              </a:rPr>
              <a:t>day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week?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406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Calibri</vt:lpstr>
      <vt:lpstr>Calibri Light</vt:lpstr>
      <vt:lpstr>Lucida Sans Unicode</vt:lpstr>
      <vt:lpstr>Times New Roman</vt:lpstr>
      <vt:lpstr>Office Theme</vt:lpstr>
      <vt:lpstr>Instacart Data Warehouse</vt:lpstr>
      <vt:lpstr>Agenda</vt:lpstr>
      <vt:lpstr>Project background</vt:lpstr>
      <vt:lpstr>Dataset source</vt:lpstr>
      <vt:lpstr>Data Warehouse Modeling</vt:lpstr>
      <vt:lpstr>Schema</vt:lpstr>
      <vt:lpstr>ETL Process</vt:lpstr>
      <vt:lpstr>PowerPoint Presentation</vt:lpstr>
      <vt:lpstr>When do people usually make their orders?</vt:lpstr>
      <vt:lpstr>Business Question-  Query</vt:lpstr>
      <vt:lpstr>Business Question –  Query Cont.</vt:lpstr>
      <vt:lpstr>Visualization</vt:lpstr>
      <vt:lpstr>Visualization 1</vt:lpstr>
      <vt:lpstr>Visualization 2</vt:lpstr>
      <vt:lpstr>PowerPoint Presentation</vt:lpstr>
      <vt:lpstr>Future Work – what we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Data Warehouse</dc:title>
  <dc:creator>Minglei` Zhao</dc:creator>
  <cp:lastModifiedBy>Waskar, Simron Simon</cp:lastModifiedBy>
  <cp:revision>2</cp:revision>
  <dcterms:created xsi:type="dcterms:W3CDTF">2022-04-25T01:53:10Z</dcterms:created>
  <dcterms:modified xsi:type="dcterms:W3CDTF">2022-04-25T09:26:39Z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2021-12-07T00:00:00Z</vt:filetime>
  </property>
  <property fmtid="{D5CDD505-2E9C-101B-9397-08002B2CF9AE}" pid="3" name="Creator">
    <vt:lpwstr>Impress</vt:lpwstr>
  </property>
  <property fmtid="{D5CDD505-2E9C-101B-9397-08002B2CF9AE}" pid="4" name="LastSaved">
    <vt:filetime>2021-12-07T00:00:00Z</vt:filetime>
  </property>
</Properties>
</file>