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simrondora/Documents/Thomas/202141.13284-DATA-1202-01%20-%20DATA%20ANALYSIS%20TOOLS%20ANALYTICS%20-%202242021%20-%20342%20AM/Halloween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rondora/Documents/Thomas/202141.13284-DATA-1202-01%20-%20DATA%20ANALYSIS%20TOOLS%20ANALYTICS%20-%202242021%20-%20342%20AM/Halloween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\simrondora\Documents\Thomas\202141.13284-DATA-1202-01%20-%20DATA%20ANALYSIS%20TOOLS%20ANALYTICS%20-%202242021%20-%20342%20AM\HalloweenExcel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\simrondora\Documents\Thomas\202141.13284-DATA-1202-01%20-%20DATA%20ANALYSIS%20TOOLS%20ANALYTICS%20-%202242021%20-%20342%20AM\HalloweenExcel.xlsx" TargetMode="External"/><Relationship Id="rId4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sz="110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Cummulative Visitors</a:t>
            </a:r>
            <a:r>
              <a:rPr lang="en-GB" sz="1100" baseline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- Year Wise</a:t>
            </a:r>
            <a:r>
              <a:rPr lang="en-GB" sz="110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</a:p>
        </c:rich>
      </c:tx>
      <c:overlay val="0"/>
      <c:spPr>
        <a:solidFill>
          <a:schemeClr val="tx1"/>
        </a:solidFill>
        <a:ln>
          <a:solidFill>
            <a:schemeClr val="bg1"/>
          </a:solidFill>
        </a:ln>
        <a:effectLst>
          <a:glow rad="139700">
            <a:schemeClr val="accent6">
              <a:alpha val="40000"/>
            </a:schemeClr>
          </a:glow>
        </a:effectLst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75000"/>
                <a:alpha val="68000"/>
              </a:schemeClr>
            </a:solidFill>
            <a:ln w="0" cap="rnd">
              <a:solidFill>
                <a:schemeClr val="accent6">
                  <a:alpha val="83000"/>
                </a:schemeClr>
              </a:solidFill>
              <a:bevel/>
            </a:ln>
            <a:effectLst>
              <a:glow rad="114300">
                <a:schemeClr val="accent6">
                  <a:satMod val="175000"/>
                  <a:alpha val="40000"/>
                </a:schemeClr>
              </a:glow>
              <a:outerShdw blurRad="292100" dist="38100" dir="2700000" sx="46000" sy="46000" algn="tl" rotWithShape="0">
                <a:prstClr val="black">
                  <a:alpha val="40000"/>
                </a:prstClr>
              </a:outerShdw>
              <a:softEdge rad="317500"/>
            </a:effectLst>
            <a:scene3d>
              <a:camera prst="orthographicFront"/>
              <a:lightRig rig="threePt" dir="t"/>
            </a:scene3d>
            <a:sp3d prstMaterial="plastic">
              <a:bevelB/>
            </a:sp3d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t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Sheet2!$A$31:$A$41</c:f>
              <c:numCache>
                <c:formatCode>General</c:formatCode>
                <c:ptCount val="11"/>
                <c:pt idx="0">
                  <c:v>2018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2014</c:v>
                </c:pt>
                <c:pt idx="5">
                  <c:v>2013</c:v>
                </c:pt>
                <c:pt idx="6">
                  <c:v>2012</c:v>
                </c:pt>
                <c:pt idx="7">
                  <c:v>2011</c:v>
                </c:pt>
                <c:pt idx="8">
                  <c:v>2010</c:v>
                </c:pt>
                <c:pt idx="9">
                  <c:v>2009</c:v>
                </c:pt>
                <c:pt idx="10">
                  <c:v>2008</c:v>
                </c:pt>
              </c:numCache>
            </c:numRef>
          </c:cat>
          <c:val>
            <c:numRef>
              <c:f>Sheet2!$B$31:$B$41</c:f>
              <c:numCache>
                <c:formatCode>General</c:formatCode>
                <c:ptCount val="11"/>
                <c:pt idx="0">
                  <c:v>600</c:v>
                </c:pt>
                <c:pt idx="1">
                  <c:v>776</c:v>
                </c:pt>
                <c:pt idx="2">
                  <c:v>822</c:v>
                </c:pt>
                <c:pt idx="3">
                  <c:v>747</c:v>
                </c:pt>
                <c:pt idx="4">
                  <c:v>454</c:v>
                </c:pt>
                <c:pt idx="5">
                  <c:v>391</c:v>
                </c:pt>
                <c:pt idx="6">
                  <c:v>673</c:v>
                </c:pt>
                <c:pt idx="7">
                  <c:v>869</c:v>
                </c:pt>
                <c:pt idx="8">
                  <c:v>726</c:v>
                </c:pt>
                <c:pt idx="9">
                  <c:v>542</c:v>
                </c:pt>
                <c:pt idx="10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0-2546-B789-EE66BE779FE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57152367"/>
        <c:axId val="1657083919"/>
      </c:barChart>
      <c:catAx>
        <c:axId val="1657152367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83919"/>
        <c:crosses val="autoZero"/>
        <c:auto val="1"/>
        <c:lblAlgn val="ctr"/>
        <c:lblOffset val="100"/>
        <c:noMultiLvlLbl val="0"/>
      </c:catAx>
      <c:valAx>
        <c:axId val="1657083919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657152367"/>
        <c:crosses val="autoZero"/>
        <c:crossBetween val="between"/>
      </c:valAx>
      <c:spPr>
        <a:solidFill>
          <a:schemeClr val="tx1"/>
        </a:solidFill>
        <a:ln>
          <a:noFill/>
        </a:ln>
        <a:effectLst>
          <a:softEdge rad="114300"/>
        </a:effectLst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gradFill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35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 b="0" cap="none" spc="0">
                <a:ln w="0"/>
                <a:gradFill>
                  <a:gsLst>
                    <a:gs pos="0">
                      <a:schemeClr val="accent6">
                        <a:lumMod val="0"/>
                        <a:lumOff val="100000"/>
                      </a:schemeClr>
                    </a:gs>
                    <a:gs pos="35000">
                      <a:schemeClr val="accent6">
                        <a:lumMod val="0"/>
                        <a:lumOff val="100000"/>
                      </a:schemeClr>
                    </a:gs>
                    <a:gs pos="100000">
                      <a:schemeClr val="accent6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 of number of visitors with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gradFill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Sheet9!$I$2</c:f>
              <c:strCache>
                <c:ptCount val="1"/>
                <c:pt idx="0">
                  <c:v>6pm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Sheet9!$J$2:$T$2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33</c:v>
                </c:pt>
                <c:pt idx="6">
                  <c:v>0</c:v>
                </c:pt>
                <c:pt idx="7">
                  <c:v>13</c:v>
                </c:pt>
                <c:pt idx="8">
                  <c:v>22</c:v>
                </c:pt>
                <c:pt idx="9">
                  <c:v>41</c:v>
                </c:pt>
                <c:pt idx="10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E3-2E45-AD21-C84498AD4065}"/>
            </c:ext>
          </c:extLst>
        </c:ser>
        <c:ser>
          <c:idx val="1"/>
          <c:order val="1"/>
          <c:tx>
            <c:strRef>
              <c:f>Sheet9!$I$3</c:f>
              <c:strCache>
                <c:ptCount val="1"/>
                <c:pt idx="0">
                  <c:v>6:30pm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bg2">
                  <a:lumMod val="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139700">
                  <a:schemeClr val="bg2">
                    <a:lumMod val="75000"/>
                    <a:alpha val="14000"/>
                  </a:schemeClr>
                </a:glow>
              </a:effectLst>
            </c:spPr>
          </c:marker>
          <c:dPt>
            <c:idx val="9"/>
            <c:marker>
              <c:symbol val="circle"/>
              <c:size val="4"/>
              <c:spPr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glow rad="139700">
                    <a:schemeClr val="accent1">
                      <a:lumMod val="20000"/>
                      <a:lumOff val="80000"/>
                      <a:alpha val="14000"/>
                    </a:schemeClr>
                  </a:glow>
                </a:effectLst>
              </c:spPr>
            </c:marker>
            <c:bubble3D val="0"/>
            <c:spPr>
              <a:ln w="22225" cap="rnd">
                <a:solidFill>
                  <a:schemeClr val="accent2"/>
                </a:solidFill>
              </a:ln>
              <a:effectLst>
                <a:glow rad="139700">
                  <a:schemeClr val="accent1">
                    <a:lumMod val="20000"/>
                    <a:lumOff val="80000"/>
                    <a:alpha val="1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CBE3-2E45-AD21-C84498AD4065}"/>
              </c:ext>
            </c:extLst>
          </c:dPt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Sheet9!$J$3:$T$3</c:f>
              <c:numCache>
                <c:formatCode>General</c:formatCode>
                <c:ptCount val="11"/>
                <c:pt idx="0">
                  <c:v>75</c:v>
                </c:pt>
                <c:pt idx="1">
                  <c:v>52</c:v>
                </c:pt>
                <c:pt idx="2">
                  <c:v>172</c:v>
                </c:pt>
                <c:pt idx="3">
                  <c:v>172</c:v>
                </c:pt>
                <c:pt idx="4">
                  <c:v>147</c:v>
                </c:pt>
                <c:pt idx="5">
                  <c:v>119</c:v>
                </c:pt>
                <c:pt idx="6">
                  <c:v>106</c:v>
                </c:pt>
                <c:pt idx="7">
                  <c:v>135</c:v>
                </c:pt>
                <c:pt idx="8">
                  <c:v>138</c:v>
                </c:pt>
                <c:pt idx="9">
                  <c:v>149</c:v>
                </c:pt>
                <c:pt idx="10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E3-2E45-AD21-C84498AD4065}"/>
            </c:ext>
          </c:extLst>
        </c:ser>
        <c:ser>
          <c:idx val="2"/>
          <c:order val="2"/>
          <c:tx>
            <c:strRef>
              <c:f>Sheet9!$I$4</c:f>
              <c:strCache>
                <c:ptCount val="1"/>
                <c:pt idx="0">
                  <c:v>7pm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Sheet9!$J$4:$T$4</c:f>
              <c:numCache>
                <c:formatCode>General</c:formatCode>
                <c:ptCount val="11"/>
                <c:pt idx="0">
                  <c:v>117</c:v>
                </c:pt>
                <c:pt idx="1">
                  <c:v>177</c:v>
                </c:pt>
                <c:pt idx="2">
                  <c:v>179</c:v>
                </c:pt>
                <c:pt idx="3">
                  <c:v>195</c:v>
                </c:pt>
                <c:pt idx="4">
                  <c:v>163</c:v>
                </c:pt>
                <c:pt idx="5">
                  <c:v>81</c:v>
                </c:pt>
                <c:pt idx="6">
                  <c:v>91</c:v>
                </c:pt>
                <c:pt idx="7">
                  <c:v>188</c:v>
                </c:pt>
                <c:pt idx="8">
                  <c:v>226</c:v>
                </c:pt>
                <c:pt idx="9">
                  <c:v>167</c:v>
                </c:pt>
                <c:pt idx="10">
                  <c:v>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E3-2E45-AD21-C84498AD4065}"/>
            </c:ext>
          </c:extLst>
        </c:ser>
        <c:ser>
          <c:idx val="3"/>
          <c:order val="3"/>
          <c:tx>
            <c:strRef>
              <c:f>Sheet9!$I$5</c:f>
              <c:strCache>
                <c:ptCount val="1"/>
                <c:pt idx="0">
                  <c:v>7:30pm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Sheet9!$J$5:$T$5</c:f>
              <c:numCache>
                <c:formatCode>General</c:formatCode>
                <c:ptCount val="11"/>
                <c:pt idx="0">
                  <c:v>147</c:v>
                </c:pt>
                <c:pt idx="1">
                  <c:v>150</c:v>
                </c:pt>
                <c:pt idx="2">
                  <c:v>187</c:v>
                </c:pt>
                <c:pt idx="3">
                  <c:v>252</c:v>
                </c:pt>
                <c:pt idx="4">
                  <c:v>232</c:v>
                </c:pt>
                <c:pt idx="5">
                  <c:v>70</c:v>
                </c:pt>
                <c:pt idx="6">
                  <c:v>124</c:v>
                </c:pt>
                <c:pt idx="7">
                  <c:v>187</c:v>
                </c:pt>
                <c:pt idx="8">
                  <c:v>226</c:v>
                </c:pt>
                <c:pt idx="9">
                  <c:v>192</c:v>
                </c:pt>
                <c:pt idx="10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E3-2E45-AD21-C84498AD4065}"/>
            </c:ext>
          </c:extLst>
        </c:ser>
        <c:ser>
          <c:idx val="4"/>
          <c:order val="4"/>
          <c:tx>
            <c:strRef>
              <c:f>Sheet9!$I$6</c:f>
              <c:strCache>
                <c:ptCount val="1"/>
                <c:pt idx="0">
                  <c:v>8pm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Sheet9!$J$6:$T$6</c:f>
              <c:numCache>
                <c:formatCode>General</c:formatCode>
                <c:ptCount val="11"/>
                <c:pt idx="0">
                  <c:v>144</c:v>
                </c:pt>
                <c:pt idx="1">
                  <c:v>143</c:v>
                </c:pt>
                <c:pt idx="2">
                  <c:v>185</c:v>
                </c:pt>
                <c:pt idx="3">
                  <c:v>197</c:v>
                </c:pt>
                <c:pt idx="4">
                  <c:v>111</c:v>
                </c:pt>
                <c:pt idx="5">
                  <c:v>68</c:v>
                </c:pt>
                <c:pt idx="6">
                  <c:v>115</c:v>
                </c:pt>
                <c:pt idx="7">
                  <c:v>144</c:v>
                </c:pt>
                <c:pt idx="8">
                  <c:v>147</c:v>
                </c:pt>
                <c:pt idx="9">
                  <c:v>161</c:v>
                </c:pt>
                <c:pt idx="10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BE3-2E45-AD21-C84498AD4065}"/>
            </c:ext>
          </c:extLst>
        </c:ser>
        <c:ser>
          <c:idx val="5"/>
          <c:order val="5"/>
          <c:tx>
            <c:strRef>
              <c:f>Sheet9!$I$7</c:f>
              <c:strCache>
                <c:ptCount val="1"/>
                <c:pt idx="0">
                  <c:v>Total (8:15pm)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63500">
                <a:srgbClr val="FF0000">
                  <a:alpha val="14000"/>
                </a:srgb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rgbClr val="FF0000">
                    <a:alpha val="14000"/>
                  </a:srgbClr>
                </a:glow>
              </a:effectLst>
            </c:spPr>
          </c:marker>
          <c:cat>
            <c:numRef>
              <c:f>Sheet9!$J$1:$T$1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Sheet9!$J$7:$T$7</c:f>
              <c:numCache>
                <c:formatCode>General</c:formatCode>
                <c:ptCount val="11"/>
                <c:pt idx="0">
                  <c:v>9</c:v>
                </c:pt>
                <c:pt idx="1">
                  <c:v>20</c:v>
                </c:pt>
                <c:pt idx="2">
                  <c:v>3</c:v>
                </c:pt>
                <c:pt idx="3">
                  <c:v>53</c:v>
                </c:pt>
                <c:pt idx="4">
                  <c:v>20</c:v>
                </c:pt>
                <c:pt idx="5">
                  <c:v>20</c:v>
                </c:pt>
                <c:pt idx="6">
                  <c:v>18</c:v>
                </c:pt>
                <c:pt idx="7">
                  <c:v>80</c:v>
                </c:pt>
                <c:pt idx="8">
                  <c:v>63</c:v>
                </c:pt>
                <c:pt idx="9">
                  <c:v>66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BE3-2E45-AD21-C84498AD40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556607"/>
        <c:axId val="152584223"/>
      </c:lineChart>
      <c:catAx>
        <c:axId val="152556607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84223"/>
        <c:crosses val="autoZero"/>
        <c:auto val="1"/>
        <c:lblAlgn val="ctr"/>
        <c:lblOffset val="100"/>
        <c:noMultiLvlLbl val="0"/>
      </c:catAx>
      <c:valAx>
        <c:axId val="15258422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556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100">
                <a:solidFill>
                  <a:schemeClr val="bg1"/>
                </a:solidFill>
              </a:rPr>
              <a:t>Historical</a:t>
            </a:r>
            <a:r>
              <a:rPr lang="en-US" sz="1100" baseline="0">
                <a:solidFill>
                  <a:schemeClr val="bg1"/>
                </a:solidFill>
              </a:rPr>
              <a:t> Halloween Spending̐- in Billions </a:t>
            </a:r>
            <a:endParaRPr lang="en-US" sz="1100">
              <a:solidFill>
                <a:schemeClr val="bg1"/>
              </a:solidFill>
            </a:endParaRPr>
          </a:p>
        </c:rich>
      </c:tx>
      <c:overlay val="0"/>
      <c:spPr>
        <a:solidFill>
          <a:schemeClr val="tx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 Spendings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95E4CDC4-81BF-AD4C-B80C-A90C852D27CE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B25-414D-8B51-B5D425ABD3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062CCDF4-DCF3-B04D-B394-85894F688860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B25-414D-8B51-B5D425ABD3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7E6CA453-5187-DF43-BF33-B9669411CBC4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B25-414D-8B51-B5D425ABD3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6988D3F3-FA9D-954D-973F-70A93BCA52D5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B25-414D-8B51-B5D425ABD3E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82AE5965-B734-4241-9611-CF3E66C4575A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B25-414D-8B51-B5D425ABD3E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0608681C-318E-6242-8B08-468F6F4A0BB5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B25-414D-8B51-B5D425ABD3E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68BFBD4C-2C4A-B341-A90A-546CDABFE1EB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B25-414D-8B51-B5D425ABD3E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FD09E72B-06AE-B040-A981-7BF5E217D33C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B25-414D-8B51-B5D425ABD3E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$</a:t>
                    </a:r>
                    <a:fld id="{A93E0665-112D-1B47-8457-01D67346FEFA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5B25-414D-8B51-B5D425ABD3ED}"/>
                </c:ext>
              </c:extLst>
            </c:dLbl>
            <c:numFmt formatCode="#,##0.00;[Red]#,##0.00" sourceLinked="0"/>
            <c:spPr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Sheet7!$A$2:$A$10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Sheet7!$B$2:$B$10</c:f>
              <c:numCache>
                <c:formatCode>General</c:formatCode>
                <c:ptCount val="9"/>
                <c:pt idx="0">
                  <c:v>5.8</c:v>
                </c:pt>
                <c:pt idx="1">
                  <c:v>4.7</c:v>
                </c:pt>
                <c:pt idx="2">
                  <c:v>5.8</c:v>
                </c:pt>
                <c:pt idx="3">
                  <c:v>6.9</c:v>
                </c:pt>
                <c:pt idx="4">
                  <c:v>8</c:v>
                </c:pt>
                <c:pt idx="5">
                  <c:v>7</c:v>
                </c:pt>
                <c:pt idx="6">
                  <c:v>7.4</c:v>
                </c:pt>
                <c:pt idx="7">
                  <c:v>6.9</c:v>
                </c:pt>
                <c:pt idx="8">
                  <c:v>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B25-414D-8B51-B5D425ABD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1827407"/>
        <c:axId val="2101829055"/>
      </c:lineChart>
      <c:catAx>
        <c:axId val="210182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829055"/>
        <c:crosses val="autoZero"/>
        <c:auto val="1"/>
        <c:lblAlgn val="ctr"/>
        <c:lblOffset val="100"/>
        <c:noMultiLvlLbl val="0"/>
      </c:catAx>
      <c:valAx>
        <c:axId val="21018290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82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6">
            <a:lumMod val="67000"/>
          </a:schemeClr>
        </a:gs>
        <a:gs pos="48000">
          <a:schemeClr val="accent6">
            <a:lumMod val="97000"/>
            <a:lumOff val="3000"/>
          </a:schemeClr>
        </a:gs>
        <a:gs pos="100000">
          <a:schemeClr val="accent6">
            <a:lumMod val="60000"/>
            <a:lumOff val="40000"/>
          </a:schemeClr>
        </a:gs>
      </a:gsLst>
      <a:lin ang="16200000" scaled="1"/>
      <a:tileRect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Sheet8!$A$3:$A$6</cx:f>
        <cx:lvl ptCount="4">
          <cx:pt idx="0">Costumes(inculding childrens &amp; pets costumes)</cx:pt>
          <cx:pt idx="1">Candy</cx:pt>
          <cx:pt idx="2">Decorations</cx:pt>
          <cx:pt idx="3">Greeting Cards</cx:pt>
        </cx:lvl>
      </cx:strDim>
      <cx:numDim type="val">
        <cx:f>Sheet8!$B$3:$B$6</cx:f>
        <cx:lvl ptCount="4" formatCode="0%">
          <cx:pt idx="0">0.67000000000000004</cx:pt>
          <cx:pt idx="1">0.94299999999999995</cx:pt>
          <cx:pt idx="2">0.69999999999999996</cx:pt>
          <cx:pt idx="3">0.35399999999999998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pPr>
            <a:r>
              <a:rPr lang="en-IN" sz="1200" b="0" i="0" u="none" strike="noStrike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Planned Halloween Purchases</a:t>
            </a:r>
            <a:r>
              <a:rPr lang="en-IN" sz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1200" b="0" i="0" u="none" strike="noStrike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cs typeface="Calibri" panose="020F0502020204030204" pitchFamily="34" charset="0"/>
              </a:rPr>
              <a:t>in 2016</a:t>
            </a:r>
            <a:endParaRPr lang="en-GB" sz="1200" b="0" i="0" u="none" strike="noStrike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cs typeface="Calibri" panose="020F0502020204030204" pitchFamily="34" charset="0"/>
            </a:endParaRPr>
          </a:p>
        </cx:rich>
      </cx:tx>
      <cx:spPr>
        <a:solidFill>
          <a:schemeClr val="tx1"/>
        </a:solidFill>
      </cx:spPr>
    </cx:title>
    <cx:plotArea>
      <cx:plotAreaRegion>
        <cx:series layoutId="funnel" uniqueId="{6345F024-D686-BA4D-B077-BE116E2A8A02}">
          <cx:spPr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cx:spPr>
          <cx:dataPt idx="0"/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 b="1">
                    <a:solidFill>
                      <a:schemeClr val="bg1"/>
                    </a:solidFill>
                  </a:defRPr>
                </a:pPr>
                <a:endParaRPr lang="en-GB" sz="900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150000006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50" b="1" i="1">
                <a:solidFill>
                  <a:schemeClr val="tx1"/>
                </a:solidFill>
              </a:defRPr>
            </a:pPr>
            <a:endParaRPr lang="en-GB" sz="1050" b="1" i="1" u="none" strike="noStrike" baseline="0">
              <a:solidFill>
                <a:schemeClr val="tx1"/>
              </a:solidFill>
              <a:latin typeface="Calibri" panose="020F0502020204030204"/>
            </a:endParaRPr>
          </a:p>
        </cx:txPr>
      </cx:axis>
    </cx:plotArea>
  </cx:chart>
  <cx:spPr>
    <a:gradFill>
      <a:gsLst>
        <a:gs pos="0">
          <a:schemeClr val="accent6">
            <a:lumMod val="0"/>
            <a:lumOff val="100000"/>
          </a:schemeClr>
        </a:gs>
        <a:gs pos="35000">
          <a:schemeClr val="accent6">
            <a:lumMod val="0"/>
            <a:lumOff val="100000"/>
          </a:schemeClr>
        </a:gs>
        <a:gs pos="100000">
          <a:schemeClr val="accent6">
            <a:lumMod val="100000"/>
          </a:schemeClr>
        </a:gs>
      </a:gsLst>
      <a:path path="circle">
        <a:fillToRect l="50000" t="-80000" r="50000" b="180000"/>
      </a:path>
    </a:gradFill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arved pumpkins&#10;&#10;Description automatically generated with low confidence">
            <a:extLst>
              <a:ext uri="{FF2B5EF4-FFF2-40B4-BE49-F238E27FC236}">
                <a16:creationId xmlns:a16="http://schemas.microsoft.com/office/drawing/2014/main" id="{B4622B5B-CD04-0440-B1A7-C360193C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8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EE03-2BE1-6145-8BF3-5E2731DCADF0}"/>
              </a:ext>
            </a:extLst>
          </p:cNvPr>
          <p:cNvSpPr txBox="1"/>
          <p:nvPr/>
        </p:nvSpPr>
        <p:spPr>
          <a:xfrm>
            <a:off x="680322" y="4402667"/>
            <a:ext cx="813347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Halloween Assignment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1D1DF-7C8A-0740-95D4-337C04A3F0A1}"/>
              </a:ext>
            </a:extLst>
          </p:cNvPr>
          <p:cNvSpPr txBox="1"/>
          <p:nvPr/>
        </p:nvSpPr>
        <p:spPr>
          <a:xfrm>
            <a:off x="680322" y="6040285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by- </a:t>
            </a:r>
            <a:r>
              <a:rPr lang="en-US" dirty="0" err="1"/>
              <a:t>Simron</a:t>
            </a:r>
            <a:r>
              <a:rPr lang="en-US" dirty="0"/>
              <a:t> Dora</a:t>
            </a:r>
          </a:p>
          <a:p>
            <a:r>
              <a:rPr lang="en-US" dirty="0"/>
              <a:t>Student ID- 100791429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1DE3C-9600-6A4C-88EC-3717775CB521}"/>
              </a:ext>
            </a:extLst>
          </p:cNvPr>
          <p:cNvSpPr txBox="1"/>
          <p:nvPr/>
        </p:nvSpPr>
        <p:spPr>
          <a:xfrm>
            <a:off x="7015163" y="6040285"/>
            <a:ext cx="631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Instructor- Professor </a:t>
            </a:r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Thomas Francescutti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09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ved pumpkin in the woods&#10;&#10;Description automatically generated with low confidence">
            <a:extLst>
              <a:ext uri="{FF2B5EF4-FFF2-40B4-BE49-F238E27FC236}">
                <a16:creationId xmlns:a16="http://schemas.microsoft.com/office/drawing/2014/main" id="{C98F2FCE-D3CE-754A-86DC-18D33D8C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9587" y="-1256408"/>
            <a:ext cx="12701587" cy="9370816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C0D780-3053-2448-8FB7-7C89BB662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62522"/>
              </p:ext>
            </p:extLst>
          </p:nvPr>
        </p:nvGraphicFramePr>
        <p:xfrm>
          <a:off x="176212" y="1"/>
          <a:ext cx="5966460" cy="331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448299-6918-914F-9594-E4A536D58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006842"/>
              </p:ext>
            </p:extLst>
          </p:nvPr>
        </p:nvGraphicFramePr>
        <p:xfrm>
          <a:off x="6384607" y="0"/>
          <a:ext cx="5631181" cy="3314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EDE2649-3758-4248-B036-3498B97D81E4}"/>
              </a:ext>
            </a:extLst>
          </p:cNvPr>
          <p:cNvSpPr/>
          <p:nvPr/>
        </p:nvSpPr>
        <p:spPr>
          <a:xfrm>
            <a:off x="176211" y="3705910"/>
            <a:ext cx="115109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It's observed that the total number of visitors have increased each year. 2011 seen the maximum number of visitors.</a:t>
            </a:r>
            <a:r>
              <a:rPr lang="en-IN" dirty="0"/>
              <a:t>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701AC-D76A-CD48-B689-DFBFED44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81482"/>
              </p:ext>
            </p:extLst>
          </p:nvPr>
        </p:nvGraphicFramePr>
        <p:xfrm>
          <a:off x="1828637" y="4329113"/>
          <a:ext cx="7891784" cy="1665649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97330">
                  <a:extLst>
                    <a:ext uri="{9D8B030D-6E8A-4147-A177-3AD203B41FA5}">
                      <a16:colId xmlns:a16="http://schemas.microsoft.com/office/drawing/2014/main" val="2878159386"/>
                    </a:ext>
                  </a:extLst>
                </a:gridCol>
                <a:gridCol w="583784">
                  <a:extLst>
                    <a:ext uri="{9D8B030D-6E8A-4147-A177-3AD203B41FA5}">
                      <a16:colId xmlns:a16="http://schemas.microsoft.com/office/drawing/2014/main" val="351902380"/>
                    </a:ext>
                  </a:extLst>
                </a:gridCol>
                <a:gridCol w="562636">
                  <a:extLst>
                    <a:ext uri="{9D8B030D-6E8A-4147-A177-3AD203B41FA5}">
                      <a16:colId xmlns:a16="http://schemas.microsoft.com/office/drawing/2014/main" val="359192279"/>
                    </a:ext>
                  </a:extLst>
                </a:gridCol>
                <a:gridCol w="516568">
                  <a:extLst>
                    <a:ext uri="{9D8B030D-6E8A-4147-A177-3AD203B41FA5}">
                      <a16:colId xmlns:a16="http://schemas.microsoft.com/office/drawing/2014/main" val="1197909696"/>
                    </a:ext>
                  </a:extLst>
                </a:gridCol>
                <a:gridCol w="516568">
                  <a:extLst>
                    <a:ext uri="{9D8B030D-6E8A-4147-A177-3AD203B41FA5}">
                      <a16:colId xmlns:a16="http://schemas.microsoft.com/office/drawing/2014/main" val="1021768383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2762388785"/>
                    </a:ext>
                  </a:extLst>
                </a:gridCol>
                <a:gridCol w="542766">
                  <a:extLst>
                    <a:ext uri="{9D8B030D-6E8A-4147-A177-3AD203B41FA5}">
                      <a16:colId xmlns:a16="http://schemas.microsoft.com/office/drawing/2014/main" val="1389460087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1416285237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3101702497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815146949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747363524"/>
                    </a:ext>
                  </a:extLst>
                </a:gridCol>
                <a:gridCol w="517324">
                  <a:extLst>
                    <a:ext uri="{9D8B030D-6E8A-4147-A177-3AD203B41FA5}">
                      <a16:colId xmlns:a16="http://schemas.microsoft.com/office/drawing/2014/main" val="31815592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1722548808"/>
                    </a:ext>
                  </a:extLst>
                </a:gridCol>
              </a:tblGrid>
              <a:tr h="199241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Year/Time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Grand Total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229785"/>
                  </a:ext>
                </a:extLst>
              </a:tr>
              <a:tr h="209487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6pm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676030"/>
                  </a:ext>
                </a:extLst>
              </a:tr>
              <a:tr h="209487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6:30pm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149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1438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494653"/>
                  </a:ext>
                </a:extLst>
              </a:tr>
              <a:tr h="209487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7pm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226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1735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200398"/>
                  </a:ext>
                </a:extLst>
              </a:tr>
              <a:tr h="209487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7:30pm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1922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199742"/>
                  </a:ext>
                </a:extLst>
              </a:tr>
              <a:tr h="209487"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8pm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144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92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1507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944804"/>
                  </a:ext>
                </a:extLst>
              </a:tr>
              <a:tr h="418973"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Total(8:15pm)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80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66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05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363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85423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B4FA0C4-F8E1-5047-9D8E-11FA808DAD79}"/>
              </a:ext>
            </a:extLst>
          </p:cNvPr>
          <p:cNvSpPr/>
          <p:nvPr/>
        </p:nvSpPr>
        <p:spPr>
          <a:xfrm>
            <a:off x="1828637" y="6248633"/>
            <a:ext cx="776714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observed that most of the visitors arrive between 7PM-8PM	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922 -0.49861" pathEditMode="relative" ptsTypes="AA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49861 L -0.15017 0.09868" pathEditMode="relative" ptsTypes="AA">
                                      <p:cBhvr>
                                        <p:cTn id="11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5017 0.09868 L -0.24922 0.0335" pathEditMode="relative" ptsTypes="AA">
                                      <p:cBhvr>
                                        <p:cTn id="14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0.0335 L -0.16756 -0.27306" pathEditMode="relative" ptsTypes="AA">
                                      <p:cBhvr>
                                        <p:cTn id="17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6756 -0.27306 L -0.00463 -0.13188" pathEditMode="relative" ptsTypes="AA">
                                      <p:cBhvr>
                                        <p:cTn id="20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463 -0.13188 L 0.24922 -0.17314" pathEditMode="relative" ptsTypes="AA">
                                      <p:cBhvr>
                                        <p:cTn id="23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17314 L 0.24922 -0.49861" pathEditMode="relative" ptsTypes="AA">
                                      <p:cBhvr>
                                        <p:cTn id="2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-0.49861 L -0.10597 -0.49861" pathEditMode="relative" ptsTypes="AA">
                                      <p:cBhvr>
                                        <p:cTn id="29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0597 -0.49861 L 0 0" pathEditMode="relative" ptsTypes="AA">
                                      <p:cBhvr>
                                        <p:cTn id="32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34" dur="3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3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05FBA5AB-EF3E-AF45-976C-C3AC991BD542}"/>
              </a:ext>
            </a:extLst>
          </p:cNvPr>
          <p:cNvSpPr txBox="1"/>
          <p:nvPr/>
        </p:nvSpPr>
        <p:spPr>
          <a:xfrm>
            <a:off x="238760" y="2336872"/>
            <a:ext cx="3876039" cy="1315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n>
                  <a:noFill/>
                </a:ln>
                <a:solidFill>
                  <a:schemeClr val="tx1"/>
                </a:solidFill>
                <a:effectLst>
                  <a:glow rad="254000">
                    <a:schemeClr val="accent1">
                      <a:satMod val="175000"/>
                      <a:alpha val="30000"/>
                    </a:schemeClr>
                  </a:glow>
                </a:effectLst>
              </a:rPr>
              <a:t>The Total Halloween spending has grown 12% every year. Halloween spending expected to reach $8.4B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FC2324-5FBF-FF45-93E3-146E182B2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964808"/>
              </p:ext>
            </p:extLst>
          </p:nvPr>
        </p:nvGraphicFramePr>
        <p:xfrm>
          <a:off x="4353559" y="2336800"/>
          <a:ext cx="7376479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FBC90F-3AB8-E14E-B9EE-A19F3C8613ED}"/>
              </a:ext>
            </a:extLst>
          </p:cNvPr>
          <p:cNvSpPr txBox="1"/>
          <p:nvPr/>
        </p:nvSpPr>
        <p:spPr>
          <a:xfrm>
            <a:off x="1757363" y="957263"/>
            <a:ext cx="68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Halloween Spending(in Billions)</a:t>
            </a:r>
          </a:p>
        </p:txBody>
      </p:sp>
      <p:pic>
        <p:nvPicPr>
          <p:cNvPr id="21" name="Picture 20" descr="A pumpkin with a carved face&#10;&#10;Description automatically generated with low confidence">
            <a:extLst>
              <a:ext uri="{FF2B5EF4-FFF2-40B4-BE49-F238E27FC236}">
                <a16:creationId xmlns:a16="http://schemas.microsoft.com/office/drawing/2014/main" id="{5AC30708-5480-6E43-ABDC-715816A22F4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" y="5185092"/>
            <a:ext cx="1998980" cy="1431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148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1" name="Text Box 20">
            <a:extLst>
              <a:ext uri="{FF2B5EF4-FFF2-40B4-BE49-F238E27FC236}">
                <a16:creationId xmlns:a16="http://schemas.microsoft.com/office/drawing/2014/main" id="{36D35683-E67A-F146-A023-3BF2B53E07F5}"/>
              </a:ext>
            </a:extLst>
          </p:cNvPr>
          <p:cNvSpPr txBox="1"/>
          <p:nvPr/>
        </p:nvSpPr>
        <p:spPr>
          <a:xfrm>
            <a:off x="1960033" y="4143375"/>
            <a:ext cx="5143499" cy="1792814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effectLst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866D11BB-42C0-B44D-B0B7-C2D61FFBC6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28501340"/>
                  </p:ext>
                </p:extLst>
              </p:nvPr>
            </p:nvGraphicFramePr>
            <p:xfrm>
              <a:off x="2056753" y="228601"/>
              <a:ext cx="9244659" cy="4419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866D11BB-42C0-B44D-B0B7-C2D61FFBC6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6753" y="228601"/>
                <a:ext cx="9244659" cy="4419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D99B801-7AB7-3E4C-B4C2-02A193D6B3FF}"/>
              </a:ext>
            </a:extLst>
          </p:cNvPr>
          <p:cNvSpPr txBox="1"/>
          <p:nvPr/>
        </p:nvSpPr>
        <p:spPr>
          <a:xfrm>
            <a:off x="705636" y="5257801"/>
            <a:ext cx="587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101600" dist="38100" dir="2700000" algn="tl">
                    <a:srgbClr val="000000">
                      <a:alpha val="40000"/>
                    </a:srgbClr>
                  </a:outerShdw>
                </a:effectLst>
              </a:rPr>
              <a:t>As per the survey most shoppers spend their budget on Candies &amp; Costumes. In 2016, Halloween Shoppers plan to spend 94% on Candies while 67% in Costumes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2" name="Picture 11" descr="A group of carved pumpkins&#10;&#10;Description automatically generated with medium confidence">
            <a:extLst>
              <a:ext uri="{FF2B5EF4-FFF2-40B4-BE49-F238E27FC236}">
                <a16:creationId xmlns:a16="http://schemas.microsoft.com/office/drawing/2014/main" id="{664713CE-CAD1-F04C-9285-080778A79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732" y="4825627"/>
            <a:ext cx="4386631" cy="1903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05481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240</Words>
  <Application>Microsoft Macintosh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Simron Dora</dc:creator>
  <cp:lastModifiedBy>Simron Dora</cp:lastModifiedBy>
  <cp:revision>18</cp:revision>
  <dcterms:created xsi:type="dcterms:W3CDTF">2021-03-09T10:14:31Z</dcterms:created>
  <dcterms:modified xsi:type="dcterms:W3CDTF">2021-03-09T10:52:56Z</dcterms:modified>
</cp:coreProperties>
</file>