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  <p:sldId id="280" r:id="rId5"/>
    <p:sldId id="275" r:id="rId6"/>
    <p:sldId id="257" r:id="rId7"/>
    <p:sldId id="258" r:id="rId8"/>
    <p:sldId id="259" r:id="rId9"/>
    <p:sldId id="267" r:id="rId10"/>
    <p:sldId id="260" r:id="rId11"/>
    <p:sldId id="261" r:id="rId12"/>
    <p:sldId id="262" r:id="rId13"/>
    <p:sldId id="276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21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0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6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1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8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1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7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66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0C48B-E2F0-40B7-A8ED-58588FAFB2D6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E7A58-84F3-4275-B80E-F87ECF0DC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8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RATE OF CHANGE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52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0152" y="472002"/>
            <a:ext cx="113591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AE66"/>
                </a:solidFill>
                <a:latin typeface="CabinCondensed-Bold"/>
              </a:rPr>
              <a:t>Q3:</a:t>
            </a:r>
            <a:r>
              <a:rPr lang="en-US" sz="2400" b="1" i="0" u="none" strike="noStrike" baseline="0" dirty="0" smtClean="0">
                <a:solidFill>
                  <a:srgbClr val="00AE66"/>
                </a:solidFill>
                <a:latin typeface="CabinCondensed-Bold"/>
              </a:rPr>
              <a:t> </a:t>
            </a:r>
            <a:r>
              <a:rPr lang="en-US" sz="2400" b="0" i="0" u="none" strike="noStrike" baseline="0" dirty="0" smtClean="0">
                <a:solidFill>
                  <a:srgbClr val="373536"/>
                </a:solidFill>
                <a:latin typeface="STIXGeneral-Regular"/>
              </a:rPr>
              <a:t>A spherical snowball melts in such a way that the instant at which its radius is 20 cm, its radius is</a:t>
            </a:r>
            <a:r>
              <a:rPr lang="en-US" sz="2400" b="0" i="0" u="none" strike="noStrike" dirty="0" smtClean="0">
                <a:solidFill>
                  <a:srgbClr val="373536"/>
                </a:solidFill>
                <a:latin typeface="STIXGeneral-Regular"/>
              </a:rPr>
              <a:t> </a:t>
            </a:r>
            <a:r>
              <a:rPr lang="en-US" sz="2400" b="0" i="0" u="none" strike="noStrike" baseline="0" dirty="0" smtClean="0">
                <a:solidFill>
                  <a:srgbClr val="373536"/>
                </a:solidFill>
                <a:latin typeface="STIXGeneral-Regular"/>
              </a:rPr>
              <a:t>decreasing at 3 cm/min. At what rate is the volume of the ball of snow changing at that instant?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775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4547" y="3464792"/>
                <a:ext cx="11719774" cy="29720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u="none" strike="noStrike" baseline="0" dirty="0" smtClean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sz="2400" b="0" i="0" u="none" strike="noStrike" baseline="0" dirty="0" smtClean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 .</m:t>
                      </m:r>
                      <m:r>
                        <a:rPr lang="en-US" sz="2400" b="0" i="1" u="none" strike="noStrike" baseline="0" dirty="0" smtClean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u="none" strike="noStrike" baseline="0" dirty="0" err="1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u="none" strike="noStrike" baseline="0" dirty="0" smtClean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= 4</m:t>
                      </m:r>
                      <m:sSup>
                        <m:sSupPr>
                          <m:ctrlP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u="none" strike="noStrike" baseline="0" dirty="0" err="1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2400" b="0" i="1" u="none" strike="noStrike" baseline="0" dirty="0" smtClean="0">
                  <a:solidFill>
                    <a:srgbClr val="373536"/>
                  </a:solidFill>
                  <a:latin typeface="STIXMath-Italic"/>
                </a:endParaRPr>
              </a:p>
              <a:p>
                <a:r>
                  <a:rPr lang="en-US" sz="2400" b="0" i="1" u="none" strike="noStrike" baseline="0" dirty="0" smtClean="0">
                    <a:solidFill>
                      <a:srgbClr val="373536"/>
                    </a:solidFill>
                    <a:latin typeface="STIXMath-Italic"/>
                  </a:rPr>
                  <a:t>.</a:t>
                </a:r>
              </a:p>
              <a:p>
                <a:r>
                  <a:rPr lang="en-US" sz="2400" b="0" i="0" u="none" strike="noStrike" baseline="0" dirty="0" smtClean="0">
                    <a:solidFill>
                      <a:srgbClr val="373536"/>
                    </a:solidFill>
                    <a:latin typeface="STIXGeneral-Regular"/>
                  </a:rPr>
                  <a:t>At the instant at which </a:t>
                </a:r>
                <a:r>
                  <a:rPr lang="en-US" sz="2400" b="0" i="1" u="none" strike="noStrike" baseline="0" dirty="0" smtClean="0">
                    <a:solidFill>
                      <a:srgbClr val="373536"/>
                    </a:solidFill>
                    <a:latin typeface="STIXMath-Italic"/>
                  </a:rPr>
                  <a:t>r </a:t>
                </a:r>
                <a:r>
                  <a:rPr lang="en-US" sz="2400" b="0" i="0" u="none" strike="noStrike" baseline="0" dirty="0" smtClean="0">
                    <a:solidFill>
                      <a:srgbClr val="373536"/>
                    </a:solidFill>
                    <a:latin typeface="STIXMath-Regular"/>
                  </a:rPr>
                  <a:t>= 20 </a:t>
                </a:r>
                <a:r>
                  <a:rPr lang="en-US" sz="2400" b="0" i="0" u="none" strike="noStrike" baseline="0" dirty="0" smtClean="0">
                    <a:solidFill>
                      <a:srgbClr val="373536"/>
                    </a:solidFill>
                    <a:latin typeface="STIXGeneral-Regular"/>
                  </a:rPr>
                  <a:t>and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sz="2400" b="0" i="1" u="none" strike="noStrike" baseline="0" dirty="0" smtClean="0">
                            <a:solidFill>
                              <a:srgbClr val="37353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u="none" strike="noStrike" baseline="0" dirty="0" smtClean="0">
                            <a:solidFill>
                              <a:srgbClr val="373536"/>
                            </a:solidFill>
                            <a:latin typeface="Cambria Math" panose="02040503050406030204" pitchFamily="18" charset="0"/>
                          </a:rPr>
                          <m:t>𝑑𝑟</m:t>
                        </m:r>
                      </m:num>
                      <m:den>
                        <m:r>
                          <a:rPr lang="en-US" sz="2400" b="0" i="1" u="none" strike="noStrike" baseline="0" dirty="0" smtClean="0">
                            <a:solidFill>
                              <a:srgbClr val="373536"/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b="0" i="0" u="none" strike="noStrike" baseline="0" dirty="0" smtClean="0">
                    <a:solidFill>
                      <a:srgbClr val="373536"/>
                    </a:solidFill>
                    <a:latin typeface="STIXMath-Regular"/>
                  </a:rPr>
                  <a:t>= −3</a:t>
                </a:r>
                <a:r>
                  <a:rPr lang="en-US" sz="2400" b="0" i="0" u="none" strike="noStrike" baseline="0" dirty="0" smtClean="0">
                    <a:solidFill>
                      <a:srgbClr val="373536"/>
                    </a:solidFill>
                    <a:latin typeface="STIXGeneral-Regular"/>
                  </a:rPr>
                  <a:t>, we have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𝑑𝑉</m:t>
                          </m:r>
                        </m:num>
                        <m:den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u="none" strike="noStrike" baseline="0" dirty="0" smtClean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= 4 ⋅</m:t>
                      </m:r>
                      <m:sSup>
                        <m:sSupPr>
                          <m:ctrlP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u="none" strike="noStrike" baseline="0" dirty="0" smtClean="0">
                                  <a:solidFill>
                                    <a:srgbClr val="37353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u="none" strike="noStrike" baseline="0" dirty="0" smtClean="0">
                                  <a:solidFill>
                                    <a:srgbClr val="373536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e>
                        <m:sup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u="none" strike="noStrike" baseline="0" dirty="0" smtClean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⋅ (−3) = −4800 ≈ −15,080 </m:t>
                      </m:r>
                      <m:r>
                        <a:rPr lang="en-US" sz="2400" b="0" i="1" u="none" strike="noStrike" baseline="0" dirty="0" smtClean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sSup>
                        <m:sSupPr>
                          <m:ctrlP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b="0" i="1" u="none" strike="noStrike" baseline="0" dirty="0" smtClean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u="none" strike="noStrike" baseline="0" dirty="0" smtClean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∕</m:t>
                      </m:r>
                      <m:r>
                        <m:rPr>
                          <m:sty m:val="p"/>
                        </m:rPr>
                        <a:rPr lang="en-US" sz="2400" b="0" i="1" u="none" strike="noStrike" baseline="0" dirty="0" smtClean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1" u="none" strike="noStrike" baseline="0" dirty="0" smtClean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0" i="0" u="none" strike="noStrike" baseline="0" dirty="0" smtClean="0">
                  <a:solidFill>
                    <a:srgbClr val="373536"/>
                  </a:solidFill>
                  <a:latin typeface="STIXGeneral-Regular"/>
                </a:endParaRPr>
              </a:p>
              <a:p>
                <a:r>
                  <a:rPr lang="en-US" sz="2400" b="0" i="0" u="none" strike="noStrike" baseline="0" dirty="0" smtClean="0">
                    <a:solidFill>
                      <a:srgbClr val="373536"/>
                    </a:solidFill>
                    <a:latin typeface="STIXGeneral-Regular"/>
                  </a:rPr>
                  <a:t>So the volume of the ball is decreasing at a rate of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373536"/>
                        </a:solidFill>
                        <a:latin typeface="Cambria Math" panose="02040503050406030204" pitchFamily="18" charset="0"/>
                      </a:rPr>
                      <m:t>15,080 </m:t>
                    </m:r>
                    <m:r>
                      <a:rPr lang="en-US" sz="2400" b="0" i="1" u="none" strike="noStrike" baseline="0" dirty="0" smtClean="0">
                        <a:solidFill>
                          <a:srgbClr val="373536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u="none" strike="noStrike" baseline="0" dirty="0" smtClean="0">
                            <a:solidFill>
                              <a:srgbClr val="37353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dirty="0" smtClean="0">
                            <a:solidFill>
                              <a:srgbClr val="37353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u="none" strike="noStrike" baseline="0" dirty="0" smtClean="0">
                            <a:solidFill>
                              <a:srgbClr val="37353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 smtClean="0">
                    <a:solidFill>
                      <a:srgbClr val="373536"/>
                    </a:solidFill>
                    <a:latin typeface="STIXMath-Regular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373536"/>
                    </a:solidFill>
                    <a:latin typeface="STIXGeneral-Regular"/>
                  </a:rPr>
                  <a:t>per/minute at the moment when </a:t>
                </a:r>
                <a:r>
                  <a:rPr lang="en-US" sz="2400" b="0" i="1" u="none" strike="noStrike" baseline="0" dirty="0" smtClean="0">
                    <a:solidFill>
                      <a:srgbClr val="373536"/>
                    </a:solidFill>
                    <a:latin typeface="STIXMath-Italic"/>
                  </a:rPr>
                  <a:t>r </a:t>
                </a:r>
                <a:r>
                  <a:rPr lang="en-US" sz="2400" b="0" i="0" u="none" strike="noStrike" baseline="0" dirty="0" smtClean="0">
                    <a:solidFill>
                      <a:srgbClr val="373536"/>
                    </a:solidFill>
                    <a:latin typeface="STIXMath-Regular"/>
                  </a:rPr>
                  <a:t>= 20</a:t>
                </a:r>
                <a:r>
                  <a:rPr lang="en-US" sz="2400" b="0" i="0" u="none" strike="noStrike" dirty="0" smtClean="0">
                    <a:solidFill>
                      <a:srgbClr val="373536"/>
                    </a:solidFill>
                    <a:latin typeface="STIXMath-Regular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373536"/>
                    </a:solidFill>
                    <a:latin typeface="STIXGeneral-Regular"/>
                  </a:rPr>
                  <a:t>cm.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47" y="3464792"/>
                <a:ext cx="11719774" cy="2972096"/>
              </a:xfrm>
              <a:prstGeom prst="rect">
                <a:avLst/>
              </a:prstGeom>
              <a:blipFill rotWithShape="0">
                <a:blip r:embed="rId2"/>
                <a:stretch>
                  <a:fillRect l="-780" b="-3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154547" y="92178"/>
            <a:ext cx="7650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binCondensed-Regular"/>
              </a:rPr>
              <a:t>Solution</a:t>
            </a:r>
            <a:r>
              <a:rPr lang="en-US" dirty="0">
                <a:solidFill>
                  <a:srgbClr val="373536"/>
                </a:solidFill>
                <a:latin typeface="CabinCondensed-Regular"/>
              </a:rPr>
              <a:t>: </a:t>
            </a:r>
            <a:r>
              <a:rPr lang="en-US" dirty="0">
                <a:solidFill>
                  <a:srgbClr val="373536"/>
                </a:solidFill>
                <a:latin typeface="STIXGeneral-Regular"/>
              </a:rPr>
              <a:t>Since the snowball is spherical, we again have that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79572" y="598888"/>
                <a:ext cx="1300291" cy="6117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1" i="1" dirty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dirty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en-US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𝛑</m:t>
                      </m:r>
                      <m:sSup>
                        <m:sSupPr>
                          <m:ctrlPr>
                            <a:rPr lang="en-US" b="1" i="1" dirty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n-US" b="1" i="1" dirty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572" y="598888"/>
                <a:ext cx="1300291" cy="61170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79440" y="1265443"/>
            <a:ext cx="91206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73536"/>
                </a:solidFill>
                <a:latin typeface="STIXGeneral-Regular"/>
              </a:rPr>
              <a:t>We can no longer write a formula for </a:t>
            </a:r>
            <a:r>
              <a:rPr lang="en-US" i="1" dirty="0">
                <a:solidFill>
                  <a:srgbClr val="373536"/>
                </a:solidFill>
                <a:latin typeface="STIXMath-Italic"/>
              </a:rPr>
              <a:t>r </a:t>
            </a:r>
            <a:r>
              <a:rPr lang="en-US" dirty="0">
                <a:solidFill>
                  <a:srgbClr val="373536"/>
                </a:solidFill>
                <a:latin typeface="STIXGeneral-Regular"/>
              </a:rPr>
              <a:t>in terms of </a:t>
            </a:r>
            <a:r>
              <a:rPr lang="en-US" i="1" dirty="0">
                <a:solidFill>
                  <a:srgbClr val="373536"/>
                </a:solidFill>
                <a:latin typeface="STIXMath-Italic"/>
              </a:rPr>
              <a:t>t</a:t>
            </a:r>
            <a:r>
              <a:rPr lang="en-US" dirty="0">
                <a:solidFill>
                  <a:srgbClr val="373536"/>
                </a:solidFill>
                <a:latin typeface="STIXGeneral-Regular"/>
              </a:rPr>
              <a:t>, but we know that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73846" y="1689624"/>
                <a:ext cx="9681176" cy="16248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dirty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dirty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𝒅𝒓</m:t>
                          </m:r>
                        </m:num>
                        <m:den>
                          <m:r>
                            <a:rPr lang="en-US" sz="2400" b="1" i="1" dirty="0">
                              <a:solidFill>
                                <a:srgbClr val="373536"/>
                              </a:solidFill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= −</m:t>
                      </m:r>
                      <m:r>
                        <a:rPr lang="en-US" sz="2400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𝒘𝒉𝒆𝒏</m:t>
                      </m:r>
                      <m:r>
                        <a:rPr lang="en-US" sz="2400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sz="2400" b="1" i="1" dirty="0">
                          <a:solidFill>
                            <a:srgbClr val="37353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1" i="1" dirty="0">
                  <a:solidFill>
                    <a:srgbClr val="373536"/>
                  </a:solidFill>
                  <a:latin typeface="STIXMath-Italic"/>
                </a:endParaRPr>
              </a:p>
              <a:p>
                <a:r>
                  <a:rPr lang="en-US" dirty="0">
                    <a:solidFill>
                      <a:srgbClr val="373536"/>
                    </a:solidFill>
                    <a:latin typeface="STIXGeneral-Regular"/>
                  </a:rPr>
                  <a:t>We want to know </a:t>
                </a:r>
                <a:r>
                  <a:rPr lang="en-US" i="1" dirty="0" err="1">
                    <a:solidFill>
                      <a:srgbClr val="373536"/>
                    </a:solidFill>
                    <a:latin typeface="STIXMath-Italic"/>
                  </a:rPr>
                  <a:t>dV</a:t>
                </a:r>
                <a:r>
                  <a:rPr lang="en-US" i="1" dirty="0">
                    <a:solidFill>
                      <a:srgbClr val="373536"/>
                    </a:solidFill>
                    <a:latin typeface="STIXMath-Italic"/>
                  </a:rPr>
                  <a:t> </a:t>
                </a:r>
                <a:r>
                  <a:rPr lang="en-US" dirty="0">
                    <a:solidFill>
                      <a:srgbClr val="373536"/>
                    </a:solidFill>
                    <a:latin typeface="STIXMath-Regular"/>
                  </a:rPr>
                  <a:t>∕</a:t>
                </a:r>
                <a:r>
                  <a:rPr lang="en-US" i="1" dirty="0" err="1">
                    <a:solidFill>
                      <a:srgbClr val="373536"/>
                    </a:solidFill>
                    <a:latin typeface="STIXMath-Italic"/>
                  </a:rPr>
                  <a:t>dt</a:t>
                </a:r>
                <a:r>
                  <a:rPr lang="en-US" i="1" dirty="0">
                    <a:solidFill>
                      <a:srgbClr val="373536"/>
                    </a:solidFill>
                    <a:latin typeface="STIXMath-Italic"/>
                  </a:rPr>
                  <a:t> </a:t>
                </a:r>
                <a:r>
                  <a:rPr lang="en-US" dirty="0">
                    <a:solidFill>
                      <a:srgbClr val="373536"/>
                    </a:solidFill>
                    <a:latin typeface="STIXGeneral-Regular"/>
                  </a:rPr>
                  <a:t>when </a:t>
                </a:r>
                <a:r>
                  <a:rPr lang="en-US" i="1" dirty="0">
                    <a:solidFill>
                      <a:srgbClr val="373536"/>
                    </a:solidFill>
                    <a:latin typeface="STIXMath-Italic"/>
                  </a:rPr>
                  <a:t>r </a:t>
                </a:r>
                <a:r>
                  <a:rPr lang="en-US" dirty="0">
                    <a:solidFill>
                      <a:srgbClr val="373536"/>
                    </a:solidFill>
                    <a:latin typeface="STIXMath-Regular"/>
                  </a:rPr>
                  <a:t>= 20</a:t>
                </a:r>
                <a:r>
                  <a:rPr lang="en-US" dirty="0">
                    <a:solidFill>
                      <a:srgbClr val="373536"/>
                    </a:solidFill>
                    <a:latin typeface="STIXGeneral-Regular"/>
                  </a:rPr>
                  <a:t>. Think of </a:t>
                </a:r>
                <a:r>
                  <a:rPr lang="en-US" i="1" dirty="0">
                    <a:solidFill>
                      <a:srgbClr val="373536"/>
                    </a:solidFill>
                    <a:latin typeface="STIXMath-Italic"/>
                  </a:rPr>
                  <a:t>r </a:t>
                </a:r>
                <a:r>
                  <a:rPr lang="en-US" dirty="0">
                    <a:solidFill>
                      <a:srgbClr val="373536"/>
                    </a:solidFill>
                    <a:latin typeface="STIXGeneral-Regular"/>
                  </a:rPr>
                  <a:t>as an (unknown) function of </a:t>
                </a:r>
                <a:r>
                  <a:rPr lang="en-US" i="1" dirty="0">
                    <a:solidFill>
                      <a:srgbClr val="373536"/>
                    </a:solidFill>
                    <a:latin typeface="STIXMath-Italic"/>
                  </a:rPr>
                  <a:t>t </a:t>
                </a:r>
                <a:r>
                  <a:rPr lang="en-US" dirty="0">
                    <a:solidFill>
                      <a:srgbClr val="373536"/>
                    </a:solidFill>
                    <a:latin typeface="STIXGeneral-Regular"/>
                  </a:rPr>
                  <a:t>and differentiate</a:t>
                </a:r>
              </a:p>
              <a:p>
                <a:r>
                  <a:rPr lang="en-US" dirty="0">
                    <a:solidFill>
                      <a:srgbClr val="373536"/>
                    </a:solidFill>
                    <a:latin typeface="STIXGeneral-Regular"/>
                  </a:rPr>
                  <a:t>the expression for </a:t>
                </a:r>
                <a:r>
                  <a:rPr lang="en-US" i="1" dirty="0">
                    <a:solidFill>
                      <a:srgbClr val="373536"/>
                    </a:solidFill>
                    <a:latin typeface="STIXMath-Italic"/>
                  </a:rPr>
                  <a:t>V </a:t>
                </a:r>
                <a:r>
                  <a:rPr lang="en-US" dirty="0">
                    <a:solidFill>
                      <a:srgbClr val="373536"/>
                    </a:solidFill>
                    <a:latin typeface="STIXGeneral-Regular"/>
                  </a:rPr>
                  <a:t>with respect to </a:t>
                </a:r>
                <a:r>
                  <a:rPr lang="en-US" i="1" dirty="0">
                    <a:solidFill>
                      <a:srgbClr val="373536"/>
                    </a:solidFill>
                    <a:latin typeface="STIXMath-Italic"/>
                  </a:rPr>
                  <a:t>t </a:t>
                </a:r>
                <a:r>
                  <a:rPr lang="en-US" dirty="0">
                    <a:solidFill>
                      <a:srgbClr val="373536"/>
                    </a:solidFill>
                    <a:latin typeface="STIXGeneral-Regular"/>
                  </a:rPr>
                  <a:t>using the chain rule:</a:t>
                </a:r>
                <a:endParaRPr lang="en-US" dirty="0"/>
              </a:p>
              <a:p>
                <a:endParaRPr lang="en-US" b="1" i="1" dirty="0">
                  <a:solidFill>
                    <a:srgbClr val="373536"/>
                  </a:solidFill>
                  <a:latin typeface="STIXMath-Italic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46" y="1689624"/>
                <a:ext cx="9681176" cy="1624868"/>
              </a:xfrm>
              <a:prstGeom prst="rect">
                <a:avLst/>
              </a:prstGeom>
              <a:blipFill rotWithShape="0">
                <a:blip r:embed="rId4"/>
                <a:stretch>
                  <a:fillRect l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53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3334" y="356092"/>
            <a:ext cx="102129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latin typeface="Helvetica" panose="020B0604020202020204" pitchFamily="34" charset="0"/>
                <a:ea typeface="Times New Roman" panose="02020603050405020304" pitchFamily="18" charset="0"/>
              </a:rPr>
              <a:t>Q4: Air is being pumped into a spherical balloon at a rate of 5 cm</a:t>
            </a:r>
            <a:r>
              <a:rPr lang="en-GB" sz="2400" baseline="30000" dirty="0" smtClean="0">
                <a:latin typeface="Helvetica" panose="020B0604020202020204" pitchFamily="34" charset="0"/>
                <a:ea typeface="Times New Roman" panose="02020603050405020304" pitchFamily="18" charset="0"/>
              </a:rPr>
              <a:t>3</a:t>
            </a:r>
            <a:r>
              <a:rPr lang="en-GB" sz="2400" dirty="0" smtClean="0">
                <a:latin typeface="Helvetica" panose="020B0604020202020204" pitchFamily="34" charset="0"/>
                <a:ea typeface="Times New Roman" panose="02020603050405020304" pitchFamily="18" charset="0"/>
              </a:rPr>
              <a:t>/min. Determine the rate at which the radius of the balloon is increasing when the diameter of the balloon is 20 cm</a:t>
            </a:r>
            <a:r>
              <a:rPr lang="en-GB" dirty="0" smtClean="0"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3334" y="1759890"/>
                <a:ext cx="10526334" cy="4693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CD4D00"/>
                    </a:solidFill>
                    <a:latin typeface="GillSansStd-BoldCondensed"/>
                  </a:rPr>
                  <a:t>Q5:</a:t>
                </a:r>
                <a:r>
                  <a:rPr lang="en-US" sz="2400" b="1" i="0" u="none" strike="noStrike" baseline="0" dirty="0" smtClean="0">
                    <a:solidFill>
                      <a:srgbClr val="CD4D00"/>
                    </a:solidFill>
                    <a:latin typeface="GillSansStd-BoldCondensed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LTStd-Roman"/>
                  </a:rPr>
                  <a:t>An ice cube that is 3 cm on each side is melting</a:t>
                </a:r>
                <a:r>
                  <a:rPr lang="en-US" sz="2400" b="0" i="0" u="none" strike="noStrike" dirty="0" smtClean="0">
                    <a:solidFill>
                      <a:srgbClr val="000000"/>
                    </a:solidFill>
                    <a:latin typeface="TimesLTStd-Roman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LTStd-Roman"/>
                  </a:rPr>
                  <a:t>at a rate of 2 </a:t>
                </a:r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b="0" i="1" u="none" strike="noStrike" baseline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LTStd-Roman"/>
                  </a:rPr>
                  <a:t> per min. How fast is the length of the side</a:t>
                </a:r>
                <a:r>
                  <a:rPr lang="en-US" sz="2400" b="0" i="0" u="none" strike="noStrike" dirty="0" smtClean="0">
                    <a:solidFill>
                      <a:srgbClr val="000000"/>
                    </a:solidFill>
                    <a:latin typeface="TimesLTStd-Roman"/>
                  </a:rPr>
                  <a:t> </a:t>
                </a:r>
                <a:r>
                  <a:rPr lang="en-US" sz="2400" b="0" i="0" u="none" strike="noStrike" baseline="0" dirty="0" smtClean="0">
                    <a:solidFill>
                      <a:srgbClr val="000000"/>
                    </a:solidFill>
                    <a:latin typeface="TimesLTStd-Roman"/>
                  </a:rPr>
                  <a:t>decreasing?</a:t>
                </a: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LTStd-Roman"/>
                  </a:rPr>
                  <a:t>Sol.</a:t>
                </a: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LTStd-Roman"/>
                  </a:rPr>
                  <a:t>Let side of cube is x units </a:t>
                </a: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LTStd-Roman"/>
                  </a:rPr>
                  <a:t>So volume of cube is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…..(1)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Given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=−2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r>
                  <a:rPr lang="en-US" sz="2400" dirty="0" smtClean="0"/>
                  <a:t> </a:t>
                </a:r>
              </a:p>
              <a:p>
                <a:r>
                  <a:rPr lang="en-US" sz="2400" dirty="0" smtClean="0"/>
                  <a:t>Find: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en-US" sz="2400" b="0" dirty="0" smtClean="0"/>
              </a:p>
              <a:p>
                <a:r>
                  <a:rPr lang="en-US" sz="2400" dirty="0" smtClean="0"/>
                  <a:t>Taking derivative with respect to t </a:t>
                </a:r>
                <a:r>
                  <a:rPr lang="en-US" sz="2400" dirty="0" err="1" smtClean="0"/>
                  <a:t>eq</a:t>
                </a:r>
                <a:r>
                  <a:rPr lang="en-US" sz="2400" dirty="0" smtClean="0"/>
                  <a:t> (1)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 smtClean="0"/>
                  <a:t>  put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𝑐𝑚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=−2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−2=3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 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𝑐𝑚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sz="2400" dirty="0" smtClean="0"/>
                  <a:t>ANS 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34" y="1759890"/>
                <a:ext cx="10526334" cy="4693657"/>
              </a:xfrm>
              <a:prstGeom prst="rect">
                <a:avLst/>
              </a:prstGeom>
              <a:blipFill rotWithShape="0">
                <a:blip r:embed="rId2"/>
                <a:stretch>
                  <a:fillRect l="-869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294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870" y="506905"/>
            <a:ext cx="9761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LTStd-Roman"/>
              </a:rPr>
              <a:t>Q6:A 50-ft ladder is placed against a large building. The base of the ladder is resting on an oil spill, and it slips (to the right in Figure 19) at the rate of 3 </a:t>
            </a:r>
            <a:r>
              <a:rPr lang="en-US" dirty="0" err="1">
                <a:latin typeface="TimesLTStd-Roman"/>
              </a:rPr>
              <a:t>ft</a:t>
            </a:r>
            <a:r>
              <a:rPr lang="en-US" dirty="0">
                <a:latin typeface="TimesLTStd-Roman"/>
              </a:rPr>
              <a:t> per minute. Find the rate of change of the height of the top of the ladder above the ground at the instant when the base of the ladder is 30 </a:t>
            </a:r>
            <a:r>
              <a:rPr lang="en-US" dirty="0" err="1">
                <a:latin typeface="TimesLTStd-Roman"/>
              </a:rPr>
              <a:t>ft</a:t>
            </a:r>
            <a:r>
              <a:rPr lang="en-US" dirty="0">
                <a:latin typeface="TimesLTStd-Roman"/>
              </a:rPr>
              <a:t> from the base of the building.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965" y="2474598"/>
            <a:ext cx="3150290" cy="3976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0435" y="2474598"/>
                <a:ext cx="6096000" cy="215328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b="1" dirty="0">
                    <a:latin typeface="GillSansStd-BoldCondensed"/>
                  </a:rPr>
                  <a:t>Solution </a:t>
                </a:r>
                <a:r>
                  <a:rPr lang="en-US" dirty="0">
                    <a:latin typeface="TimesLTStd-Roman"/>
                  </a:rPr>
                  <a:t>Starting with Step 1, let </a:t>
                </a:r>
                <a:r>
                  <a:rPr lang="en-US" i="1" dirty="0">
                    <a:latin typeface="TimesLTStd-Italic"/>
                  </a:rPr>
                  <a:t>y </a:t>
                </a:r>
                <a:r>
                  <a:rPr lang="en-US" dirty="0">
                    <a:latin typeface="TimesLTStd-Roman"/>
                  </a:rPr>
                  <a:t>be the height of the top of the ladder above the ground,</a:t>
                </a:r>
              </a:p>
              <a:p>
                <a:r>
                  <a:rPr lang="en-US" dirty="0">
                    <a:latin typeface="TimesLTStd-Roman"/>
                  </a:rPr>
                  <a:t>and let </a:t>
                </a:r>
                <a:r>
                  <a:rPr lang="en-US" i="1" dirty="0">
                    <a:latin typeface="TimesLTStd-Italic"/>
                  </a:rPr>
                  <a:t>x </a:t>
                </a:r>
                <a:r>
                  <a:rPr lang="en-US" dirty="0">
                    <a:latin typeface="TimesLTStd-Roman"/>
                  </a:rPr>
                  <a:t>be the distance of the base of the ladder from the base of the building. We are trying</a:t>
                </a:r>
              </a:p>
              <a:p>
                <a:r>
                  <a:rPr lang="en-US" dirty="0">
                    <a:latin typeface="TimesLTStd-Roman"/>
                  </a:rPr>
                  <a:t>to find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i="1" dirty="0">
                    <a:latin typeface="TimesLTStd-Italic"/>
                  </a:rPr>
                  <a:t>  </a:t>
                </a:r>
                <a:r>
                  <a:rPr lang="en-US" dirty="0">
                    <a:latin typeface="TimesLTStd-Roman"/>
                  </a:rPr>
                  <a:t>when </a:t>
                </a:r>
                <a:r>
                  <a:rPr lang="en-US" i="1" dirty="0">
                    <a:latin typeface="TimesLTStd-Italic"/>
                  </a:rPr>
                  <a:t>x </a:t>
                </a:r>
                <a:r>
                  <a:rPr lang="en-US" dirty="0">
                    <a:latin typeface="PearsonMATHPRO02"/>
                  </a:rPr>
                  <a:t>= </a:t>
                </a:r>
                <a:r>
                  <a:rPr lang="en-US" dirty="0">
                    <a:latin typeface="TimesLTStd-Roman"/>
                  </a:rPr>
                  <a:t>30. To perform Step 2, use the Pythagorean theorem to write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5" y="2474598"/>
                <a:ext cx="6096000" cy="2153282"/>
              </a:xfrm>
              <a:prstGeom prst="rect">
                <a:avLst/>
              </a:prstGeom>
              <a:blipFill>
                <a:blip r:embed="rId3"/>
                <a:stretch>
                  <a:fillRect l="-800" t="-1700" r="-1800" b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772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6240" y="506933"/>
            <a:ext cx="993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LTStd-Roman"/>
              </a:rPr>
              <a:t>Both </a:t>
            </a:r>
            <a:r>
              <a:rPr lang="en-US" i="1" dirty="0">
                <a:latin typeface="TimesLTStd-Italic"/>
              </a:rPr>
              <a:t>x </a:t>
            </a:r>
            <a:r>
              <a:rPr lang="en-US" dirty="0">
                <a:latin typeface="TimesLTStd-Roman"/>
              </a:rPr>
              <a:t>and </a:t>
            </a:r>
            <a:r>
              <a:rPr lang="en-US" i="1" dirty="0">
                <a:latin typeface="TimesLTStd-Italic"/>
              </a:rPr>
              <a:t>y </a:t>
            </a:r>
            <a:r>
              <a:rPr lang="en-US" dirty="0">
                <a:latin typeface="TimesLTStd-Roman"/>
              </a:rPr>
              <a:t>are functions of time </a:t>
            </a:r>
            <a:r>
              <a:rPr lang="en-US" i="1" dirty="0">
                <a:latin typeface="TimesLTStd-Italic"/>
              </a:rPr>
              <a:t>t </a:t>
            </a:r>
            <a:r>
              <a:rPr lang="en-US" dirty="0">
                <a:latin typeface="TimesLTStd-Roman"/>
              </a:rPr>
              <a:t>(in minutes) after the moment that the ladder starts slipping. According to Step 3, take the derivative of both sides of Equation ( with respect to time, getting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03" y="1572581"/>
            <a:ext cx="3863421" cy="201512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6240" y="3313383"/>
            <a:ext cx="9554095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LTStd-Roman"/>
              </a:rPr>
              <a:t>To complete Step 4, we need to find the values of </a:t>
            </a:r>
            <a:r>
              <a:rPr lang="en-US" i="1" dirty="0">
                <a:latin typeface="TimesLTStd-Italic"/>
              </a:rPr>
              <a:t>x</a:t>
            </a:r>
            <a:r>
              <a:rPr lang="en-US" dirty="0">
                <a:latin typeface="TimesLTStd-Roman"/>
              </a:rPr>
              <a:t>, </a:t>
            </a:r>
            <a:r>
              <a:rPr lang="en-US" i="1" dirty="0">
                <a:latin typeface="TimesLTStd-Italic"/>
              </a:rPr>
              <a:t>y</a:t>
            </a:r>
            <a:r>
              <a:rPr lang="en-US" dirty="0">
                <a:latin typeface="TimesLTStd-Roman"/>
              </a:rPr>
              <a:t>, and </a:t>
            </a:r>
            <a:r>
              <a:rPr lang="en-US" i="1" dirty="0">
                <a:latin typeface="TimesLTStd-Italic"/>
              </a:rPr>
              <a:t>dx</a:t>
            </a:r>
            <a:r>
              <a:rPr lang="en-US" sz="2800" dirty="0">
                <a:latin typeface="TimesLTStd-Roman"/>
              </a:rPr>
              <a:t>/</a:t>
            </a:r>
            <a:r>
              <a:rPr lang="en-US" i="1" dirty="0" err="1">
                <a:latin typeface="TimesLTStd-Italic"/>
              </a:rPr>
              <a:t>dt</a:t>
            </a:r>
            <a:r>
              <a:rPr lang="en-US" dirty="0" err="1">
                <a:latin typeface="TimesLTStd-Roman"/>
              </a:rPr>
              <a:t>.</a:t>
            </a:r>
            <a:r>
              <a:rPr lang="en-US" dirty="0">
                <a:latin typeface="TimesLTStd-Roman"/>
              </a:rPr>
              <a:t> Once we find these, we can substitute them into Equation (3) to find </a:t>
            </a:r>
            <a:r>
              <a:rPr lang="en-US" i="1" dirty="0" err="1">
                <a:latin typeface="TimesLTStd-Italic"/>
              </a:rPr>
              <a:t>dy</a:t>
            </a:r>
            <a:r>
              <a:rPr lang="en-US" sz="2800" dirty="0">
                <a:latin typeface="TimesLTStd-Roman"/>
              </a:rPr>
              <a:t>/</a:t>
            </a:r>
            <a:r>
              <a:rPr lang="en-US" i="1" dirty="0" err="1">
                <a:latin typeface="TimesLTStd-Italic"/>
              </a:rPr>
              <a:t>dt</a:t>
            </a:r>
            <a:r>
              <a:rPr lang="en-US" dirty="0" err="1">
                <a:latin typeface="TimesLTStd-Roman"/>
              </a:rPr>
              <a:t>.</a:t>
            </a:r>
            <a:r>
              <a:rPr lang="en-US" dirty="0">
                <a:latin typeface="TimesLTStd-Roman"/>
              </a:rPr>
              <a:t> Since the base is sliding at the rate of 3 </a:t>
            </a:r>
            <a:r>
              <a:rPr lang="en-US" dirty="0" err="1">
                <a:latin typeface="TimesLTStd-Roman"/>
              </a:rPr>
              <a:t>ft</a:t>
            </a:r>
            <a:r>
              <a:rPr lang="en-US" dirty="0">
                <a:latin typeface="TimesLTStd-Roman"/>
              </a:rPr>
              <a:t> per minute,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5614" y="5213990"/>
            <a:ext cx="1346093" cy="9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671" y="420825"/>
            <a:ext cx="89306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LTStd-Roman"/>
              </a:rPr>
              <a:t>Also, the base of the ladder is 30 </a:t>
            </a:r>
            <a:r>
              <a:rPr lang="en-US" dirty="0" err="1">
                <a:latin typeface="TimesLTStd-Roman"/>
              </a:rPr>
              <a:t>ft</a:t>
            </a:r>
            <a:r>
              <a:rPr lang="en-US" dirty="0">
                <a:latin typeface="TimesLTStd-Roman"/>
              </a:rPr>
              <a:t> from the base of the building, so </a:t>
            </a:r>
            <a:r>
              <a:rPr lang="en-US" i="1" dirty="0">
                <a:latin typeface="TimesLTStd-Italic"/>
              </a:rPr>
              <a:t>x </a:t>
            </a:r>
            <a:r>
              <a:rPr lang="en-US" dirty="0">
                <a:latin typeface="PearsonMATHPRO02"/>
              </a:rPr>
              <a:t>= </a:t>
            </a:r>
            <a:r>
              <a:rPr lang="en-US" dirty="0">
                <a:latin typeface="TimesLTStd-Roman"/>
              </a:rPr>
              <a:t>30. Use this to find </a:t>
            </a:r>
            <a:r>
              <a:rPr lang="en-US" i="1" dirty="0">
                <a:latin typeface="TimesLTStd-Italic"/>
              </a:rPr>
              <a:t>y</a:t>
            </a:r>
            <a:r>
              <a:rPr lang="en-US" dirty="0">
                <a:latin typeface="TimesLTStd-Roman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38" y="1363361"/>
            <a:ext cx="3302724" cy="26168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881" y="1179353"/>
            <a:ext cx="6565360" cy="39003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6375" y="5225766"/>
            <a:ext cx="12025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LTStd-Roman"/>
              </a:rPr>
              <a:t>At the instant when the base of the ladder is 30 </a:t>
            </a:r>
            <a:r>
              <a:rPr lang="en-US" dirty="0" err="1">
                <a:latin typeface="TimesLTStd-Roman"/>
              </a:rPr>
              <a:t>ft</a:t>
            </a:r>
            <a:r>
              <a:rPr lang="en-US" dirty="0">
                <a:latin typeface="TimesLTStd-Roman"/>
              </a:rPr>
              <a:t> from the base of the building, the top of</a:t>
            </a:r>
          </a:p>
          <a:p>
            <a:r>
              <a:rPr lang="en-US" dirty="0">
                <a:latin typeface="TimesLTStd-Roman"/>
              </a:rPr>
              <a:t>the ladder is sliding down the building at the rate of 2.25 </a:t>
            </a:r>
            <a:r>
              <a:rPr lang="en-US" dirty="0" err="1">
                <a:latin typeface="TimesLTStd-Roman"/>
              </a:rPr>
              <a:t>ft</a:t>
            </a:r>
            <a:r>
              <a:rPr lang="en-US" dirty="0">
                <a:latin typeface="TimesLTStd-Roman"/>
              </a:rPr>
              <a:t> per minute. (The minus sign shows</a:t>
            </a:r>
          </a:p>
          <a:p>
            <a:r>
              <a:rPr lang="en-US" dirty="0">
                <a:latin typeface="TimesLTStd-Roman"/>
              </a:rPr>
              <a:t>that the ladder is sliding </a:t>
            </a:r>
            <a:r>
              <a:rPr lang="en-US" i="1" dirty="0">
                <a:latin typeface="TimesLTStd-Italic"/>
              </a:rPr>
              <a:t>down</a:t>
            </a:r>
            <a:r>
              <a:rPr lang="en-US" dirty="0">
                <a:latin typeface="TimesLTStd-Roman"/>
              </a:rPr>
              <a:t>, so the distance </a:t>
            </a:r>
            <a:r>
              <a:rPr lang="en-US" i="1" dirty="0">
                <a:latin typeface="TimesLTStd-Italic"/>
              </a:rPr>
              <a:t>y </a:t>
            </a:r>
            <a:r>
              <a:rPr lang="en-US" dirty="0">
                <a:latin typeface="TimesLTStd-Roman"/>
              </a:rPr>
              <a:t>is </a:t>
            </a:r>
            <a:r>
              <a:rPr lang="en-US" i="1" dirty="0">
                <a:latin typeface="TimesLTStd-Italic"/>
              </a:rPr>
              <a:t>decreasing</a:t>
            </a:r>
            <a:r>
              <a:rPr lang="en-US" dirty="0">
                <a:latin typeface="TimesLTStd-Roman"/>
              </a:rPr>
              <a:t>.)*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4393" y="2344189"/>
            <a:ext cx="652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Ex#2.8 Q 10  to 20 and Example # 1 to 5.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50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21672" y="340790"/>
                <a:ext cx="10900757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/>
                  <a:t>10. Suppose that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 smtClean="0"/>
                  <a:t>, </a:t>
                </a:r>
                <a:r>
                  <a:rPr lang="en-US" sz="3600" dirty="0"/>
                  <a:t>where both x and y are </a:t>
                </a:r>
                <a:r>
                  <a:rPr lang="en-US" sz="3600" dirty="0" smtClean="0"/>
                  <a:t>changing with </a:t>
                </a:r>
                <a:r>
                  <a:rPr lang="en-US" sz="3600" dirty="0"/>
                  <a:t>time. </a:t>
                </a:r>
                <a:endParaRPr lang="en-US" sz="3600" dirty="0" smtClean="0"/>
              </a:p>
              <a:p>
                <a:r>
                  <a:rPr lang="en-US" sz="3600" dirty="0" smtClean="0"/>
                  <a:t>At </a:t>
                </a:r>
                <a:r>
                  <a:rPr lang="en-US" sz="3600" dirty="0"/>
                  <a:t>a certain instant when x = 1andy = 2, x </a:t>
                </a:r>
                <a:r>
                  <a:rPr lang="en-US" sz="3600" dirty="0" smtClean="0"/>
                  <a:t>is decreasing </a:t>
                </a:r>
                <a:r>
                  <a:rPr lang="en-US" sz="3600" dirty="0"/>
                  <a:t>at the rate of 2 units/s, and y is increasing </a:t>
                </a:r>
                <a:r>
                  <a:rPr lang="en-US" sz="3600" dirty="0" smtClean="0"/>
                  <a:t>at the </a:t>
                </a:r>
                <a:r>
                  <a:rPr lang="en-US" sz="3600" dirty="0"/>
                  <a:t>rate of 3 units/s. How fast is z changing at this instant?</a:t>
                </a:r>
              </a:p>
              <a:p>
                <a:r>
                  <a:rPr lang="en-US" sz="3600" dirty="0"/>
                  <a:t>Is z increasing or decreasing?</a:t>
                </a: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72" y="340790"/>
                <a:ext cx="10900757" cy="3416320"/>
              </a:xfrm>
              <a:prstGeom prst="rect">
                <a:avLst/>
              </a:prstGeom>
              <a:blipFill>
                <a:blip r:embed="rId2"/>
                <a:stretch>
                  <a:fillRect l="-1677" t="-2679" r="-1062" b="-5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273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4050" y="422551"/>
            <a:ext cx="1075825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we differentiate 'z' with respect to the </a:t>
            </a:r>
            <a:r>
              <a:rPr kumimoji="0" lang="en-US" altLang="en-US" sz="13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time.Here,we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 differentiate it by multiplication method: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00000"/>
              </a:solidFill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Given that when x =1 ,x is decreasing at the rate of 2units /s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It implies that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00000"/>
              </a:solidFill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00000"/>
              </a:solidFill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when y =2,y is increasing at the rate of 3units/s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00000"/>
              </a:solidFill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Z change at this instant:-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00000"/>
              </a:solidFill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00000"/>
              </a:solidFill>
              <a:latin typeface="ProximaNo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300" dirty="0" smtClean="0">
                <a:solidFill>
                  <a:srgbClr val="000000"/>
                </a:solidFill>
                <a:latin typeface="ProximaNova"/>
              </a:rPr>
              <a:t>Z </a:t>
            </a:r>
            <a:r>
              <a:rPr kumimoji="0" lang="en-US" altLang="en-US" sz="13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roximaNova"/>
              </a:rPr>
              <a:t>is decreasing</a:t>
            </a:r>
          </a:p>
        </p:txBody>
      </p:sp>
      <p:pic>
        <p:nvPicPr>
          <p:cNvPr id="1026" name="Picture 2" descr="https://tex.z-dn.net/?f=%5Chuge%5Cbold%7B%5Cgray%7B%5Csf%7BAnswer%3A%7D%7D%7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6" y="628101"/>
            <a:ext cx="561975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tex.z-dn.net/?f=z%20%3D%20%7Bx%7D%5E%7B3%7D%20%7By%7D%5E%7B2%7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6" y="875725"/>
            <a:ext cx="590550" cy="17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https://tex.z-dn.net/?f=%3D%20%3E%20%5Cfrac%7Bdz%7D%7Bdt%7D%20%3D%20%7B3x%7D%5E%7B2%7D%20%5Cfrac%7Bdx%7D%7Bdt%7D%20%7By%7D%5E%7B2%7D%20%2B%20%7Bx%7D%5E%7B3%7D%202y%20%5Cfrac%7Bdy%7D%7Bdt%7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98" y="1370563"/>
            <a:ext cx="2697654" cy="25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tex.z-dn.net/?f=%5Cleft.%5Cdfrac%7Bdx%7D%7Bdt%7D%5Cright%20%7C_%7Bx%20%3D%201%20%7D%3D%20-%202%5C%3Aunits%2F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572" y="2510611"/>
            <a:ext cx="144780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https://tex.z-dn.net/?f=%5Cleft.%20%5Cdfrac%7Bdy%7D%7Bdt%7D%5Cright%20%7C_%7By%20%3D%202%20%7D%3D%203%5C%3Aunits%2F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103" y="3420648"/>
            <a:ext cx="13144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tex.z-dn.net/?f=%5Cleft.%20%5Cdfrac%7Bdz%7D%7Bdt%7D%20%5Cright%20%7C_%7Bx%20%3D%201%2Cy%20%3D%202%20%7D%3D(%203%20%7Bx%7D%5E%7B2%7D%20%5Cfrac%7Bdx%7D%7Bdt%7D%20%7Cx%20%3D%201)%20%7By%7D%5E%7B2%7D%20%2B%20%7Bx%7D%5E%7B3%7D%20(2y%20%5Cfrac%7Bdy%7D%7Bdt%7D%20%7Cy%20%3D%202)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961" y="4083783"/>
            <a:ext cx="3286125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https://tex.z-dn.net/?f=%5Cleft.%20%5Cdfrac%7Bdz%7D%7Bdt%7D%20%5Cright%20%7C_%7B(x%20%3D%201)(y%3D2)%7D%3D%203%20%7B(1)%7D%5E%7B2%7D%20(%20-%202)%20%7B(2)%7D%5E%7B2%7D%20%2B%20%7B(1)%7D%5E%7B3%7D(4)(3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573" y="4532605"/>
            <a:ext cx="2914650" cy="42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tex.z-dn.net/?f=%3D%20-%2012units%2F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461" y="5110917"/>
            <a:ext cx="962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https://tex.z-dn.net/?f=%5Ctherefor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86" y="3406227"/>
            <a:ext cx="104775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68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45127" y="831103"/>
            <a:ext cx="784167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minute hand of a certain clock is 4 in long. Starting</a:t>
            </a:r>
          </a:p>
          <a:p>
            <a:r>
              <a:rPr lang="en-US" sz="2400" dirty="0"/>
              <a:t>from the moment when the hand is pointing straight up,</a:t>
            </a:r>
          </a:p>
          <a:p>
            <a:r>
              <a:rPr lang="en-US" sz="2400" dirty="0"/>
              <a:t>how fast is the area of the sector that is swept out by the</a:t>
            </a:r>
          </a:p>
          <a:p>
            <a:r>
              <a:rPr lang="en-US" sz="2400" dirty="0"/>
              <a:t>hand increasing at any instant during the next revolution of</a:t>
            </a:r>
          </a:p>
          <a:p>
            <a:r>
              <a:rPr lang="en-US" sz="2400" dirty="0"/>
              <a:t>the hand?</a:t>
            </a:r>
          </a:p>
          <a:p>
            <a:r>
              <a:rPr lang="en-US" sz="2400" dirty="0"/>
              <a:t>Solution:</a:t>
            </a:r>
          </a:p>
        </p:txBody>
      </p:sp>
    </p:spTree>
    <p:extLst>
      <p:ext uri="{BB962C8B-B14F-4D97-AF65-F5344CB8AC3E}">
        <p14:creationId xmlns:p14="http://schemas.microsoft.com/office/powerpoint/2010/main" val="323179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6610" y="1556331"/>
            <a:ext cx="69854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Area </a:t>
            </a:r>
            <a:r>
              <a:rPr lang="en-US" dirty="0" smtClean="0"/>
              <a:t>of sector: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20" y="2041034"/>
            <a:ext cx="1438275" cy="6000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314" y="3516705"/>
            <a:ext cx="1676400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5669" y="2477095"/>
            <a:ext cx="2095500" cy="704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92876" y="2641109"/>
                <a:ext cx="3566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 smtClean="0"/>
                  <a:t>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𝑖𝑣𝑒𝑛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𝑢𝑛𝑖𝑡𝑠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76" y="2641109"/>
                <a:ext cx="3566160" cy="369332"/>
              </a:xfrm>
              <a:prstGeom prst="rect">
                <a:avLst/>
              </a:prstGeom>
              <a:blipFill>
                <a:blip r:embed="rId5"/>
                <a:stretch>
                  <a:fillRect l="-15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039091" y="3181945"/>
            <a:ext cx="1721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Taking diff w.r.t 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442" y="4248365"/>
            <a:ext cx="3495675" cy="1257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7196" y="5753447"/>
            <a:ext cx="46005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9040" y="543062"/>
            <a:ext cx="1145361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 smtClean="0">
                <a:latin typeface="TimesLTStd-Roman"/>
              </a:rPr>
              <a:t>Q1:</a:t>
            </a:r>
            <a:r>
              <a:rPr lang="en-US" sz="2800" b="0" i="0" u="none" strike="noStrike" dirty="0" smtClean="0">
                <a:latin typeface="TimesLTStd-Roman"/>
              </a:rPr>
              <a:t> </a:t>
            </a:r>
            <a:r>
              <a:rPr lang="en-US" sz="2800" b="0" i="0" u="none" strike="noStrike" baseline="0" dirty="0" smtClean="0">
                <a:latin typeface="TimesLTStd-Roman"/>
              </a:rPr>
              <a:t>A small rock is dropped into a lake. Circular ripples spread over the surface of the water, with the radius of each circle increasing at the rate of 3/2 </a:t>
            </a:r>
            <a:r>
              <a:rPr lang="en-US" sz="2800" b="0" i="0" u="none" strike="noStrike" baseline="0" dirty="0" err="1" smtClean="0">
                <a:latin typeface="TimesLTStd-Roman"/>
              </a:rPr>
              <a:t>ft</a:t>
            </a:r>
            <a:r>
              <a:rPr lang="en-US" sz="2800" b="0" i="0" u="none" strike="noStrike" baseline="0" dirty="0" smtClean="0">
                <a:latin typeface="TimesLTStd-Roman"/>
              </a:rPr>
              <a:t> per second. Find the rate of</a:t>
            </a:r>
            <a:r>
              <a:rPr lang="en-US" sz="2800" b="0" i="0" u="none" strike="noStrike" dirty="0" smtClean="0">
                <a:latin typeface="TimesLTStd-Roman"/>
              </a:rPr>
              <a:t> </a:t>
            </a:r>
            <a:r>
              <a:rPr lang="en-US" sz="2800" b="0" i="0" u="none" strike="noStrike" baseline="0" dirty="0" smtClean="0">
                <a:latin typeface="TimesLTStd-Roman"/>
              </a:rPr>
              <a:t>change of the area inside the circle formed by a ripple at the instant the radius is 4 ft.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203" y="2936381"/>
            <a:ext cx="4211392" cy="365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69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0456" y="455955"/>
                <a:ext cx="963339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 smtClean="0">
                    <a:latin typeface="GillSansStd-BoldCondensed"/>
                  </a:rPr>
                  <a:t>Solution: </a:t>
                </a:r>
                <a:r>
                  <a:rPr lang="en-US" sz="2400" b="0" i="0" u="none" strike="noStrike" baseline="0" dirty="0" smtClean="0">
                    <a:latin typeface="TimesLTStd-Roman"/>
                  </a:rPr>
                  <a:t>As shown in Figure 18, the area </a:t>
                </a:r>
                <a:r>
                  <a:rPr lang="en-US" sz="2400" b="0" i="1" u="none" strike="noStrike" baseline="0" dirty="0" smtClean="0">
                    <a:latin typeface="TimesLTStd-Italic"/>
                  </a:rPr>
                  <a:t>A </a:t>
                </a:r>
                <a:r>
                  <a:rPr lang="en-US" sz="2400" b="0" i="0" u="none" strike="noStrike" baseline="0" dirty="0" smtClean="0">
                    <a:latin typeface="TimesLTStd-Roman"/>
                  </a:rPr>
                  <a:t>and the radius </a:t>
                </a:r>
                <a:r>
                  <a:rPr lang="en-US" sz="2400" b="0" i="1" u="none" strike="noStrike" baseline="0" dirty="0" smtClean="0">
                    <a:latin typeface="TimesLTStd-Italic"/>
                  </a:rPr>
                  <a:t>r </a:t>
                </a:r>
                <a:r>
                  <a:rPr lang="en-US" sz="2400" b="0" i="0" u="none" strike="noStrike" baseline="0" dirty="0" smtClean="0">
                    <a:latin typeface="TimesLTStd-Roman"/>
                  </a:rPr>
                  <a:t>are related by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sz="2400" b="0" i="1" u="none" strike="noStrike" baseline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i="0" u="none" strike="noStrike" baseline="0" dirty="0" smtClean="0">
                    <a:latin typeface="TimesLTStd-Roman"/>
                  </a:rPr>
                  <a:t>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56" y="455955"/>
                <a:ext cx="9633398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949" t="-3553" b="-10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70456" y="1656284"/>
            <a:ext cx="11578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u="none" strike="noStrike" baseline="0" dirty="0" smtClean="0">
                <a:latin typeface="TimesLTStd-Roman"/>
              </a:rPr>
              <a:t>Both </a:t>
            </a:r>
            <a:r>
              <a:rPr lang="en-US" b="0" i="1" u="none" strike="noStrike" baseline="0" dirty="0" smtClean="0">
                <a:latin typeface="TimesLTStd-Italic"/>
              </a:rPr>
              <a:t>A </a:t>
            </a:r>
            <a:r>
              <a:rPr lang="en-US" b="0" i="0" u="none" strike="noStrike" baseline="0" dirty="0" smtClean="0">
                <a:latin typeface="TimesLTStd-Roman"/>
              </a:rPr>
              <a:t>and </a:t>
            </a:r>
            <a:r>
              <a:rPr lang="en-US" b="0" i="1" u="none" strike="noStrike" baseline="0" dirty="0" smtClean="0">
                <a:latin typeface="TimesLTStd-Italic"/>
              </a:rPr>
              <a:t>r </a:t>
            </a:r>
            <a:r>
              <a:rPr lang="en-US" b="0" i="0" u="none" strike="noStrike" baseline="0" dirty="0" smtClean="0">
                <a:latin typeface="TimesLTStd-Roman"/>
              </a:rPr>
              <a:t>are functions of the time </a:t>
            </a:r>
            <a:r>
              <a:rPr lang="en-US" b="0" i="1" u="none" strike="noStrike" baseline="0" dirty="0" smtClean="0">
                <a:latin typeface="TimesLTStd-Italic"/>
              </a:rPr>
              <a:t>t </a:t>
            </a:r>
            <a:r>
              <a:rPr lang="en-US" b="0" i="0" u="none" strike="noStrike" baseline="0" dirty="0" smtClean="0">
                <a:latin typeface="TimesLTStd-Roman"/>
              </a:rPr>
              <a:t>in seconds. Take the derivative of both sides with</a:t>
            </a:r>
            <a:r>
              <a:rPr lang="en-US" b="0" i="0" u="none" strike="noStrike" dirty="0" smtClean="0">
                <a:latin typeface="TimesLTStd-Roman"/>
              </a:rPr>
              <a:t> </a:t>
            </a:r>
            <a:r>
              <a:rPr lang="en-US" b="0" i="0" u="none" strike="noStrike" baseline="0" dirty="0" smtClean="0">
                <a:latin typeface="TimesLTStd-Roman"/>
              </a:rPr>
              <a:t>respect to time.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827" y="2241257"/>
            <a:ext cx="3404346" cy="237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87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4" y="481172"/>
            <a:ext cx="10336322" cy="55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90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72" y="536191"/>
            <a:ext cx="1010991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u="none" strike="noStrike" baseline="0" dirty="0" smtClean="0">
                <a:latin typeface="TimesLTStd-Roman"/>
              </a:rPr>
              <a:t>Q2:</a:t>
            </a:r>
            <a:r>
              <a:rPr lang="en-US" sz="2800" b="0" i="0" u="none" strike="noStrike" dirty="0" smtClean="0">
                <a:latin typeface="TimesLTStd-Roman"/>
              </a:rPr>
              <a:t> </a:t>
            </a:r>
            <a:r>
              <a:rPr lang="en-US" sz="2800" b="0" i="0" u="none" strike="noStrike" baseline="0" dirty="0" smtClean="0">
                <a:latin typeface="TimesLTStd-Roman"/>
              </a:rPr>
              <a:t>A rock is thrown into a still pond. The circular ripples</a:t>
            </a:r>
            <a:r>
              <a:rPr lang="en-US" sz="2800" b="0" i="0" u="none" strike="noStrike" dirty="0" smtClean="0">
                <a:latin typeface="TimesLTStd-Roman"/>
              </a:rPr>
              <a:t> </a:t>
            </a:r>
            <a:r>
              <a:rPr lang="en-US" sz="2800" b="0" i="0" u="none" strike="noStrike" baseline="0" dirty="0" smtClean="0">
                <a:latin typeface="TimesLTStd-Roman"/>
              </a:rPr>
              <a:t>move outward from the point of impact of the rock so that the</a:t>
            </a:r>
            <a:r>
              <a:rPr lang="en-US" sz="2800" b="0" i="0" u="none" strike="noStrike" dirty="0" smtClean="0">
                <a:latin typeface="TimesLTStd-Roman"/>
              </a:rPr>
              <a:t> </a:t>
            </a:r>
            <a:r>
              <a:rPr lang="en-US" sz="2800" b="0" i="0" u="none" strike="noStrike" baseline="0" dirty="0" smtClean="0">
                <a:latin typeface="TimesLTStd-Roman"/>
              </a:rPr>
              <a:t>radius of the circle formed by a ripple increases at the rate of 2</a:t>
            </a:r>
          </a:p>
          <a:p>
            <a:r>
              <a:rPr lang="en-US" sz="2800" b="0" i="0" u="none" strike="noStrike" baseline="0" dirty="0" err="1" smtClean="0">
                <a:latin typeface="TimesLTStd-Roman"/>
              </a:rPr>
              <a:t>ft</a:t>
            </a:r>
            <a:r>
              <a:rPr lang="en-US" sz="2800" b="0" i="0" u="none" strike="noStrike" baseline="0" dirty="0" smtClean="0">
                <a:latin typeface="TimesLTStd-Roman"/>
              </a:rPr>
              <a:t> per minute. Find the rate at which the area is changing at the</a:t>
            </a:r>
            <a:r>
              <a:rPr lang="en-US" sz="2800" b="0" i="0" u="none" strike="noStrike" dirty="0" smtClean="0">
                <a:latin typeface="TimesLTStd-Roman"/>
              </a:rPr>
              <a:t> </a:t>
            </a:r>
            <a:r>
              <a:rPr lang="en-US" sz="2800" b="0" i="0" u="none" strike="noStrike" baseline="0" dirty="0" smtClean="0">
                <a:latin typeface="TimesLTStd-Roman"/>
              </a:rPr>
              <a:t>instant the radius is 4 ft.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7760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760</Words>
  <Application>Microsoft Office PowerPoint</Application>
  <PresentationFormat>Widescreen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Arial</vt:lpstr>
      <vt:lpstr>CabinCondensed-Bold</vt:lpstr>
      <vt:lpstr>CabinCondensed-Regular</vt:lpstr>
      <vt:lpstr>Calibri</vt:lpstr>
      <vt:lpstr>Calibri Light</vt:lpstr>
      <vt:lpstr>Cambria Math</vt:lpstr>
      <vt:lpstr>GillSansStd-BoldCondensed</vt:lpstr>
      <vt:lpstr>Helvetica</vt:lpstr>
      <vt:lpstr>PearsonMATHPRO02</vt:lpstr>
      <vt:lpstr>ProximaNova</vt:lpstr>
      <vt:lpstr>STIXGeneral-Regular</vt:lpstr>
      <vt:lpstr>STIXMath-Italic</vt:lpstr>
      <vt:lpstr>STIXMath-Regular</vt:lpstr>
      <vt:lpstr>Times New Roman</vt:lpstr>
      <vt:lpstr>TimesLTStd-Italic</vt:lpstr>
      <vt:lpstr>TimesLTStd-Roman</vt:lpstr>
      <vt:lpstr>Office Theme</vt:lpstr>
      <vt:lpstr>RATE OF CHANGE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Maraj</dc:creator>
  <cp:lastModifiedBy>Mairaj</cp:lastModifiedBy>
  <cp:revision>47</cp:revision>
  <dcterms:created xsi:type="dcterms:W3CDTF">2019-11-05T04:14:22Z</dcterms:created>
  <dcterms:modified xsi:type="dcterms:W3CDTF">2024-09-04T06:37:59Z</dcterms:modified>
</cp:coreProperties>
</file>