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Canva Sans Bold" panose="020B0604020202020204" charset="0"/>
      <p:regular r:id="rId16"/>
    </p:embeddedFont>
    <p:embeddedFont>
      <p:font typeface="Now Bold" panose="020B0604020202020204" charset="0"/>
      <p:regular r:id="rId17"/>
    </p:embeddedFont>
    <p:embeddedFont>
      <p:font typeface="Bevan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Now" panose="020B0604020202020204" charset="0"/>
      <p:regular r:id="rId23"/>
    </p:embeddedFont>
    <p:embeddedFont>
      <p:font typeface="Canva Sans" panose="020B0604020202020204" charset="0"/>
      <p:regular r:id="rId24"/>
    </p:embeddedFont>
    <p:embeddedFont>
      <p:font typeface="Dingos Stamp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E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6550894" y="-2441688"/>
            <a:ext cx="5186211" cy="15377346"/>
            <a:chOff x="0" y="0"/>
            <a:chExt cx="3884523" cy="11517783"/>
          </a:xfrm>
        </p:grpSpPr>
        <p:sp>
          <p:nvSpPr>
            <p:cNvPr id="3" name="Freeform 3"/>
            <p:cNvSpPr/>
            <p:nvPr/>
          </p:nvSpPr>
          <p:spPr>
            <a:xfrm>
              <a:off x="-9098" y="-6509"/>
              <a:ext cx="3898854" cy="11549837"/>
            </a:xfrm>
            <a:custGeom>
              <a:avLst/>
              <a:gdLst/>
              <a:ahLst/>
              <a:cxnLst/>
              <a:rect l="l" t="t" r="r" b="b"/>
              <a:pathLst>
                <a:path w="3898854" h="11549837">
                  <a:moveTo>
                    <a:pt x="63030" y="10956283"/>
                  </a:moveTo>
                  <a:cubicBezTo>
                    <a:pt x="63030" y="10956283"/>
                    <a:pt x="0" y="10709719"/>
                    <a:pt x="10218" y="1214762"/>
                  </a:cubicBezTo>
                  <a:cubicBezTo>
                    <a:pt x="18651" y="990971"/>
                    <a:pt x="65033" y="645332"/>
                    <a:pt x="65033" y="645332"/>
                  </a:cubicBezTo>
                  <a:cubicBezTo>
                    <a:pt x="82233" y="502466"/>
                    <a:pt x="56685" y="337866"/>
                    <a:pt x="181385" y="223925"/>
                  </a:cubicBezTo>
                  <a:cubicBezTo>
                    <a:pt x="346794" y="72788"/>
                    <a:pt x="621643" y="0"/>
                    <a:pt x="3005781" y="6965"/>
                  </a:cubicBezTo>
                  <a:cubicBezTo>
                    <a:pt x="3222529" y="16819"/>
                    <a:pt x="3426844" y="36481"/>
                    <a:pt x="3561032" y="101690"/>
                  </a:cubicBezTo>
                  <a:cubicBezTo>
                    <a:pt x="3817078" y="226120"/>
                    <a:pt x="3898854" y="459160"/>
                    <a:pt x="3893366" y="704684"/>
                  </a:cubicBezTo>
                  <a:cubicBezTo>
                    <a:pt x="3893366" y="704684"/>
                    <a:pt x="3850078" y="1013073"/>
                    <a:pt x="3857511" y="1248607"/>
                  </a:cubicBezTo>
                  <a:cubicBezTo>
                    <a:pt x="3864634" y="10698085"/>
                    <a:pt x="3871791" y="10893688"/>
                    <a:pt x="3871791" y="10893688"/>
                  </a:cubicBezTo>
                  <a:cubicBezTo>
                    <a:pt x="3855109" y="11109420"/>
                    <a:pt x="3740465" y="11320032"/>
                    <a:pt x="3543596" y="11431656"/>
                  </a:cubicBezTo>
                  <a:cubicBezTo>
                    <a:pt x="3393245" y="11516905"/>
                    <a:pt x="3195214" y="11532002"/>
                    <a:pt x="2532618" y="11521260"/>
                  </a:cubicBezTo>
                  <a:cubicBezTo>
                    <a:pt x="645952" y="11515984"/>
                    <a:pt x="384604" y="11549837"/>
                    <a:pt x="254278" y="11440679"/>
                  </a:cubicBezTo>
                  <a:cubicBezTo>
                    <a:pt x="145767" y="11349794"/>
                    <a:pt x="81795" y="11156482"/>
                    <a:pt x="63030" y="1095628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828800" y="2998155"/>
            <a:ext cx="7610945" cy="1318182"/>
            <a:chOff x="0" y="0"/>
            <a:chExt cx="2346481" cy="406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46481" cy="406400"/>
            </a:xfrm>
            <a:custGeom>
              <a:avLst/>
              <a:gdLst/>
              <a:ahLst/>
              <a:cxnLst/>
              <a:rect l="l" t="t" r="r" b="b"/>
              <a:pathLst>
                <a:path w="2346481" h="406400">
                  <a:moveTo>
                    <a:pt x="2143281" y="0"/>
                  </a:moveTo>
                  <a:cubicBezTo>
                    <a:pt x="2255506" y="0"/>
                    <a:pt x="2346481" y="90976"/>
                    <a:pt x="2346481" y="203200"/>
                  </a:cubicBezTo>
                  <a:cubicBezTo>
                    <a:pt x="2346481" y="315424"/>
                    <a:pt x="2255506" y="406400"/>
                    <a:pt x="214328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5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2346481" cy="434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53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928954">
            <a:off x="3595" y="-99399"/>
            <a:ext cx="2957660" cy="2957660"/>
          </a:xfrm>
          <a:prstGeom prst="rect">
            <a:avLst/>
          </a:prstGeom>
        </p:spPr>
      </p:pic>
      <p:sp>
        <p:nvSpPr>
          <p:cNvPr id="8" name="Freeform 8"/>
          <p:cNvSpPr/>
          <p:nvPr/>
        </p:nvSpPr>
        <p:spPr>
          <a:xfrm rot="-1674375">
            <a:off x="15392136" y="401028"/>
            <a:ext cx="2300123" cy="2360244"/>
          </a:xfrm>
          <a:custGeom>
            <a:avLst/>
            <a:gdLst/>
            <a:ahLst/>
            <a:cxnLst/>
            <a:rect l="l" t="t" r="r" b="b"/>
            <a:pathLst>
              <a:path w="2738742" h="2738742">
                <a:moveTo>
                  <a:pt x="0" y="0"/>
                </a:moveTo>
                <a:lnTo>
                  <a:pt x="2738742" y="0"/>
                </a:lnTo>
                <a:lnTo>
                  <a:pt x="2738742" y="2738742"/>
                </a:lnTo>
                <a:lnTo>
                  <a:pt x="0" y="273874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1496236">
            <a:off x="103626" y="7322152"/>
            <a:ext cx="4339872" cy="2292107"/>
          </a:xfrm>
          <a:custGeom>
            <a:avLst/>
            <a:gdLst/>
            <a:ahLst/>
            <a:cxnLst/>
            <a:rect l="l" t="t" r="r" b="b"/>
            <a:pathLst>
              <a:path w="4783414" h="2852654">
                <a:moveTo>
                  <a:pt x="0" y="0"/>
                </a:moveTo>
                <a:lnTo>
                  <a:pt x="4783414" y="0"/>
                </a:lnTo>
                <a:lnTo>
                  <a:pt x="4783414" y="2852654"/>
                </a:lnTo>
                <a:lnTo>
                  <a:pt x="0" y="28526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548384" y="4304541"/>
            <a:ext cx="9165816" cy="1727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 dirty="0">
                <a:solidFill>
                  <a:srgbClr val="205351"/>
                </a:solidFill>
                <a:latin typeface="Dingos Stamp"/>
                <a:ea typeface="Dingos Stamp"/>
                <a:cs typeface="Dingos Stamp"/>
                <a:sym typeface="Dingos Stamp"/>
              </a:rPr>
              <a:t>Charts &amp; Graphs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301639" y="3296709"/>
            <a:ext cx="7138106" cy="778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7"/>
              </a:lnSpc>
            </a:pPr>
            <a:r>
              <a:rPr lang="en-US" sz="4598" dirty="0">
                <a:solidFill>
                  <a:srgbClr val="205351"/>
                </a:solidFill>
                <a:latin typeface="Bevan"/>
                <a:ea typeface="Bevan"/>
                <a:cs typeface="Bevan"/>
                <a:sym typeface="Bevan"/>
              </a:rPr>
              <a:t>Read and Interpret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591800" y="9029700"/>
            <a:ext cx="8419249" cy="6481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200" b="1" dirty="0">
                <a:solidFill>
                  <a:srgbClr val="20535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Javeriya Ahmed Hussain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38360" y="1580909"/>
            <a:ext cx="13651103" cy="8706091"/>
          </a:xfrm>
          <a:custGeom>
            <a:avLst/>
            <a:gdLst/>
            <a:ahLst/>
            <a:cxnLst/>
            <a:rect l="l" t="t" r="r" b="b"/>
            <a:pathLst>
              <a:path w="13651103" h="8706091">
                <a:moveTo>
                  <a:pt x="0" y="0"/>
                </a:moveTo>
                <a:lnTo>
                  <a:pt x="13651103" y="0"/>
                </a:lnTo>
                <a:lnTo>
                  <a:pt x="13651103" y="8706091"/>
                </a:lnTo>
                <a:lnTo>
                  <a:pt x="0" y="87060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55" t="-3294" r="-2155" b="-2175"/>
            </a:stretch>
          </a:blipFill>
        </p:spPr>
      </p:sp>
      <p:grpSp>
        <p:nvGrpSpPr>
          <p:cNvPr id="3" name="Group 3"/>
          <p:cNvGrpSpPr/>
          <p:nvPr/>
        </p:nvGrpSpPr>
        <p:grpSpPr>
          <a:xfrm rot="5400000">
            <a:off x="8507159" y="-7312565"/>
            <a:ext cx="1322622" cy="16181660"/>
            <a:chOff x="0" y="0"/>
            <a:chExt cx="3327447" cy="40709758"/>
          </a:xfrm>
        </p:grpSpPr>
        <p:sp>
          <p:nvSpPr>
            <p:cNvPr id="4" name="Freeform 4"/>
            <p:cNvSpPr/>
            <p:nvPr/>
          </p:nvSpPr>
          <p:spPr>
            <a:xfrm>
              <a:off x="-9098" y="-6509"/>
              <a:ext cx="3341778" cy="40741811"/>
            </a:xfrm>
            <a:custGeom>
              <a:avLst/>
              <a:gdLst/>
              <a:ahLst/>
              <a:cxnLst/>
              <a:rect l="l" t="t" r="r" b="b"/>
              <a:pathLst>
                <a:path w="3341778" h="40741811">
                  <a:moveTo>
                    <a:pt x="63030" y="40148257"/>
                  </a:moveTo>
                  <a:cubicBezTo>
                    <a:pt x="63030" y="40148257"/>
                    <a:pt x="0" y="39901696"/>
                    <a:pt x="10218" y="1214762"/>
                  </a:cubicBezTo>
                  <a:cubicBezTo>
                    <a:pt x="18651" y="990971"/>
                    <a:pt x="65033" y="645332"/>
                    <a:pt x="65033" y="645332"/>
                  </a:cubicBezTo>
                  <a:cubicBezTo>
                    <a:pt x="82233" y="502466"/>
                    <a:pt x="56685" y="337866"/>
                    <a:pt x="181385" y="223925"/>
                  </a:cubicBezTo>
                  <a:cubicBezTo>
                    <a:pt x="346794" y="72788"/>
                    <a:pt x="621643" y="0"/>
                    <a:pt x="2448705" y="6965"/>
                  </a:cubicBezTo>
                  <a:cubicBezTo>
                    <a:pt x="2665453" y="16819"/>
                    <a:pt x="2869768" y="36481"/>
                    <a:pt x="3003956" y="101690"/>
                  </a:cubicBezTo>
                  <a:cubicBezTo>
                    <a:pt x="3260002" y="226120"/>
                    <a:pt x="3341778" y="459160"/>
                    <a:pt x="3336290" y="704684"/>
                  </a:cubicBezTo>
                  <a:cubicBezTo>
                    <a:pt x="3336290" y="704684"/>
                    <a:pt x="3293002" y="1013073"/>
                    <a:pt x="3300435" y="1248607"/>
                  </a:cubicBezTo>
                  <a:cubicBezTo>
                    <a:pt x="3307559" y="39890059"/>
                    <a:pt x="3314715" y="40085663"/>
                    <a:pt x="3314715" y="40085663"/>
                  </a:cubicBezTo>
                  <a:cubicBezTo>
                    <a:pt x="3298034" y="40301395"/>
                    <a:pt x="3183389" y="40512006"/>
                    <a:pt x="2986520" y="40623630"/>
                  </a:cubicBezTo>
                  <a:cubicBezTo>
                    <a:pt x="2836169" y="40708880"/>
                    <a:pt x="2638138" y="40723977"/>
                    <a:pt x="2088963" y="40713237"/>
                  </a:cubicBezTo>
                  <a:cubicBezTo>
                    <a:pt x="645952" y="40707960"/>
                    <a:pt x="384604" y="40741812"/>
                    <a:pt x="254278" y="40632656"/>
                  </a:cubicBezTo>
                  <a:cubicBezTo>
                    <a:pt x="145767" y="40541768"/>
                    <a:pt x="81795" y="40348459"/>
                    <a:pt x="63030" y="40148257"/>
                  </a:cubicBezTo>
                  <a:close/>
                </a:path>
              </a:pathLst>
            </a:custGeom>
            <a:solidFill>
              <a:srgbClr val="F4EEDC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028700" y="374231"/>
            <a:ext cx="16181660" cy="672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  <a:spcBef>
                <a:spcPct val="0"/>
              </a:spcBef>
            </a:pPr>
            <a:r>
              <a:rPr lang="en-US" sz="3900" b="1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Percentage Vocabulary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E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7924138" y="-6712365"/>
            <a:ext cx="2799192" cy="16851234"/>
            <a:chOff x="0" y="0"/>
            <a:chExt cx="7042196" cy="42394272"/>
          </a:xfrm>
        </p:grpSpPr>
        <p:sp>
          <p:nvSpPr>
            <p:cNvPr id="3" name="Freeform 3"/>
            <p:cNvSpPr/>
            <p:nvPr/>
          </p:nvSpPr>
          <p:spPr>
            <a:xfrm>
              <a:off x="-9098" y="-6509"/>
              <a:ext cx="7056527" cy="42426326"/>
            </a:xfrm>
            <a:custGeom>
              <a:avLst/>
              <a:gdLst/>
              <a:ahLst/>
              <a:cxnLst/>
              <a:rect l="l" t="t" r="r" b="b"/>
              <a:pathLst>
                <a:path w="7056527" h="42426326">
                  <a:moveTo>
                    <a:pt x="63030" y="41832771"/>
                  </a:moveTo>
                  <a:cubicBezTo>
                    <a:pt x="63030" y="41832771"/>
                    <a:pt x="0" y="41586210"/>
                    <a:pt x="10218" y="1214762"/>
                  </a:cubicBezTo>
                  <a:cubicBezTo>
                    <a:pt x="18651" y="990971"/>
                    <a:pt x="65033" y="645332"/>
                    <a:pt x="65033" y="645332"/>
                  </a:cubicBezTo>
                  <a:cubicBezTo>
                    <a:pt x="82233" y="502466"/>
                    <a:pt x="56685" y="337866"/>
                    <a:pt x="181385" y="223925"/>
                  </a:cubicBezTo>
                  <a:cubicBezTo>
                    <a:pt x="346794" y="72788"/>
                    <a:pt x="621643" y="0"/>
                    <a:pt x="6163454" y="6965"/>
                  </a:cubicBezTo>
                  <a:cubicBezTo>
                    <a:pt x="6380202" y="16819"/>
                    <a:pt x="6584517" y="36481"/>
                    <a:pt x="6718706" y="101690"/>
                  </a:cubicBezTo>
                  <a:cubicBezTo>
                    <a:pt x="6974751" y="226120"/>
                    <a:pt x="7056527" y="459160"/>
                    <a:pt x="7051039" y="704684"/>
                  </a:cubicBezTo>
                  <a:cubicBezTo>
                    <a:pt x="7051039" y="704684"/>
                    <a:pt x="7007751" y="1013073"/>
                    <a:pt x="7015184" y="1248607"/>
                  </a:cubicBezTo>
                  <a:cubicBezTo>
                    <a:pt x="7022308" y="41574573"/>
                    <a:pt x="7029464" y="41770177"/>
                    <a:pt x="7029464" y="41770177"/>
                  </a:cubicBezTo>
                  <a:cubicBezTo>
                    <a:pt x="7012783" y="41985909"/>
                    <a:pt x="6898139" y="42196520"/>
                    <a:pt x="6701269" y="42308144"/>
                  </a:cubicBezTo>
                  <a:cubicBezTo>
                    <a:pt x="6550918" y="42393395"/>
                    <a:pt x="6352887" y="42408491"/>
                    <a:pt x="5047389" y="42397751"/>
                  </a:cubicBezTo>
                  <a:cubicBezTo>
                    <a:pt x="645952" y="42392474"/>
                    <a:pt x="384604" y="42426326"/>
                    <a:pt x="254278" y="42317167"/>
                  </a:cubicBezTo>
                  <a:cubicBezTo>
                    <a:pt x="145767" y="42226282"/>
                    <a:pt x="81795" y="42032970"/>
                    <a:pt x="63030" y="41832771"/>
                  </a:cubicBezTo>
                  <a:close/>
                </a:path>
              </a:pathLst>
            </a:custGeom>
            <a:solidFill>
              <a:srgbClr val="EFC055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290186" y="413463"/>
            <a:ext cx="16067097" cy="2699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40"/>
              </a:lnSpc>
            </a:pPr>
            <a:r>
              <a:rPr lang="en-US" sz="5100">
                <a:solidFill>
                  <a:srgbClr val="205351"/>
                </a:solidFill>
                <a:latin typeface="Dingos Stamp"/>
                <a:ea typeface="Dingos Stamp"/>
                <a:cs typeface="Dingos Stamp"/>
                <a:sym typeface="Dingos Stamp"/>
              </a:rPr>
              <a:t>Refer to the pg. numbers listed below for vocabulary related to graphs and charts.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393415"/>
            <a:ext cx="14862125" cy="2133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05351"/>
                </a:solidFill>
                <a:latin typeface="Now"/>
                <a:ea typeface="Now"/>
                <a:cs typeface="Now"/>
                <a:sym typeface="Now"/>
              </a:rPr>
              <a:t>List of verbs , pg. # 329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05351"/>
                </a:solidFill>
                <a:latin typeface="Now"/>
                <a:ea typeface="Now"/>
                <a:cs typeface="Now"/>
                <a:sym typeface="Now"/>
              </a:rPr>
              <a:t>List of nouns and adjectives, pg. # 330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05351"/>
                </a:solidFill>
                <a:latin typeface="Now"/>
                <a:ea typeface="Now"/>
                <a:cs typeface="Now"/>
                <a:sym typeface="Now"/>
              </a:rPr>
              <a:t>List of adverbs , pg. # 331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205351"/>
              </a:solidFill>
              <a:latin typeface="Now"/>
              <a:ea typeface="Now"/>
              <a:cs typeface="Now"/>
              <a:sym typeface="N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E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8111501" y="-6781076"/>
            <a:ext cx="2113938" cy="16181660"/>
            <a:chOff x="0" y="0"/>
            <a:chExt cx="5318236" cy="40709758"/>
          </a:xfrm>
        </p:grpSpPr>
        <p:sp>
          <p:nvSpPr>
            <p:cNvPr id="3" name="Freeform 3"/>
            <p:cNvSpPr/>
            <p:nvPr/>
          </p:nvSpPr>
          <p:spPr>
            <a:xfrm>
              <a:off x="-9098" y="-6509"/>
              <a:ext cx="5332567" cy="40741811"/>
            </a:xfrm>
            <a:custGeom>
              <a:avLst/>
              <a:gdLst/>
              <a:ahLst/>
              <a:cxnLst/>
              <a:rect l="l" t="t" r="r" b="b"/>
              <a:pathLst>
                <a:path w="5332567" h="40741811">
                  <a:moveTo>
                    <a:pt x="63030" y="40148257"/>
                  </a:moveTo>
                  <a:cubicBezTo>
                    <a:pt x="63030" y="40148257"/>
                    <a:pt x="0" y="39901696"/>
                    <a:pt x="10218" y="1214762"/>
                  </a:cubicBezTo>
                  <a:cubicBezTo>
                    <a:pt x="18651" y="990971"/>
                    <a:pt x="65033" y="645332"/>
                    <a:pt x="65033" y="645332"/>
                  </a:cubicBezTo>
                  <a:cubicBezTo>
                    <a:pt x="82233" y="502466"/>
                    <a:pt x="56685" y="337866"/>
                    <a:pt x="181385" y="223925"/>
                  </a:cubicBezTo>
                  <a:cubicBezTo>
                    <a:pt x="346794" y="72788"/>
                    <a:pt x="621643" y="0"/>
                    <a:pt x="4439494" y="6965"/>
                  </a:cubicBezTo>
                  <a:cubicBezTo>
                    <a:pt x="4656242" y="16819"/>
                    <a:pt x="4860557" y="36481"/>
                    <a:pt x="4994745" y="101690"/>
                  </a:cubicBezTo>
                  <a:cubicBezTo>
                    <a:pt x="5250791" y="226120"/>
                    <a:pt x="5332566" y="459160"/>
                    <a:pt x="5327079" y="704684"/>
                  </a:cubicBezTo>
                  <a:cubicBezTo>
                    <a:pt x="5327079" y="704684"/>
                    <a:pt x="5283791" y="1013073"/>
                    <a:pt x="5291224" y="1248607"/>
                  </a:cubicBezTo>
                  <a:cubicBezTo>
                    <a:pt x="5298348" y="39890059"/>
                    <a:pt x="5305504" y="40085663"/>
                    <a:pt x="5305504" y="40085663"/>
                  </a:cubicBezTo>
                  <a:cubicBezTo>
                    <a:pt x="5288823" y="40301395"/>
                    <a:pt x="5174178" y="40512006"/>
                    <a:pt x="4977309" y="40623630"/>
                  </a:cubicBezTo>
                  <a:cubicBezTo>
                    <a:pt x="4826958" y="40708880"/>
                    <a:pt x="4628927" y="40723977"/>
                    <a:pt x="3674427" y="40713237"/>
                  </a:cubicBezTo>
                  <a:cubicBezTo>
                    <a:pt x="645952" y="40707960"/>
                    <a:pt x="384604" y="40741812"/>
                    <a:pt x="254278" y="40632656"/>
                  </a:cubicBezTo>
                  <a:cubicBezTo>
                    <a:pt x="145767" y="40541768"/>
                    <a:pt x="81795" y="40348459"/>
                    <a:pt x="63030" y="40148257"/>
                  </a:cubicBezTo>
                  <a:close/>
                </a:path>
              </a:pathLst>
            </a:custGeom>
            <a:solidFill>
              <a:srgbClr val="EFC055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157589" y="403938"/>
            <a:ext cx="14332290" cy="1962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205351"/>
                </a:solidFill>
                <a:latin typeface="Dingos Stamp"/>
                <a:ea typeface="Dingos Stamp"/>
                <a:cs typeface="Dingos Stamp"/>
                <a:sym typeface="Dingos Stamp"/>
              </a:rPr>
              <a:t>How to change adjective+noun structures to verb+adverbs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9595" y="2962960"/>
            <a:ext cx="14862125" cy="8534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205351"/>
                </a:solidFill>
                <a:latin typeface="Now"/>
                <a:ea typeface="Now"/>
                <a:cs typeface="Now"/>
                <a:sym typeface="Now"/>
              </a:rPr>
              <a:t>happy child </a:t>
            </a:r>
          </a:p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205351"/>
                </a:solidFill>
                <a:latin typeface="Now"/>
                <a:ea typeface="Now"/>
                <a:cs typeface="Now"/>
                <a:sym typeface="Now"/>
              </a:rPr>
              <a:t>smile happily</a:t>
            </a:r>
          </a:p>
          <a:p>
            <a:pPr algn="l">
              <a:lnSpc>
                <a:spcPts val="4200"/>
              </a:lnSpc>
            </a:pPr>
            <a:endParaRPr lang="en-US" sz="3000" dirty="0">
              <a:solidFill>
                <a:srgbClr val="205351"/>
              </a:solidFill>
              <a:latin typeface="Now"/>
              <a:ea typeface="Now"/>
              <a:cs typeface="Now"/>
              <a:sym typeface="Now"/>
            </a:endParaRPr>
          </a:p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205351"/>
                </a:solidFill>
                <a:latin typeface="Now"/>
                <a:ea typeface="Now"/>
                <a:cs typeface="Now"/>
                <a:sym typeface="Now"/>
              </a:rPr>
              <a:t>quick runner</a:t>
            </a:r>
          </a:p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205351"/>
                </a:solidFill>
                <a:latin typeface="Now"/>
                <a:ea typeface="Now"/>
                <a:cs typeface="Now"/>
                <a:sym typeface="Now"/>
              </a:rPr>
              <a:t>run quickly</a:t>
            </a:r>
          </a:p>
          <a:p>
            <a:pPr algn="l">
              <a:lnSpc>
                <a:spcPts val="4200"/>
              </a:lnSpc>
            </a:pPr>
            <a:endParaRPr lang="en-US" sz="3000" dirty="0">
              <a:solidFill>
                <a:srgbClr val="205351"/>
              </a:solidFill>
              <a:latin typeface="Now"/>
              <a:ea typeface="Now"/>
              <a:cs typeface="Now"/>
              <a:sym typeface="Now"/>
            </a:endParaRP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205351"/>
                </a:solidFill>
                <a:latin typeface="Now Bold"/>
                <a:ea typeface="Now Bold"/>
                <a:cs typeface="Now Bold"/>
                <a:sym typeface="Now Bold"/>
              </a:rPr>
              <a:t>Convert the noun and adjective into verb and adverb:</a:t>
            </a:r>
          </a:p>
          <a:p>
            <a:pPr algn="l">
              <a:lnSpc>
                <a:spcPts val="4200"/>
              </a:lnSpc>
            </a:pPr>
            <a:endParaRPr lang="en-US" sz="3000" b="1" dirty="0">
              <a:solidFill>
                <a:srgbClr val="205351"/>
              </a:solidFill>
              <a:latin typeface="Now Bold"/>
              <a:ea typeface="Now Bold"/>
              <a:cs typeface="Now Bold"/>
              <a:sym typeface="Now Bold"/>
            </a:endParaRPr>
          </a:p>
          <a:p>
            <a:pPr marL="647706" lvl="1" indent="-323853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205351"/>
                </a:solidFill>
                <a:latin typeface="Now"/>
                <a:ea typeface="Now"/>
                <a:cs typeface="Now"/>
                <a:sym typeface="Now"/>
              </a:rPr>
              <a:t>sharp increase</a:t>
            </a:r>
          </a:p>
          <a:p>
            <a:pPr marL="647706" lvl="1" indent="-323853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205351"/>
                </a:solidFill>
                <a:latin typeface="Now"/>
                <a:ea typeface="Now"/>
                <a:cs typeface="Now"/>
                <a:sym typeface="Now"/>
              </a:rPr>
              <a:t>rapid growth</a:t>
            </a:r>
          </a:p>
          <a:p>
            <a:pPr marL="647706" lvl="1" indent="-323853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205351"/>
                </a:solidFill>
                <a:latin typeface="Now"/>
                <a:ea typeface="Now"/>
                <a:cs typeface="Now"/>
                <a:sym typeface="Now"/>
              </a:rPr>
              <a:t>dramatic shift</a:t>
            </a:r>
          </a:p>
          <a:p>
            <a:pPr algn="l">
              <a:lnSpc>
                <a:spcPts val="4200"/>
              </a:lnSpc>
            </a:pPr>
            <a:endParaRPr lang="en-US" sz="3000" dirty="0">
              <a:solidFill>
                <a:srgbClr val="205351"/>
              </a:solidFill>
              <a:latin typeface="Now"/>
              <a:ea typeface="Now"/>
              <a:cs typeface="Now"/>
              <a:sym typeface="Now"/>
            </a:endParaRPr>
          </a:p>
          <a:p>
            <a:pPr algn="l">
              <a:lnSpc>
                <a:spcPts val="4200"/>
              </a:lnSpc>
            </a:pPr>
            <a:endParaRPr lang="en-US" sz="3000" dirty="0">
              <a:solidFill>
                <a:srgbClr val="205351"/>
              </a:solidFill>
              <a:latin typeface="Now"/>
              <a:ea typeface="Now"/>
              <a:cs typeface="Now"/>
              <a:sym typeface="Now"/>
            </a:endParaRPr>
          </a:p>
          <a:p>
            <a:pPr algn="l">
              <a:lnSpc>
                <a:spcPts val="4200"/>
              </a:lnSpc>
            </a:pPr>
            <a:endParaRPr lang="en-US" sz="3000" dirty="0">
              <a:solidFill>
                <a:srgbClr val="205351"/>
              </a:solidFill>
              <a:latin typeface="Now"/>
              <a:ea typeface="Now"/>
              <a:cs typeface="Now"/>
              <a:sym typeface="Now"/>
            </a:endParaRPr>
          </a:p>
          <a:p>
            <a:pPr algn="l">
              <a:lnSpc>
                <a:spcPts val="4200"/>
              </a:lnSpc>
            </a:pPr>
            <a:endParaRPr lang="en-US" sz="3000" dirty="0">
              <a:solidFill>
                <a:srgbClr val="205351"/>
              </a:solidFill>
              <a:latin typeface="Now"/>
              <a:ea typeface="Now"/>
              <a:cs typeface="Now"/>
              <a:sym typeface="Now"/>
            </a:endParaRPr>
          </a:p>
          <a:p>
            <a:pPr algn="l">
              <a:lnSpc>
                <a:spcPts val="4200"/>
              </a:lnSpc>
            </a:pPr>
            <a:endParaRPr lang="en-US" sz="3000" dirty="0">
              <a:solidFill>
                <a:srgbClr val="205351"/>
              </a:solidFill>
              <a:latin typeface="Now"/>
              <a:ea typeface="Now"/>
              <a:cs typeface="Now"/>
              <a:sym typeface="No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E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8411962" y="-7279365"/>
            <a:ext cx="1315188" cy="16379488"/>
            <a:chOff x="0" y="0"/>
            <a:chExt cx="3308745" cy="41207456"/>
          </a:xfrm>
        </p:grpSpPr>
        <p:sp>
          <p:nvSpPr>
            <p:cNvPr id="3" name="Freeform 3"/>
            <p:cNvSpPr/>
            <p:nvPr/>
          </p:nvSpPr>
          <p:spPr>
            <a:xfrm>
              <a:off x="-9098" y="-6509"/>
              <a:ext cx="3323076" cy="41239508"/>
            </a:xfrm>
            <a:custGeom>
              <a:avLst/>
              <a:gdLst/>
              <a:ahLst/>
              <a:cxnLst/>
              <a:rect l="l" t="t" r="r" b="b"/>
              <a:pathLst>
                <a:path w="3323076" h="41239508">
                  <a:moveTo>
                    <a:pt x="63030" y="40645957"/>
                  </a:moveTo>
                  <a:cubicBezTo>
                    <a:pt x="63030" y="40645957"/>
                    <a:pt x="0" y="40399392"/>
                    <a:pt x="10218" y="1214762"/>
                  </a:cubicBezTo>
                  <a:cubicBezTo>
                    <a:pt x="18651" y="990971"/>
                    <a:pt x="65033" y="645332"/>
                    <a:pt x="65033" y="645332"/>
                  </a:cubicBezTo>
                  <a:cubicBezTo>
                    <a:pt x="82233" y="502466"/>
                    <a:pt x="56685" y="337866"/>
                    <a:pt x="181385" y="223925"/>
                  </a:cubicBezTo>
                  <a:cubicBezTo>
                    <a:pt x="346794" y="72788"/>
                    <a:pt x="621643" y="0"/>
                    <a:pt x="2430003" y="6965"/>
                  </a:cubicBezTo>
                  <a:cubicBezTo>
                    <a:pt x="2646751" y="16819"/>
                    <a:pt x="2851066" y="36481"/>
                    <a:pt x="2985254" y="101690"/>
                  </a:cubicBezTo>
                  <a:cubicBezTo>
                    <a:pt x="3241300" y="226120"/>
                    <a:pt x="3323076" y="459160"/>
                    <a:pt x="3317588" y="704684"/>
                  </a:cubicBezTo>
                  <a:cubicBezTo>
                    <a:pt x="3317588" y="704684"/>
                    <a:pt x="3274300" y="1013073"/>
                    <a:pt x="3281733" y="1248607"/>
                  </a:cubicBezTo>
                  <a:cubicBezTo>
                    <a:pt x="3288857" y="40387756"/>
                    <a:pt x="3296013" y="40583359"/>
                    <a:pt x="3296013" y="40583359"/>
                  </a:cubicBezTo>
                  <a:cubicBezTo>
                    <a:pt x="3279332" y="40799092"/>
                    <a:pt x="3164687" y="41009705"/>
                    <a:pt x="2967818" y="41121330"/>
                  </a:cubicBezTo>
                  <a:cubicBezTo>
                    <a:pt x="2817467" y="41206577"/>
                    <a:pt x="2619436" y="41221674"/>
                    <a:pt x="2074069" y="41210933"/>
                  </a:cubicBezTo>
                  <a:cubicBezTo>
                    <a:pt x="645952" y="41205656"/>
                    <a:pt x="384604" y="41239508"/>
                    <a:pt x="254278" y="41130352"/>
                  </a:cubicBezTo>
                  <a:cubicBezTo>
                    <a:pt x="145767" y="41039468"/>
                    <a:pt x="81795" y="40846156"/>
                    <a:pt x="63030" y="40645957"/>
                  </a:cubicBezTo>
                  <a:close/>
                </a:path>
              </a:pathLst>
            </a:custGeom>
            <a:solidFill>
              <a:srgbClr val="EFC055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558535" y="362374"/>
            <a:ext cx="14332290" cy="972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>
                <a:solidFill>
                  <a:srgbClr val="205351"/>
                </a:solidFill>
                <a:latin typeface="Dingos Stamp"/>
                <a:ea typeface="Dingos Stamp"/>
                <a:cs typeface="Dingos Stamp"/>
                <a:sym typeface="Dingos Stamp"/>
              </a:rPr>
              <a:t>Cont.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292743"/>
            <a:ext cx="14862125" cy="6934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05351"/>
                </a:solidFill>
                <a:latin typeface="Now"/>
                <a:ea typeface="Now"/>
                <a:cs typeface="Now"/>
                <a:sym typeface="Now"/>
              </a:rPr>
              <a:t>The number of attendees rose dramatically.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05351"/>
                </a:solidFill>
                <a:latin typeface="Now"/>
                <a:ea typeface="Now"/>
                <a:cs typeface="Now"/>
                <a:sym typeface="Now"/>
              </a:rPr>
              <a:t>There was a dramatic rise in the number of attendees.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205351"/>
              </a:solidFill>
              <a:latin typeface="Now"/>
              <a:ea typeface="Now"/>
              <a:cs typeface="Now"/>
              <a:sym typeface="Now"/>
            </a:endParaRP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205351"/>
              </a:solidFill>
              <a:latin typeface="Now"/>
              <a:ea typeface="Now"/>
              <a:cs typeface="Now"/>
              <a:sym typeface="Now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05351"/>
                </a:solidFill>
                <a:latin typeface="Now"/>
                <a:ea typeface="Now"/>
                <a:cs typeface="Now"/>
                <a:sym typeface="Now"/>
              </a:rPr>
              <a:t>there is/was/has been + a/an + (adverb) + adjective + noun 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05351"/>
                </a:solidFill>
                <a:latin typeface="Now"/>
                <a:ea typeface="Now"/>
                <a:cs typeface="Now"/>
                <a:sym typeface="Now"/>
              </a:rPr>
              <a:t>there are/were/have been + (adverb) + adjective + noun 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205351"/>
              </a:solidFill>
              <a:latin typeface="Now"/>
              <a:ea typeface="Now"/>
              <a:cs typeface="Now"/>
              <a:sym typeface="Now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05351"/>
                </a:solidFill>
                <a:latin typeface="Now"/>
                <a:ea typeface="Now"/>
                <a:cs typeface="Now"/>
                <a:sym typeface="Now"/>
              </a:rPr>
              <a:t>The prices fluctuated wildly during the last few months.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05351"/>
                </a:solidFill>
                <a:latin typeface="Now"/>
                <a:ea typeface="Now"/>
                <a:cs typeface="Now"/>
                <a:sym typeface="Now"/>
              </a:rPr>
              <a:t>There were wild fluctuations during the last few months.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205351"/>
              </a:solidFill>
              <a:latin typeface="Now"/>
              <a:ea typeface="Now"/>
              <a:cs typeface="Now"/>
              <a:sym typeface="Now"/>
            </a:endParaRP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205351"/>
              </a:solidFill>
              <a:latin typeface="Now"/>
              <a:ea typeface="Now"/>
              <a:cs typeface="Now"/>
              <a:sym typeface="Now"/>
            </a:endParaRP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205351"/>
              </a:solidFill>
              <a:latin typeface="Now"/>
              <a:ea typeface="Now"/>
              <a:cs typeface="Now"/>
              <a:sym typeface="Now"/>
            </a:endParaRP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205351"/>
              </a:solidFill>
              <a:latin typeface="Now"/>
              <a:ea typeface="Now"/>
              <a:cs typeface="Now"/>
              <a:sym typeface="No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E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8510876" y="-7180450"/>
            <a:ext cx="1315188" cy="16181660"/>
            <a:chOff x="0" y="0"/>
            <a:chExt cx="3308745" cy="40709758"/>
          </a:xfrm>
        </p:grpSpPr>
        <p:sp>
          <p:nvSpPr>
            <p:cNvPr id="3" name="Freeform 3"/>
            <p:cNvSpPr/>
            <p:nvPr/>
          </p:nvSpPr>
          <p:spPr>
            <a:xfrm>
              <a:off x="-9098" y="-6509"/>
              <a:ext cx="3323076" cy="40741811"/>
            </a:xfrm>
            <a:custGeom>
              <a:avLst/>
              <a:gdLst/>
              <a:ahLst/>
              <a:cxnLst/>
              <a:rect l="l" t="t" r="r" b="b"/>
              <a:pathLst>
                <a:path w="3323076" h="40741811">
                  <a:moveTo>
                    <a:pt x="63030" y="40148257"/>
                  </a:moveTo>
                  <a:cubicBezTo>
                    <a:pt x="63030" y="40148257"/>
                    <a:pt x="0" y="39901696"/>
                    <a:pt x="10218" y="1214762"/>
                  </a:cubicBezTo>
                  <a:cubicBezTo>
                    <a:pt x="18651" y="990971"/>
                    <a:pt x="65033" y="645332"/>
                    <a:pt x="65033" y="645332"/>
                  </a:cubicBezTo>
                  <a:cubicBezTo>
                    <a:pt x="82233" y="502466"/>
                    <a:pt x="56685" y="337866"/>
                    <a:pt x="181385" y="223925"/>
                  </a:cubicBezTo>
                  <a:cubicBezTo>
                    <a:pt x="346794" y="72788"/>
                    <a:pt x="621643" y="0"/>
                    <a:pt x="2430003" y="6965"/>
                  </a:cubicBezTo>
                  <a:cubicBezTo>
                    <a:pt x="2646751" y="16819"/>
                    <a:pt x="2851066" y="36481"/>
                    <a:pt x="2985254" y="101690"/>
                  </a:cubicBezTo>
                  <a:cubicBezTo>
                    <a:pt x="3241300" y="226120"/>
                    <a:pt x="3323076" y="459160"/>
                    <a:pt x="3317588" y="704684"/>
                  </a:cubicBezTo>
                  <a:cubicBezTo>
                    <a:pt x="3317588" y="704684"/>
                    <a:pt x="3274300" y="1013073"/>
                    <a:pt x="3281733" y="1248607"/>
                  </a:cubicBezTo>
                  <a:cubicBezTo>
                    <a:pt x="3288857" y="39890059"/>
                    <a:pt x="3296013" y="40085663"/>
                    <a:pt x="3296013" y="40085663"/>
                  </a:cubicBezTo>
                  <a:cubicBezTo>
                    <a:pt x="3279332" y="40301395"/>
                    <a:pt x="3164687" y="40512006"/>
                    <a:pt x="2967818" y="40623630"/>
                  </a:cubicBezTo>
                  <a:cubicBezTo>
                    <a:pt x="2817467" y="40708880"/>
                    <a:pt x="2619436" y="40723977"/>
                    <a:pt x="2074069" y="40713237"/>
                  </a:cubicBezTo>
                  <a:cubicBezTo>
                    <a:pt x="645952" y="40707960"/>
                    <a:pt x="384604" y="40741812"/>
                    <a:pt x="254278" y="40632656"/>
                  </a:cubicBezTo>
                  <a:cubicBezTo>
                    <a:pt x="145767" y="40541768"/>
                    <a:pt x="81795" y="40348459"/>
                    <a:pt x="63030" y="40148257"/>
                  </a:cubicBezTo>
                  <a:close/>
                </a:path>
              </a:pathLst>
            </a:custGeom>
            <a:solidFill>
              <a:srgbClr val="EFC055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558535" y="362374"/>
            <a:ext cx="14332290" cy="972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>
                <a:solidFill>
                  <a:srgbClr val="205351"/>
                </a:solidFill>
                <a:latin typeface="Dingos Stamp"/>
                <a:ea typeface="Dingos Stamp"/>
                <a:cs typeface="Dingos Stamp"/>
                <a:sym typeface="Dingos Stamp"/>
              </a:rPr>
              <a:t>Practice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292743"/>
            <a:ext cx="14862125" cy="4267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05351"/>
                </a:solidFill>
                <a:latin typeface="Now"/>
                <a:ea typeface="Now"/>
                <a:cs typeface="Now"/>
                <a:sym typeface="Now"/>
              </a:rPr>
              <a:t>Sales increased significantly.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205351"/>
              </a:solidFill>
              <a:latin typeface="Now"/>
              <a:ea typeface="Now"/>
              <a:cs typeface="Now"/>
              <a:sym typeface="Now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05351"/>
                </a:solidFill>
                <a:latin typeface="Now"/>
                <a:ea typeface="Now"/>
                <a:cs typeface="Now"/>
                <a:sym typeface="Now"/>
              </a:rPr>
              <a:t>There were sharp drops in temperatures.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205351"/>
              </a:solidFill>
              <a:latin typeface="Now"/>
              <a:ea typeface="Now"/>
              <a:cs typeface="Now"/>
              <a:sym typeface="Now"/>
            </a:endParaRP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205351"/>
              </a:solidFill>
              <a:latin typeface="Now"/>
              <a:ea typeface="Now"/>
              <a:cs typeface="Now"/>
              <a:sym typeface="Now"/>
            </a:endParaRP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205351"/>
              </a:solidFill>
              <a:latin typeface="Now"/>
              <a:ea typeface="Now"/>
              <a:cs typeface="Now"/>
              <a:sym typeface="Now"/>
            </a:endParaRP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205351"/>
              </a:solidFill>
              <a:latin typeface="Now"/>
              <a:ea typeface="Now"/>
              <a:cs typeface="Now"/>
              <a:sym typeface="Now"/>
            </a:endParaRP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205351"/>
              </a:solidFill>
              <a:latin typeface="Now"/>
              <a:ea typeface="Now"/>
              <a:cs typeface="Now"/>
              <a:sym typeface="N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99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4000">
            <a:off x="4035227" y="-35769"/>
            <a:ext cx="10354505" cy="10358537"/>
          </a:xfrm>
          <a:custGeom>
            <a:avLst/>
            <a:gdLst/>
            <a:ahLst/>
            <a:cxnLst/>
            <a:rect l="l" t="t" r="r" b="b"/>
            <a:pathLst>
              <a:path w="10354505" h="10358537">
                <a:moveTo>
                  <a:pt x="71816" y="0"/>
                </a:moveTo>
                <a:lnTo>
                  <a:pt x="10354505" y="71788"/>
                </a:lnTo>
                <a:lnTo>
                  <a:pt x="10282688" y="10358538"/>
                </a:lnTo>
                <a:lnTo>
                  <a:pt x="0" y="10286750"/>
                </a:lnTo>
                <a:lnTo>
                  <a:pt x="71816" y="0"/>
                </a:lnTo>
                <a:close/>
              </a:path>
            </a:pathLst>
          </a:custGeom>
          <a:blipFill>
            <a:blip r:embed="rId2"/>
            <a:stretch>
              <a:fillRect t="-15379" r="-119" b="-29"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E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1418590"/>
            <a:ext cx="18288000" cy="7354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Graphs are visual representations of data that are used to display information in a clear and concise manner. They are an important tool for communicating complex information in an easy-to-understand format. Graphs can be used to show trends, patterns, relationships, and comparisons between different sets of data.</a:t>
            </a:r>
          </a:p>
          <a:p>
            <a:pPr algn="ctr">
              <a:lnSpc>
                <a:spcPts val="7279"/>
              </a:lnSpc>
            </a:pPr>
            <a:endParaRPr lang="en-US" sz="519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E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976540" y="-1135526"/>
            <a:ext cx="3404965" cy="5371842"/>
          </a:xfrm>
          <a:custGeom>
            <a:avLst/>
            <a:gdLst/>
            <a:ahLst/>
            <a:cxnLst/>
            <a:rect l="l" t="t" r="r" b="b"/>
            <a:pathLst>
              <a:path w="5201955" h="8174500">
                <a:moveTo>
                  <a:pt x="0" y="0"/>
                </a:moveTo>
                <a:lnTo>
                  <a:pt x="5201955" y="0"/>
                </a:lnTo>
                <a:lnTo>
                  <a:pt x="5201955" y="8174501"/>
                </a:lnTo>
                <a:lnTo>
                  <a:pt x="0" y="8174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6930867" y="-2411144"/>
            <a:ext cx="3305155" cy="8022889"/>
          </a:xfrm>
          <a:custGeom>
            <a:avLst/>
            <a:gdLst/>
            <a:ahLst/>
            <a:cxnLst/>
            <a:rect l="l" t="t" r="r" b="b"/>
            <a:pathLst>
              <a:path w="5105475" h="8022889">
                <a:moveTo>
                  <a:pt x="0" y="0"/>
                </a:moveTo>
                <a:lnTo>
                  <a:pt x="5105475" y="0"/>
                </a:lnTo>
                <a:lnTo>
                  <a:pt x="5105475" y="8022889"/>
                </a:lnTo>
                <a:lnTo>
                  <a:pt x="0" y="8022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400000">
            <a:off x="13593878" y="-2502484"/>
            <a:ext cx="3276889" cy="8281857"/>
          </a:xfrm>
          <a:custGeom>
            <a:avLst/>
            <a:gdLst/>
            <a:ahLst/>
            <a:cxnLst/>
            <a:rect l="l" t="t" r="r" b="b"/>
            <a:pathLst>
              <a:path w="5270273" h="8281857">
                <a:moveTo>
                  <a:pt x="0" y="0"/>
                </a:moveTo>
                <a:lnTo>
                  <a:pt x="5270273" y="0"/>
                </a:lnTo>
                <a:lnTo>
                  <a:pt x="5270273" y="8281857"/>
                </a:lnTo>
                <a:lnTo>
                  <a:pt x="0" y="82818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5167287" y="3466886"/>
          <a:ext cx="7315200" cy="6820115"/>
        </p:xfrm>
        <a:graphic>
          <a:graphicData uri="http://schemas.openxmlformats.org/drawingml/2006/table">
            <a:tbl>
              <a:tblPr/>
              <a:tblGrid>
                <a:gridCol w="3550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5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4901">
                <a:tc>
                  <a:txBody>
                    <a:bodyPr/>
                    <a:lstStyle/>
                    <a:p>
                      <a:pPr algn="ctr">
                        <a:lnSpc>
                          <a:spcPts val="2793"/>
                        </a:lnSpc>
                        <a:defRPr/>
                      </a:pPr>
                      <a:r>
                        <a:rPr lang="en-US" sz="1995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Words and Phrases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05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3"/>
                        </a:lnSpc>
                        <a:defRPr/>
                      </a:pPr>
                      <a:r>
                        <a:rPr lang="en-US" sz="1995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Definition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0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752">
                <a:tc>
                  <a:txBody>
                    <a:bodyPr/>
                    <a:lstStyle/>
                    <a:p>
                      <a:pPr algn="ctr">
                        <a:lnSpc>
                          <a:spcPts val="2793"/>
                        </a:lnSpc>
                        <a:defRPr/>
                      </a:pPr>
                      <a:r>
                        <a:rPr lang="en-US" sz="1995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Increase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3"/>
                        </a:lnSpc>
                        <a:defRPr/>
                      </a:pPr>
                      <a:r>
                        <a:rPr lang="en-US" sz="1995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To become larger or more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752">
                <a:tc>
                  <a:txBody>
                    <a:bodyPr/>
                    <a:lstStyle/>
                    <a:p>
                      <a:pPr algn="ctr">
                        <a:lnSpc>
                          <a:spcPts val="2793"/>
                        </a:lnSpc>
                        <a:defRPr/>
                      </a:pPr>
                      <a:r>
                        <a:rPr lang="en-US" sz="1995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Decrease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3"/>
                        </a:lnSpc>
                        <a:defRPr/>
                      </a:pPr>
                      <a:r>
                        <a:rPr lang="en-US" sz="1995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To become smaller or less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752">
                <a:tc>
                  <a:txBody>
                    <a:bodyPr/>
                    <a:lstStyle/>
                    <a:p>
                      <a:pPr algn="ctr">
                        <a:lnSpc>
                          <a:spcPts val="2793"/>
                        </a:lnSpc>
                        <a:defRPr/>
                      </a:pPr>
                      <a:r>
                        <a:rPr lang="en-US" sz="1995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Rise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3"/>
                        </a:lnSpc>
                        <a:defRPr/>
                      </a:pPr>
                      <a:r>
                        <a:rPr lang="en-US" sz="1995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To go up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752">
                <a:tc>
                  <a:txBody>
                    <a:bodyPr/>
                    <a:lstStyle/>
                    <a:p>
                      <a:pPr algn="ctr">
                        <a:lnSpc>
                          <a:spcPts val="2793"/>
                        </a:lnSpc>
                        <a:defRPr/>
                      </a:pPr>
                      <a:r>
                        <a:rPr lang="en-US" sz="1995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Fall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3"/>
                        </a:lnSpc>
                        <a:defRPr/>
                      </a:pPr>
                      <a:r>
                        <a:rPr lang="en-US" sz="1995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To go down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3752">
                <a:tc>
                  <a:txBody>
                    <a:bodyPr/>
                    <a:lstStyle/>
                    <a:p>
                      <a:pPr algn="ctr">
                        <a:lnSpc>
                          <a:spcPts val="2793"/>
                        </a:lnSpc>
                        <a:defRPr/>
                      </a:pPr>
                      <a:r>
                        <a:rPr lang="en-US" sz="1995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Peak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3"/>
                        </a:lnSpc>
                        <a:defRPr/>
                      </a:pPr>
                      <a:r>
                        <a:rPr lang="en-US" sz="1995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The highest point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3752">
                <a:tc>
                  <a:txBody>
                    <a:bodyPr/>
                    <a:lstStyle/>
                    <a:p>
                      <a:pPr algn="ctr">
                        <a:lnSpc>
                          <a:spcPts val="2793"/>
                        </a:lnSpc>
                        <a:defRPr/>
                      </a:pPr>
                      <a:r>
                        <a:rPr lang="en-US" sz="1995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Decrease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3"/>
                        </a:lnSpc>
                        <a:defRPr/>
                      </a:pPr>
                      <a:r>
                        <a:rPr lang="en-US" sz="1995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To become smaller or less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52702">
                <a:tc>
                  <a:txBody>
                    <a:bodyPr/>
                    <a:lstStyle/>
                    <a:p>
                      <a:pPr algn="ctr">
                        <a:lnSpc>
                          <a:spcPts val="2793"/>
                        </a:lnSpc>
                        <a:defRPr/>
                      </a:pPr>
                      <a:r>
                        <a:rPr lang="en-US" sz="1995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Rise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3"/>
                        </a:lnSpc>
                        <a:defRPr/>
                      </a:pPr>
                      <a:r>
                        <a:rPr lang="en-US" sz="1995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To go up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1066800" y="826328"/>
            <a:ext cx="16841055" cy="2526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01"/>
              </a:lnSpc>
            </a:pPr>
            <a:r>
              <a:rPr lang="en-US" sz="4786" dirty="0">
                <a:solidFill>
                  <a:srgbClr val="094E60"/>
                </a:solidFill>
                <a:latin typeface="Dingos Stamp"/>
                <a:ea typeface="Dingos Stamp"/>
                <a:cs typeface="Dingos Stamp"/>
                <a:sym typeface="Dingos Stamp"/>
              </a:rPr>
              <a:t>Applying Types of Graphs and Charts in English Vocabulary</a:t>
            </a:r>
          </a:p>
          <a:p>
            <a:pPr algn="ctr">
              <a:lnSpc>
                <a:spcPts val="6701"/>
              </a:lnSpc>
            </a:pPr>
            <a:endParaRPr lang="en-US" sz="4786" dirty="0">
              <a:solidFill>
                <a:srgbClr val="094E60"/>
              </a:solidFill>
              <a:latin typeface="Dingos Stamp"/>
              <a:ea typeface="Dingos Stamp"/>
              <a:cs typeface="Dingos Stamp"/>
              <a:sym typeface="Dingos Stamp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E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328142">
            <a:off x="2492425" y="239317"/>
            <a:ext cx="1919512" cy="2383141"/>
          </a:xfrm>
          <a:custGeom>
            <a:avLst/>
            <a:gdLst/>
            <a:ahLst/>
            <a:cxnLst/>
            <a:rect l="l" t="t" r="r" b="b"/>
            <a:pathLst>
              <a:path w="1919512" h="2383141">
                <a:moveTo>
                  <a:pt x="0" y="0"/>
                </a:moveTo>
                <a:lnTo>
                  <a:pt x="1919512" y="0"/>
                </a:lnTo>
                <a:lnTo>
                  <a:pt x="1919512" y="2383141"/>
                </a:lnTo>
                <a:lnTo>
                  <a:pt x="0" y="2383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328142">
            <a:off x="4298953" y="239317"/>
            <a:ext cx="1919512" cy="2383141"/>
          </a:xfrm>
          <a:custGeom>
            <a:avLst/>
            <a:gdLst/>
            <a:ahLst/>
            <a:cxnLst/>
            <a:rect l="l" t="t" r="r" b="b"/>
            <a:pathLst>
              <a:path w="1919512" h="2383141">
                <a:moveTo>
                  <a:pt x="0" y="0"/>
                </a:moveTo>
                <a:lnTo>
                  <a:pt x="1919512" y="0"/>
                </a:lnTo>
                <a:lnTo>
                  <a:pt x="1919512" y="2383141"/>
                </a:lnTo>
                <a:lnTo>
                  <a:pt x="0" y="2383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328142">
            <a:off x="6105481" y="239317"/>
            <a:ext cx="1919512" cy="2383141"/>
          </a:xfrm>
          <a:custGeom>
            <a:avLst/>
            <a:gdLst/>
            <a:ahLst/>
            <a:cxnLst/>
            <a:rect l="l" t="t" r="r" b="b"/>
            <a:pathLst>
              <a:path w="1919512" h="2383141">
                <a:moveTo>
                  <a:pt x="0" y="0"/>
                </a:moveTo>
                <a:lnTo>
                  <a:pt x="1919511" y="0"/>
                </a:lnTo>
                <a:lnTo>
                  <a:pt x="1919511" y="2383141"/>
                </a:lnTo>
                <a:lnTo>
                  <a:pt x="0" y="2383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328142">
            <a:off x="7912009" y="239317"/>
            <a:ext cx="1919512" cy="2383141"/>
          </a:xfrm>
          <a:custGeom>
            <a:avLst/>
            <a:gdLst/>
            <a:ahLst/>
            <a:cxnLst/>
            <a:rect l="l" t="t" r="r" b="b"/>
            <a:pathLst>
              <a:path w="1919512" h="2383141">
                <a:moveTo>
                  <a:pt x="0" y="0"/>
                </a:moveTo>
                <a:lnTo>
                  <a:pt x="1919511" y="0"/>
                </a:lnTo>
                <a:lnTo>
                  <a:pt x="1919511" y="2383141"/>
                </a:lnTo>
                <a:lnTo>
                  <a:pt x="0" y="2383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328142">
            <a:off x="9718536" y="239317"/>
            <a:ext cx="1919512" cy="2383141"/>
          </a:xfrm>
          <a:custGeom>
            <a:avLst/>
            <a:gdLst/>
            <a:ahLst/>
            <a:cxnLst/>
            <a:rect l="l" t="t" r="r" b="b"/>
            <a:pathLst>
              <a:path w="1919512" h="2383141">
                <a:moveTo>
                  <a:pt x="0" y="0"/>
                </a:moveTo>
                <a:lnTo>
                  <a:pt x="1919512" y="0"/>
                </a:lnTo>
                <a:lnTo>
                  <a:pt x="1919512" y="2383141"/>
                </a:lnTo>
                <a:lnTo>
                  <a:pt x="0" y="2383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328142">
            <a:off x="11525064" y="239317"/>
            <a:ext cx="1919512" cy="2383141"/>
          </a:xfrm>
          <a:custGeom>
            <a:avLst/>
            <a:gdLst/>
            <a:ahLst/>
            <a:cxnLst/>
            <a:rect l="l" t="t" r="r" b="b"/>
            <a:pathLst>
              <a:path w="1919512" h="2383141">
                <a:moveTo>
                  <a:pt x="0" y="0"/>
                </a:moveTo>
                <a:lnTo>
                  <a:pt x="1919512" y="0"/>
                </a:lnTo>
                <a:lnTo>
                  <a:pt x="1919512" y="2383141"/>
                </a:lnTo>
                <a:lnTo>
                  <a:pt x="0" y="2383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5328142">
            <a:off x="13331592" y="239317"/>
            <a:ext cx="1919512" cy="2383141"/>
          </a:xfrm>
          <a:custGeom>
            <a:avLst/>
            <a:gdLst/>
            <a:ahLst/>
            <a:cxnLst/>
            <a:rect l="l" t="t" r="r" b="b"/>
            <a:pathLst>
              <a:path w="1919512" h="2383141">
                <a:moveTo>
                  <a:pt x="0" y="0"/>
                </a:moveTo>
                <a:lnTo>
                  <a:pt x="1919511" y="0"/>
                </a:lnTo>
                <a:lnTo>
                  <a:pt x="1919511" y="2383141"/>
                </a:lnTo>
                <a:lnTo>
                  <a:pt x="0" y="2383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943672" y="882883"/>
            <a:ext cx="12400657" cy="972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094E60"/>
                </a:solidFill>
                <a:latin typeface="Dingos Stamp"/>
                <a:ea typeface="Dingos Stamp"/>
                <a:cs typeface="Dingos Stamp"/>
                <a:sym typeface="Dingos Stamp"/>
              </a:rPr>
              <a:t>Example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624500" y="4040273"/>
            <a:ext cx="11449197" cy="1671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05351"/>
                </a:solidFill>
                <a:latin typeface="Now"/>
                <a:ea typeface="Now"/>
                <a:cs typeface="Now"/>
                <a:sym typeface="Now"/>
              </a:rPr>
              <a:t> “The sales figures for the company increased steadily over the past year, reaching a peak in December before declining slightly in January.”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80460" y="483500"/>
            <a:ext cx="14923992" cy="9666541"/>
          </a:xfrm>
          <a:custGeom>
            <a:avLst/>
            <a:gdLst/>
            <a:ahLst/>
            <a:cxnLst/>
            <a:rect l="l" t="t" r="r" b="b"/>
            <a:pathLst>
              <a:path w="14923992" h="9666541">
                <a:moveTo>
                  <a:pt x="0" y="0"/>
                </a:moveTo>
                <a:lnTo>
                  <a:pt x="14923992" y="0"/>
                </a:lnTo>
                <a:lnTo>
                  <a:pt x="14923992" y="9666542"/>
                </a:lnTo>
                <a:lnTo>
                  <a:pt x="0" y="96665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235" b="-4112"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0368" y="659410"/>
            <a:ext cx="14625362" cy="9420641"/>
          </a:xfrm>
          <a:custGeom>
            <a:avLst/>
            <a:gdLst/>
            <a:ahLst/>
            <a:cxnLst/>
            <a:rect l="l" t="t" r="r" b="b"/>
            <a:pathLst>
              <a:path w="14625362" h="9420641">
                <a:moveTo>
                  <a:pt x="0" y="0"/>
                </a:moveTo>
                <a:lnTo>
                  <a:pt x="14625363" y="0"/>
                </a:lnTo>
                <a:lnTo>
                  <a:pt x="14625363" y="9420641"/>
                </a:lnTo>
                <a:lnTo>
                  <a:pt x="0" y="94206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139" r="-6568" b="-2139"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06462" y="206949"/>
            <a:ext cx="11891383" cy="9736758"/>
          </a:xfrm>
          <a:custGeom>
            <a:avLst/>
            <a:gdLst/>
            <a:ahLst/>
            <a:cxnLst/>
            <a:rect l="l" t="t" r="r" b="b"/>
            <a:pathLst>
              <a:path w="11891383" h="9736758">
                <a:moveTo>
                  <a:pt x="0" y="0"/>
                </a:moveTo>
                <a:lnTo>
                  <a:pt x="11891383" y="0"/>
                </a:lnTo>
                <a:lnTo>
                  <a:pt x="11891383" y="9736758"/>
                </a:lnTo>
                <a:lnTo>
                  <a:pt x="0" y="97367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0" r="-5585"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728132" y="248694"/>
            <a:ext cx="10588254" cy="4752583"/>
          </a:xfrm>
          <a:custGeom>
            <a:avLst/>
            <a:gdLst/>
            <a:ahLst/>
            <a:cxnLst/>
            <a:rect l="l" t="t" r="r" b="b"/>
            <a:pathLst>
              <a:path w="10588254" h="4752583">
                <a:moveTo>
                  <a:pt x="0" y="0"/>
                </a:moveTo>
                <a:lnTo>
                  <a:pt x="10588254" y="0"/>
                </a:lnTo>
                <a:lnTo>
                  <a:pt x="10588254" y="4752583"/>
                </a:lnTo>
                <a:lnTo>
                  <a:pt x="0" y="47525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812" r="-12812" b="-39704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838437" y="4677158"/>
            <a:ext cx="11067655" cy="5609842"/>
          </a:xfrm>
          <a:custGeom>
            <a:avLst/>
            <a:gdLst/>
            <a:ahLst/>
            <a:cxnLst/>
            <a:rect l="l" t="t" r="r" b="b"/>
            <a:pathLst>
              <a:path w="11067655" h="5609842">
                <a:moveTo>
                  <a:pt x="0" y="0"/>
                </a:moveTo>
                <a:lnTo>
                  <a:pt x="11067655" y="0"/>
                </a:lnTo>
                <a:lnTo>
                  <a:pt x="11067655" y="5609842"/>
                </a:lnTo>
                <a:lnTo>
                  <a:pt x="0" y="5609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287</Words>
  <Application>Microsoft Office PowerPoint</Application>
  <PresentationFormat>Custom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Canva Sans Bold</vt:lpstr>
      <vt:lpstr>Now Bold</vt:lpstr>
      <vt:lpstr>Bevan</vt:lpstr>
      <vt:lpstr>Arial</vt:lpstr>
      <vt:lpstr>Calibri</vt:lpstr>
      <vt:lpstr>Now</vt:lpstr>
      <vt:lpstr>Canva Sans</vt:lpstr>
      <vt:lpstr>Dingos Stamp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and Interpreting Pie Charts Presentation in Colourful Abstract Style</dc:title>
  <cp:lastModifiedBy>Javeriya Ahmed Hussain</cp:lastModifiedBy>
  <cp:revision>3</cp:revision>
  <dcterms:created xsi:type="dcterms:W3CDTF">2006-08-16T00:00:00Z</dcterms:created>
  <dcterms:modified xsi:type="dcterms:W3CDTF">2024-10-31T10:12:30Z</dcterms:modified>
  <dc:identifier>DAGVGunUbVo</dc:identifier>
</cp:coreProperties>
</file>