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2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8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77A9E-064C-689A-A569-9C43C3F71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pc="65" dirty="0">
                <a:latin typeface="Arial"/>
                <a:cs typeface="Arial"/>
              </a:rPr>
              <a:t>Subject</a:t>
            </a:r>
            <a:r>
              <a:rPr lang="en-US" spc="-425" dirty="0">
                <a:latin typeface="Arial"/>
                <a:cs typeface="Arial"/>
              </a:rPr>
              <a:t> </a:t>
            </a:r>
            <a:r>
              <a:rPr lang="en-US" spc="-810" dirty="0">
                <a:latin typeface="Arial"/>
                <a:cs typeface="Arial"/>
              </a:rPr>
              <a:t>-</a:t>
            </a:r>
            <a:r>
              <a:rPr lang="en-US" spc="500" dirty="0">
                <a:latin typeface="Arial"/>
                <a:cs typeface="Arial"/>
              </a:rPr>
              <a:t>Verb </a:t>
            </a:r>
            <a:r>
              <a:rPr lang="en-US" spc="535" dirty="0">
                <a:latin typeface="Arial"/>
                <a:cs typeface="Arial"/>
              </a:rPr>
              <a:t>Agreement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78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495300"/>
            <a:ext cx="11595286" cy="16024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438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RULE 8</a:t>
            </a:r>
            <a:r>
              <a:rPr kumimoji="0" lang="en-US" sz="43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43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indefinite</a:t>
            </a:r>
            <a:r>
              <a:rPr kumimoji="0" lang="en-US" sz="43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pronouns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several,</a:t>
            </a:r>
            <a:r>
              <a:rPr kumimoji="0" lang="en-US" sz="43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few, both</a:t>
            </a:r>
            <a:r>
              <a:rPr kumimoji="0" lang="en-US" sz="43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, 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many</a:t>
            </a:r>
            <a:r>
              <a:rPr kumimoji="0" lang="en-US" sz="4300" b="0" i="0" u="none" strike="noStrike" kern="0" cap="none" spc="-229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4300" b="0" i="0" u="none" strike="noStrike" kern="0" cap="none" spc="-2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always</a:t>
            </a:r>
            <a:r>
              <a:rPr kumimoji="0" lang="en-US" sz="4300" b="0" i="0" u="none" strike="noStrike" kern="0" cap="none" spc="-2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plural.</a:t>
            </a:r>
            <a:endParaRPr kumimoji="0" lang="en-US" sz="4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038F-0731-42AE-EBA1-4EF26B1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2595282"/>
            <a:ext cx="11468098" cy="3509683"/>
          </a:xfrm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ct val="1192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Both</a:t>
            </a:r>
            <a:r>
              <a:rPr kumimoji="0" lang="en-US" sz="4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were</a:t>
            </a:r>
            <a:r>
              <a:rPr kumimoji="0" lang="en-US" sz="4000" b="0" i="0" u="none" strike="noStrike" kern="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asking</a:t>
            </a:r>
            <a:r>
              <a:rPr kumimoji="0" lang="en-US" sz="4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4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</a:t>
            </a:r>
            <a:r>
              <a:rPr kumimoji="0" lang="en-US" sz="4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freed. </a:t>
            </a:r>
          </a:p>
          <a:p>
            <a:pPr marL="12700" marR="5080" lvl="0" indent="0" defTabSz="914400" eaLnBrk="1" fontAlgn="auto" latinLnBrk="0" hangingPunct="1">
              <a:lnSpc>
                <a:spcPct val="1192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Several</a:t>
            </a:r>
            <a:r>
              <a:rPr kumimoji="0" lang="en-US" sz="40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4000" b="0" i="0" u="none" strike="noStrike" kern="0" cap="none" spc="-6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seeking</a:t>
            </a:r>
            <a:r>
              <a:rPr kumimoji="0" lang="en-US" sz="4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for</a:t>
            </a:r>
            <a:r>
              <a:rPr kumimoji="0" lang="en-US" sz="4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justice.</a:t>
            </a:r>
          </a:p>
          <a:p>
            <a:pPr marL="12700" marR="5080" lvl="0" indent="0" defTabSz="914400" eaLnBrk="1" fontAlgn="auto" latinLnBrk="0" hangingPunct="1">
              <a:lnSpc>
                <a:spcPct val="1192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Many</a:t>
            </a:r>
            <a:r>
              <a:rPr kumimoji="0" lang="en-US" sz="40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4000" b="0" i="0" u="none" strike="noStrike" kern="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called</a:t>
            </a:r>
            <a:r>
              <a:rPr kumimoji="0" lang="en-US" sz="4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but</a:t>
            </a:r>
            <a:r>
              <a:rPr kumimoji="0" lang="en-US" sz="40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few</a:t>
            </a:r>
            <a:r>
              <a:rPr kumimoji="0" lang="en-US" sz="40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4000" b="0" i="0" u="none" strike="noStrike" kern="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chosen.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51440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495300"/>
            <a:ext cx="11595286" cy="160244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438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3600" b="0" i="0" u="none" strike="noStrike" kern="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9:</a:t>
            </a:r>
            <a:r>
              <a:rPr kumimoji="0" lang="en-US" sz="3600" b="0" i="0" u="none" strike="noStrike" kern="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indefinite</a:t>
            </a:r>
            <a:r>
              <a:rPr kumimoji="0" lang="en-US" sz="3600" b="0" i="0" u="none" strike="noStrike" kern="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pronouns</a:t>
            </a:r>
            <a:r>
              <a:rPr kumimoji="0" lang="en-US" sz="3600" b="0" i="0" u="none" strike="noStrike" kern="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some,</a:t>
            </a:r>
            <a:r>
              <a:rPr kumimoji="0" lang="en-US" sz="3600" b="0" i="0" u="none" strike="noStrike" kern="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most,</a:t>
            </a:r>
            <a:r>
              <a:rPr kumimoji="0" lang="en-US" sz="3600" b="0" i="0" u="none" strike="noStrike" kern="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all,</a:t>
            </a:r>
            <a:r>
              <a:rPr kumimoji="0" lang="en-US" sz="3600" b="0" i="0" u="none" strike="noStrike" kern="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none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</a:t>
            </a:r>
            <a:r>
              <a:rPr kumimoji="0" lang="en-US" sz="3600" b="0" i="0" u="none" strike="noStrike" kern="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or</a:t>
            </a:r>
            <a:r>
              <a:rPr kumimoji="0" lang="en-US" sz="3600" b="0" i="0" u="none" strike="noStrike" kern="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plural</a:t>
            </a:r>
            <a:r>
              <a:rPr kumimoji="0" lang="en-US" sz="3600" b="0" i="0" u="none" strike="noStrike" kern="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according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to</a:t>
            </a:r>
            <a:r>
              <a:rPr kumimoji="0" lang="en-US" sz="3600" b="0" i="0" u="none" strike="noStrike" kern="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meaning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</a:t>
            </a:r>
            <a:r>
              <a:rPr kumimoji="0" lang="en-US" sz="3600" b="0" i="0" u="none" strike="noStrike" kern="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3600" b="0" i="0" u="none" strike="noStrike" kern="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sentence.</a:t>
            </a:r>
            <a:endParaRPr kumimoji="0" lang="en-US" sz="4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C3F4B1-5996-45A6-1D46-F3F57245F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57862"/>
              </p:ext>
            </p:extLst>
          </p:nvPr>
        </p:nvGraphicFramePr>
        <p:xfrm>
          <a:off x="389966" y="2769647"/>
          <a:ext cx="11487709" cy="3348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9671">
                  <a:extLst>
                    <a:ext uri="{9D8B030D-6E8A-4147-A177-3AD203B41FA5}">
                      <a16:colId xmlns:a16="http://schemas.microsoft.com/office/drawing/2014/main" val="1788300035"/>
                    </a:ext>
                  </a:extLst>
                </a:gridCol>
                <a:gridCol w="5358038">
                  <a:extLst>
                    <a:ext uri="{9D8B030D-6E8A-4147-A177-3AD203B41FA5}">
                      <a16:colId xmlns:a16="http://schemas.microsoft.com/office/drawing/2014/main" val="2396998482"/>
                    </a:ext>
                  </a:extLst>
                </a:gridCol>
              </a:tblGrid>
              <a:tr h="711796">
                <a:tc>
                  <a:txBody>
                    <a:bodyPr/>
                    <a:lstStyle/>
                    <a:p>
                      <a:pPr marL="12700" marR="316865" lvl="0" indent="0" algn="l" defTabSz="914400" rtl="0" eaLnBrk="1" fontAlgn="auto" latinLnBrk="0" hangingPunct="1">
                        <a:lnSpc>
                          <a:spcPct val="126499"/>
                        </a:lnSpc>
                        <a:spcBef>
                          <a:spcPts val="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Some</a:t>
                      </a:r>
                      <a:r>
                        <a:rPr kumimoji="0" lang="en-US" sz="2800" b="0" i="0" u="none" strike="noStrike" kern="0" cap="none" spc="-2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the girls</a:t>
                      </a:r>
                      <a:r>
                        <a:rPr kumimoji="0" lang="en-US" sz="28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were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absent.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Most of</a:t>
                      </a:r>
                      <a:r>
                        <a:rPr kumimoji="0" lang="en-US" sz="2800" b="0" i="0" u="none" strike="noStrike" kern="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the flowers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were 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yellow.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4186"/>
                  </a:ext>
                </a:extLst>
              </a:tr>
              <a:tr h="6463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Some</a:t>
                      </a:r>
                      <a:r>
                        <a:rPr kumimoji="0" lang="en-US" sz="2800" b="0" i="0" u="none" strike="noStrike" kern="0" cap="none" spc="-3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3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the</a:t>
                      </a:r>
                      <a:r>
                        <a:rPr kumimoji="0" lang="en-US" sz="2800" b="0" i="0" u="none" strike="noStrike" kern="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ice</a:t>
                      </a:r>
                      <a:r>
                        <a:rPr kumimoji="0" lang="en-US" sz="2800" b="0" i="0" u="none" strike="noStrike" kern="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cream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is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left.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pie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kumimoji="0" lang="en-US" sz="2800" b="0" i="0" u="none" strike="noStrike" kern="0" cap="none" spc="-25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gone. 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36919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Some</a:t>
                      </a:r>
                      <a:r>
                        <a:rPr kumimoji="0" lang="en-US" sz="2800" b="0" i="0" u="none" strike="noStrike" kern="0" cap="none" spc="-4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3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the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beads</a:t>
                      </a:r>
                      <a:r>
                        <a:rPr kumimoji="0" lang="en-US" sz="2800" b="0" i="0" u="none" strike="noStrike" kern="0" cap="none" spc="-3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are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missing.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All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pies</a:t>
                      </a:r>
                      <a:r>
                        <a:rPr kumimoji="0" lang="en-US" sz="2800" b="0" i="0" u="none" strike="noStrike" kern="0" cap="none" spc="-15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gone.</a:t>
                      </a:r>
                      <a:endParaRPr kumimoji="0" 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7155638"/>
                  </a:ext>
                </a:extLst>
              </a:tr>
              <a:tr h="672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Some</a:t>
                      </a:r>
                      <a:r>
                        <a:rPr kumimoji="0" lang="en-US" sz="2800" b="0" i="0" u="none" strike="noStrike" kern="0" cap="none" spc="-3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3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the</a:t>
                      </a:r>
                      <a:r>
                        <a:rPr kumimoji="0" lang="en-US" sz="2800" b="0" i="0" u="none" strike="noStrike" kern="0" cap="none" spc="-1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water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is</a:t>
                      </a:r>
                      <a:r>
                        <a:rPr kumimoji="0" lang="en-US" sz="2800" b="0" i="0" u="none" strike="noStrike" kern="0" cap="none" spc="-25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gone.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None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kumimoji="0" lang="en-US" sz="2800" b="0" i="0" u="none" strike="noStrike" kern="0" cap="none" spc="-3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garbage</a:t>
                      </a:r>
                      <a:r>
                        <a:rPr kumimoji="0" lang="en-US" sz="2800" b="0" i="0" u="none" strike="noStrike" kern="0" cap="none" spc="-15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kumimoji="0" lang="en-US" sz="28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picked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25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up. </a:t>
                      </a:r>
                      <a:endParaRPr lang="en-US" sz="28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9684340"/>
                  </a:ext>
                </a:extLst>
              </a:tr>
              <a:tr h="6324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Most</a:t>
                      </a:r>
                      <a:r>
                        <a:rPr kumimoji="0" lang="en-US" sz="28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2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the news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is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+mn-ea"/>
                          <a:cs typeface="Times New Roman"/>
                        </a:rPr>
                        <a:t>good.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None</a:t>
                      </a:r>
                      <a:r>
                        <a:rPr kumimoji="0" lang="en-US" sz="2800" b="0" i="0" u="none" strike="noStrike" kern="0" cap="none" spc="-3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kumimoji="0" lang="en-US" sz="2800" b="0" i="0" u="none" strike="noStrike" kern="0" cap="none" spc="-25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kumimoji="0" lang="en-US" sz="2800" b="0" i="0" u="none" strike="noStrike" kern="0" cap="none" spc="-5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chairs</a:t>
                      </a:r>
                      <a:r>
                        <a:rPr kumimoji="0" lang="en-US" sz="2800" b="0" i="0" u="none" strike="noStrike" kern="0" cap="none" spc="-5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kumimoji="0" lang="en-US" sz="2800" b="0" i="0" u="none" strike="noStrike" kern="0" cap="none" spc="-3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kumimoji="0" lang="en-US" sz="2800" b="0" i="0" u="none" strike="noStrike" kern="0" cap="none" spc="-10" normalizeH="0" baseline="0" noProof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  <a:effectLst/>
                          <a:uLnTx/>
                          <a:uFillTx/>
                          <a:latin typeface="Times New Roman"/>
                          <a:cs typeface="Times New Roman"/>
                        </a:rPr>
                        <a:t>chipped.</a:t>
                      </a:r>
                      <a:endParaRPr kumimoji="0" lang="en-US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Times New Roman"/>
                        <a:cs typeface="Times New Roman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248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584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89" y="495300"/>
            <a:ext cx="11595286" cy="199240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lang="en-US" kern="0" cap="none" spc="-8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10: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When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any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</a:t>
            </a:r>
            <a:r>
              <a:rPr kumimoji="0" lang="en-US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following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indefinite</a:t>
            </a:r>
            <a:r>
              <a:rPr kumimoji="0" lang="en-US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pronouns</a:t>
            </a:r>
            <a:r>
              <a:rPr kumimoji="0" lang="en-US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subject,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singular:</a:t>
            </a:r>
            <a:r>
              <a:rPr kumimoji="0" lang="en-US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everybody,</a:t>
            </a:r>
            <a:r>
              <a:rPr kumimoji="0" lang="en-US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each,</a:t>
            </a:r>
            <a:r>
              <a:rPr kumimoji="0" lang="en-US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no</a:t>
            </a:r>
            <a:r>
              <a:rPr kumimoji="0" lang="en-US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one,</a:t>
            </a:r>
            <a:r>
              <a:rPr kumimoji="0" lang="en-US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another,</a:t>
            </a:r>
            <a:r>
              <a:rPr kumimoji="0" lang="en-US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anybody,</a:t>
            </a:r>
            <a:r>
              <a:rPr kumimoji="0" lang="en-US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nobody,</a:t>
            </a:r>
            <a:r>
              <a:rPr kumimoji="0" lang="en-US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every,</a:t>
            </a:r>
            <a:r>
              <a:rPr kumimoji="0" lang="en-US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nothing, </a:t>
            </a:r>
            <a:r>
              <a:rPr kumimoji="0" lang="en-US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everything,</a:t>
            </a:r>
            <a:r>
              <a:rPr kumimoji="0" lang="en-US" b="0" i="0" u="none" strike="noStrike" kern="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anyone,</a:t>
            </a:r>
            <a:r>
              <a:rPr kumimoji="0" lang="en-US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either,</a:t>
            </a:r>
            <a:r>
              <a:rPr kumimoji="0" lang="en-US" b="0" i="0" u="none" strike="noStrike" kern="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neither,</a:t>
            </a:r>
            <a:r>
              <a:rPr kumimoji="0" lang="en-US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everyone,</a:t>
            </a:r>
            <a:r>
              <a:rPr kumimoji="0" lang="en-US" b="0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somebody,</a:t>
            </a:r>
            <a:r>
              <a:rPr kumimoji="0" lang="en-US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someone.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758888"/>
            <a:ext cx="10707780" cy="3536577"/>
          </a:xfrm>
        </p:spPr>
        <p:txBody>
          <a:bodyPr>
            <a:normAutofit/>
          </a:bodyPr>
          <a:lstStyle/>
          <a:p>
            <a:pPr marL="469900" marR="5080" indent="-457200">
              <a:lnSpc>
                <a:spcPct val="126299"/>
              </a:lnSpc>
              <a:spcBef>
                <a:spcPts val="100"/>
              </a:spcBef>
              <a:buClrTx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Everyone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required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attend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workshop.</a:t>
            </a:r>
          </a:p>
          <a:p>
            <a:pPr marL="469900" marR="5080" indent="-457200">
              <a:lnSpc>
                <a:spcPct val="126299"/>
              </a:lnSpc>
              <a:spcBef>
                <a:spcPts val="100"/>
              </a:spcBef>
              <a:buClrTx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No</a:t>
            </a:r>
            <a:r>
              <a:rPr kumimoji="0" lang="en-US" sz="3200" b="0" i="0" u="sng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</a:t>
            </a:r>
            <a:r>
              <a:rPr kumimoji="0" lang="en-US" sz="32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was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absent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during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examination.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indent="-457200">
              <a:spcBef>
                <a:spcPts val="1020"/>
              </a:spcBef>
              <a:buClrTx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Everybody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attends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meeting.</a:t>
            </a:r>
          </a:p>
          <a:p>
            <a:pPr marL="469900" indent="-457200">
              <a:spcBef>
                <a:spcPts val="1020"/>
              </a:spcBef>
              <a:buClrTx/>
              <a:defRPr/>
            </a:pPr>
            <a:r>
              <a:rPr kumimoji="0" lang="en-US" sz="32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Someone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from this class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has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secured 100 marks. 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3856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10" y="441511"/>
            <a:ext cx="10707779" cy="148141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300" b="0" i="0" u="none" strike="noStrike" kern="0" cap="none" spc="-2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11:</a:t>
            </a:r>
            <a:r>
              <a:rPr kumimoji="0" lang="en-US" sz="4300" b="0" i="0" u="none" strike="noStrike" kern="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Expressions</a:t>
            </a:r>
            <a:r>
              <a:rPr kumimoji="0" lang="en-US" sz="4300" b="0" i="0" u="none" strike="noStrike" kern="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</a:t>
            </a:r>
            <a:r>
              <a:rPr kumimoji="0" lang="en-US" sz="4300" b="0" i="0" u="none" strike="noStrike" kern="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time</a:t>
            </a:r>
            <a:r>
              <a:rPr kumimoji="0" lang="en-US" sz="4300" b="0" i="0" u="none" strike="noStrike" kern="0" cap="none" spc="-1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,</a:t>
            </a:r>
            <a:r>
              <a:rPr kumimoji="0" lang="en-US" sz="4300" b="0" i="0" u="none" strike="noStrike" kern="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money</a:t>
            </a:r>
            <a:r>
              <a:rPr kumimoji="0" lang="en-US" sz="4300" b="0" i="0" u="none" strike="noStrike" kern="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weight,</a:t>
            </a:r>
            <a:r>
              <a:rPr kumimoji="0" lang="en-US" sz="4300" b="0" i="0" u="none" strike="noStrike" kern="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and </a:t>
            </a:r>
            <a:r>
              <a:rPr kumimoji="0" lang="en-US" sz="43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distance</a:t>
            </a:r>
            <a:r>
              <a:rPr kumimoji="0" lang="en-US" sz="43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</a:t>
            </a:r>
            <a:r>
              <a:rPr kumimoji="0" lang="en-US" sz="4300" b="0" i="0" u="none" strike="noStrike" kern="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</a:t>
            </a:r>
            <a:r>
              <a:rPr kumimoji="0" lang="en-US" sz="43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even</a:t>
            </a:r>
            <a:r>
              <a:rPr kumimoji="0" lang="en-US" sz="4300" b="0" i="0" u="none" strike="noStrike" kern="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if</a:t>
            </a:r>
            <a:r>
              <a:rPr kumimoji="0" lang="en-US" sz="4300" b="0" i="0" u="none" strike="noStrike" kern="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300" b="0" i="0" u="none" strike="noStrike" kern="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form</a:t>
            </a:r>
            <a:r>
              <a:rPr kumimoji="0" lang="en-US" sz="4300" b="0" i="0" u="none" strike="noStrike" kern="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sz="4300" b="0" i="0" u="none" strike="noStrike" kern="0" cap="none" spc="-2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plural.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299447"/>
            <a:ext cx="10707780" cy="4370293"/>
          </a:xfrm>
        </p:spPr>
        <p:txBody>
          <a:bodyPr>
            <a:normAutofit/>
          </a:bodyPr>
          <a:lstStyle/>
          <a:p>
            <a:pPr marL="469900" indent="-457200">
              <a:spcBef>
                <a:spcPts val="1105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</a:t>
            </a:r>
            <a:r>
              <a:rPr kumimoji="0" lang="en-US" sz="3200" b="0" i="0" u="sng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years</a:t>
            </a:r>
            <a:r>
              <a:rPr kumimoji="0" lang="en-US" sz="3200" b="0" i="0" u="sng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long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time</a:t>
            </a:r>
            <a:r>
              <a:rPr kumimoji="0" lang="en-US" sz="32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wait.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603885" indent="-457200">
              <a:lnSpc>
                <a:spcPts val="4860"/>
              </a:lnSpc>
              <a:spcBef>
                <a:spcPts val="32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</a:t>
            </a:r>
            <a:r>
              <a:rPr kumimoji="0" lang="en-US" sz="32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million</a:t>
            </a:r>
            <a:r>
              <a:rPr kumimoji="0" lang="en-US" sz="32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dollars</a:t>
            </a:r>
            <a:r>
              <a:rPr kumimoji="0" lang="en-US" sz="32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was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given</a:t>
            </a:r>
            <a:r>
              <a:rPr kumimoji="0" lang="en-US" sz="3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back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owner. </a:t>
            </a:r>
            <a:r>
              <a:rPr kumimoji="0" lang="en-US" sz="32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</a:t>
            </a:r>
            <a:r>
              <a:rPr kumimoji="0" lang="en-US" sz="32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hundred</a:t>
            </a:r>
            <a:r>
              <a:rPr kumimoji="0" lang="en-US" sz="3200" b="0" i="0" u="sng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dollars</a:t>
            </a:r>
            <a:r>
              <a:rPr kumimoji="0" lang="en-US" sz="3200" b="0" i="0" u="sng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lot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money.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indent="-457200">
              <a:spcBef>
                <a:spcPts val="69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miles</a:t>
            </a:r>
            <a:r>
              <a:rPr kumimoji="0" lang="en-US" sz="32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too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far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walk.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4860"/>
              </a:lnSpc>
              <a:spcBef>
                <a:spcPts val="12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Five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years</a:t>
            </a:r>
            <a:r>
              <a:rPr kumimoji="0" lang="en-US" sz="32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maximum</a:t>
            </a:r>
            <a:r>
              <a:rPr kumimoji="0" lang="en-US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sentence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for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that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offense. </a:t>
            </a:r>
          </a:p>
          <a:p>
            <a:pPr marL="469900" marR="5080" indent="-457200">
              <a:lnSpc>
                <a:spcPts val="4860"/>
              </a:lnSpc>
              <a:spcBef>
                <a:spcPts val="12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Ten</a:t>
            </a:r>
            <a:r>
              <a:rPr kumimoji="0" lang="en-US" sz="32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dollars</a:t>
            </a:r>
            <a:r>
              <a:rPr kumimoji="0" lang="en-US" sz="3200" b="0" i="0" u="sng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high</a:t>
            </a: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price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pay.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indent="0">
              <a:spcBef>
                <a:spcPts val="1105"/>
              </a:spcBef>
              <a:buClrTx/>
              <a:buNone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75361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10" y="441511"/>
            <a:ext cx="10707779" cy="148141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12: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When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amount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money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refers</a:t>
            </a:r>
            <a:r>
              <a:rPr lang="en-US" sz="4300" kern="0" cap="none" spc="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sz="43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to </a:t>
            </a:r>
            <a:r>
              <a:rPr kumimoji="0" lang="en-US" sz="43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separate</a:t>
            </a:r>
            <a:r>
              <a:rPr kumimoji="0" lang="en-US" sz="43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units,</a:t>
            </a:r>
            <a:r>
              <a:rPr kumimoji="0" lang="en-US" sz="4300" b="0" i="0" u="none" strike="noStrike" kern="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3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</a:t>
            </a:r>
            <a:r>
              <a:rPr kumimoji="0" lang="en-US" sz="4300" b="0" i="0" u="none" strike="noStrike" kern="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sz="4300" b="0" i="0" u="none" strike="noStrike" kern="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plural.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758888"/>
            <a:ext cx="10707780" cy="3536577"/>
          </a:xfrm>
        </p:spPr>
        <p:txBody>
          <a:bodyPr>
            <a:normAutofit/>
          </a:bodyPr>
          <a:lstStyle/>
          <a:p>
            <a:pPr marL="469900" indent="-457200">
              <a:spcBef>
                <a:spcPts val="1105"/>
              </a:spcBef>
              <a:buClrTx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Five</a:t>
            </a:r>
            <a:r>
              <a:rPr kumimoji="0" lang="en-US" sz="36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centavo</a:t>
            </a:r>
            <a:r>
              <a:rPr kumimoji="0" lang="en-US" sz="3600" b="0" i="0" u="sng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coins</a:t>
            </a:r>
            <a:r>
              <a:rPr kumimoji="0" lang="en-US" sz="36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were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found.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indent="-457200">
              <a:spcBef>
                <a:spcPts val="1005"/>
              </a:spcBef>
              <a:buClrTx/>
              <a:defRPr/>
            </a:pP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Sixty</a:t>
            </a:r>
            <a:r>
              <a:rPr kumimoji="0" lang="en-US" sz="36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100</a:t>
            </a:r>
            <a:r>
              <a:rPr kumimoji="0" lang="en-US" sz="36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peso</a:t>
            </a:r>
            <a:r>
              <a:rPr kumimoji="0" lang="en-US" sz="36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bills</a:t>
            </a:r>
            <a:r>
              <a:rPr kumimoji="0" lang="en-US" sz="3600" b="0" i="0" u="sng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were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added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budget.</a:t>
            </a:r>
          </a:p>
          <a:p>
            <a:pPr marL="469900" indent="-457200">
              <a:spcBef>
                <a:spcPts val="1005"/>
              </a:spcBef>
              <a:buClrTx/>
              <a:defRPr/>
            </a:pPr>
            <a:r>
              <a:rPr lang="en-US" sz="3600" u="sng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Several hundred yen </a:t>
            </a:r>
            <a:r>
              <a:rPr lang="en-US" sz="3600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were</a:t>
            </a:r>
            <a:r>
              <a:rPr lang="en-US" sz="3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spent on the gift. </a:t>
            </a:r>
          </a:p>
          <a:p>
            <a:pPr marL="469900" indent="-457200">
              <a:spcBef>
                <a:spcPts val="1005"/>
              </a:spcBef>
              <a:buClrTx/>
              <a:defRPr/>
            </a:pPr>
            <a:r>
              <a:rPr kumimoji="0" lang="en-US" sz="36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Many thousand</a:t>
            </a:r>
            <a:r>
              <a:rPr lang="en-US" sz="3600" u="sng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 of euros </a:t>
            </a:r>
            <a:r>
              <a:rPr lang="en-US" sz="3600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lang="en-US" sz="36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needed for the project.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39090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10" y="441511"/>
            <a:ext cx="10707779" cy="148141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13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Nouns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plural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forms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but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	</a:t>
            </a:r>
            <a:r>
              <a:rPr kumimoji="0" lang="en-US" sz="4300" b="0" i="0" u="none" strike="noStrike" kern="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in </a:t>
            </a:r>
            <a:r>
              <a:rPr kumimoji="0" lang="en-US" sz="43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meaning</a:t>
            </a:r>
            <a:r>
              <a:rPr kumimoji="0" lang="en-US" sz="43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takes</a:t>
            </a:r>
            <a:r>
              <a:rPr kumimoji="0" lang="en-US" sz="4300" b="0" i="0" u="none" strike="noStrike" kern="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</a:t>
            </a:r>
            <a:r>
              <a:rPr kumimoji="0" lang="en-US" sz="4300" b="0" i="0" u="none" strike="noStrike" kern="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verbs.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758888"/>
            <a:ext cx="10707780" cy="3536577"/>
          </a:xfrm>
        </p:spPr>
        <p:txBody>
          <a:bodyPr>
            <a:normAutofit/>
          </a:bodyPr>
          <a:lstStyle/>
          <a:p>
            <a:pPr marL="469900" marR="5080" lvl="0" indent="-45720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Mathematics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favourite</a:t>
            </a:r>
            <a:r>
              <a:rPr kumimoji="0" lang="en-US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subject.</a:t>
            </a:r>
          </a:p>
          <a:p>
            <a:pPr marL="469900" marR="5080" lvl="0" indent="-45720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latest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news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alarming.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019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Linguistics</a:t>
            </a:r>
            <a:r>
              <a:rPr kumimoji="0" lang="en-US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interesting</a:t>
            </a: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subject.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4460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10" y="441510"/>
            <a:ext cx="10707779" cy="179070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lang="en-US" sz="3600" kern="0" cap="none" spc="70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14: The</a:t>
            </a:r>
            <a:r>
              <a:rPr kumimoji="0" lang="en-US" sz="36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following</a:t>
            </a:r>
            <a:r>
              <a:rPr kumimoji="0" lang="en-US" sz="3600" b="0" i="0" u="none" strike="noStrike" kern="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words</a:t>
            </a:r>
            <a:r>
              <a:rPr kumimoji="0" lang="en-US" sz="36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</a:t>
            </a:r>
            <a:r>
              <a:rPr kumimoji="0" lang="en-US" sz="36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always</a:t>
            </a:r>
            <a:r>
              <a:rPr kumimoji="0" lang="en-US" sz="36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plural:</a:t>
            </a:r>
            <a:r>
              <a:rPr kumimoji="0" lang="en-US" sz="3600" b="0" i="0" u="none" strike="noStrike" kern="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pants,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trousers,</a:t>
            </a:r>
            <a:r>
              <a:rPr kumimoji="0" lang="en-US" sz="3600" b="0" i="0" u="none" strike="noStrike" kern="0" cap="none" spc="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pliers,</a:t>
            </a:r>
            <a:r>
              <a:rPr kumimoji="0" lang="en-US" sz="3600" b="0" i="0" u="none" strike="noStrike" kern="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scissors,</a:t>
            </a:r>
            <a:r>
              <a:rPr kumimoji="0" lang="en-US" sz="3600" b="0" i="0" u="none" strike="noStrike" kern="0" cap="none" spc="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tongs.</a:t>
            </a:r>
            <a:r>
              <a:rPr kumimoji="0" lang="en-US" sz="3600" b="0" i="0" u="none" strike="noStrike" kern="0" cap="none" spc="3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However,</a:t>
            </a:r>
            <a:r>
              <a:rPr kumimoji="0" lang="en-US" sz="3600" b="0" i="0" u="none" strike="noStrike" kern="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if</a:t>
            </a:r>
            <a:r>
              <a:rPr kumimoji="0" lang="en-US" sz="3600" b="0" i="0" u="none" strike="noStrike" kern="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3600" b="0" i="0" u="none" strike="noStrike" kern="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word</a:t>
            </a:r>
            <a:r>
              <a:rPr kumimoji="0" lang="en-US" sz="3600" b="0" i="0" u="none" strike="noStrike" kern="0" cap="none" spc="3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pair</a:t>
            </a:r>
            <a:r>
              <a:rPr kumimoji="0" lang="en-US" sz="3600" b="0" i="0" u="none" strike="noStrike" kern="0" cap="none" spc="3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 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used,</a:t>
            </a:r>
            <a:r>
              <a:rPr kumimoji="0" lang="en-US" sz="3600" b="0" i="0" u="none" strike="noStrike" kern="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3600" b="0" i="0" u="none" strike="noStrike" kern="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sz="3600" b="0" i="0" u="none" strike="noStrike" kern="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388" y="2758888"/>
            <a:ext cx="10707780" cy="3536577"/>
          </a:xfrm>
        </p:spPr>
        <p:txBody>
          <a:bodyPr>
            <a:normAutofit/>
          </a:bodyPr>
          <a:lstStyle/>
          <a:p>
            <a:pPr marL="469900" marR="2684780" indent="-457200">
              <a:lnSpc>
                <a:spcPct val="126299"/>
              </a:lnSpc>
              <a:spcBef>
                <a:spcPts val="95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pants</a:t>
            </a:r>
            <a:r>
              <a:rPr kumimoji="0" lang="en-US" sz="36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torn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into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two. </a:t>
            </a:r>
          </a:p>
          <a:p>
            <a:pPr marL="469900" marR="2684780" indent="-457200">
              <a:lnSpc>
                <a:spcPct val="126299"/>
              </a:lnSpc>
              <a:spcBef>
                <a:spcPts val="95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scissors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over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there.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indent="-457200">
              <a:spcBef>
                <a:spcPts val="1019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pair</a:t>
            </a:r>
            <a:r>
              <a:rPr kumimoji="0" lang="en-US" sz="3600" b="0" i="0" u="sng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kumimoji="0" lang="en-US" sz="36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scissors</a:t>
            </a:r>
            <a:r>
              <a:rPr kumimoji="0" lang="en-US" sz="36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was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placed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table.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7351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10" y="441510"/>
            <a:ext cx="10707779" cy="179070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3600" b="0" i="0" u="none" strike="noStrike" kern="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15:</a:t>
            </a:r>
            <a:r>
              <a:rPr kumimoji="0" lang="en-US" sz="36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When</a:t>
            </a:r>
            <a:r>
              <a:rPr kumimoji="0" lang="en-US" sz="36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36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word</a:t>
            </a:r>
            <a:r>
              <a:rPr kumimoji="0" lang="en-US" sz="36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sz="36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preceded</a:t>
            </a:r>
            <a:r>
              <a:rPr kumimoji="0" lang="en-US" sz="36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by</a:t>
            </a:r>
            <a:r>
              <a:rPr kumimoji="0" lang="en-US" sz="36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a</a:t>
            </a:r>
            <a:r>
              <a:rPr kumimoji="0" lang="en-US" sz="3600" b="0" i="0" u="sng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number</a:t>
            </a:r>
            <a:r>
              <a:rPr kumimoji="0" lang="en-US" sz="3600" b="0" i="0" u="sng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it</a:t>
            </a:r>
            <a:r>
              <a:rPr kumimoji="0" lang="en-US" sz="36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takes</a:t>
            </a:r>
            <a:r>
              <a:rPr kumimoji="0" lang="en-US" sz="36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plural</a:t>
            </a:r>
            <a:r>
              <a:rPr kumimoji="0" lang="en-US" sz="3600" b="0" i="0" u="none" strike="noStrike" kern="0" cap="none" spc="86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verb.</a:t>
            </a:r>
            <a:r>
              <a:rPr kumimoji="0" lang="en-US" sz="3600" b="0" i="0" u="none" strike="noStrike" kern="0" cap="none" spc="8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When</a:t>
            </a:r>
            <a:r>
              <a:rPr kumimoji="0" lang="en-US" sz="3600" b="0" i="0" u="none" strike="noStrike" kern="0" cap="none" spc="8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it</a:t>
            </a:r>
            <a:r>
              <a:rPr kumimoji="0" lang="en-US" sz="3600" b="0" i="0" u="none" strike="noStrike" kern="0" cap="none" spc="8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sz="3600" b="0" i="0" u="none" strike="noStrike" kern="0" cap="none" spc="8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preceded</a:t>
            </a:r>
            <a:r>
              <a:rPr kumimoji="0" lang="en-US" sz="3600" b="0" i="0" u="none" strike="noStrike" kern="0" cap="none" spc="8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by</a:t>
            </a:r>
            <a:r>
              <a:rPr kumimoji="0" lang="en-US" sz="3600" b="0" i="0" u="none" strike="noStrike" kern="0" cap="none" spc="8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3600" b="0" i="0" u="sng" strike="noStrike" kern="0" cap="none" spc="8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number</a:t>
            </a:r>
            <a:r>
              <a:rPr kumimoji="0" lang="en-US" sz="3600" b="0" i="0" u="sng" strike="noStrike" kern="0" cap="none" spc="8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it</a:t>
            </a:r>
            <a:r>
              <a:rPr kumimoji="0" lang="en-US" sz="3600" b="0" i="0" u="none" strike="noStrike" kern="0" cap="none" spc="8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takes 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</a:t>
            </a:r>
            <a:r>
              <a:rPr kumimoji="0" lang="en-US" sz="3600" b="0" i="0" u="none" strike="noStrike" kern="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8729"/>
            <a:ext cx="11151533" cy="3807761"/>
          </a:xfrm>
        </p:spPr>
        <p:txBody>
          <a:bodyPr>
            <a:normAutofit/>
          </a:bodyPr>
          <a:lstStyle/>
          <a:p>
            <a:pPr marL="480060" indent="-457200">
              <a:spcBef>
                <a:spcPts val="1105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kumimoji="0" lang="en-US" sz="3200" b="0" i="0" u="sng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kumimoji="0" lang="en-US" sz="32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</a:t>
            </a:r>
            <a:r>
              <a:rPr kumimoji="0" lang="en-US" sz="32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waiting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outside.</a:t>
            </a:r>
            <a:endParaRPr lang="en-US" sz="32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480060" indent="-457200">
              <a:spcBef>
                <a:spcPts val="1105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kumimoji="0" lang="en-US" sz="3200" b="0" i="0" u="sng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students</a:t>
            </a:r>
            <a:r>
              <a:rPr kumimoji="0" lang="en-US" sz="32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outside</a:t>
            </a:r>
            <a:r>
              <a:rPr kumimoji="0" lang="en-US" sz="3200" b="0" i="0" u="sng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not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recorded</a:t>
            </a:r>
            <a:r>
              <a:rPr kumimoji="0" lang="en-US" sz="3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yet.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3460"/>
              </a:lnSpc>
              <a:spcBef>
                <a:spcPts val="1450"/>
              </a:spcBef>
              <a:buClrTx/>
              <a:buFont typeface="Wingdings" panose="05000000000000000000" pitchFamily="2" charset="2"/>
              <a:buChar char="§"/>
              <a:tabLst>
                <a:tab pos="835025" algn="l"/>
                <a:tab pos="2257425" algn="l"/>
                <a:tab pos="2776855" algn="l"/>
                <a:tab pos="4043679" algn="l"/>
                <a:tab pos="4537710" algn="l"/>
                <a:tab pos="5215890" algn="l"/>
                <a:tab pos="6231255" algn="l"/>
                <a:tab pos="8061325" algn="l"/>
                <a:tab pos="8740140" algn="l"/>
              </a:tabLst>
              <a:defRPr/>
            </a:pP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US" sz="3200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lang="en-US" sz="3200" u="sng" kern="0" dirty="0">
                <a:solidFill>
                  <a:sysClr val="windowText" lastClr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kumimoji="0" lang="en-US" sz="32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people 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kumimoji="0" lang="en-US" sz="32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court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represents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vigilant citizenry.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80060" indent="-457200">
              <a:spcBef>
                <a:spcPts val="965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kumimoji="0" lang="en-US" sz="32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kumimoji="0" lang="en-US" sz="3200" b="0" i="0" u="sng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volunteers</a:t>
            </a:r>
            <a:r>
              <a:rPr kumimoji="0" lang="en-US" sz="3200" b="0" i="0" u="sng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grows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each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year.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80060" indent="-457200">
              <a:spcBef>
                <a:spcPts val="101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kumimoji="0" lang="en-US" sz="3200" b="0" i="0" u="sng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</a:t>
            </a:r>
            <a:r>
              <a:rPr kumimoji="0" lang="en-US" sz="3200" b="0" i="0" u="sng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kumimoji="0" lang="en-US" sz="3200" b="0" i="0" u="sng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people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grow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tomatoes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each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summer.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3525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10" y="441510"/>
            <a:ext cx="10707779" cy="179070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algn="just" defTabSz="914400" eaLnBrk="1" fontAlgn="auto" latinLnBrk="0" hangingPunct="1">
              <a:lnSpc>
                <a:spcPct val="100000"/>
              </a:lnSpc>
              <a:spcBef>
                <a:spcPts val="8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3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16</a:t>
            </a:r>
            <a:r>
              <a:rPr kumimoji="0" lang="en-US" sz="43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When</a:t>
            </a:r>
            <a:r>
              <a:rPr kumimoji="0" lang="en-US" sz="43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fractions</a:t>
            </a:r>
            <a:r>
              <a:rPr kumimoji="0" lang="en-US" sz="4300" b="0" i="0" u="none" strike="noStrike" kern="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</a:t>
            </a:r>
            <a:r>
              <a:rPr kumimoji="0" lang="en-US" sz="43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used</a:t>
            </a:r>
            <a:r>
              <a:rPr kumimoji="0" lang="en-US" sz="43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,</a:t>
            </a:r>
            <a:r>
              <a:rPr kumimoji="0" lang="en-US" sz="4300" b="0" i="0" u="none" strike="noStrike" kern="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300" b="0" i="0" u="none" strike="noStrike" kern="0" cap="none" spc="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</a:t>
            </a:r>
            <a:r>
              <a:rPr kumimoji="0" lang="en-US" sz="43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agrees </a:t>
            </a:r>
            <a:r>
              <a:rPr kumimoji="0" lang="en-US" sz="43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with</a:t>
            </a:r>
            <a:r>
              <a:rPr kumimoji="0" lang="en-US" sz="4300" b="0" i="0" u="none" strike="noStrike" kern="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3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object</a:t>
            </a:r>
            <a:r>
              <a:rPr kumimoji="0" lang="en-US" sz="4300" b="0" i="0" u="none" strike="noStrike" kern="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</a:t>
            </a:r>
            <a:r>
              <a:rPr kumimoji="0" lang="en-US" sz="4300" b="0" i="0" u="none" strike="noStrike" kern="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300" b="0" i="0" u="none" strike="noStrike" kern="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of</a:t>
            </a:r>
            <a:r>
              <a:rPr kumimoji="0" lang="en-US" sz="4300" b="0" i="0" u="sng" strike="noStrike" kern="0" cap="none" spc="-2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sng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phrase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.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8729"/>
            <a:ext cx="11151533" cy="3807761"/>
          </a:xfrm>
        </p:spPr>
        <p:txBody>
          <a:bodyPr>
            <a:normAutofit/>
          </a:bodyPr>
          <a:lstStyle/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half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3600" b="0" i="0" u="heavy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3600" b="0" i="0" u="heavy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1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cake</a:t>
            </a:r>
            <a:r>
              <a:rPr kumimoji="0" lang="en-US" sz="3600" b="1" i="0" u="heavy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consumed.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5080" lvl="0" indent="-457200" defTabSz="914400" eaLnBrk="1" fontAlgn="auto" latinLnBrk="0" hangingPunct="1">
              <a:lnSpc>
                <a:spcPts val="486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fourth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3600" b="0" i="0" u="heavy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3600" b="0" i="0" u="heavy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1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employees</a:t>
            </a:r>
            <a:r>
              <a:rPr kumimoji="0" lang="en-US" sz="3600" b="1" i="0" u="heavy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were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attending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seminar. </a:t>
            </a:r>
          </a:p>
          <a:p>
            <a:pPr marL="469900" marR="5080" lvl="0" indent="-457200" defTabSz="914400" eaLnBrk="1" fontAlgn="auto" latinLnBrk="0" hangingPunct="1">
              <a:lnSpc>
                <a:spcPts val="4860"/>
              </a:lnSpc>
              <a:spcBef>
                <a:spcPts val="32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Four-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fifths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3600" b="0" i="0" u="heavy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3600" b="0" i="0" u="heavy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1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mangoes</a:t>
            </a:r>
            <a:r>
              <a:rPr kumimoji="0" lang="en-US" sz="3600" b="1" i="0" u="heavy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have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been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sold.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9900" marR="2637790" lvl="0" indent="-457200" defTabSz="914400" eaLnBrk="1" fontAlgn="auto" latinLnBrk="0" hangingPunct="1">
              <a:lnSpc>
                <a:spcPts val="4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Two-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fourths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3600" b="0" i="0" u="heavy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3600" b="0" i="0" u="heavy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1" i="0" u="heavy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pizza</a:t>
            </a:r>
            <a:r>
              <a:rPr kumimoji="0" lang="en-US" sz="3600" b="1" i="0" u="heavy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was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consumed. </a:t>
            </a:r>
          </a:p>
          <a:p>
            <a:pPr marL="469900" marR="2637790" lvl="0" indent="-457200" defTabSz="914400" eaLnBrk="1" fontAlgn="auto" latinLnBrk="0" hangingPunct="1">
              <a:lnSpc>
                <a:spcPts val="4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One-half</a:t>
            </a:r>
            <a:r>
              <a:rPr kumimoji="0" lang="en-US" sz="36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of</a:t>
            </a:r>
            <a:r>
              <a:rPr kumimoji="0" lang="en-US" sz="3600" b="0" i="0" u="sng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3600" b="0" i="0" u="sng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watermelons</a:t>
            </a:r>
            <a:r>
              <a:rPr kumimoji="0" lang="en-US" sz="3600" b="0" i="0" u="sng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rotten.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21555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441510"/>
            <a:ext cx="11806516" cy="132005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l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4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RULE</a:t>
            </a:r>
            <a:r>
              <a:rPr lang="en-US" sz="4800" kern="0" cap="none" spc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1</a:t>
            </a:r>
            <a:r>
              <a:rPr kumimoji="0" lang="en-US" sz="4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7: </a:t>
            </a:r>
            <a:r>
              <a:rPr kumimoji="0" lang="en-US" sz="4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Name</a:t>
            </a:r>
            <a:r>
              <a:rPr lang="en-US" sz="4800" kern="0" cap="none" spc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sz="48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lang="en-US" sz="4800" kern="0" cap="none" spc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sz="48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 </a:t>
            </a:r>
            <a:r>
              <a:rPr kumimoji="0" lang="en-US" sz="48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country </a:t>
            </a:r>
            <a:r>
              <a:rPr kumimoji="0" lang="en-US" sz="48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regarded</a:t>
            </a:r>
            <a:r>
              <a:rPr kumimoji="0" lang="en-US" sz="4800" b="0" i="0" u="none" strike="noStrike" kern="0" cap="none" spc="-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</a:t>
            </a:r>
            <a:r>
              <a:rPr kumimoji="0" lang="en-US" sz="48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singular.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8729"/>
            <a:ext cx="11151533" cy="3807761"/>
          </a:xfrm>
        </p:spPr>
        <p:txBody>
          <a:bodyPr>
            <a:normAutofit/>
          </a:bodyPr>
          <a:lstStyle/>
          <a:p>
            <a:pPr marL="1225550" indent="-571500">
              <a:spcBef>
                <a:spcPts val="2930"/>
              </a:spcBef>
              <a:buClrTx/>
              <a:defRPr/>
            </a:pPr>
            <a:r>
              <a:rPr kumimoji="0" lang="en-US" sz="40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Philippines</a:t>
            </a:r>
            <a:r>
              <a:rPr kumimoji="0" lang="en-US" sz="40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4000" b="0" i="0" u="none" strike="noStrike" kern="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4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wondrous</a:t>
            </a:r>
            <a:r>
              <a:rPr kumimoji="0" lang="en-US" sz="40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40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place.</a:t>
            </a:r>
          </a:p>
          <a:p>
            <a:pPr marL="1225550" indent="-571500">
              <a:spcBef>
                <a:spcPts val="2930"/>
              </a:spcBef>
              <a:buClrTx/>
              <a:defRPr/>
            </a:pPr>
            <a:r>
              <a:rPr lang="en-US" sz="4000" u="sng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Japan</a:t>
            </a:r>
            <a:r>
              <a:rPr lang="en-US" sz="40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lang="en-US" sz="4000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US" sz="40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known for its rich traditions and cutting- edge technology. 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8746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2F23D-C0A5-A933-0B09-0CD8A9F2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304800"/>
            <a:ext cx="11694695" cy="6368716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rgbClr val="474747"/>
              </a:solidFill>
              <a:effectLst/>
              <a:uLnTx/>
              <a:uFillTx/>
              <a:latin typeface="Calibri"/>
              <a:ea typeface="+mj-ea"/>
              <a:cs typeface="Times New Roman"/>
            </a:endParaRPr>
          </a:p>
          <a:p>
            <a:pPr marL="0" indent="0" algn="just">
              <a:buNone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j-ea"/>
                <a:cs typeface="Times New Roman"/>
              </a:rPr>
              <a:t>In grammar, person is how we distinguish between 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40C28"/>
                </a:solidFill>
                <a:effectLst/>
                <a:uLnTx/>
                <a:uFillTx/>
                <a:latin typeface="Calibri"/>
                <a:ea typeface="+mj-ea"/>
                <a:cs typeface="Times New Roman"/>
              </a:rPr>
              <a:t>the speaker or writer (first person), the person being addressed (second person), and any other people, objects, ideas, etc.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j-ea"/>
                <a:cs typeface="Times New Roman"/>
              </a:rPr>
              <a:t> 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40C28"/>
                </a:solidFill>
                <a:effectLst/>
                <a:uLnTx/>
                <a:uFillTx/>
                <a:latin typeface="Calibri"/>
                <a:ea typeface="+mj-ea"/>
                <a:cs typeface="Times New Roman"/>
              </a:rPr>
              <a:t>referred to (third person)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474747"/>
                </a:solidFill>
                <a:effectLst/>
                <a:uLnTx/>
                <a:uFillTx/>
                <a:latin typeface="Calibri"/>
                <a:ea typeface="+mj-ea"/>
                <a:cs typeface="Times New Roman"/>
              </a:rPr>
              <a:t>.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5D71CC5-D395-2D15-2B97-21365D82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29889"/>
              </p:ext>
            </p:extLst>
          </p:nvPr>
        </p:nvGraphicFramePr>
        <p:xfrm>
          <a:off x="2192419" y="3721768"/>
          <a:ext cx="8250992" cy="19932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496">
                  <a:extLst>
                    <a:ext uri="{9D8B030D-6E8A-4147-A177-3AD203B41FA5}">
                      <a16:colId xmlns:a16="http://schemas.microsoft.com/office/drawing/2014/main" val="166453755"/>
                    </a:ext>
                  </a:extLst>
                </a:gridCol>
                <a:gridCol w="4125496">
                  <a:extLst>
                    <a:ext uri="{9D8B030D-6E8A-4147-A177-3AD203B41FA5}">
                      <a16:colId xmlns:a16="http://schemas.microsoft.com/office/drawing/2014/main" val="269533096"/>
                    </a:ext>
                  </a:extLst>
                </a:gridCol>
              </a:tblGrid>
              <a:tr h="664411">
                <a:tc>
                  <a:txBody>
                    <a:bodyPr/>
                    <a:lstStyle/>
                    <a:p>
                      <a:r>
                        <a:rPr lang="en-US" sz="2400" dirty="0"/>
                        <a:t>FIRST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I, We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717846"/>
                  </a:ext>
                </a:extLst>
              </a:tr>
              <a:tr h="664411">
                <a:tc>
                  <a:txBody>
                    <a:bodyPr/>
                    <a:lstStyle/>
                    <a:p>
                      <a:r>
                        <a:rPr lang="en-US" sz="2400" dirty="0"/>
                        <a:t>SECOND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750298"/>
                  </a:ext>
                </a:extLst>
              </a:tr>
              <a:tr h="664411">
                <a:tc>
                  <a:txBody>
                    <a:bodyPr/>
                    <a:lstStyle/>
                    <a:p>
                      <a:r>
                        <a:rPr lang="en-US" sz="2400" dirty="0"/>
                        <a:t>THIRD PERSON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He, She, It, They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088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700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441510"/>
            <a:ext cx="11806516" cy="132005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l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300" b="0" i="0" u="none" strike="noStrike" kern="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18:</a:t>
            </a:r>
            <a:r>
              <a:rPr kumimoji="0" lang="en-US" sz="4300" b="0" i="0" u="none" strike="noStrike" kern="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Adjectives</a:t>
            </a:r>
            <a:r>
              <a:rPr kumimoji="0" lang="en-US" sz="4300" b="0" i="0" u="none" strike="noStrike" kern="0" cap="none" spc="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used</a:t>
            </a:r>
            <a:r>
              <a:rPr kumimoji="0" lang="en-US" sz="4300" b="0" i="0" u="none" strike="noStrike" kern="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as</a:t>
            </a:r>
            <a:r>
              <a:rPr kumimoji="0" lang="en-US" sz="4300" b="0" i="0" u="none" strike="noStrike" kern="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nouns</a:t>
            </a:r>
            <a:r>
              <a:rPr kumimoji="0" lang="en-US" sz="4300" b="0" i="0" u="none" strike="noStrike" kern="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</a:t>
            </a:r>
            <a:r>
              <a:rPr kumimoji="0" lang="en-US" sz="4300" b="0" i="0" u="none" strike="noStrike" kern="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considered plural.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8729"/>
            <a:ext cx="11151533" cy="3807761"/>
          </a:xfrm>
        </p:spPr>
        <p:txBody>
          <a:bodyPr>
            <a:normAutofit/>
          </a:bodyPr>
          <a:lstStyle/>
          <a:p>
            <a:pPr marL="608330" marR="0" lvl="0" indent="-571500" defTabSz="91440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4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poor</a:t>
            </a:r>
            <a:r>
              <a:rPr kumimoji="0" lang="en-US" sz="4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44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4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lang="en-US" sz="4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helped.</a:t>
            </a:r>
          </a:p>
          <a:p>
            <a:pPr marL="608330" marR="0" lvl="0" indent="-571500" defTabSz="914400" eaLnBrk="1" fontAlgn="auto" latinLnBrk="0" hangingPunct="1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4400" b="0" i="0" u="none" strike="noStrike" kern="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efficient</a:t>
            </a:r>
            <a:r>
              <a:rPr kumimoji="0" lang="en-US" sz="4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4400" b="0" i="0" u="none" strike="noStrike" kern="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</a:t>
            </a:r>
            <a:r>
              <a:rPr kumimoji="0" lang="en-US" sz="44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4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country</a:t>
            </a:r>
            <a:r>
              <a:rPr kumimoji="0" lang="en-US" sz="4400" b="0" i="0" u="none" strike="noStrike" kern="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needs.</a:t>
            </a:r>
          </a:p>
          <a:p>
            <a:pPr marL="608330" marR="0" lvl="0" indent="-571500" defTabSz="914400" eaLnBrk="1" fontAlgn="auto" latinLnBrk="0" hangingPunct="1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smart 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asset to the nation  </a:t>
            </a: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6837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441510"/>
            <a:ext cx="12030634" cy="238237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algn="l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RULE 19: Collective  nouns  may  be  singular  or  plural depending  on  whether  the  individual  members  are  acting individually or collectively.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916" y="3576919"/>
            <a:ext cx="11151533" cy="2944906"/>
          </a:xfrm>
        </p:spPr>
        <p:txBody>
          <a:bodyPr>
            <a:normAutofit/>
          </a:bodyPr>
          <a:lstStyle/>
          <a:p>
            <a:pPr marL="608330" marR="0" lvl="0" indent="-571500" defTabSz="914400" eaLnBrk="1" fontAlgn="auto" latinLnBrk="0" hangingPunct="1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4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n-ea"/>
                <a:cs typeface="Times New Roman"/>
              </a:rPr>
              <a:t>poor</a:t>
            </a:r>
            <a:r>
              <a:rPr kumimoji="0" lang="en-US" sz="44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44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</a:t>
            </a:r>
            <a:r>
              <a:rPr kumimoji="0" lang="en-US" sz="4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</a:t>
            </a:r>
            <a:r>
              <a:rPr kumimoji="0" lang="en-US" sz="44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helped.</a:t>
            </a:r>
          </a:p>
          <a:p>
            <a:pPr marL="608330" marR="0" lvl="0" indent="-571500" defTabSz="914400" eaLnBrk="1" fontAlgn="auto" latinLnBrk="0" hangingPunct="1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0" lang="en-US" sz="4400" b="0" i="0" u="none" strike="noStrike" kern="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efficient</a:t>
            </a:r>
            <a:r>
              <a:rPr kumimoji="0" lang="en-US" sz="4400" b="0" i="0" u="none" strike="noStrike" kern="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4400" b="0" i="0" u="none" strike="noStrike" kern="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what</a:t>
            </a:r>
            <a:r>
              <a:rPr kumimoji="0" lang="en-US" sz="4400" b="0" i="0" u="none" strike="noStrike" kern="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</a:t>
            </a:r>
            <a:r>
              <a:rPr kumimoji="0" lang="en-US" sz="4400" b="0" i="0" u="none" strike="noStrike" kern="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country</a:t>
            </a:r>
            <a:r>
              <a:rPr kumimoji="0" lang="en-US" sz="4400" b="0" i="0" u="none" strike="noStrike" kern="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needs.</a:t>
            </a:r>
          </a:p>
          <a:p>
            <a:pPr marL="608330" marR="0" lvl="0" indent="-571500" defTabSz="914400" eaLnBrk="1" fontAlgn="auto" latinLnBrk="0" hangingPunct="1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smart 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are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asset to the nation  </a:t>
            </a: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69142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844922"/>
            <a:ext cx="12030634" cy="158899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l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300" b="0" i="0" u="none" strike="noStrike" kern="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20:</a:t>
            </a:r>
            <a:r>
              <a:rPr kumimoji="0" lang="en-US" sz="4300" b="0" i="0" u="none" strike="noStrike" kern="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Title</a:t>
            </a:r>
            <a:r>
              <a:rPr kumimoji="0" lang="en-US" sz="4300" b="0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of</a:t>
            </a:r>
            <a:r>
              <a:rPr kumimoji="0" lang="en-US" sz="4300" b="0" i="0" u="none" strike="noStrike" kern="0" cap="none" spc="-1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books,</a:t>
            </a:r>
            <a:r>
              <a:rPr kumimoji="0" lang="en-US" sz="4300" b="0" i="0" u="none" strike="noStrike" kern="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plays,</a:t>
            </a:r>
            <a:r>
              <a:rPr kumimoji="0" lang="en-US" sz="4300" b="0" i="0" u="none" strike="noStrike" kern="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articles,</a:t>
            </a:r>
            <a:r>
              <a:rPr kumimoji="0" lang="en-US" sz="4300" b="0" i="0" u="none" strike="noStrike" kern="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movies</a:t>
            </a:r>
            <a:r>
              <a:rPr kumimoji="0" lang="en-US" sz="4300" b="0" i="0" u="none" strike="noStrike" kern="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 </a:t>
            </a:r>
            <a:r>
              <a:rPr kumimoji="0" lang="en-US" sz="43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regarded</a:t>
            </a:r>
            <a:r>
              <a:rPr kumimoji="0" lang="en-US" sz="4300" b="0" i="0" u="none" strike="noStrike" kern="0" cap="none" spc="-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as</a:t>
            </a:r>
            <a:r>
              <a:rPr kumimoji="0" lang="en-US" sz="4300" b="0" i="0" u="none" strike="noStrike" kern="0" cap="none" spc="-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singular.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7" y="3068172"/>
            <a:ext cx="11151533" cy="2944906"/>
          </a:xfrm>
        </p:spPr>
        <p:txBody>
          <a:bodyPr>
            <a:normAutofit/>
          </a:bodyPr>
          <a:lstStyle/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“Great</a:t>
            </a:r>
            <a:r>
              <a:rPr kumimoji="0" lang="en-US" sz="3200" b="0" i="0" u="sng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Expectations”</a:t>
            </a:r>
            <a:r>
              <a:rPr kumimoji="0" lang="en-US" sz="3200" b="0" i="0" u="sng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must</a:t>
            </a:r>
            <a:r>
              <a:rPr kumimoji="0" lang="en-US" sz="3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read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novel.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“The</a:t>
            </a:r>
            <a:r>
              <a:rPr kumimoji="0" lang="en-US" sz="3200" b="0" i="0" u="sng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Three</a:t>
            </a:r>
            <a:r>
              <a:rPr kumimoji="0" lang="en-US" sz="32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Musketeers”</a:t>
            </a:r>
            <a:r>
              <a:rPr kumimoji="0" lang="en-US" sz="32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was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written</a:t>
            </a:r>
            <a:r>
              <a:rPr kumimoji="0" lang="en-US" sz="3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by</a:t>
            </a:r>
            <a:r>
              <a:rPr kumimoji="0" lang="en-US" sz="32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Alexander</a:t>
            </a: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Dumas.</a:t>
            </a: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3200" u="sng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“The Great Gatsby” </a:t>
            </a:r>
            <a:r>
              <a:rPr lang="en-US" sz="3200" kern="0" spc="-1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US" sz="32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often considered a classic of American literature. </a:t>
            </a: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0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“Inception”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explores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the complex layers of </a:t>
            </a:r>
            <a:r>
              <a:rPr lang="en-US" sz="32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dreams and reality. 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336102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844922"/>
            <a:ext cx="12030634" cy="158899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algn="l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 21:</a:t>
            </a:r>
            <a:r>
              <a:rPr kumimoji="0" lang="en-US" sz="4800" b="0" i="0" u="none" strike="noStrike" kern="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If</a:t>
            </a:r>
            <a:r>
              <a:rPr kumimoji="0" lang="en-US" sz="4800" b="0" i="0" u="none" strike="noStrike" kern="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</a:t>
            </a:r>
            <a:r>
              <a:rPr kumimoji="0" lang="en-US" sz="4800" b="0" i="0" u="none" strike="noStrike" kern="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sentence</a:t>
            </a:r>
            <a:r>
              <a:rPr kumimoji="0" lang="en-US" sz="4800" b="0" i="0" u="none" strike="noStrike" kern="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begins</a:t>
            </a:r>
            <a:r>
              <a:rPr kumimoji="0" lang="en-US" sz="4800" b="0" i="0" u="none" strike="noStrike" kern="0" cap="none" spc="1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with</a:t>
            </a:r>
            <a:r>
              <a:rPr kumimoji="0" lang="en-US" sz="4800" b="0" i="0" u="none" strike="noStrike" kern="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it,</a:t>
            </a:r>
            <a:r>
              <a:rPr kumimoji="0" lang="en-US" sz="4800" b="0" i="0" u="none" strike="noStrike" kern="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800" b="0" i="0" u="none" strike="noStrike" kern="0" cap="none" spc="1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 </a:t>
            </a:r>
            <a:r>
              <a:rPr kumimoji="0" lang="en-US" sz="4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is</a:t>
            </a:r>
            <a:r>
              <a:rPr kumimoji="0" lang="en-US" sz="4800" b="0" i="0" u="none" strike="noStrike" kern="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always</a:t>
            </a:r>
            <a:r>
              <a:rPr kumimoji="0" lang="en-US" sz="4800" b="0" i="0" u="none" strike="noStrike" kern="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8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singular.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7" y="3068172"/>
            <a:ext cx="11151533" cy="2203075"/>
          </a:xfrm>
        </p:spPr>
        <p:txBody>
          <a:bodyPr>
            <a:normAutofit/>
          </a:bodyPr>
          <a:lstStyle/>
          <a:p>
            <a:pPr marL="469900" marR="5080" lvl="0" indent="-45720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schools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which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must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assume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responsibility.</a:t>
            </a:r>
          </a:p>
          <a:p>
            <a:pPr marL="469900" marR="5080" lvl="0" indent="-45720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It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 who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must take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care</a:t>
            </a:r>
            <a:r>
              <a:rPr kumimoji="0" lang="en-US" sz="32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environment.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1641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366" y="844922"/>
            <a:ext cx="12030634" cy="158899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tabLst/>
              <a:defRPr/>
            </a:pPr>
            <a:r>
              <a:rPr kumimoji="0" lang="en-US" sz="8800" b="0" i="0" u="none" strike="noStrike" kern="0" cap="none" spc="-37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FINAL</a:t>
            </a:r>
            <a:r>
              <a:rPr kumimoji="0" lang="en-US" sz="8800" b="0" i="0" u="none" strike="noStrike" kern="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8800" b="0" i="0" u="none" strike="noStrike" kern="0" cap="none" spc="-4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RULE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657" y="3068172"/>
            <a:ext cx="11151533" cy="2203075"/>
          </a:xfrm>
        </p:spPr>
        <p:txBody>
          <a:bodyPr>
            <a:normAutofit fontScale="70000" lnSpcReduction="20000"/>
          </a:bodyPr>
          <a:lstStyle/>
          <a:p>
            <a:pPr marL="3290570" marR="5080" lvl="0" indent="-3278504" defTabSz="914400" eaLnBrk="1" fontAlgn="auto" latinLnBrk="0" hangingPunct="1">
              <a:lnSpc>
                <a:spcPts val="8980"/>
              </a:lnSpc>
              <a:spcBef>
                <a:spcPts val="17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Only</a:t>
            </a:r>
            <a:r>
              <a:rPr kumimoji="0" lang="en-US" sz="88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8800" b="0" i="0" u="none" strike="noStrike" kern="0" cap="none" spc="-3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8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subject</a:t>
            </a:r>
            <a:r>
              <a:rPr kumimoji="0" lang="en-US" sz="8800" b="0" i="0" u="none" strike="noStrike" kern="0" cap="none" spc="-3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88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affects </a:t>
            </a: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8800" b="0" i="0" u="none" strike="noStrike" kern="0" cap="none" spc="-2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8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verb.</a:t>
            </a:r>
            <a:endParaRPr kumimoji="0" lang="en-US" sz="8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89368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71" y="215152"/>
            <a:ext cx="5446058" cy="122368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7200" b="1" i="0" u="none" strike="noStrike" kern="0" cap="none" spc="-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ACTIVITY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5" y="1721224"/>
            <a:ext cx="11604811" cy="5136776"/>
          </a:xfrm>
        </p:spPr>
        <p:txBody>
          <a:bodyPr>
            <a:normAutofit lnSpcReduction="10000"/>
          </a:bodyPr>
          <a:lstStyle/>
          <a:p>
            <a:pPr marL="490855" marR="0" lvl="0" indent="-455930" defTabSz="914400" eaLnBrk="1" fontAlgn="auto" latinLnBrk="0" hangingPunct="1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90855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His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pants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(was,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were)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torn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during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match.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715" lvl="0" indent="519430" defTabSz="914400" eaLnBrk="1" fontAlgn="auto" latinLnBrk="0" hangingPunct="1">
              <a:lnSpc>
                <a:spcPct val="80000"/>
              </a:lnSpc>
              <a:spcBef>
                <a:spcPts val="139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32130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Aron,</a:t>
            </a:r>
            <a:r>
              <a:rPr kumimoji="0" lang="en-US" sz="3600" b="0" i="0" u="none" strike="noStrike" kern="0" cap="none" spc="2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together</a:t>
            </a:r>
            <a:r>
              <a:rPr kumimoji="0" lang="en-US" sz="3600" b="0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with</a:t>
            </a:r>
            <a:r>
              <a:rPr kumimoji="0" lang="en-US" sz="3600" b="0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his</a:t>
            </a:r>
            <a:r>
              <a:rPr kumimoji="0" lang="en-US" sz="36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wife,</a:t>
            </a:r>
            <a:r>
              <a:rPr kumimoji="0" lang="en-US" sz="36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(greet,</a:t>
            </a:r>
            <a:r>
              <a:rPr kumimoji="0" lang="en-US" sz="3600" b="0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greets)</a:t>
            </a:r>
            <a:r>
              <a:rPr kumimoji="0" lang="en-US" sz="3600" b="0" i="0" u="none" strike="noStrike" kern="0" cap="none" spc="2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25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guests</a:t>
            </a:r>
            <a:r>
              <a:rPr kumimoji="0" lang="en-US" sz="3600" b="0" i="0" u="none" strike="noStrike" kern="0" cap="none" spc="2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party.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83234" marR="0" lvl="0" indent="-448309" defTabSz="91440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83234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truthful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always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trustworthy.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6090" marR="0" lvl="0" indent="-431165" defTabSz="914400" eaLnBrk="1" fontAlgn="auto" latinLnBrk="0" hangingPunct="1">
              <a:lnSpc>
                <a:spcPct val="100000"/>
              </a:lnSpc>
              <a:spcBef>
                <a:spcPts val="545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466090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6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number</a:t>
            </a:r>
            <a:r>
              <a:rPr kumimoji="0" lang="en-US" sz="3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6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soldiers</a:t>
            </a:r>
            <a:r>
              <a:rPr kumimoji="0" lang="en-US" sz="3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(was,</a:t>
            </a:r>
            <a:r>
              <a:rPr kumimoji="0" lang="en-US" sz="36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were)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injured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during</a:t>
            </a:r>
            <a:r>
              <a:rPr kumimoji="0" lang="en-US" sz="36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war.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492759" defTabSz="914400" eaLnBrk="1" fontAlgn="auto" latinLnBrk="0" hangingPunct="1">
              <a:lnSpc>
                <a:spcPts val="3460"/>
              </a:lnSpc>
              <a:spcBef>
                <a:spcPts val="136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05459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number</a:t>
            </a:r>
            <a:r>
              <a:rPr kumimoji="0" lang="en-US" sz="36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6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deceased</a:t>
            </a:r>
            <a:r>
              <a:rPr kumimoji="0" lang="en-US" sz="36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soldiers</a:t>
            </a:r>
            <a:r>
              <a:rPr kumimoji="0" lang="en-US" sz="36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6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600" b="0" i="0" u="none" strike="noStrike" kern="0" cap="none" spc="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not</a:t>
            </a:r>
            <a:r>
              <a:rPr kumimoji="0" lang="en-US" sz="3600" b="0" i="0" u="none" strike="noStrike" kern="0" cap="none" spc="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stored</a:t>
            </a:r>
            <a:r>
              <a:rPr kumimoji="0" lang="en-US" sz="3600" b="0" i="0" u="none" strike="noStrike" kern="0" cap="none" spc="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lang="en-US" sz="3600" b="0" i="0" u="none" strike="noStrike" kern="0" cap="none" spc="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record</a:t>
            </a:r>
            <a:r>
              <a:rPr kumimoji="0" lang="en-US" sz="36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book.</a:t>
            </a:r>
          </a:p>
          <a:p>
            <a:pPr marL="12700" marR="5080" indent="492759">
              <a:lnSpc>
                <a:spcPts val="3460"/>
              </a:lnSpc>
              <a:spcBef>
                <a:spcPts val="1360"/>
              </a:spcBef>
              <a:buClrTx/>
              <a:buFontTx/>
              <a:buAutoNum type="arabicPeriod"/>
              <a:tabLst>
                <a:tab pos="505459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Swimming(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is,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favorite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sport.</a:t>
            </a:r>
          </a:p>
          <a:p>
            <a:pPr marL="12700" marR="5080" indent="492759">
              <a:lnSpc>
                <a:spcPts val="3460"/>
              </a:lnSpc>
              <a:spcBef>
                <a:spcPts val="1360"/>
              </a:spcBef>
              <a:buClrTx/>
              <a:buFontTx/>
              <a:buAutoNum type="arabicPeriod"/>
              <a:tabLst>
                <a:tab pos="505459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There</a:t>
            </a:r>
            <a:r>
              <a:rPr kumimoji="0" lang="en-US" sz="36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(was,</a:t>
            </a:r>
            <a:r>
              <a:rPr kumimoji="0" lang="en-US" sz="36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were)</a:t>
            </a:r>
            <a:r>
              <a:rPr kumimoji="0" lang="en-US" sz="36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many</a:t>
            </a:r>
            <a:r>
              <a:rPr kumimoji="0" lang="en-US" sz="36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difficulties</a:t>
            </a:r>
            <a:r>
              <a:rPr kumimoji="0" lang="en-US" sz="3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regarding</a:t>
            </a:r>
            <a:r>
              <a:rPr kumimoji="0" lang="en-US" sz="36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situation.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indent="492759">
              <a:lnSpc>
                <a:spcPts val="3460"/>
              </a:lnSpc>
              <a:spcBef>
                <a:spcPts val="1360"/>
              </a:spcBef>
              <a:buClrTx/>
              <a:buFontTx/>
              <a:buAutoNum type="arabicPeriod"/>
              <a:tabLst>
                <a:tab pos="505459" algn="l"/>
              </a:tabLst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492759" defTabSz="914400" eaLnBrk="1" fontAlgn="auto" latinLnBrk="0" hangingPunct="1">
              <a:lnSpc>
                <a:spcPts val="3460"/>
              </a:lnSpc>
              <a:spcBef>
                <a:spcPts val="1360"/>
              </a:spcBef>
              <a:spcAft>
                <a:spcPts val="0"/>
              </a:spcAft>
              <a:buClrTx/>
              <a:buSzTx/>
              <a:buFontTx/>
              <a:buAutoNum type="arabicPeriod"/>
              <a:tabLst>
                <a:tab pos="505459" algn="l"/>
              </a:tabLst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7258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71" y="215152"/>
            <a:ext cx="5446058" cy="122368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7200" b="1" i="0" u="none" strike="noStrike" kern="0" cap="none" spc="-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ACTIVITY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640541"/>
            <a:ext cx="11752729" cy="5002307"/>
          </a:xfrm>
        </p:spPr>
        <p:txBody>
          <a:bodyPr>
            <a:normAutofit fontScale="92500" lnSpcReduction="20000"/>
          </a:bodyPr>
          <a:lstStyle/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None/>
              <a:tabLst>
                <a:tab pos="484505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8. There</a:t>
            </a:r>
            <a:r>
              <a:rPr kumimoji="0" lang="en-US" sz="3600" b="0" i="0" u="none" strike="noStrike" kern="0" cap="none" spc="-1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(was,</a:t>
            </a:r>
            <a:r>
              <a:rPr kumimoji="0" lang="en-US" sz="36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were)</a:t>
            </a:r>
            <a:r>
              <a:rPr kumimoji="0" lang="en-US" sz="3600" b="0" i="0" u="none" strike="noStrike" kern="0" cap="none" spc="-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many</a:t>
            </a:r>
            <a:r>
              <a:rPr kumimoji="0" lang="en-US" sz="36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difficulties</a:t>
            </a:r>
            <a:r>
              <a:rPr kumimoji="0" lang="en-US" sz="3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regarding</a:t>
            </a:r>
            <a:r>
              <a:rPr kumimoji="0" lang="en-US" sz="36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1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situation.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34925" marR="0" lvl="0" indent="0" defTabSz="914400" eaLnBrk="1" fontAlgn="auto" latinLnBrk="0" hangingPunct="1">
              <a:lnSpc>
                <a:spcPct val="10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None/>
              <a:tabLst>
                <a:tab pos="492125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9. Here</a:t>
            </a:r>
            <a:r>
              <a:rPr kumimoji="0" lang="en-US" sz="3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(lie,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lies)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tomb</a:t>
            </a:r>
            <a:r>
              <a:rPr kumimoji="0" lang="en-US" sz="36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opt</a:t>
            </a:r>
            <a:r>
              <a:rPr kumimoji="0" lang="en-US" sz="3600" b="0" i="0" u="none" strike="noStrike" kern="0" cap="none" spc="-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Albert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Einstein.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715" lvl="0" indent="0" defTabSz="914400" eaLnBrk="1" fontAlgn="auto" latinLnBrk="0" hangingPunct="1">
              <a:lnSpc>
                <a:spcPts val="3890"/>
              </a:lnSpc>
              <a:spcBef>
                <a:spcPts val="1460"/>
              </a:spcBef>
              <a:spcAft>
                <a:spcPts val="0"/>
              </a:spcAft>
              <a:buClrTx/>
              <a:buSz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10. Either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she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her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friends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responsible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for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this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accident.</a:t>
            </a:r>
            <a:endParaRPr lang="en-US" sz="360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marR="5715" lvl="0" indent="0" defTabSz="914400" eaLnBrk="1" fontAlgn="auto" latinLnBrk="0" hangingPunct="1">
              <a:lnSpc>
                <a:spcPts val="3890"/>
              </a:lnSpc>
              <a:spcBef>
                <a:spcPts val="1460"/>
              </a:spcBef>
              <a:spcAft>
                <a:spcPts val="0"/>
              </a:spcAft>
              <a:buClrTx/>
              <a:buSz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11. George </a:t>
            </a:r>
            <a:r>
              <a:rPr kumimoji="0" lang="en-US" sz="35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Tamara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(doesn’t,</a:t>
            </a:r>
            <a:r>
              <a:rPr lang="en-US" sz="3500" kern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don’t) </a:t>
            </a:r>
            <a:r>
              <a:rPr kumimoji="0" lang="en-US" sz="35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want </a:t>
            </a:r>
            <a:r>
              <a:rPr kumimoji="0" lang="en-US" sz="35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 see </a:t>
            </a:r>
            <a:r>
              <a:rPr kumimoji="0" lang="en-US" sz="35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that </a:t>
            </a: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movie.</a:t>
            </a:r>
          </a:p>
          <a:p>
            <a:pPr marL="12700" marR="5715" lvl="0" indent="0" defTabSz="914400" eaLnBrk="1" fontAlgn="auto" latinLnBrk="0" hangingPunct="1">
              <a:lnSpc>
                <a:spcPts val="3890"/>
              </a:lnSpc>
              <a:spcBef>
                <a:spcPts val="1460"/>
              </a:spcBef>
              <a:spcAft>
                <a:spcPts val="0"/>
              </a:spcAft>
              <a:buClrTx/>
              <a:buSz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r>
              <a:rPr lang="en-US" sz="35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12.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Annie</a:t>
            </a:r>
            <a:r>
              <a:rPr kumimoji="0" lang="en-US" sz="35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35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her</a:t>
            </a:r>
            <a:r>
              <a:rPr kumimoji="0" lang="en-US" sz="35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brothers</a:t>
            </a:r>
            <a:r>
              <a:rPr kumimoji="0" lang="en-US" sz="35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5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5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at</a:t>
            </a:r>
            <a:r>
              <a:rPr kumimoji="0" lang="en-US" sz="35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school.</a:t>
            </a:r>
          </a:p>
          <a:p>
            <a:pPr marL="12700" marR="5715" indent="0">
              <a:lnSpc>
                <a:spcPts val="3890"/>
              </a:lnSpc>
              <a:spcBef>
                <a:spcPts val="1460"/>
              </a:spcBef>
              <a:buClr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r>
              <a:rPr lang="en-US" sz="35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13.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5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man</a:t>
            </a:r>
            <a:r>
              <a:rPr kumimoji="0" lang="en-US" sz="35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with</a:t>
            </a:r>
            <a:r>
              <a:rPr kumimoji="0" lang="en-US" sz="35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all</a:t>
            </a:r>
            <a:r>
              <a:rPr kumimoji="0" lang="en-US" sz="35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5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birds</a:t>
            </a:r>
            <a:r>
              <a:rPr kumimoji="0" lang="en-US" sz="35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(live,</a:t>
            </a:r>
            <a:r>
              <a:rPr kumimoji="0" lang="en-US" sz="35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lives)</a:t>
            </a:r>
            <a:r>
              <a:rPr kumimoji="0" lang="en-US" sz="35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</a:t>
            </a:r>
            <a:r>
              <a:rPr kumimoji="0" lang="en-US" sz="35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5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street.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715" indent="0">
              <a:lnSpc>
                <a:spcPts val="3890"/>
              </a:lnSpc>
              <a:spcBef>
                <a:spcPts val="1460"/>
              </a:spcBef>
              <a:buClr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14.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Either</a:t>
            </a:r>
            <a:r>
              <a:rPr kumimoji="0" lang="en-US" sz="3500" b="0" i="0" u="none" strike="noStrike" kern="0" cap="none" spc="-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answer</a:t>
            </a:r>
            <a:r>
              <a:rPr kumimoji="0" lang="en-US" sz="35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5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5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5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acceptable.</a:t>
            </a:r>
            <a:endParaRPr kumimoji="0" lang="en-US" sz="3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715" lvl="0" indent="0" defTabSz="914400" eaLnBrk="1" fontAlgn="auto" latinLnBrk="0" hangingPunct="1">
              <a:lnSpc>
                <a:spcPts val="3890"/>
              </a:lnSpc>
              <a:spcBef>
                <a:spcPts val="1460"/>
              </a:spcBef>
              <a:spcAft>
                <a:spcPts val="0"/>
              </a:spcAft>
              <a:buClrTx/>
              <a:buSz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endParaRPr kumimoji="0" lang="en-US" sz="40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715" lvl="0" indent="0" defTabSz="914400" eaLnBrk="1" fontAlgn="auto" latinLnBrk="0" hangingPunct="1">
              <a:lnSpc>
                <a:spcPts val="3890"/>
              </a:lnSpc>
              <a:spcBef>
                <a:spcPts val="1460"/>
              </a:spcBef>
              <a:spcAft>
                <a:spcPts val="0"/>
              </a:spcAft>
              <a:buClrTx/>
              <a:buSz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715" lvl="0" indent="0" defTabSz="914400" eaLnBrk="1" fontAlgn="auto" latinLnBrk="0" hangingPunct="1">
              <a:lnSpc>
                <a:spcPts val="3890"/>
              </a:lnSpc>
              <a:spcBef>
                <a:spcPts val="1460"/>
              </a:spcBef>
              <a:spcAft>
                <a:spcPts val="0"/>
              </a:spcAft>
              <a:buClrTx/>
              <a:buSzTx/>
              <a:buNone/>
              <a:tabLst>
                <a:tab pos="628015" algn="l"/>
                <a:tab pos="1995170" algn="l"/>
                <a:tab pos="2854960" algn="l"/>
                <a:tab pos="3485515" algn="l"/>
                <a:tab pos="4319270" algn="l"/>
                <a:tab pos="5840730" algn="l"/>
                <a:tab pos="6663690" algn="l"/>
                <a:tab pos="7625715" algn="l"/>
                <a:tab pos="9957435" algn="l"/>
                <a:tab pos="10742295" algn="l"/>
              </a:tabLst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885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71" y="215152"/>
            <a:ext cx="5446058" cy="122368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7200" b="1" i="0" u="none" strike="noStrike" kern="0" cap="none" spc="-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ACTIVITY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640541"/>
            <a:ext cx="11752729" cy="5002307"/>
          </a:xfrm>
        </p:spPr>
        <p:txBody>
          <a:bodyPr>
            <a:normAutofit fontScale="85000" lnSpcReduction="10000"/>
          </a:bodyPr>
          <a:lstStyle/>
          <a:p>
            <a:pPr marL="47625" marR="0" lvl="0" indent="0" defTabSz="914400" eaLnBrk="1" fontAlgn="auto" latinLnBrk="0" hangingPunct="1">
              <a:lnSpc>
                <a:spcPct val="100000"/>
              </a:lnSpc>
              <a:spcBef>
                <a:spcPts val="915"/>
              </a:spcBef>
              <a:spcAft>
                <a:spcPts val="0"/>
              </a:spcAft>
              <a:buClrTx/>
              <a:buSzTx/>
              <a:buNone/>
              <a:tabLst>
                <a:tab pos="808990" algn="l"/>
              </a:tabLst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15. Nobody</a:t>
            </a:r>
            <a:r>
              <a:rPr kumimoji="0" lang="en-US" sz="3800" b="0" i="0" u="none" strike="noStrike" kern="0" cap="none" spc="-1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(know,</a:t>
            </a:r>
            <a:r>
              <a:rPr kumimoji="0" lang="en-US" sz="3800" b="0" i="0" u="none" strike="noStrike" kern="0" cap="none" spc="-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knows)</a:t>
            </a:r>
            <a:r>
              <a:rPr kumimoji="0" lang="en-US" sz="3800" b="0" i="0" u="none" strike="noStrike" kern="0" cap="none" spc="-10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800" b="0" i="0" u="none" strike="noStrike" kern="0" cap="none" spc="-1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trouble</a:t>
            </a:r>
            <a:r>
              <a:rPr kumimoji="0" lang="en-US" sz="3800" b="0" i="0" u="none" strike="noStrike" kern="0" cap="none" spc="-10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I've</a:t>
            </a:r>
            <a:r>
              <a:rPr kumimoji="0" lang="en-US" sz="3800" b="0" i="0" u="none" strike="noStrike" kern="0" cap="none" spc="-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seen.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ts val="4320"/>
              </a:lnSpc>
              <a:spcBef>
                <a:spcPts val="1475"/>
              </a:spcBef>
              <a:spcAft>
                <a:spcPts val="0"/>
              </a:spcAft>
              <a:buClrTx/>
              <a:buSzTx/>
              <a:buNone/>
              <a:tabLst>
                <a:tab pos="905510" algn="l"/>
                <a:tab pos="2230120" algn="l"/>
                <a:tab pos="3834765" algn="l"/>
                <a:tab pos="4694555" algn="l"/>
                <a:tab pos="5706745" algn="l"/>
                <a:tab pos="6552565" algn="l"/>
                <a:tab pos="7790180" algn="l"/>
                <a:tab pos="8436610" algn="l"/>
                <a:tab pos="8884285" algn="l"/>
                <a:tab pos="10376535" algn="l"/>
              </a:tabLst>
              <a:defRPr/>
            </a:pP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16. Eight</a:t>
            </a:r>
            <a:r>
              <a:rPr lang="en-US" sz="3800" kern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dollars 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(is, are) 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price 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lang="en-US" sz="3800" kern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movie these days.</a:t>
            </a:r>
          </a:p>
          <a:p>
            <a:pPr marL="12700" marR="6350" lvl="0" indent="0" defTabSz="914400" eaLnBrk="1" fontAlgn="auto" latinLnBrk="0" hangingPunct="1">
              <a:lnSpc>
                <a:spcPts val="3070"/>
              </a:lnSpc>
              <a:spcBef>
                <a:spcPts val="844"/>
              </a:spcBef>
              <a:spcAft>
                <a:spcPts val="0"/>
              </a:spcAft>
              <a:buClrTx/>
              <a:buSzTx/>
              <a:buNone/>
              <a:tabLst>
                <a:tab pos="719455" algn="l"/>
                <a:tab pos="1536700" algn="l"/>
                <a:tab pos="3439795" algn="l"/>
                <a:tab pos="5118100" algn="l"/>
                <a:tab pos="6379210" algn="l"/>
                <a:tab pos="7378700" algn="l"/>
                <a:tab pos="8288655" algn="l"/>
                <a:tab pos="9867900" algn="l"/>
                <a:tab pos="10822305" algn="l"/>
              </a:tabLst>
              <a:defRPr/>
            </a:pPr>
            <a:r>
              <a:rPr lang="en-US" sz="3800" kern="0" spc="-10" dirty="0">
                <a:solidFill>
                  <a:schemeClr val="bg1"/>
                </a:solidFill>
                <a:latin typeface="Times New Roman"/>
                <a:cs typeface="Times New Roman"/>
              </a:rPr>
              <a:t>17. 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lang="en-US" sz="3800" kern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committee</a:t>
            </a:r>
            <a:r>
              <a:rPr lang="en-US" sz="3800" kern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members (</a:t>
            </a:r>
            <a:r>
              <a:rPr kumimoji="0" lang="en-US" sz="3800" b="0" i="0" u="none" strike="noStrike" kern="0" cap="none" spc="-1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leads,lead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) 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very</a:t>
            </a:r>
            <a:r>
              <a:rPr lang="en-US" sz="3800" kern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different</a:t>
            </a:r>
            <a:r>
              <a:rPr lang="en-US" sz="3800" kern="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lives 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in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private.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22860" marR="0" lvl="0" indent="0" defTabSz="914400" eaLnBrk="1" fontAlgn="auto" latinLnBrk="0" hangingPunct="1">
              <a:lnSpc>
                <a:spcPct val="100000"/>
              </a:lnSpc>
              <a:spcBef>
                <a:spcPts val="655"/>
              </a:spcBef>
              <a:spcAft>
                <a:spcPts val="0"/>
              </a:spcAft>
              <a:buClrTx/>
              <a:buSzTx/>
              <a:buNone/>
              <a:tabLst>
                <a:tab pos="608965" algn="l"/>
              </a:tabLst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18. All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800" b="0" i="0" u="none" strike="noStrike" kern="0" cap="none" spc="-4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CDs,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even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scratched</a:t>
            </a:r>
            <a:r>
              <a:rPr kumimoji="0" lang="en-US" sz="3800" b="0" i="0" u="none" strike="noStrike" kern="0" cap="none" spc="-3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one,</a:t>
            </a:r>
            <a:r>
              <a:rPr kumimoji="0" lang="en-US" sz="3800" b="0" i="0" u="none" strike="noStrike" kern="0" cap="none" spc="-4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this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case.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ts val="3070"/>
              </a:lnSpc>
              <a:spcBef>
                <a:spcPts val="1380"/>
              </a:spcBef>
              <a:spcAft>
                <a:spcPts val="0"/>
              </a:spcAft>
              <a:buClrTx/>
              <a:buSzTx/>
              <a:buNone/>
              <a:tabLst>
                <a:tab pos="675640" algn="l"/>
              </a:tabLst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19. Not</a:t>
            </a:r>
            <a:r>
              <a:rPr kumimoji="0" lang="en-US" sz="3800" b="0" i="0" u="none" strike="noStrike" kern="0" cap="none" spc="28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only</a:t>
            </a:r>
            <a:r>
              <a:rPr kumimoji="0" lang="en-US" sz="3800" b="0" i="0" u="none" strike="noStrike" kern="0" cap="none" spc="30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800" b="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school</a:t>
            </a:r>
            <a:r>
              <a:rPr kumimoji="0" lang="en-US" sz="3800" b="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but</a:t>
            </a:r>
            <a:r>
              <a:rPr kumimoji="0" lang="en-US" sz="3800" b="0" i="0" u="none" strike="noStrike" kern="0" cap="none" spc="3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also</a:t>
            </a:r>
            <a:r>
              <a:rPr kumimoji="0" lang="en-US" sz="3800" b="0" i="0" u="none" strike="noStrike" kern="0" cap="none" spc="29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800" b="0" i="0" u="none" strike="noStrike" kern="0" cap="none" spc="3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library</a:t>
            </a:r>
            <a:r>
              <a:rPr kumimoji="0" lang="en-US" sz="3800" b="0" i="0" u="none" strike="noStrike" kern="0" cap="none" spc="3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lang="en-US" sz="3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was,were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  <a:r>
              <a:rPr kumimoji="0" lang="en-US" sz="3800" b="0" i="0" u="none" strike="noStrike" kern="0" cap="none" spc="29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shut</a:t>
            </a:r>
            <a:r>
              <a:rPr kumimoji="0" lang="en-US" sz="3800" b="0" i="0" u="none" strike="noStrike" kern="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down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for</a:t>
            </a:r>
            <a:r>
              <a:rPr kumimoji="0" lang="en-US" sz="3800" b="0" i="0" u="none" strike="noStrike" kern="0" cap="none" spc="-1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celebration.</a:t>
            </a:r>
          </a:p>
          <a:p>
            <a:pPr marL="12700" marR="5080" lvl="0" indent="0" defTabSz="914400" eaLnBrk="1" fontAlgn="auto" latinLnBrk="0" hangingPunct="1">
              <a:lnSpc>
                <a:spcPts val="3070"/>
              </a:lnSpc>
              <a:spcBef>
                <a:spcPts val="1380"/>
              </a:spcBef>
              <a:spcAft>
                <a:spcPts val="0"/>
              </a:spcAft>
              <a:buClrTx/>
              <a:buSzTx/>
              <a:buNone/>
              <a:tabLst>
                <a:tab pos="675640" algn="l"/>
              </a:tabLst>
              <a:defRPr/>
            </a:pP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20. Ten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kilometers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school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back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(make,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makes)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for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very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long</a:t>
            </a:r>
            <a:r>
              <a:rPr kumimoji="0" lang="en-US" sz="3800" b="0" i="0" u="none" strike="noStrike" kern="0" cap="none" spc="-1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day.</a:t>
            </a:r>
          </a:p>
          <a:p>
            <a:pPr marL="12700" marR="5080" lvl="0" indent="0" defTabSz="914400" eaLnBrk="1" fontAlgn="auto" latinLnBrk="0" hangingPunct="1">
              <a:lnSpc>
                <a:spcPts val="3070"/>
              </a:lnSpc>
              <a:spcBef>
                <a:spcPts val="1380"/>
              </a:spcBef>
              <a:spcAft>
                <a:spcPts val="0"/>
              </a:spcAft>
              <a:buClrTx/>
              <a:buSzTx/>
              <a:buNone/>
              <a:tabLst>
                <a:tab pos="675640" algn="l"/>
              </a:tabLst>
              <a:defRPr/>
            </a:pP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21. Several</a:t>
            </a:r>
            <a:r>
              <a:rPr kumimoji="0" lang="en-US" sz="3800" b="0" i="0" u="none" strike="noStrike" kern="0" cap="none" spc="-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800" b="0" i="0" u="none" strike="noStrike" kern="0" cap="none" spc="-2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dropping</a:t>
            </a:r>
            <a:r>
              <a:rPr kumimoji="0" lang="en-US" sz="3800" b="0" i="0" u="none" strike="noStrike" kern="0" cap="none" spc="-45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800" b="0" i="0" u="none" strike="noStrike" kern="0" cap="none" spc="-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/>
                <a:cs typeface="Times New Roman"/>
              </a:rPr>
              <a:t>class.</a:t>
            </a:r>
            <a:endParaRPr kumimoji="0" lang="en-US" sz="3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ts val="4320"/>
              </a:lnSpc>
              <a:spcBef>
                <a:spcPts val="1475"/>
              </a:spcBef>
              <a:spcAft>
                <a:spcPts val="0"/>
              </a:spcAft>
              <a:buClrTx/>
              <a:buSzTx/>
              <a:buNone/>
              <a:tabLst>
                <a:tab pos="905510" algn="l"/>
                <a:tab pos="2230120" algn="l"/>
                <a:tab pos="3834765" algn="l"/>
                <a:tab pos="4694555" algn="l"/>
                <a:tab pos="5706745" algn="l"/>
                <a:tab pos="6552565" algn="l"/>
                <a:tab pos="7790180" algn="l"/>
                <a:tab pos="8436610" algn="l"/>
                <a:tab pos="8884285" algn="l"/>
                <a:tab pos="10376535" algn="l"/>
              </a:tabLst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2271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71" y="215152"/>
            <a:ext cx="5446058" cy="122368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7200" b="1" i="0" u="none" strike="noStrike" kern="0" cap="none" spc="-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ACTIVITY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640541"/>
            <a:ext cx="11752729" cy="5002307"/>
          </a:xfrm>
        </p:spPr>
        <p:txBody>
          <a:bodyPr>
            <a:normAutofit/>
          </a:bodyPr>
          <a:lstStyle/>
          <a:p>
            <a:pPr marL="647065" marR="0" lvl="0" indent="-621030" defTabSz="914400" eaLnBrk="1" fontAlgn="auto" latinLnBrk="0" hangingPunct="1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Tx/>
              <a:buSzTx/>
              <a:buFontTx/>
              <a:buAutoNum type="arabicPeriod" startAt="21"/>
              <a:tabLst>
                <a:tab pos="647065" algn="l"/>
              </a:tabLst>
              <a:defRPr/>
            </a:pPr>
            <a:r>
              <a:rPr kumimoji="0" lang="en-US" sz="33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3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sleep</a:t>
            </a:r>
            <a:r>
              <a:rPr kumimoji="0" lang="en-US" sz="33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before</a:t>
            </a:r>
            <a:r>
              <a:rPr kumimoji="0" lang="en-US" sz="33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test</a:t>
            </a:r>
            <a:r>
              <a:rPr kumimoji="0" lang="en-US" sz="33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3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</a:t>
            </a:r>
            <a:r>
              <a:rPr kumimoji="0" lang="en-US" sz="3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important</a:t>
            </a:r>
            <a:r>
              <a:rPr kumimoji="0" lang="en-US" sz="33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thing</a:t>
            </a:r>
            <a:r>
              <a:rPr kumimoji="0" lang="en-US" sz="33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do.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7620" lvl="0" indent="671195" defTabSz="914400" eaLnBrk="1" fontAlgn="auto" latinLnBrk="0" hangingPunct="1">
              <a:lnSpc>
                <a:spcPts val="3570"/>
              </a:lnSpc>
              <a:spcBef>
                <a:spcPts val="1440"/>
              </a:spcBef>
              <a:spcAft>
                <a:spcPts val="0"/>
              </a:spcAft>
              <a:buClrTx/>
              <a:buSzTx/>
              <a:buFontTx/>
              <a:buAutoNum type="arabicPeriod" startAt="21"/>
              <a:tabLst>
                <a:tab pos="683895" algn="l"/>
              </a:tabLst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300" b="0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rest</a:t>
            </a:r>
            <a:r>
              <a:rPr kumimoji="0" lang="en-US" sz="3300" b="0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3300" b="0" i="0" u="none" strike="noStrike" kern="0" cap="none" spc="2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300" b="0" i="0" u="none" strike="noStrike" kern="0" cap="none" spc="204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take</a:t>
            </a:r>
            <a:r>
              <a:rPr kumimoji="0" lang="en-US" sz="3300" b="0" i="0" u="none" strike="noStrike" kern="0" cap="none" spc="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your</a:t>
            </a:r>
            <a:r>
              <a:rPr kumimoji="0" lang="en-US" sz="3300" b="0" i="0" u="none" strike="noStrike" kern="0" cap="none" spc="2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medicine</a:t>
            </a:r>
            <a:r>
              <a:rPr kumimoji="0" lang="en-US" sz="3300" b="0" i="0" u="none" strike="noStrike" kern="0" cap="none" spc="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300" b="0" i="0" u="none" strike="noStrike" kern="0" cap="none" spc="2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300" b="0" i="0" u="none" strike="noStrike" kern="0" cap="none" spc="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what</a:t>
            </a:r>
            <a:r>
              <a:rPr kumimoji="0" lang="en-US" sz="3300" b="0" i="0" u="none" strike="noStrike" kern="0" cap="none" spc="19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you</a:t>
            </a:r>
            <a:r>
              <a:rPr kumimoji="0" lang="en-US" sz="3300" b="0" i="0" u="none" strike="noStrike" kern="0" cap="none" spc="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need</a:t>
            </a:r>
            <a:r>
              <a:rPr kumimoji="0" lang="en-US" sz="3300" b="0" i="0" u="none" strike="noStrike" kern="0" cap="none" spc="2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do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now.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647065" defTabSz="914400" eaLnBrk="1" fontAlgn="auto" latinLnBrk="0" hangingPunct="1">
              <a:lnSpc>
                <a:spcPts val="356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AutoNum type="arabicPeriod" startAt="21"/>
              <a:tabLst>
                <a:tab pos="659765" algn="l"/>
              </a:tabLst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Harry Potter</a:t>
            </a:r>
            <a:r>
              <a:rPr kumimoji="0" lang="en-US" sz="33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3300" b="0" i="0" u="none" strike="noStrike" kern="0" cap="none" spc="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3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Curse</a:t>
            </a:r>
            <a:r>
              <a:rPr kumimoji="0" lang="en-US" sz="33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Child</a:t>
            </a:r>
            <a:r>
              <a:rPr kumimoji="0" lang="en-US" sz="33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3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300" b="0" i="0" u="none" strike="noStrike" kern="0" cap="none" spc="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3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latest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from</a:t>
            </a:r>
            <a:r>
              <a:rPr kumimoji="0" lang="en-US" sz="33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J.</a:t>
            </a:r>
            <a:r>
              <a:rPr kumimoji="0" lang="en-US" sz="3300" b="0" i="0" u="none" strike="noStrike" kern="0" cap="none" spc="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K. 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Rowling’s.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53415" marR="0" lvl="0" indent="-627380" defTabSz="914400" eaLnBrk="1" fontAlgn="auto" latinLnBrk="0" hangingPunct="1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Tx/>
              <a:buSzTx/>
              <a:buFontTx/>
              <a:buAutoNum type="arabicPeriod" startAt="21"/>
              <a:tabLst>
                <a:tab pos="653415" algn="l"/>
              </a:tabLst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Some</a:t>
            </a:r>
            <a:r>
              <a:rPr kumimoji="0" lang="en-US" sz="33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3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our</a:t>
            </a:r>
            <a:r>
              <a:rPr kumimoji="0" lang="en-US" sz="33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luggage</a:t>
            </a:r>
            <a:r>
              <a:rPr kumimoji="0" lang="en-US" sz="33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(was,</a:t>
            </a:r>
            <a:r>
              <a:rPr kumimoji="0" lang="en-US" sz="33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were)</a:t>
            </a:r>
            <a:r>
              <a:rPr kumimoji="0" lang="en-US" sz="33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lost.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647065" marR="0" lvl="0" indent="-621030" defTabSz="91440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AutoNum type="arabicPeriod" startAt="21"/>
              <a:tabLst>
                <a:tab pos="647065" algn="l"/>
              </a:tabLst>
              <a:defRPr/>
            </a:pP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There</a:t>
            </a:r>
            <a:r>
              <a:rPr kumimoji="0" lang="en-US" sz="33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</a:t>
            </a:r>
            <a:r>
              <a:rPr kumimoji="0" lang="en-US" sz="33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is,are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)</a:t>
            </a:r>
            <a:r>
              <a:rPr kumimoji="0" lang="en-US" sz="33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surprisingly</a:t>
            </a:r>
            <a:r>
              <a:rPr kumimoji="0" lang="en-US" sz="33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few</a:t>
            </a:r>
            <a:r>
              <a:rPr kumimoji="0" lang="en-US" sz="33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children</a:t>
            </a:r>
            <a:r>
              <a:rPr kumimoji="0" lang="en-US" sz="33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lang="en-US" sz="33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our</a:t>
            </a:r>
            <a:r>
              <a:rPr kumimoji="0" lang="en-US" sz="33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300" b="0" i="0" u="none" strike="noStrike" kern="0" cap="none" spc="-1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neighbourhood</a:t>
            </a:r>
            <a:r>
              <a:rPr kumimoji="0" lang="en-US" sz="33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.</a:t>
            </a:r>
          </a:p>
          <a:p>
            <a:pPr marL="647065" marR="0" lvl="0" indent="-621030" defTabSz="914400" eaLnBrk="1" fontAlgn="auto" latinLnBrk="0" hangingPunct="1">
              <a:lnSpc>
                <a:spcPct val="100000"/>
              </a:lnSpc>
              <a:spcBef>
                <a:spcPts val="994"/>
              </a:spcBef>
              <a:spcAft>
                <a:spcPts val="0"/>
              </a:spcAft>
              <a:buClrTx/>
              <a:buSzTx/>
              <a:buFontTx/>
              <a:buAutoNum type="arabicPeriod" startAt="21"/>
              <a:tabLst>
                <a:tab pos="647065" algn="l"/>
              </a:tabLst>
              <a:defRPr/>
            </a:pPr>
            <a:r>
              <a:rPr lang="en-US" sz="33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Statistics (</a:t>
            </a:r>
            <a:r>
              <a:rPr lang="en-US" sz="3300" kern="0" spc="-10" dirty="0" err="1">
                <a:solidFill>
                  <a:sysClr val="windowText" lastClr="000000"/>
                </a:solidFill>
                <a:latin typeface="Times New Roman"/>
                <a:cs typeface="Times New Roman"/>
              </a:rPr>
              <a:t>is,are</a:t>
            </a:r>
            <a:r>
              <a:rPr lang="en-US" sz="3300" kern="0" spc="-1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) among the most difficult in our program.</a:t>
            </a:r>
            <a:endParaRPr kumimoji="0" lang="en-US" sz="33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082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971" y="215152"/>
            <a:ext cx="5446058" cy="122368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4900"/>
              </a:lnSpc>
              <a:spcBef>
                <a:spcPts val="980"/>
              </a:spcBef>
              <a:spcAft>
                <a:spcPts val="0"/>
              </a:spcAft>
              <a:buClrTx/>
              <a:buSzTx/>
              <a:buFontTx/>
              <a:buNone/>
              <a:tabLst>
                <a:tab pos="2009139" algn="l"/>
                <a:tab pos="3039110" algn="l"/>
                <a:tab pos="4902200" algn="l"/>
                <a:tab pos="5827395" algn="l"/>
                <a:tab pos="6523990" algn="l"/>
              </a:tabLst>
              <a:defRPr/>
            </a:pPr>
            <a:r>
              <a:rPr kumimoji="0" lang="en-US" sz="7200" b="1" i="0" u="none" strike="noStrike" kern="0" cap="none" spc="-6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ACTIVITY</a:t>
            </a:r>
            <a:endParaRPr kumimoji="0" lang="en-US" sz="4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DEA43-592F-130F-7847-6165E1F6D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259" y="1640541"/>
            <a:ext cx="11752729" cy="5002307"/>
          </a:xfrm>
        </p:spPr>
        <p:txBody>
          <a:bodyPr>
            <a:normAutofit/>
          </a:bodyPr>
          <a:lstStyle/>
          <a:p>
            <a:pPr marL="711200" marR="0" lvl="0" indent="-676275" algn="just" defTabSz="914400" eaLnBrk="1" fontAlgn="auto" latinLnBrk="0" hangingPunct="1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AutoNum type="arabicPeriod" startAt="27"/>
              <a:tabLst>
                <a:tab pos="711200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class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(is,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are)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debating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amongst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themselves.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713105" marR="0" lvl="0" indent="-678180" algn="just" defTabSz="914400" eaLnBrk="1" fontAlgn="auto" latinLnBrk="0" hangingPunct="1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Tx/>
              <a:buSzTx/>
              <a:buFontTx/>
              <a:buAutoNum type="arabicPeriod" startAt="27"/>
              <a:tabLst>
                <a:tab pos="713105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chances</a:t>
            </a:r>
            <a:r>
              <a:rPr kumimoji="0" lang="en-US" sz="3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6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your</a:t>
            </a:r>
            <a:r>
              <a:rPr kumimoji="0" lang="en-US" sz="36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being</a:t>
            </a:r>
            <a:r>
              <a:rPr kumimoji="0" lang="en-US" sz="3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promoted</a:t>
            </a:r>
            <a:r>
              <a:rPr kumimoji="0" lang="en-US" sz="3600" b="0" i="0" u="none" strike="noStrike" kern="0" cap="none" spc="-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(is/are)</a:t>
            </a:r>
            <a:r>
              <a:rPr kumimoji="0" lang="en-US" sz="3600" b="0" i="0" u="none" strike="noStrike" kern="0" cap="none" spc="-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excellent.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715" lvl="0" indent="816610" algn="just" defTabSz="914400" eaLnBrk="1" fontAlgn="auto" latinLnBrk="0" hangingPunct="1">
              <a:lnSpc>
                <a:spcPct val="80000"/>
              </a:lnSpc>
              <a:spcBef>
                <a:spcPts val="1405"/>
              </a:spcBef>
              <a:spcAft>
                <a:spcPts val="0"/>
              </a:spcAft>
              <a:buClrTx/>
              <a:buSzTx/>
              <a:buFontTx/>
              <a:buAutoNum type="arabicPeriod" startAt="27"/>
              <a:tabLst>
                <a:tab pos="829310" algn="l"/>
              </a:tabLst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Many</a:t>
            </a:r>
            <a:r>
              <a:rPr kumimoji="0" lang="en-US" sz="3600" b="0" i="0" u="none" strike="noStrike" kern="0" cap="none" spc="8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hours</a:t>
            </a:r>
            <a:r>
              <a:rPr kumimoji="0" lang="en-US" sz="3600" b="0" i="0" u="none" strike="noStrike" kern="0" cap="none" spc="8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at</a:t>
            </a:r>
            <a:r>
              <a:rPr kumimoji="0" lang="en-US" sz="3600" b="0" i="0" u="none" strike="noStrike" kern="0" cap="none" spc="8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8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driving</a:t>
            </a:r>
            <a:r>
              <a:rPr kumimoji="0" lang="en-US" sz="3600" b="0" i="0" u="none" strike="noStrike" kern="0" cap="none" spc="8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range</a:t>
            </a:r>
            <a:r>
              <a:rPr kumimoji="0" lang="en-US" sz="3600" b="0" i="0" u="none" strike="noStrike" kern="0" cap="none" spc="8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(has/have)</a:t>
            </a:r>
            <a:r>
              <a:rPr kumimoji="0" lang="en-US" sz="3600" b="0" i="0" u="none" strike="noStrike" kern="0" cap="none" spc="8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led</a:t>
            </a:r>
            <a:r>
              <a:rPr kumimoji="0" lang="en-US" sz="3600" b="0" i="0" u="none" strike="noStrike" kern="0" cap="none" spc="8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us</a:t>
            </a:r>
            <a:r>
              <a:rPr kumimoji="0" lang="en-US" sz="3600" b="0" i="0" u="none" strike="noStrike" kern="0" cap="none" spc="80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design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golf balls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with GPS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locators</a:t>
            </a:r>
            <a:r>
              <a:rPr kumimoji="0" lang="en-US" sz="3600" b="0" i="0" u="none" strike="noStrike" kern="0" cap="none" spc="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them.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789305" algn="just" defTabSz="914400" eaLnBrk="1" fontAlgn="auto" latinLnBrk="0" hangingPunct="1">
              <a:lnSpc>
                <a:spcPts val="3460"/>
              </a:lnSpc>
              <a:spcBef>
                <a:spcPts val="1360"/>
              </a:spcBef>
              <a:spcAft>
                <a:spcPts val="0"/>
              </a:spcAft>
              <a:buClrTx/>
              <a:buSzTx/>
              <a:buFontTx/>
              <a:buAutoNum type="arabicPeriod" startAt="27"/>
              <a:tabLst>
                <a:tab pos="802005" algn="l"/>
              </a:tabLst>
              <a:defRPr/>
            </a:pP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Discovered</a:t>
            </a:r>
            <a:r>
              <a:rPr kumimoji="0" lang="en-US" sz="3600" b="0" i="0" u="none" strike="noStrike" kern="0" cap="none" spc="57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lang="en-US" sz="3600" b="0" i="0" u="none" strike="noStrike" kern="0" cap="none" spc="57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57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soil</a:t>
            </a:r>
            <a:r>
              <a:rPr kumimoji="0" lang="en-US" sz="3600" b="0" i="0" u="none" strike="noStrike" kern="0" cap="none" spc="5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600" b="0" i="0" u="none" strike="noStrike" kern="0" cap="none" spc="57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our</a:t>
            </a:r>
            <a:r>
              <a:rPr kumimoji="0" lang="en-US" sz="3600" b="0" i="0" u="none" strike="noStrike" kern="0" cap="none" spc="56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city</a:t>
            </a:r>
            <a:r>
              <a:rPr kumimoji="0" lang="en-US" sz="3600" b="0" i="0" u="none" strike="noStrike" kern="0" cap="none" spc="57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garden</a:t>
            </a:r>
            <a:r>
              <a:rPr kumimoji="0" lang="en-US" sz="3600" b="0" i="0" u="none" strike="noStrike" kern="0" cap="none" spc="58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(was/were)</a:t>
            </a:r>
            <a:r>
              <a:rPr kumimoji="0" lang="en-US" sz="3600" b="0" i="0" u="none" strike="noStrike" kern="0" cap="none" spc="57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5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button</a:t>
            </a:r>
            <a:r>
              <a:rPr kumimoji="0" lang="en-US" sz="3600" b="0" i="0" u="none" strike="noStrike" kern="0" cap="none" spc="21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dating</a:t>
            </a:r>
            <a:r>
              <a:rPr kumimoji="0" lang="en-US" sz="3600" b="0" i="0" u="none" strike="noStrike" kern="0" cap="none" spc="2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from</a:t>
            </a:r>
            <a:r>
              <a:rPr kumimoji="0" lang="en-US" sz="3600" b="0" i="0" u="none" strike="noStrike" kern="0" cap="none" spc="2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23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Civil</a:t>
            </a:r>
            <a:r>
              <a:rPr kumimoji="0" lang="en-US" sz="3600" b="0" i="0" u="none" strike="noStrike" kern="0" cap="none" spc="2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War</a:t>
            </a:r>
            <a:r>
              <a:rPr kumimoji="0" lang="en-US" sz="3600" b="0" i="0" u="none" strike="noStrike" kern="0" cap="none" spc="2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dating</a:t>
            </a:r>
            <a:r>
              <a:rPr kumimoji="0" lang="en-US" sz="3600" b="0" i="0" u="none" strike="noStrike" kern="0" cap="none" spc="2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from</a:t>
            </a:r>
            <a:r>
              <a:rPr kumimoji="0" lang="en-US" sz="3600" b="0" i="0" u="none" strike="noStrike" kern="0" cap="none" spc="22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2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turn</a:t>
            </a:r>
            <a:r>
              <a:rPr kumimoji="0" lang="en-US" sz="3600" b="0" i="0" u="none" strike="noStrike" kern="0" cap="none" spc="229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600" b="0" i="0" u="none" strike="noStrike" kern="0" cap="none" spc="2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5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600" b="0" i="0" u="none" strike="noStrike" kern="0" cap="none" spc="-1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century.</a:t>
            </a:r>
            <a:endParaRPr kumimoji="0" lang="en-US" sz="3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27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6621-884D-473C-BD1F-2C91BB21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7379" y="690465"/>
            <a:ext cx="8537511" cy="128762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800" b="1" spc="-20" dirty="0">
                <a:solidFill>
                  <a:schemeClr val="bg1"/>
                </a:solidFill>
                <a:latin typeface="Times New Roman"/>
                <a:cs typeface="Times New Roman"/>
              </a:rPr>
              <a:t>RULE </a:t>
            </a:r>
            <a:r>
              <a:rPr lang="en-US" sz="28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1: </a:t>
            </a:r>
            <a:r>
              <a:rPr lang="en-US" sz="2800" b="1" spc="-25" dirty="0">
                <a:solidFill>
                  <a:schemeClr val="bg1"/>
                </a:solidFill>
                <a:latin typeface="Times New Roman"/>
                <a:cs typeface="Times New Roman"/>
              </a:rPr>
              <a:t>The</a:t>
            </a:r>
            <a:r>
              <a:rPr lang="en-US" sz="2800" b="1" spc="-25" dirty="0">
                <a:solidFill>
                  <a:schemeClr val="bg1"/>
                </a:solidFill>
              </a:rPr>
              <a:t> </a:t>
            </a:r>
            <a:r>
              <a:rPr lang="en-US" sz="2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subject</a:t>
            </a:r>
            <a:r>
              <a:rPr lang="en-US" sz="2800" b="1" spc="-10" dirty="0">
                <a:solidFill>
                  <a:schemeClr val="bg1"/>
                </a:solidFill>
              </a:rPr>
              <a:t> </a:t>
            </a:r>
            <a:r>
              <a:rPr lang="en-US" sz="2800" b="1" spc="-25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2800" b="1" spc="-25" dirty="0">
                <a:solidFill>
                  <a:schemeClr val="bg1"/>
                </a:solidFill>
              </a:rPr>
              <a:t> </a:t>
            </a:r>
            <a:r>
              <a:rPr lang="en-US" sz="2800" b="1" spc="-20" dirty="0">
                <a:solidFill>
                  <a:schemeClr val="bg1"/>
                </a:solidFill>
                <a:latin typeface="Times New Roman"/>
                <a:cs typeface="Times New Roman"/>
              </a:rPr>
              <a:t>verb must </a:t>
            </a:r>
            <a:r>
              <a:rPr lang="en-US" sz="2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agree</a:t>
            </a:r>
            <a:r>
              <a:rPr lang="en-US" sz="2800" b="1" spc="-10" dirty="0">
                <a:solidFill>
                  <a:schemeClr val="bg1"/>
                </a:solidFill>
              </a:rPr>
              <a:t> </a:t>
            </a:r>
            <a:r>
              <a:rPr lang="en-US" sz="2800" b="1" spc="-85" dirty="0">
                <a:solidFill>
                  <a:schemeClr val="bg1"/>
                </a:solidFill>
                <a:latin typeface="Times New Roman"/>
                <a:cs typeface="Times New Roman"/>
              </a:rPr>
              <a:t>in </a:t>
            </a:r>
            <a:r>
              <a:rPr lang="en-US" sz="2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number.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02DB73-3C27-AEEB-1381-97E13C785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099337"/>
              </p:ext>
            </p:extLst>
          </p:nvPr>
        </p:nvGraphicFramePr>
        <p:xfrm>
          <a:off x="1024811" y="2519264"/>
          <a:ext cx="10742645" cy="2844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959">
                  <a:extLst>
                    <a:ext uri="{9D8B030D-6E8A-4147-A177-3AD203B41FA5}">
                      <a16:colId xmlns:a16="http://schemas.microsoft.com/office/drawing/2014/main" val="3990026381"/>
                    </a:ext>
                  </a:extLst>
                </a:gridCol>
                <a:gridCol w="5268686">
                  <a:extLst>
                    <a:ext uri="{9D8B030D-6E8A-4147-A177-3AD203B41FA5}">
                      <a16:colId xmlns:a16="http://schemas.microsoft.com/office/drawing/2014/main" val="730584192"/>
                    </a:ext>
                  </a:extLst>
                </a:gridCol>
              </a:tblGrid>
              <a:tr h="856367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SINGULAR SUBJECT + SINGULAR VERB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solidFill>
                            <a:schemeClr val="bg1"/>
                          </a:solidFill>
                          <a:latin typeface="+mn-lt"/>
                        </a:rPr>
                        <a:t>PLURAL SUBJECT+ PLURAL VERB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130812"/>
                  </a:ext>
                </a:extLst>
              </a:tr>
              <a:tr h="66266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+mn-lt"/>
                          <a:cs typeface="Times New Roman"/>
                        </a:rPr>
                        <a:t>The</a:t>
                      </a:r>
                      <a:r>
                        <a:rPr lang="en-US" sz="2000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student</a:t>
                      </a:r>
                      <a:r>
                        <a:rPr lang="en-US" sz="2000" spc="-1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Times New Roman"/>
                        </a:rPr>
                        <a:t>sings.</a:t>
                      </a:r>
                      <a:r>
                        <a:rPr lang="en-US" sz="2000" u="none" spc="-10" dirty="0">
                          <a:latin typeface="+mn-lt"/>
                          <a:cs typeface="Times New Roman"/>
                        </a:rPr>
                        <a:t>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The</a:t>
                      </a:r>
                      <a:r>
                        <a:rPr lang="en-US" sz="2000" u="none" spc="-30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none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children</a:t>
                      </a:r>
                      <a:r>
                        <a:rPr lang="en-US" sz="2000" u="none" spc="-25" dirty="0">
                          <a:solidFill>
                            <a:schemeClr val="bg1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sng" spc="-20" dirty="0">
                          <a:solidFill>
                            <a:schemeClr val="bg1"/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Times New Roman"/>
                        </a:rPr>
                        <a:t>sing.</a:t>
                      </a:r>
                      <a:endParaRPr lang="en-US" sz="2000" dirty="0">
                        <a:solidFill>
                          <a:schemeClr val="bg1"/>
                        </a:solidFill>
                        <a:latin typeface="+mn-lt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876724"/>
                  </a:ext>
                </a:extLst>
              </a:tr>
              <a:tr h="66266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+mn-lt"/>
                          <a:cs typeface="Times New Roman"/>
                        </a:rPr>
                        <a:t>The</a:t>
                      </a:r>
                      <a:r>
                        <a:rPr lang="en-US" sz="2000" spc="-3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dog</a:t>
                      </a:r>
                      <a:r>
                        <a:rPr lang="en-US" sz="2000" spc="-2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Times New Roman"/>
                        </a:rPr>
                        <a:t>chases</a:t>
                      </a:r>
                      <a:r>
                        <a:rPr lang="en-US" sz="2000" u="none" spc="-2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none" dirty="0">
                          <a:latin typeface="+mn-lt"/>
                          <a:cs typeface="Times New Roman"/>
                        </a:rPr>
                        <a:t>the</a:t>
                      </a:r>
                      <a:r>
                        <a:rPr lang="en-US" sz="2000" u="none" spc="-3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none" spc="-20" dirty="0">
                          <a:latin typeface="+mn-lt"/>
                          <a:cs typeface="Times New Roman"/>
                        </a:rPr>
                        <a:t>cat. </a:t>
                      </a:r>
                      <a:endParaRPr lang="en-US" sz="20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dirty="0">
                          <a:latin typeface="+mn-lt"/>
                          <a:cs typeface="Times New Roman"/>
                        </a:rPr>
                        <a:t>The</a:t>
                      </a:r>
                      <a:r>
                        <a:rPr lang="en-US" sz="2000" u="none" spc="-4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none" dirty="0">
                          <a:latin typeface="+mn-lt"/>
                          <a:cs typeface="Times New Roman"/>
                        </a:rPr>
                        <a:t>dogs</a:t>
                      </a:r>
                      <a:r>
                        <a:rPr lang="en-US" sz="2000" u="none" spc="-2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+mn-lt"/>
                          <a:cs typeface="Times New Roman"/>
                        </a:rPr>
                        <a:t>chase</a:t>
                      </a:r>
                      <a:r>
                        <a:rPr lang="en-US" sz="2000" u="none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none" dirty="0">
                          <a:latin typeface="+mn-lt"/>
                          <a:cs typeface="Times New Roman"/>
                        </a:rPr>
                        <a:t>the</a:t>
                      </a:r>
                      <a:r>
                        <a:rPr lang="en-US" sz="2000" u="none" spc="-3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2000" u="none" spc="-20" dirty="0">
                          <a:latin typeface="+mn-lt"/>
                          <a:cs typeface="Times New Roman"/>
                        </a:rPr>
                        <a:t>cat.</a:t>
                      </a:r>
                      <a:endParaRPr lang="en-US" sz="2000" dirty="0">
                        <a:latin typeface="+mn-lt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557344"/>
                  </a:ext>
                </a:extLst>
              </a:tr>
              <a:tr h="662664"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>
                          <a:latin typeface="+mn-lt"/>
                        </a:rPr>
                        <a:t>I </a:t>
                      </a:r>
                      <a:r>
                        <a:rPr lang="en-US" sz="2000" u="sng" dirty="0">
                          <a:latin typeface="+mn-lt"/>
                        </a:rPr>
                        <a:t>am </a:t>
                      </a:r>
                      <a:r>
                        <a:rPr lang="en-US" sz="2000" dirty="0">
                          <a:latin typeface="+mn-lt"/>
                        </a:rPr>
                        <a:t>really happy.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cs typeface="Times New Roman"/>
                        </a:rPr>
                        <a:t>We </a:t>
                      </a:r>
                      <a:r>
                        <a:rPr lang="en-US" sz="2000" u="sng" dirty="0">
                          <a:latin typeface="+mn-lt"/>
                          <a:cs typeface="Times New Roman"/>
                        </a:rPr>
                        <a:t>are enjoying</a:t>
                      </a:r>
                      <a:r>
                        <a:rPr lang="en-US" sz="2000" dirty="0">
                          <a:latin typeface="+mn-lt"/>
                          <a:cs typeface="Times New Roman"/>
                        </a:rPr>
                        <a:t> the weather.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0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607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95300"/>
            <a:ext cx="11249025" cy="1448562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RULE</a:t>
            </a:r>
            <a:r>
              <a:rPr lang="en-US" sz="2800" b="1" spc="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2: </a:t>
            </a:r>
            <a:r>
              <a:rPr lang="en-US" sz="2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Singular</a:t>
            </a:r>
            <a:r>
              <a:rPr lang="en-US" sz="28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subjects</a:t>
            </a:r>
            <a:r>
              <a:rPr lang="en-US" sz="2800" b="1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joined</a:t>
            </a:r>
            <a:r>
              <a:rPr lang="en-US" sz="2800" b="1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by</a:t>
            </a:r>
            <a:r>
              <a:rPr lang="en-US" sz="2800" b="1" spc="-5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80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requires</a:t>
            </a:r>
            <a:r>
              <a:rPr lang="en-US" sz="2800" b="1" spc="-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50" dirty="0">
                <a:solidFill>
                  <a:schemeClr val="bg1"/>
                </a:solidFill>
                <a:latin typeface="Times New Roman"/>
                <a:cs typeface="Times New Roman"/>
              </a:rPr>
              <a:t>a </a:t>
            </a:r>
            <a:r>
              <a:rPr lang="en-US" sz="2800" b="1" spc="-35" dirty="0">
                <a:solidFill>
                  <a:schemeClr val="bg1"/>
                </a:solidFill>
                <a:latin typeface="Times New Roman"/>
                <a:cs typeface="Times New Roman"/>
              </a:rPr>
              <a:t>plural</a:t>
            </a:r>
            <a:r>
              <a:rPr lang="en-US" sz="2800" b="1" spc="-2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solidFill>
                  <a:schemeClr val="bg1"/>
                </a:solidFill>
                <a:latin typeface="Times New Roman"/>
                <a:cs typeface="Times New Roman"/>
              </a:rPr>
              <a:t>verb</a:t>
            </a:r>
            <a:r>
              <a:rPr lang="en-US" sz="2800" b="1" spc="-2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45" dirty="0">
                <a:solidFill>
                  <a:schemeClr val="bg1"/>
                </a:solidFill>
                <a:latin typeface="Times New Roman"/>
                <a:cs typeface="Times New Roman"/>
              </a:rPr>
              <a:t>except</a:t>
            </a:r>
            <a:r>
              <a:rPr lang="en-US" sz="2800" b="1" spc="-2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solidFill>
                  <a:schemeClr val="bg1"/>
                </a:solidFill>
                <a:latin typeface="Times New Roman"/>
                <a:cs typeface="Times New Roman"/>
              </a:rPr>
              <a:t>when</a:t>
            </a:r>
            <a:r>
              <a:rPr lang="en-US" sz="2800" b="1" spc="-24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0" dirty="0">
                <a:solidFill>
                  <a:schemeClr val="bg1"/>
                </a:solidFill>
                <a:latin typeface="Times New Roman"/>
                <a:cs typeface="Times New Roman"/>
              </a:rPr>
              <a:t>they</a:t>
            </a:r>
            <a:r>
              <a:rPr lang="en-US" sz="2800" b="1" spc="-2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25" dirty="0">
                <a:solidFill>
                  <a:schemeClr val="bg1"/>
                </a:solidFill>
                <a:latin typeface="Times New Roman"/>
                <a:cs typeface="Times New Roman"/>
              </a:rPr>
              <a:t>mean</a:t>
            </a:r>
            <a:r>
              <a:rPr lang="en-US" sz="2800" b="1" spc="-22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one</a:t>
            </a:r>
            <a:r>
              <a:rPr lang="en-US" sz="2800" b="1" spc="-229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b="1" spc="-10" dirty="0">
                <a:solidFill>
                  <a:schemeClr val="bg1"/>
                </a:solidFill>
                <a:latin typeface="Times New Roman"/>
                <a:cs typeface="Times New Roman"/>
              </a:rPr>
              <a:t>thing.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038F-0731-42AE-EBA1-4EF26B1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575" y="2343150"/>
            <a:ext cx="10782300" cy="4019550"/>
          </a:xfrm>
        </p:spPr>
        <p:txBody>
          <a:bodyPr/>
          <a:lstStyle/>
          <a:p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Larry and Mercy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reading novels.</a:t>
            </a:r>
          </a:p>
          <a:p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My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teacher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800" u="sng" spc="-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my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friend </a:t>
            </a:r>
            <a:r>
              <a:rPr lang="en-US" sz="28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are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here</a:t>
            </a:r>
          </a:p>
          <a:p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My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teacher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friend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here</a:t>
            </a:r>
          </a:p>
          <a:p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Bread</a:t>
            </a:r>
            <a:r>
              <a:rPr lang="en-US" sz="2800" u="sng" spc="-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800" u="sng" spc="-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butter </a:t>
            </a:r>
            <a:r>
              <a:rPr lang="en-US" sz="280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is </a:t>
            </a:r>
            <a:r>
              <a:rPr lang="en-US" sz="28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good food.</a:t>
            </a:r>
          </a:p>
          <a:p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My</a:t>
            </a:r>
            <a:r>
              <a:rPr kumimoji="0" lang="en-US" sz="2800" b="0" i="0" u="sng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classmate</a:t>
            </a:r>
            <a:r>
              <a:rPr kumimoji="0" lang="en-US" sz="2800" b="0" i="0" u="sng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kumimoji="0" lang="en-US" sz="28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best</a:t>
            </a:r>
            <a:r>
              <a:rPr kumimoji="0" lang="en-US" sz="28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28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friend</a:t>
            </a:r>
            <a:r>
              <a:rPr kumimoji="0" lang="en-US" sz="2800" b="0" i="0" u="sng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28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coming</a:t>
            </a:r>
            <a:r>
              <a:rPr kumimoji="0" lang="en-US" sz="28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28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28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dinner.</a:t>
            </a:r>
            <a:endParaRPr lang="en-US" sz="2800" dirty="0">
              <a:solidFill>
                <a:schemeClr val="bg1"/>
              </a:solidFill>
              <a:uFill>
                <a:solidFill>
                  <a:srgbClr val="000000"/>
                </a:solidFill>
              </a:uFill>
              <a:latin typeface="Times New Roman"/>
              <a:cs typeface="Times New Roman"/>
            </a:endParaRPr>
          </a:p>
          <a:p>
            <a:r>
              <a:rPr lang="en-US" sz="2800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 and egg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popular combination.</a:t>
            </a:r>
          </a:p>
          <a:p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manager</a:t>
            </a:r>
            <a:r>
              <a:rPr lang="en-US" sz="2800" u="sng" spc="-4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2800" u="sng" spc="-2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owner</a:t>
            </a:r>
            <a:r>
              <a:rPr lang="en-US" sz="2800" u="sng" spc="-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lang="en-US" sz="2800" u="sng" spc="-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lang="en-US" sz="2800" u="sng" spc="-3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sng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company</a:t>
            </a:r>
            <a:r>
              <a:rPr lang="en-US" sz="2800" u="sng" spc="-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800" u="none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lang="en-US" sz="2800" u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u="none" dirty="0">
                <a:solidFill>
                  <a:schemeClr val="bg1"/>
                </a:solidFill>
                <a:latin typeface="Times New Roman"/>
                <a:cs typeface="Times New Roman"/>
              </a:rPr>
              <a:t>present</a:t>
            </a:r>
            <a:r>
              <a:rPr lang="en-US" sz="2800" u="none" spc="-3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u="none" dirty="0">
                <a:solidFill>
                  <a:schemeClr val="bg1"/>
                </a:solidFill>
                <a:latin typeface="Times New Roman"/>
                <a:cs typeface="Times New Roman"/>
              </a:rPr>
              <a:t>in</a:t>
            </a:r>
            <a:r>
              <a:rPr lang="en-US" sz="2800" u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2800" u="none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2800" u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meeting.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21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086971"/>
            <a:ext cx="9981080" cy="103766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marL="12700" marR="5080" lvl="0" indent="0" defTabSz="914400" eaLnBrk="1" fontAlgn="auto" latinLnBrk="0" hangingPunct="1">
              <a:lnSpc>
                <a:spcPts val="4490"/>
              </a:lnSpc>
              <a:spcBef>
                <a:spcPts val="910"/>
              </a:spcBef>
              <a:spcAft>
                <a:spcPts val="0"/>
              </a:spcAft>
              <a:buClrTx/>
              <a:buSzTx/>
              <a:buFontTx/>
              <a:buNone/>
              <a:tabLst>
                <a:tab pos="1693545" algn="l"/>
                <a:tab pos="2214880" algn="l"/>
                <a:tab pos="3310890" algn="l"/>
                <a:tab pos="5375910" algn="l"/>
                <a:tab pos="6442710" algn="l"/>
                <a:tab pos="8203565" algn="l"/>
                <a:tab pos="9565640" algn="l"/>
                <a:tab pos="10053955" algn="l"/>
              </a:tabLst>
              <a:defRPr/>
            </a:pPr>
            <a:r>
              <a:rPr kumimoji="0" lang="en-US" sz="44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RULE </a:t>
            </a:r>
            <a:r>
              <a:rPr kumimoji="0" lang="en-US" sz="4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3: </a:t>
            </a:r>
            <a:r>
              <a:rPr kumimoji="0" lang="en-US" sz="4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lang="en-US" sz="4400" kern="0" cap="none" spc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pronoun ‘</a:t>
            </a:r>
            <a:r>
              <a:rPr kumimoji="0" lang="en-US" sz="44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you’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always</a:t>
            </a:r>
            <a:r>
              <a:rPr lang="en-US" sz="4400" kern="0" cap="none" spc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takes</a:t>
            </a: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	</a:t>
            </a:r>
            <a:r>
              <a:rPr kumimoji="0" lang="en-US" sz="44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 </a:t>
            </a:r>
            <a:r>
              <a:rPr kumimoji="0" lang="en-US" sz="44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plural </a:t>
            </a:r>
            <a:r>
              <a:rPr kumimoji="0" lang="en-US" sz="44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verb.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038F-0731-42AE-EBA1-4EF26B1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7812" y="2886995"/>
            <a:ext cx="8937251" cy="2027144"/>
          </a:xfrm>
        </p:spPr>
        <p:txBody>
          <a:bodyPr/>
          <a:lstStyle/>
          <a:p>
            <a:pPr marL="584200" marR="5080" lvl="0" indent="-571500" defTabSz="914400" eaLnBrk="1" fontAlgn="auto" latinLnBrk="0" hangingPunct="1">
              <a:lnSpc>
                <a:spcPct val="122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-1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You</a:t>
            </a:r>
            <a:r>
              <a:rPr kumimoji="0" lang="en-US" sz="36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were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invited</a:t>
            </a:r>
            <a:r>
              <a:rPr kumimoji="0" lang="en-US" sz="3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come.</a:t>
            </a:r>
          </a:p>
          <a:p>
            <a:pPr marL="584200" marR="5080" lvl="0" indent="-571500" defTabSz="914400" eaLnBrk="1" fontAlgn="auto" latinLnBrk="0" hangingPunct="1">
              <a:lnSpc>
                <a:spcPct val="122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-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You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sing</a:t>
            </a:r>
            <a:r>
              <a:rPr kumimoji="0" lang="en-US" sz="3600" b="0" i="0" u="none" strike="noStrike" kern="0" cap="none" spc="-6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so</a:t>
            </a:r>
            <a:r>
              <a:rPr kumimoji="0" lang="en-US" sz="36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well.</a:t>
            </a:r>
          </a:p>
          <a:p>
            <a:pPr marL="584200" marR="5080" lvl="0" indent="-571500" defTabSz="914400" eaLnBrk="1" fontAlgn="auto" latinLnBrk="0" hangingPunct="1">
              <a:lnSpc>
                <a:spcPct val="1222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92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77688"/>
            <a:ext cx="11249025" cy="18444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chemeClr val="bg1"/>
                </a:solidFill>
                <a:latin typeface="Times New Roman"/>
                <a:cs typeface="Times New Roman"/>
              </a:rPr>
              <a:t>RULE</a:t>
            </a:r>
            <a:r>
              <a:rPr lang="en-US" sz="4000" cap="none" spc="-2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cap="none" dirty="0">
                <a:solidFill>
                  <a:schemeClr val="bg1"/>
                </a:solidFill>
                <a:latin typeface="Times New Roman"/>
                <a:cs typeface="Times New Roman"/>
              </a:rPr>
              <a:t>4:</a:t>
            </a:r>
            <a:r>
              <a:rPr lang="en-US" sz="4000" cap="none" spc="-195" dirty="0">
                <a:solidFill>
                  <a:schemeClr val="bg1"/>
                </a:solidFill>
                <a:latin typeface="Times New Roman"/>
                <a:cs typeface="Times New Roman"/>
              </a:rPr>
              <a:t> I</a:t>
            </a:r>
            <a:r>
              <a:rPr lang="en-US" sz="4000" cap="none" dirty="0">
                <a:solidFill>
                  <a:schemeClr val="bg1"/>
                </a:solidFill>
                <a:latin typeface="Times New Roman"/>
                <a:cs typeface="Times New Roman"/>
              </a:rPr>
              <a:t>f</a:t>
            </a:r>
            <a:r>
              <a:rPr lang="en-US" sz="4000" cap="none" spc="-19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cap="none" dirty="0">
                <a:solidFill>
                  <a:schemeClr val="bg1"/>
                </a:solidFill>
                <a:latin typeface="Times New Roman"/>
                <a:cs typeface="Times New Roman"/>
              </a:rPr>
              <a:t>a</a:t>
            </a:r>
            <a:r>
              <a:rPr lang="en-US" sz="4000" cap="none" spc="-1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cap="none" spc="-45" dirty="0">
                <a:solidFill>
                  <a:schemeClr val="bg1"/>
                </a:solidFill>
                <a:latin typeface="Times New Roman"/>
                <a:cs typeface="Times New Roman"/>
              </a:rPr>
              <a:t>sentence begins</a:t>
            </a:r>
            <a:r>
              <a:rPr lang="en-US" sz="4000" cap="none" spc="-20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lang="en-US" sz="4000" cap="none" spc="-1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sng" cap="none" spc="-2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here</a:t>
            </a:r>
            <a:r>
              <a:rPr lang="en-US" sz="4000" u="sng" cap="none" spc="-204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4000" u="none" cap="none" dirty="0">
                <a:solidFill>
                  <a:schemeClr val="bg1"/>
                </a:solidFill>
                <a:latin typeface="Times New Roman"/>
                <a:cs typeface="Times New Roman"/>
              </a:rPr>
              <a:t>and</a:t>
            </a:r>
            <a:r>
              <a:rPr lang="en-US" sz="4000" u="none" cap="none" spc="-19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sng" cap="none" spc="-35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there</a:t>
            </a:r>
            <a:r>
              <a:rPr lang="en-US" sz="4000" u="none" cap="none" spc="-35" dirty="0">
                <a:solidFill>
                  <a:schemeClr val="bg1"/>
                </a:solidFill>
                <a:latin typeface="Times New Roman"/>
                <a:cs typeface="Times New Roman"/>
              </a:rPr>
              <a:t>,</a:t>
            </a:r>
            <a:r>
              <a:rPr lang="en-US" sz="4000" u="none" cap="none" spc="-18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none" cap="none" spc="-25" dirty="0">
                <a:solidFill>
                  <a:schemeClr val="bg1"/>
                </a:solidFill>
                <a:latin typeface="Times New Roman"/>
                <a:cs typeface="Times New Roman"/>
              </a:rPr>
              <a:t>the </a:t>
            </a:r>
            <a:r>
              <a:rPr lang="en-US" sz="4000" u="none" cap="none" spc="-20" dirty="0">
                <a:solidFill>
                  <a:schemeClr val="bg1"/>
                </a:solidFill>
                <a:latin typeface="Times New Roman"/>
                <a:cs typeface="Times New Roman"/>
              </a:rPr>
              <a:t>verb</a:t>
            </a:r>
            <a:r>
              <a:rPr lang="en-US" sz="4000" u="none" cap="none" spc="-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none" cap="none" spc="-45" dirty="0">
                <a:solidFill>
                  <a:schemeClr val="bg1"/>
                </a:solidFill>
                <a:latin typeface="Times New Roman"/>
                <a:cs typeface="Times New Roman"/>
              </a:rPr>
              <a:t>agrees</a:t>
            </a:r>
            <a:r>
              <a:rPr lang="en-US" sz="4000" u="none" cap="none" spc="-2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none" cap="none" spc="-10" dirty="0">
                <a:solidFill>
                  <a:schemeClr val="bg1"/>
                </a:solidFill>
                <a:latin typeface="Times New Roman"/>
                <a:cs typeface="Times New Roman"/>
              </a:rPr>
              <a:t>with</a:t>
            </a:r>
            <a:r>
              <a:rPr lang="en-US" sz="4000" u="none" cap="none" spc="-215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none" cap="none" spc="-40" dirty="0">
                <a:solidFill>
                  <a:schemeClr val="bg1"/>
                </a:solidFill>
                <a:latin typeface="Times New Roman"/>
                <a:cs typeface="Times New Roman"/>
              </a:rPr>
              <a:t>subject</a:t>
            </a:r>
            <a:r>
              <a:rPr lang="en-US" sz="4000" u="none" cap="none" spc="-21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none" cap="none" spc="-30" dirty="0">
                <a:solidFill>
                  <a:schemeClr val="bg1"/>
                </a:solidFill>
                <a:latin typeface="Times New Roman"/>
                <a:cs typeface="Times New Roman"/>
              </a:rPr>
              <a:t>which</a:t>
            </a:r>
            <a:r>
              <a:rPr lang="en-US" sz="4000" u="none" cap="none" spc="-24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none" cap="none" spc="-40" dirty="0">
                <a:solidFill>
                  <a:schemeClr val="bg1"/>
                </a:solidFill>
                <a:latin typeface="Times New Roman"/>
                <a:cs typeface="Times New Roman"/>
              </a:rPr>
              <a:t>follows</a:t>
            </a:r>
            <a:r>
              <a:rPr lang="en-US" sz="4000" u="none" cap="none" spc="-22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000" u="none" cap="none" spc="-25" dirty="0">
                <a:solidFill>
                  <a:schemeClr val="bg1"/>
                </a:solidFill>
                <a:latin typeface="Times New Roman"/>
                <a:cs typeface="Times New Roman"/>
              </a:rPr>
              <a:t>it.</a:t>
            </a:r>
            <a:endParaRPr lang="en-US" sz="4000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038F-0731-42AE-EBA1-4EF26B1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937062"/>
            <a:ext cx="10782300" cy="3425638"/>
          </a:xfrm>
        </p:spPr>
        <p:txBody>
          <a:bodyPr/>
          <a:lstStyle/>
          <a:p>
            <a:pPr marL="584200" marR="0" lvl="0" indent="-571500" defTabSz="914400" eaLnBrk="1" fontAlgn="auto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Here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ways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on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how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preserve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meat.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584200" marR="5080" lvl="0" indent="-571500" defTabSz="914400" eaLnBrk="1" fontAlgn="auto" latinLnBrk="0" hangingPunct="1">
              <a:lnSpc>
                <a:spcPts val="529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There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huge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gap</a:t>
            </a:r>
            <a:r>
              <a:rPr kumimoji="0" lang="en-US" sz="36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between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rich</a:t>
            </a:r>
            <a:r>
              <a:rPr kumimoji="0" lang="en-US" sz="3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poor.</a:t>
            </a:r>
          </a:p>
          <a:p>
            <a:pPr marL="584200" marR="5080" lvl="0" indent="-571500" defTabSz="914400" eaLnBrk="1" fontAlgn="auto" latinLnBrk="0" hangingPunct="1">
              <a:lnSpc>
                <a:spcPts val="5290"/>
              </a:lnSpc>
              <a:spcBef>
                <a:spcPts val="33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There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new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discoveries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every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minute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day.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584200" marR="0" lvl="0" indent="-571500" defTabSz="914400" eaLnBrk="1" fontAlgn="auto" latinLnBrk="0" hangingPunct="1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Here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basket</a:t>
            </a:r>
            <a:r>
              <a:rPr kumimoji="0" lang="en-US" sz="3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apples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for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you.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665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77688"/>
            <a:ext cx="11249025" cy="18444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300" b="0" i="0" u="none" strike="noStrike" kern="0" cap="none" spc="-2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5:</a:t>
            </a:r>
            <a:r>
              <a:rPr kumimoji="0" lang="en-US" sz="4300" b="0" i="0" u="none" strike="noStrike" kern="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300" b="0" i="0" u="none" strike="noStrike" kern="0" cap="none" spc="-2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pronouns</a:t>
            </a:r>
            <a:r>
              <a:rPr kumimoji="0" lang="en-US" sz="4300" b="0" i="0" u="none" strike="noStrike" kern="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neither</a:t>
            </a:r>
            <a:r>
              <a:rPr kumimoji="0" lang="en-US" sz="4300" b="0" i="0" u="none" strike="noStrike" kern="0" cap="none" spc="-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and</a:t>
            </a:r>
            <a:r>
              <a:rPr kumimoji="0" lang="en-US" sz="4300" b="0" i="0" u="none" strike="noStrike" kern="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either</a:t>
            </a:r>
            <a:r>
              <a:rPr kumimoji="0" lang="en-US" sz="4300" b="0" i="0" u="none" strike="noStrike" kern="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</a:t>
            </a:r>
            <a:r>
              <a:rPr kumimoji="0" lang="en-US" sz="4300" b="0" i="0" u="none" strike="noStrike" kern="0" cap="none" spc="-2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 </a:t>
            </a:r>
            <a:r>
              <a:rPr kumimoji="0" lang="en-US" sz="43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and</a:t>
            </a:r>
            <a:r>
              <a:rPr kumimoji="0" lang="en-US" sz="4300" b="0" i="0" u="none" strike="noStrike" kern="0" cap="none" spc="-22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require</a:t>
            </a:r>
            <a:r>
              <a:rPr kumimoji="0" lang="en-US" sz="43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</a:t>
            </a:r>
            <a:r>
              <a:rPr kumimoji="0" lang="en-US" sz="4300" b="0" i="0" u="none" strike="noStrike" kern="0" cap="none" spc="-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3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verb.</a:t>
            </a:r>
            <a:endParaRPr lang="en-US" sz="32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038F-0731-42AE-EBA1-4EF26B1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2937062"/>
            <a:ext cx="10782300" cy="3425638"/>
          </a:xfrm>
        </p:spPr>
        <p:txBody>
          <a:bodyPr/>
          <a:lstStyle/>
          <a:p>
            <a:pPr marL="469900" marR="5080" lvl="0" indent="-45720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Neither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two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traffic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lights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working. </a:t>
            </a:r>
          </a:p>
          <a:p>
            <a:pPr marL="469900" marR="5080" lvl="0" indent="-45720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Either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car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available.</a:t>
            </a: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lang="en-US" sz="3200" kern="0" spc="-1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Note: Neither and Either are the subjects in the above sentences</a:t>
            </a: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41642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95300"/>
            <a:ext cx="11249025" cy="18444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RULE</a:t>
            </a:r>
            <a:r>
              <a:rPr kumimoji="0" lang="en-US" sz="4000" b="0" i="0" u="none" strike="noStrike" kern="0" cap="none" spc="4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6:</a:t>
            </a:r>
            <a:r>
              <a:rPr kumimoji="0" lang="en-US" sz="4000" b="0" i="0" u="none" strike="noStrike" kern="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If</a:t>
            </a:r>
            <a:r>
              <a:rPr kumimoji="0" lang="en-US" sz="4000" b="0" i="0" u="none" strike="noStrike" kern="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two</a:t>
            </a:r>
            <a:r>
              <a:rPr kumimoji="0" lang="en-US" sz="4000" b="0" i="0" u="none" strike="noStrike" kern="0" cap="none" spc="509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subjects,</a:t>
            </a:r>
            <a:r>
              <a:rPr kumimoji="0" lang="en-US" sz="4000" b="0" i="0" u="none" strike="noStrike" kern="0" cap="none" spc="5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one</a:t>
            </a:r>
            <a:r>
              <a:rPr kumimoji="0" lang="en-US" sz="4000" b="0" i="0" u="none" strike="noStrike" kern="0" cap="none" spc="5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singular</a:t>
            </a:r>
            <a:r>
              <a:rPr kumimoji="0" lang="en-US" sz="4000" b="0" i="0" u="none" strike="noStrike" kern="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and</a:t>
            </a:r>
            <a:r>
              <a:rPr kumimoji="0" lang="en-US" sz="4000" b="0" i="0" u="none" strike="noStrike" kern="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plural</a:t>
            </a:r>
            <a:r>
              <a:rPr kumimoji="0" lang="en-US" sz="4000" b="0" i="0" u="none" strike="noStrike" kern="0" cap="none" spc="50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are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connect</a:t>
            </a:r>
            <a:r>
              <a:rPr kumimoji="0" lang="en-US" sz="4000" b="0" i="0" u="none" strike="noStrike" kern="0" cap="none" spc="2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by</a:t>
            </a:r>
            <a:r>
              <a:rPr kumimoji="0" lang="en-US" sz="4000" b="0" i="0" u="none" strike="noStrike" kern="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either/or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,</a:t>
            </a:r>
            <a:r>
              <a:rPr kumimoji="0" lang="en-US" sz="4000" b="0" i="0" u="none" strike="noStrike" kern="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sng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ea typeface="+mj-ea"/>
                <a:cs typeface="Times New Roman"/>
              </a:rPr>
              <a:t>neither/nor</a:t>
            </a:r>
            <a:r>
              <a:rPr kumimoji="0" lang="en-US" sz="40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,</a:t>
            </a:r>
            <a:r>
              <a:rPr kumimoji="0" lang="en-US" sz="4000" b="0" i="0" u="none" strike="noStrike" kern="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000" b="0" i="0" u="none" strike="noStrike" kern="0" cap="none" spc="20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verb</a:t>
            </a:r>
            <a:r>
              <a:rPr kumimoji="0" lang="en-US" sz="4000" b="0" i="0" u="none" strike="noStrike" kern="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agrees</a:t>
            </a:r>
            <a:r>
              <a:rPr kumimoji="0" lang="en-US" sz="4000" b="0" i="0" u="none" strike="noStrike" kern="0" cap="none" spc="1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with </a:t>
            </a: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the</a:t>
            </a:r>
            <a:r>
              <a:rPr kumimoji="0" lang="en-US" sz="4000" b="0" i="0" u="none" strike="noStrike" kern="0" cap="none" spc="-2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nearer</a:t>
            </a:r>
            <a:r>
              <a:rPr kumimoji="0" lang="en-US" sz="4000" b="0" i="0" u="none" strike="noStrike" kern="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 </a:t>
            </a:r>
            <a:r>
              <a:rPr kumimoji="0" lang="en-US" sz="40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Times New Roman"/>
              </a:rPr>
              <a:t>subject.</a:t>
            </a:r>
            <a:endParaRPr lang="en-US" sz="32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038F-0731-42AE-EBA1-4EF26B1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8" y="2823882"/>
            <a:ext cx="11029951" cy="3724836"/>
          </a:xfrm>
        </p:spPr>
        <p:txBody>
          <a:bodyPr>
            <a:normAutofit fontScale="92500"/>
          </a:bodyPr>
          <a:lstStyle/>
          <a:p>
            <a:pPr marL="469900" marR="0" lvl="0" indent="-457200" defTabSz="914400" eaLnBrk="1" fontAlgn="auto" latinLnBrk="0" hangingPunct="1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Neither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players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nor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coach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joining.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5080" indent="-457200">
              <a:lnSpc>
                <a:spcPts val="4860"/>
              </a:lnSpc>
              <a:spcBef>
                <a:spcPts val="32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Either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conductor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or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singers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attending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concert.</a:t>
            </a:r>
          </a:p>
          <a:p>
            <a:pPr marL="469900" marR="5080" indent="-457200">
              <a:lnSpc>
                <a:spcPts val="4860"/>
              </a:lnSpc>
              <a:spcBef>
                <a:spcPts val="320"/>
              </a:spcBef>
              <a:buClrTx/>
              <a:buFont typeface="Wingdings" panose="05000000000000000000" pitchFamily="2" charset="2"/>
              <a:buChar char="§"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Either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father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or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brothers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going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 meet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buyer.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256540" lvl="0" indent="-457200" defTabSz="914400" eaLnBrk="1" fontAlgn="auto" latinLnBrk="0" hangingPunct="1">
              <a:lnSpc>
                <a:spcPts val="4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Either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brothers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or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6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father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600" b="0" i="0" u="none" strike="noStrike" kern="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going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600" b="0" i="0" u="none" strike="noStrike" kern="0" cap="none" spc="-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meet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buyer.</a:t>
            </a:r>
          </a:p>
          <a:p>
            <a:pPr marL="469900" marR="256540" lvl="0" indent="-457200" defTabSz="914400" eaLnBrk="1" fontAlgn="auto" latinLnBrk="0" hangingPunct="1">
              <a:lnSpc>
                <a:spcPts val="48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Neither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Megan</a:t>
            </a:r>
            <a:r>
              <a:rPr kumimoji="0" lang="en-US" sz="36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nor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sisters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were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listening</a:t>
            </a:r>
            <a:r>
              <a:rPr kumimoji="0" lang="en-US" sz="36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to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story.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469900" marR="5080" lvl="0" indent="-45720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3257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431C-0FDB-0CBB-0817-7D05672C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95300"/>
            <a:ext cx="11249025" cy="184448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12700" marR="5080" lvl="0" indent="0" defTabSz="914400" eaLnBrk="1" fontAlgn="auto" latinLnBrk="0" hangingPunct="1">
              <a:lnSpc>
                <a:spcPts val="3679"/>
              </a:lnSpc>
              <a:spcBef>
                <a:spcPts val="755"/>
              </a:spcBef>
              <a:spcAft>
                <a:spcPts val="0"/>
              </a:spcAft>
              <a:tabLst>
                <a:tab pos="1419225" algn="l"/>
                <a:tab pos="1880870" algn="l"/>
                <a:tab pos="4258310" algn="l"/>
                <a:tab pos="5775325" algn="l"/>
                <a:tab pos="6654800" algn="l"/>
                <a:tab pos="9198610" algn="l"/>
                <a:tab pos="10765155" algn="l"/>
              </a:tabLst>
              <a:defRPr/>
            </a:pP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RULE</a:t>
            </a:r>
            <a:r>
              <a:rPr lang="en-US" sz="3600" kern="0" cap="none" spc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7: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Subordinate clauses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lang="en-US" sz="3600" kern="0" cap="none" spc="0" dirty="0">
                <a:solidFill>
                  <a:sysClr val="windowText" lastClr="000000"/>
                </a:solidFill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prepositional phrases </a:t>
            </a:r>
            <a:r>
              <a:rPr kumimoji="0" lang="en-US" sz="36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that </a:t>
            </a:r>
            <a:r>
              <a:rPr kumimoji="0" lang="en-US" sz="36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come</a:t>
            </a:r>
            <a:r>
              <a:rPr kumimoji="0" lang="en-US" sz="3600" b="0" i="0" u="none" strike="noStrike" kern="0" cap="none" spc="-20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between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19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subject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and</a:t>
            </a:r>
            <a:r>
              <a:rPr kumimoji="0" lang="en-US" sz="3600" b="0" i="0" u="none" strike="noStrike" kern="0" cap="none" spc="-18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600" b="0" i="0" u="none" strike="noStrike" kern="0" cap="none" spc="-18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verb</a:t>
            </a:r>
            <a:r>
              <a:rPr kumimoji="0" lang="en-US" sz="3600" b="0" i="0" u="none" strike="noStrike" kern="0" cap="none" spc="-17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don’t</a:t>
            </a:r>
            <a:r>
              <a:rPr kumimoji="0" lang="en-US" sz="3600" b="0" i="0" u="none" strike="noStrike" kern="0" cap="none" spc="-17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affect</a:t>
            </a:r>
            <a:r>
              <a:rPr kumimoji="0" lang="en-US" sz="3600" b="0" i="0" u="none" strike="noStrike" kern="0" cap="none" spc="-1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6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agreement.</a:t>
            </a:r>
            <a:endParaRPr lang="en-US" sz="3200" b="1" cap="none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D038F-0731-42AE-EBA1-4EF26B1B1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6" y="3052482"/>
            <a:ext cx="11468098" cy="3496236"/>
          </a:xfrm>
        </p:spPr>
        <p:txBody>
          <a:bodyPr>
            <a:normAutofit/>
          </a:bodyPr>
          <a:lstStyle/>
          <a:p>
            <a:pPr marL="1042670" marR="722630" lvl="0" indent="-571500" defTabSz="914400" eaLnBrk="1" fontAlgn="auto" latinLnBrk="0" hangingPunct="1">
              <a:lnSpc>
                <a:spcPct val="110000"/>
              </a:lnSpc>
              <a:spcBef>
                <a:spcPts val="3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Jake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,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accompanied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by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his</a:t>
            </a:r>
            <a:r>
              <a:rPr kumimoji="0" lang="en-US" sz="3200" b="0" i="0" u="none" strike="noStrike" kern="0" cap="none" spc="-5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sisters,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4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enrolling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in</a:t>
            </a:r>
            <a:r>
              <a:rPr kumimoji="0" lang="en-US" sz="3200" b="0" i="0" u="none" strike="noStrike" kern="0" cap="none" spc="-5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MAVC. </a:t>
            </a:r>
          </a:p>
          <a:p>
            <a:pPr marL="1042670" marR="722630" lvl="0" indent="-571500" defTabSz="914400" eaLnBrk="1" fontAlgn="auto" latinLnBrk="0" hangingPunct="1">
              <a:lnSpc>
                <a:spcPct val="110000"/>
              </a:lnSpc>
              <a:spcBef>
                <a:spcPts val="31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sng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Daddy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,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well</a:t>
            </a:r>
            <a:r>
              <a:rPr kumimoji="0" lang="en-US" sz="3200" b="0" i="0" u="none" strike="noStrike" kern="0" cap="none" spc="-4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as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my</a:t>
            </a:r>
            <a:r>
              <a:rPr kumimoji="0" lang="en-US" sz="32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brothers,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is</a:t>
            </a:r>
            <a:r>
              <a:rPr kumimoji="0" lang="en-US" sz="3200" b="0" i="0" u="none" strike="noStrike" kern="0" cap="none" spc="-2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enjoying</a:t>
            </a:r>
            <a:r>
              <a:rPr kumimoji="0" lang="en-US" sz="3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2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party.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042670" marR="0" lvl="0" indent="-571500" defTabSz="914400" eaLnBrk="1" fontAlgn="auto" latinLnBrk="0" hangingPunct="1">
              <a:lnSpc>
                <a:spcPct val="110000"/>
              </a:lnSpc>
              <a:spcBef>
                <a:spcPts val="975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sng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colors,</a:t>
            </a:r>
            <a:r>
              <a:rPr kumimoji="0" lang="en-US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of</a:t>
            </a: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the</a:t>
            </a:r>
            <a:r>
              <a:rPr kumimoji="0" lang="en-US" sz="3200" b="0" i="0" u="none" strike="noStrike" kern="0" cap="none" spc="-6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rainbow,</a:t>
            </a:r>
            <a:r>
              <a:rPr kumimoji="0" lang="en-US" sz="3200" b="0" i="0" u="none" strike="noStrike" kern="0" cap="none" spc="-6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are</a:t>
            </a:r>
            <a:r>
              <a:rPr kumimoji="0" lang="en-US" sz="3200" b="0" i="0" u="none" strike="noStrike" kern="0" cap="none" spc="-5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cs typeface="Times New Roman"/>
              </a:rPr>
              <a:t> </a:t>
            </a:r>
            <a:r>
              <a:rPr kumimoji="0" lang="en-US" sz="3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cs typeface="Times New Roman"/>
              </a:rPr>
              <a:t>beautiful.</a:t>
            </a: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12700" marR="5080" lvl="0" indent="0" defTabSz="914400" eaLnBrk="1" fontAlgn="auto" latinLnBrk="0" hangingPunct="1">
              <a:lnSpc>
                <a:spcPct val="126299"/>
              </a:lnSpc>
              <a:spcBef>
                <a:spcPts val="95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707834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121</TotalTime>
  <Words>1774</Words>
  <Application>Microsoft Office PowerPoint</Application>
  <PresentationFormat>Widescreen</PresentationFormat>
  <Paragraphs>160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Gill Sans MT</vt:lpstr>
      <vt:lpstr>Times New Roman</vt:lpstr>
      <vt:lpstr>Wingdings</vt:lpstr>
      <vt:lpstr>Parcel</vt:lpstr>
      <vt:lpstr>Subject -Verb Agreement</vt:lpstr>
      <vt:lpstr>PowerPoint Presentation</vt:lpstr>
      <vt:lpstr>RULE 1: The subject and verb must agree in number.</vt:lpstr>
      <vt:lpstr>RULE 2: Singular subjects joined by and requires a plural verb except when they mean one thing.</vt:lpstr>
      <vt:lpstr>RULE 3: The pronoun ‘you’ always takes a plural verb.</vt:lpstr>
      <vt:lpstr>RULE 4: If a sentence begins with here and there, the verb agrees with subject which follows it.</vt:lpstr>
      <vt:lpstr>RULE 5: The pronouns neither and either are singular and require singular verb.</vt:lpstr>
      <vt:lpstr>RULE 6: If two subjects, one singular and plural are connect by either/or, neither/nor, the verb agrees with the nearer subject.</vt:lpstr>
      <vt:lpstr>RULE 7: Subordinate clauses and prepositional phrases that come between the subject and the verb don’t affect agreement.</vt:lpstr>
      <vt:lpstr>RULE 8 The indefinite pronouns several, few, both , many are always plural.</vt:lpstr>
      <vt:lpstr>Rule 9: The indefinite pronouns some, most, all, none are singular or plural according to the meaning of the sentence.</vt:lpstr>
      <vt:lpstr>RULE 10: When any of the following indefinite pronouns is the subject, the verb is singular: everybody, each, no one, another, anybody, nobody, every, nothing, everything, anyone, either, neither, everyone, somebody, someone.</vt:lpstr>
      <vt:lpstr>RULE 11: Expressions of time , money weight, and distance are singular even if the form is plural.</vt:lpstr>
      <vt:lpstr>RULE 12: When the amount of money refers to separate units, the verb is plural.</vt:lpstr>
      <vt:lpstr>RULE 13 Nouns plural in forms but singular in meaning takes singular verbs.</vt:lpstr>
      <vt:lpstr>RULE 14: The  following  words  are  always  plural:  pants, trousers, pliers, scissors, tongs. However, if the word pair is used, the verb is singular</vt:lpstr>
      <vt:lpstr>RULE 15: When the word is preceded by a number it takes a plural verb. When it is preceded by the number it takes singular verb.</vt:lpstr>
      <vt:lpstr>RULE 16 When fractions are used , the verb agrees with the object of the of phrase.</vt:lpstr>
      <vt:lpstr>RULE 17: Name of a country regarded as singular.</vt:lpstr>
      <vt:lpstr>RULE 18: Adjectives used as nouns are considered plural.</vt:lpstr>
      <vt:lpstr>RULE 19: Collective  nouns  may  be  singular  or  plural depending  on  whether  the  individual  members  are  acting individually or collectively.</vt:lpstr>
      <vt:lpstr>RULE 20: Title of books, plays, articles, movies are regarded as singular.</vt:lpstr>
      <vt:lpstr>Rule 21: If a sentence begins with it, the verb is always singular.</vt:lpstr>
      <vt:lpstr>FINAL RULE</vt:lpstr>
      <vt:lpstr>ACTIVITY</vt:lpstr>
      <vt:lpstr>ACTIVITY</vt:lpstr>
      <vt:lpstr>ACTIVITY</vt:lpstr>
      <vt:lpstr>ACTIVITY</vt:lpstr>
      <vt:lpstr>ACTIVITY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Ms. Wajiha Akber</dc:creator>
  <cp:lastModifiedBy>Ms. Wajiha Akber</cp:lastModifiedBy>
  <cp:revision>26</cp:revision>
  <dcterms:created xsi:type="dcterms:W3CDTF">2024-10-17T07:31:35Z</dcterms:created>
  <dcterms:modified xsi:type="dcterms:W3CDTF">2024-10-17T09:39:09Z</dcterms:modified>
</cp:coreProperties>
</file>