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F9838-6661-4A73-A275-DDA992BF0F9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327D5-C1BF-4294-97DE-733249B9489F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dirty="0"/>
            <a:t>Types of Conjunction</a:t>
          </a:r>
          <a:endParaRPr lang="en-US" dirty="0"/>
        </a:p>
      </dgm:t>
    </dgm:pt>
    <dgm:pt modelId="{9433B950-ECE5-45C3-9A62-2E86C850F3BC}" type="parTrans" cxnId="{E3BEA427-6625-4F32-8CE8-98CA80F4B9A4}">
      <dgm:prSet/>
      <dgm:spPr/>
      <dgm:t>
        <a:bodyPr/>
        <a:lstStyle/>
        <a:p>
          <a:endParaRPr lang="en-US"/>
        </a:p>
      </dgm:t>
    </dgm:pt>
    <dgm:pt modelId="{745553DD-B129-4FDD-9F2D-2131C1828C53}" type="sibTrans" cxnId="{E3BEA427-6625-4F32-8CE8-98CA80F4B9A4}">
      <dgm:prSet/>
      <dgm:spPr/>
      <dgm:t>
        <a:bodyPr/>
        <a:lstStyle/>
        <a:p>
          <a:endParaRPr lang="en-US"/>
        </a:p>
      </dgm:t>
    </dgm:pt>
    <dgm:pt modelId="{104BE2F2-7A3C-4BCF-9B5B-B260C632CFFF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/>
            <a:t>Coordinating Conjunction</a:t>
          </a:r>
        </a:p>
        <a:p>
          <a:pPr marL="0" lvl="0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3E770660-06D0-4D1B-BA29-C975C406436A}" type="parTrans" cxnId="{83DACB1F-ED50-44E8-997A-156156C9D724}">
      <dgm:prSet/>
      <dgm:spPr/>
      <dgm:t>
        <a:bodyPr/>
        <a:lstStyle/>
        <a:p>
          <a:endParaRPr lang="en-US"/>
        </a:p>
      </dgm:t>
    </dgm:pt>
    <dgm:pt modelId="{2F387888-EF8E-435A-B215-1607A6959FBB}" type="sibTrans" cxnId="{83DACB1F-ED50-44E8-997A-156156C9D724}">
      <dgm:prSet/>
      <dgm:spPr/>
      <dgm:t>
        <a:bodyPr/>
        <a:lstStyle/>
        <a:p>
          <a:endParaRPr lang="en-US"/>
        </a:p>
      </dgm:t>
    </dgm:pt>
    <dgm:pt modelId="{8DA9EED9-AD70-4498-A343-A633EB16DDC6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/>
            <a:t>Subordinating Conjunction</a:t>
          </a:r>
        </a:p>
        <a:p>
          <a:pPr marL="0" lvl="0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3D82A532-3926-4C9A-BC76-660C987E5B36}" type="parTrans" cxnId="{7C3279F1-F823-4313-9628-A8DB0AFA7AE8}">
      <dgm:prSet/>
      <dgm:spPr/>
      <dgm:t>
        <a:bodyPr/>
        <a:lstStyle/>
        <a:p>
          <a:endParaRPr lang="en-US"/>
        </a:p>
      </dgm:t>
    </dgm:pt>
    <dgm:pt modelId="{14D656B6-E787-47E2-8F44-9C5FB65F3CAF}" type="sibTrans" cxnId="{7C3279F1-F823-4313-9628-A8DB0AFA7AE8}">
      <dgm:prSet/>
      <dgm:spPr/>
      <dgm:t>
        <a:bodyPr/>
        <a:lstStyle/>
        <a:p>
          <a:endParaRPr lang="en-US"/>
        </a:p>
      </dgm:t>
    </dgm:pt>
    <dgm:pt modelId="{76573A45-EE6A-47D7-A9E8-A5BE3FECD4ED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/>
            <a:t>Correlative Conjunction</a:t>
          </a:r>
        </a:p>
        <a:p>
          <a:pPr marL="0" lvl="0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7713804C-3090-4ED3-923A-C5524000BB31}" type="parTrans" cxnId="{7C8979BF-9644-431F-B41B-F5B0CFDF82CE}">
      <dgm:prSet/>
      <dgm:spPr/>
      <dgm:t>
        <a:bodyPr/>
        <a:lstStyle/>
        <a:p>
          <a:endParaRPr lang="en-US"/>
        </a:p>
      </dgm:t>
    </dgm:pt>
    <dgm:pt modelId="{6D57607E-F647-4056-9008-B4EB327E2514}" type="sibTrans" cxnId="{7C8979BF-9644-431F-B41B-F5B0CFDF82CE}">
      <dgm:prSet/>
      <dgm:spPr/>
      <dgm:t>
        <a:bodyPr/>
        <a:lstStyle/>
        <a:p>
          <a:endParaRPr lang="en-US"/>
        </a:p>
      </dgm:t>
    </dgm:pt>
    <dgm:pt modelId="{6BF1B2FF-3254-46E3-89A7-D7F87B18D5E7}" type="pres">
      <dgm:prSet presAssocID="{BE3F9838-6661-4A73-A275-DDA992BF0F91}" presName="composite" presStyleCnt="0">
        <dgm:presLayoutVars>
          <dgm:chMax val="1"/>
          <dgm:dir/>
          <dgm:resizeHandles val="exact"/>
        </dgm:presLayoutVars>
      </dgm:prSet>
      <dgm:spPr/>
    </dgm:pt>
    <dgm:pt modelId="{A5DA24B7-2F21-468C-B602-604B622A9E70}" type="pres">
      <dgm:prSet presAssocID="{08C327D5-C1BF-4294-97DE-733249B9489F}" presName="roof" presStyleLbl="dkBgShp" presStyleIdx="0" presStyleCnt="2" custScaleX="84770" custScaleY="44363" custLinFactNeighborX="-1006" custLinFactNeighborY="-12255"/>
      <dgm:spPr/>
    </dgm:pt>
    <dgm:pt modelId="{CD0B1BBD-29BB-439C-BE4B-9AB463EAA856}" type="pres">
      <dgm:prSet presAssocID="{08C327D5-C1BF-4294-97DE-733249B9489F}" presName="pillars" presStyleCnt="0"/>
      <dgm:spPr/>
    </dgm:pt>
    <dgm:pt modelId="{C1EBAF78-73C2-40A0-84F4-F7654BE04FBD}" type="pres">
      <dgm:prSet presAssocID="{08C327D5-C1BF-4294-97DE-733249B9489F}" presName="pillar1" presStyleLbl="node1" presStyleIdx="0" presStyleCnt="3" custScaleY="132972">
        <dgm:presLayoutVars>
          <dgm:bulletEnabled val="1"/>
        </dgm:presLayoutVars>
      </dgm:prSet>
      <dgm:spPr/>
    </dgm:pt>
    <dgm:pt modelId="{816EDC01-1FB1-42E5-AE0A-9E7A8D1B4441}" type="pres">
      <dgm:prSet presAssocID="{8DA9EED9-AD70-4498-A343-A633EB16DDC6}" presName="pillarX" presStyleLbl="node1" presStyleIdx="1" presStyleCnt="3" custScaleY="132265">
        <dgm:presLayoutVars>
          <dgm:bulletEnabled val="1"/>
        </dgm:presLayoutVars>
      </dgm:prSet>
      <dgm:spPr/>
    </dgm:pt>
    <dgm:pt modelId="{13EF9DAC-D7E3-4568-B308-50B7134D66A4}" type="pres">
      <dgm:prSet presAssocID="{76573A45-EE6A-47D7-A9E8-A5BE3FECD4ED}" presName="pillarX" presStyleLbl="node1" presStyleIdx="2" presStyleCnt="3" custScaleY="132265">
        <dgm:presLayoutVars>
          <dgm:bulletEnabled val="1"/>
        </dgm:presLayoutVars>
      </dgm:prSet>
      <dgm:spPr/>
    </dgm:pt>
    <dgm:pt modelId="{5CA98F55-C5E9-45F4-B4F8-8DFDFAB9C989}" type="pres">
      <dgm:prSet presAssocID="{08C327D5-C1BF-4294-97DE-733249B9489F}" presName="base" presStyleLbl="dkBgShp" presStyleIdx="1" presStyleCnt="2"/>
      <dgm:spPr/>
    </dgm:pt>
  </dgm:ptLst>
  <dgm:cxnLst>
    <dgm:cxn modelId="{27348D04-3AFE-462A-8730-9A3D5DCD9193}" type="presOf" srcId="{76573A45-EE6A-47D7-A9E8-A5BE3FECD4ED}" destId="{13EF9DAC-D7E3-4568-B308-50B7134D66A4}" srcOrd="0" destOrd="0" presId="urn:microsoft.com/office/officeart/2005/8/layout/hList3"/>
    <dgm:cxn modelId="{83DACB1F-ED50-44E8-997A-156156C9D724}" srcId="{08C327D5-C1BF-4294-97DE-733249B9489F}" destId="{104BE2F2-7A3C-4BCF-9B5B-B260C632CFFF}" srcOrd="0" destOrd="0" parTransId="{3E770660-06D0-4D1B-BA29-C975C406436A}" sibTransId="{2F387888-EF8E-435A-B215-1607A6959FBB}"/>
    <dgm:cxn modelId="{E3BEA427-6625-4F32-8CE8-98CA80F4B9A4}" srcId="{BE3F9838-6661-4A73-A275-DDA992BF0F91}" destId="{08C327D5-C1BF-4294-97DE-733249B9489F}" srcOrd="0" destOrd="0" parTransId="{9433B950-ECE5-45C3-9A62-2E86C850F3BC}" sibTransId="{745553DD-B129-4FDD-9F2D-2131C1828C53}"/>
    <dgm:cxn modelId="{C2CCA46A-638D-4BDE-B7F7-3D230AAD577B}" type="presOf" srcId="{8DA9EED9-AD70-4498-A343-A633EB16DDC6}" destId="{816EDC01-1FB1-42E5-AE0A-9E7A8D1B4441}" srcOrd="0" destOrd="0" presId="urn:microsoft.com/office/officeart/2005/8/layout/hList3"/>
    <dgm:cxn modelId="{DE4BFF8A-C2C7-471F-916C-ED599D64FEEC}" type="presOf" srcId="{104BE2F2-7A3C-4BCF-9B5B-B260C632CFFF}" destId="{C1EBAF78-73C2-40A0-84F4-F7654BE04FBD}" srcOrd="0" destOrd="0" presId="urn:microsoft.com/office/officeart/2005/8/layout/hList3"/>
    <dgm:cxn modelId="{3C364FA4-88F5-4C88-B8E6-3F933DBEAB05}" type="presOf" srcId="{BE3F9838-6661-4A73-A275-DDA992BF0F91}" destId="{6BF1B2FF-3254-46E3-89A7-D7F87B18D5E7}" srcOrd="0" destOrd="0" presId="urn:microsoft.com/office/officeart/2005/8/layout/hList3"/>
    <dgm:cxn modelId="{7C8979BF-9644-431F-B41B-F5B0CFDF82CE}" srcId="{08C327D5-C1BF-4294-97DE-733249B9489F}" destId="{76573A45-EE6A-47D7-A9E8-A5BE3FECD4ED}" srcOrd="2" destOrd="0" parTransId="{7713804C-3090-4ED3-923A-C5524000BB31}" sibTransId="{6D57607E-F647-4056-9008-B4EB327E2514}"/>
    <dgm:cxn modelId="{EA5D92CD-1D54-4788-AAAA-659EC94B6ED1}" type="presOf" srcId="{08C327D5-C1BF-4294-97DE-733249B9489F}" destId="{A5DA24B7-2F21-468C-B602-604B622A9E70}" srcOrd="0" destOrd="0" presId="urn:microsoft.com/office/officeart/2005/8/layout/hList3"/>
    <dgm:cxn modelId="{7C3279F1-F823-4313-9628-A8DB0AFA7AE8}" srcId="{08C327D5-C1BF-4294-97DE-733249B9489F}" destId="{8DA9EED9-AD70-4498-A343-A633EB16DDC6}" srcOrd="1" destOrd="0" parTransId="{3D82A532-3926-4C9A-BC76-660C987E5B36}" sibTransId="{14D656B6-E787-47E2-8F44-9C5FB65F3CAF}"/>
    <dgm:cxn modelId="{C55BE1F6-17FC-4847-B234-66D4920503B4}" type="presParOf" srcId="{6BF1B2FF-3254-46E3-89A7-D7F87B18D5E7}" destId="{A5DA24B7-2F21-468C-B602-604B622A9E70}" srcOrd="0" destOrd="0" presId="urn:microsoft.com/office/officeart/2005/8/layout/hList3"/>
    <dgm:cxn modelId="{52F0B077-8D9A-4A11-87F9-5B1C686B3A34}" type="presParOf" srcId="{6BF1B2FF-3254-46E3-89A7-D7F87B18D5E7}" destId="{CD0B1BBD-29BB-439C-BE4B-9AB463EAA856}" srcOrd="1" destOrd="0" presId="urn:microsoft.com/office/officeart/2005/8/layout/hList3"/>
    <dgm:cxn modelId="{B616B621-DE8F-4371-AF87-AAE71EFFA033}" type="presParOf" srcId="{CD0B1BBD-29BB-439C-BE4B-9AB463EAA856}" destId="{C1EBAF78-73C2-40A0-84F4-F7654BE04FBD}" srcOrd="0" destOrd="0" presId="urn:microsoft.com/office/officeart/2005/8/layout/hList3"/>
    <dgm:cxn modelId="{E64A07A9-C732-40A8-818C-88282153A034}" type="presParOf" srcId="{CD0B1BBD-29BB-439C-BE4B-9AB463EAA856}" destId="{816EDC01-1FB1-42E5-AE0A-9E7A8D1B4441}" srcOrd="1" destOrd="0" presId="urn:microsoft.com/office/officeart/2005/8/layout/hList3"/>
    <dgm:cxn modelId="{849E8A4F-4E2D-49F7-90A1-DE17DAB8F5A9}" type="presParOf" srcId="{CD0B1BBD-29BB-439C-BE4B-9AB463EAA856}" destId="{13EF9DAC-D7E3-4568-B308-50B7134D66A4}" srcOrd="2" destOrd="0" presId="urn:microsoft.com/office/officeart/2005/8/layout/hList3"/>
    <dgm:cxn modelId="{B1A09235-A33A-4592-94AB-CFB3462A7D54}" type="presParOf" srcId="{6BF1B2FF-3254-46E3-89A7-D7F87B18D5E7}" destId="{5CA98F55-C5E9-45F4-B4F8-8DFDFAB9C98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24B7-2F21-468C-B602-604B622A9E70}">
      <dsp:nvSpPr>
        <dsp:cNvPr id="0" name=""/>
        <dsp:cNvSpPr/>
      </dsp:nvSpPr>
      <dsp:spPr>
        <a:xfrm>
          <a:off x="737915" y="0"/>
          <a:ext cx="9464829" cy="8710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800" b="1" kern="1200" dirty="0"/>
            <a:t>Types of Conjunction</a:t>
          </a:r>
          <a:endParaRPr lang="en-US" sz="3800" kern="1200" dirty="0"/>
        </a:p>
      </dsp:txBody>
      <dsp:txXfrm>
        <a:off x="737915" y="0"/>
        <a:ext cx="9464829" cy="871091"/>
      </dsp:txXfrm>
    </dsp:sp>
    <dsp:sp modelId="{C1EBAF78-73C2-40A0-84F4-F7654BE04FBD}">
      <dsp:nvSpPr>
        <dsp:cNvPr id="0" name=""/>
        <dsp:cNvSpPr/>
      </dsp:nvSpPr>
      <dsp:spPr>
        <a:xfrm>
          <a:off x="5451" y="899828"/>
          <a:ext cx="3718133" cy="548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4000" kern="1200" dirty="0"/>
            <a:t>Coordinating Conjunction</a:t>
          </a:r>
        </a:p>
        <a:p>
          <a:pPr marL="0"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5451" y="899828"/>
        <a:ext cx="3718133" cy="5483050"/>
      </dsp:txXfrm>
    </dsp:sp>
    <dsp:sp modelId="{816EDC01-1FB1-42E5-AE0A-9E7A8D1B4441}">
      <dsp:nvSpPr>
        <dsp:cNvPr id="0" name=""/>
        <dsp:cNvSpPr/>
      </dsp:nvSpPr>
      <dsp:spPr>
        <a:xfrm>
          <a:off x="3723585" y="914404"/>
          <a:ext cx="3718133" cy="5453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4000" kern="1200" dirty="0"/>
            <a:t>Subordinating Conjunction</a:t>
          </a:r>
        </a:p>
        <a:p>
          <a:pPr marL="0"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3723585" y="914404"/>
        <a:ext cx="3718133" cy="5453898"/>
      </dsp:txXfrm>
    </dsp:sp>
    <dsp:sp modelId="{13EF9DAC-D7E3-4568-B308-50B7134D66A4}">
      <dsp:nvSpPr>
        <dsp:cNvPr id="0" name=""/>
        <dsp:cNvSpPr/>
      </dsp:nvSpPr>
      <dsp:spPr>
        <a:xfrm>
          <a:off x="7441719" y="914404"/>
          <a:ext cx="3718133" cy="5453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4000" kern="1200" dirty="0"/>
            <a:t>Correlative Conjunction</a:t>
          </a:r>
        </a:p>
        <a:p>
          <a:pPr marL="0"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7441719" y="914404"/>
        <a:ext cx="3718133" cy="5453898"/>
      </dsp:txXfrm>
    </dsp:sp>
    <dsp:sp modelId="{5CA98F55-C5E9-45F4-B4F8-8DFDFAB9C989}">
      <dsp:nvSpPr>
        <dsp:cNvPr id="0" name=""/>
        <dsp:cNvSpPr/>
      </dsp:nvSpPr>
      <dsp:spPr>
        <a:xfrm>
          <a:off x="0" y="5703085"/>
          <a:ext cx="11165305" cy="4581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709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8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79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A12273-5DFC-448B-9307-95BB05B2248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6783E2-D1C4-4265-A5A1-EF6FE3C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F50-829F-BA89-3957-98956C91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WEEK #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12376-36EC-3FF6-45D6-4FDFCE53F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cap="none" dirty="0">
                <a:solidFill>
                  <a:schemeClr val="bg1"/>
                </a:solidFill>
              </a:rPr>
              <a:t>Conjunction and its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9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C5CC-87CB-361F-54BD-49EDCD2F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365760"/>
            <a:ext cx="10684042" cy="1325562"/>
          </a:xfrm>
        </p:spPr>
        <p:txBody>
          <a:bodyPr>
            <a:normAutofit/>
          </a:bodyPr>
          <a:lstStyle/>
          <a:p>
            <a:r>
              <a:rPr lang="en-US" b="1" u="sng" dirty="0"/>
              <a:t>Exercise # 9</a:t>
            </a:r>
            <a:r>
              <a:rPr lang="en-US" b="1" dirty="0"/>
              <a:t>: Join the following sentences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AFD7-0218-C0E8-144E-51DE8468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828800"/>
            <a:ext cx="10684042" cy="479658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Mitchell prefers watching romantic films. He rented the latest spy thriller. He enjoyed it very much.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(although, and)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Laura forgot her friend's birthday. She sent her a card. She finally remembered.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(so, when)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team captain jumped for joy. The fans cheered. We won the state championship.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(and, because)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 sister was exhausted. She kept running. She got first place.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(yet, and)</a:t>
            </a:r>
          </a:p>
          <a:p>
            <a:pPr marL="0" lv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the remaining ones at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0FF3-D55F-5475-391C-F3814D62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0" y="0"/>
            <a:ext cx="10954512" cy="1078030"/>
          </a:xfrm>
        </p:spPr>
        <p:txBody>
          <a:bodyPr/>
          <a:lstStyle/>
          <a:p>
            <a:r>
              <a:rPr lang="en-US" b="1" dirty="0"/>
              <a:t>Correlative Conjunction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5A0A-B333-E04F-4DC2-8BD6B7C7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283368"/>
            <a:ext cx="10954512" cy="53901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Correlative conjunctions are paired words.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join words, phrases, or clauses having reciprocal or complementary relationship.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 example: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may buy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camera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laptop.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likes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neither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coffee.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pink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blue are nice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is interested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singing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also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games.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Common Correlative Conjunctions: either… or, neither… nor, not only… but also, both… and, whether…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C37D-5B4B-83C1-4CC9-4F74B22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65760"/>
            <a:ext cx="10443411" cy="1325562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Exercise 7</a:t>
            </a:r>
            <a:r>
              <a:rPr lang="en-US" sz="3600" b="1" dirty="0"/>
              <a:t>: Choose the best answer to complete each sentence.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784F-3B10-FB96-00A3-458C1E6F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3" y="1828800"/>
            <a:ext cx="10860505" cy="4860758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She is neither polite</a:t>
            </a:r>
            <a:r>
              <a:rPr lang="en-US" sz="2400" u="sng" dirty="0"/>
              <a:t>	</a:t>
            </a:r>
            <a:r>
              <a:rPr lang="en-US" sz="2400" dirty="0"/>
              <a:t>funny.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u="sng" dirty="0"/>
              <a:t>	</a:t>
            </a:r>
            <a:r>
              <a:rPr lang="en-US" sz="2400" dirty="0"/>
              <a:t>that is the case,</a:t>
            </a:r>
            <a:r>
              <a:rPr lang="en-US" sz="2400" u="sng" dirty="0"/>
              <a:t>	</a:t>
            </a:r>
            <a:r>
              <a:rPr lang="en-US" sz="2400" dirty="0"/>
              <a:t>I’m not surprised about what’s happening.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Have you made a decision about</a:t>
            </a:r>
            <a:r>
              <a:rPr lang="en-US" sz="2400" u="sng" dirty="0"/>
              <a:t>		</a:t>
            </a:r>
            <a:r>
              <a:rPr lang="en-US" sz="2400" dirty="0"/>
              <a:t>to go to the movies</a:t>
            </a:r>
            <a:r>
              <a:rPr lang="en-US" sz="2400" u="sng" dirty="0"/>
              <a:t>	</a:t>
            </a:r>
            <a:r>
              <a:rPr lang="en-US" sz="2400" dirty="0"/>
              <a:t>not?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u="sng" dirty="0"/>
              <a:t> 	</a:t>
            </a:r>
            <a:r>
              <a:rPr lang="en-US" sz="2400" dirty="0"/>
              <a:t>had I put my umbrella away,</a:t>
            </a:r>
            <a:r>
              <a:rPr lang="en-US" sz="2400" u="sng" dirty="0"/>
              <a:t>	</a:t>
            </a:r>
            <a:r>
              <a:rPr lang="en-US" sz="2400" dirty="0"/>
              <a:t>it started raining.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This salad is</a:t>
            </a:r>
            <a:r>
              <a:rPr lang="en-US" sz="2400" u="sng" dirty="0"/>
              <a:t>		</a:t>
            </a:r>
            <a:r>
              <a:rPr lang="en-US" sz="2400" dirty="0"/>
              <a:t>delicious</a:t>
            </a:r>
            <a:r>
              <a:rPr lang="en-US" sz="2400" u="sng" dirty="0"/>
              <a:t>		</a:t>
            </a:r>
            <a:r>
              <a:rPr lang="en-US" sz="2400" dirty="0"/>
              <a:t>healthy.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2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2995-7BB4-4B43-7A9A-76428B67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65760"/>
            <a:ext cx="10633670" cy="1325562"/>
          </a:xfrm>
        </p:spPr>
        <p:txBody>
          <a:bodyPr>
            <a:noAutofit/>
          </a:bodyPr>
          <a:lstStyle/>
          <a:p>
            <a:r>
              <a:rPr lang="en-US" b="1" u="sng" dirty="0"/>
              <a:t>Exercise # 8</a:t>
            </a:r>
            <a:r>
              <a:rPr lang="en-US" b="1" dirty="0"/>
              <a:t>: </a:t>
            </a:r>
            <a:r>
              <a:rPr lang="en-US" sz="3600" b="1" dirty="0"/>
              <a:t>Join the following sentences: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7F38-4545-D833-65E7-3C20C249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828800"/>
            <a:ext cx="11020925" cy="479658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Mum was working in the garden. Dad was preparing the meal.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[and]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try to run. My leg hurts.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[when]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don’t know. We should be doing this or not.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[whether]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the remaining ones at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9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E23A-120B-0F30-1E25-15417084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320842"/>
            <a:ext cx="10956758" cy="6304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u="sng" dirty="0"/>
              <a:t>Exercise # 13</a:t>
            </a:r>
            <a:r>
              <a:rPr lang="en-US" sz="4800" b="1" dirty="0"/>
              <a:t>: </a:t>
            </a:r>
            <a:r>
              <a:rPr lang="en-US" sz="2800" b="1" dirty="0"/>
              <a:t>fill in the blanks with the correct subordinate conjunctions or similar expressions.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 went for a walk</a:t>
            </a:r>
            <a:r>
              <a:rPr lang="en-US" sz="2800" u="sng" dirty="0"/>
              <a:t>		</a:t>
            </a:r>
            <a:r>
              <a:rPr lang="en-US" sz="2800" dirty="0"/>
              <a:t>_ the sun was shining. (because, otherwise)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Do you know</a:t>
            </a:r>
            <a:r>
              <a:rPr lang="en-US" sz="2800" u="sng" dirty="0"/>
              <a:t>	</a:t>
            </a:r>
            <a:r>
              <a:rPr lang="en-US" sz="2800" dirty="0"/>
              <a:t>the stores are open today? (if, whether)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recognized her at once,</a:t>
            </a:r>
            <a:r>
              <a:rPr lang="en-US" sz="2800" u="sng" dirty="0"/>
              <a:t>	</a:t>
            </a:r>
            <a:r>
              <a:rPr lang="en-US" sz="2800" dirty="0"/>
              <a:t>we had not seen her for years. (although, in case)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He kept reading</a:t>
            </a:r>
            <a:r>
              <a:rPr lang="en-US" sz="2800" u="sng" dirty="0"/>
              <a:t>	</a:t>
            </a:r>
            <a:r>
              <a:rPr lang="en-US" sz="2800" dirty="0"/>
              <a:t>he fell asleep. (for, until)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It looks</a:t>
            </a:r>
            <a:r>
              <a:rPr lang="en-US" sz="2800" u="sng" dirty="0"/>
              <a:t>	</a:t>
            </a:r>
            <a:r>
              <a:rPr lang="en-US" sz="2800" dirty="0"/>
              <a:t>_ the train will be late. (while, as though)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What shall we do</a:t>
            </a:r>
            <a:r>
              <a:rPr lang="en-US" sz="2800" u="sng" dirty="0"/>
              <a:t>	</a:t>
            </a:r>
            <a:r>
              <a:rPr lang="en-US" sz="2800" dirty="0"/>
              <a:t>it rains? (or else, supposing)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The door was open, _</a:t>
            </a:r>
            <a:r>
              <a:rPr lang="en-US" sz="2800" u="sng" dirty="0"/>
              <a:t>	</a:t>
            </a:r>
            <a:r>
              <a:rPr lang="en-US" sz="2800" dirty="0"/>
              <a:t>we could hear everything. (in case, so)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I will join you, _</a:t>
            </a:r>
            <a:r>
              <a:rPr lang="en-US" sz="2800" u="sng" dirty="0"/>
              <a:t>	</a:t>
            </a:r>
            <a:r>
              <a:rPr lang="en-US" sz="2800" dirty="0"/>
              <a:t>the weather is fine. (providing, than)</a:t>
            </a:r>
          </a:p>
          <a:p>
            <a:pPr marL="0" indent="0">
              <a:buNone/>
            </a:pPr>
            <a:r>
              <a:rPr lang="en-US" sz="2800" dirty="0"/>
              <a:t>Do the remaining ones at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1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991-F113-FCFC-3FB6-D10610B8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1802"/>
            <a:ext cx="7545244" cy="885524"/>
          </a:xfrm>
        </p:spPr>
        <p:txBody>
          <a:bodyPr/>
          <a:lstStyle/>
          <a:p>
            <a:r>
              <a:rPr lang="en-US" b="1" dirty="0"/>
              <a:t>Conjunctive Adverb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6ECD-FFF2-32BF-B8B0-209E36B7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604211"/>
            <a:ext cx="11020926" cy="511743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Conjunctive adverbs are not real conjunctions, but they function as conjunctions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They are a type of adverb that connects two independent clauses or sentences by showing the relationship between them.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They are also known as transitional words and are used to smooth the transition between two sentences.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5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E908-EA6E-A0D3-9972-8A117219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304800"/>
            <a:ext cx="10796337" cy="6336632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examples of conjunctive adverbs are:</a:t>
            </a: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moreover, additionally, however, therefore, hence, similarly, besides, finally, then</a:t>
            </a:r>
          </a:p>
          <a:p>
            <a:pPr marL="0" indent="0">
              <a:buNone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Major Functions: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 sentences inside a paragraph.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 paragraphs inside an essay.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Indicating the writer’s shift from one idea to another.</a:t>
            </a:r>
          </a:p>
          <a:p>
            <a:pPr marL="457200" lvl="1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“English communication skills are a must for a successful career.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First,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English is the official language of Pakistan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Also,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the lingua franca of the world.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 addition,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the language of science and technology.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Hence,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English language proficiency is very important for a good career.”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1D7E-C6EC-84E1-2F3C-460203FF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336884"/>
            <a:ext cx="10812379" cy="6256421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using adverbial conjunctions, you must precede them with a semicolon/full stop and follow them with a comma.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Jeremy kept talking in class;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he got in trouble.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 went into the store;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 didn’t find anything she wanted to buy.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like you a lot;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in fact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 think we should be best friends.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5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7AF-B27A-F0CA-ED01-207DF2F0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0" y="494097"/>
            <a:ext cx="9692640" cy="901566"/>
          </a:xfrm>
        </p:spPr>
        <p:txBody>
          <a:bodyPr/>
          <a:lstStyle/>
          <a:p>
            <a:r>
              <a:rPr lang="en-US" sz="4000" b="1" dirty="0"/>
              <a:t>SENTENCE CONNECTOR TYPES: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EAB-FA24-716B-313A-CE8AAA54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1507958"/>
            <a:ext cx="10988842" cy="5350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	</a:t>
            </a:r>
            <a:r>
              <a:rPr lang="en-US" b="1" dirty="0"/>
              <a:t>ADDITIVES/LISTERS:</a:t>
            </a:r>
            <a:r>
              <a:rPr lang="en-US" dirty="0"/>
              <a:t> They are used to add more points, or list down points. </a:t>
            </a:r>
            <a:r>
              <a:rPr lang="en-US" b="1" dirty="0"/>
              <a:t>(EXERCISE)</a:t>
            </a:r>
          </a:p>
          <a:p>
            <a:pPr marL="0" indent="0">
              <a:buNone/>
            </a:pPr>
            <a:r>
              <a:rPr lang="en-US" dirty="0"/>
              <a:t>2.	</a:t>
            </a:r>
            <a:r>
              <a:rPr lang="en-US" b="1" dirty="0"/>
              <a:t>COMPARATIVES:</a:t>
            </a:r>
            <a:r>
              <a:rPr lang="en-US" dirty="0"/>
              <a:t> They are used to show similarity between ideas.</a:t>
            </a:r>
          </a:p>
          <a:p>
            <a:pPr marL="0" indent="0">
              <a:buNone/>
            </a:pPr>
            <a:r>
              <a:rPr lang="en-US" dirty="0"/>
              <a:t>3.	</a:t>
            </a:r>
            <a:r>
              <a:rPr lang="en-US" b="1" dirty="0"/>
              <a:t>CONTRASTIVES:</a:t>
            </a:r>
            <a:r>
              <a:rPr lang="en-US" dirty="0"/>
              <a:t> They are used to show contrast between ideas.</a:t>
            </a:r>
          </a:p>
          <a:p>
            <a:pPr marL="0" indent="0">
              <a:buNone/>
            </a:pPr>
            <a:r>
              <a:rPr lang="en-US" dirty="0"/>
              <a:t>4.	</a:t>
            </a:r>
            <a:r>
              <a:rPr lang="en-US" b="1" dirty="0"/>
              <a:t>EXAMPLE WORDS: </a:t>
            </a:r>
            <a:r>
              <a:rPr lang="en-US" dirty="0"/>
              <a:t>These connectors are used to give examples.</a:t>
            </a:r>
          </a:p>
          <a:p>
            <a:pPr marL="0" indent="0">
              <a:buNone/>
            </a:pPr>
            <a:r>
              <a:rPr lang="en-US" dirty="0"/>
              <a:t>5.	</a:t>
            </a:r>
            <a:r>
              <a:rPr lang="en-US" b="1" dirty="0"/>
              <a:t>CONCLUDERS:</a:t>
            </a:r>
            <a:r>
              <a:rPr lang="en-US" dirty="0"/>
              <a:t> They are used to summarize ideas.</a:t>
            </a:r>
          </a:p>
          <a:p>
            <a:pPr marL="0" indent="0">
              <a:buNone/>
            </a:pPr>
            <a:r>
              <a:rPr lang="en-US" dirty="0"/>
              <a:t>6.	</a:t>
            </a:r>
            <a:r>
              <a:rPr lang="en-US" b="1" dirty="0"/>
              <a:t>TO SHOW CAUSE AND EFFECT: </a:t>
            </a:r>
            <a:r>
              <a:rPr lang="en-US" dirty="0"/>
              <a:t>They are used to express consequences or results.</a:t>
            </a:r>
          </a:p>
          <a:p>
            <a:pPr marL="0" indent="0">
              <a:buNone/>
            </a:pPr>
            <a:r>
              <a:rPr lang="en-US" dirty="0"/>
              <a:t>7.	</a:t>
            </a:r>
            <a:r>
              <a:rPr lang="en-US" b="1" dirty="0"/>
              <a:t>TO SHOW PURPOSE:</a:t>
            </a:r>
          </a:p>
          <a:p>
            <a:pPr marL="0" indent="0">
              <a:buNone/>
            </a:pPr>
            <a:r>
              <a:rPr lang="en-US" dirty="0"/>
              <a:t>8.	</a:t>
            </a:r>
            <a:r>
              <a:rPr lang="en-US" b="1" dirty="0"/>
              <a:t>TO EMPHASIZE:</a:t>
            </a:r>
          </a:p>
          <a:p>
            <a:pPr marL="0" indent="0">
              <a:buNone/>
            </a:pPr>
            <a:r>
              <a:rPr lang="en-US" dirty="0"/>
              <a:t>9.	</a:t>
            </a:r>
            <a:r>
              <a:rPr lang="en-US" b="1" dirty="0"/>
              <a:t>TO SHOW TIME:</a:t>
            </a:r>
          </a:p>
          <a:p>
            <a:pPr marL="0" indent="0">
              <a:buNone/>
            </a:pPr>
            <a:r>
              <a:rPr lang="en-US" dirty="0"/>
              <a:t>10.	</a:t>
            </a:r>
            <a:r>
              <a:rPr lang="en-US" b="1" dirty="0"/>
              <a:t>TO REPEAT: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7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D61A-B748-79C9-F5C9-169348AD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165496" cy="901566"/>
          </a:xfrm>
        </p:spPr>
        <p:txBody>
          <a:bodyPr/>
          <a:lstStyle/>
          <a:p>
            <a:r>
              <a:rPr lang="en-US" b="1" dirty="0"/>
              <a:t>Exercise 14: Fill in the blanks.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7797-D77A-2FAD-05D8-1C169CAF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524000"/>
            <a:ext cx="10780296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[Similarly, therefore, then, nevertheless]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Interact Club has done well to help the poor.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Welfare Club has done well too.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documents will be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scrutinsed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the police._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will be sent back to the relevant authority.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retailer has been making losses.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he intends to wind up his business.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Life in the village may not be as exciting as life in the city.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_, you are close to nature which provides peace and quietness.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Lopez has experienced poverty and hardship before.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has a sympathetic heart towards the poor and needy.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AD30-C189-2BB5-D17C-C20DC93D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40" y="288756"/>
            <a:ext cx="9692640" cy="889217"/>
          </a:xfrm>
        </p:spPr>
        <p:txBody>
          <a:bodyPr/>
          <a:lstStyle/>
          <a:p>
            <a:r>
              <a:rPr lang="en-US" b="1" dirty="0"/>
              <a:t>CONJUNCTIONS: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BAB1-AAEC-AF8B-9F12-5F961517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7" y="1604211"/>
            <a:ext cx="10216573" cy="5253789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join or glue words, phrases, and clauses.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bought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[the words ‘pens’ and ‘pencils’ are joined by ‘and’]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will do it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this evening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tomorrow morning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[the phrases ‘this evening’ and ‘tomorrow morning’ are joined by the conjunction ‘or’]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you aren’t here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the house seems very empty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[the conjunction ‘when’ has joined the two clauses]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E432-7B96-2C6B-FBA0-5BBFF543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5" y="125128"/>
            <a:ext cx="10216575" cy="933651"/>
          </a:xfrm>
        </p:spPr>
        <p:txBody>
          <a:bodyPr>
            <a:normAutofit/>
          </a:bodyPr>
          <a:lstStyle/>
          <a:p>
            <a:r>
              <a:rPr lang="en-US" sz="4000" b="1" dirty="0"/>
              <a:t>Exercise 17: Fill in the blanks.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90AF-A169-2B6C-0FA3-8E9ADB0E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5" y="1251285"/>
            <a:ext cx="10844463" cy="56067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Your aunt is resting in the next room. So walk softly _______ disturb her.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[so as to, in order to, so as not to, so that]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_______ you are so interested, I won’t persuade you to give up. _______ do check with the agent before you purchase it.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[if/in order, as/however, unless/though, because/so]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Tea should be served in every meeting _______ the members will not be sleepy.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[although, even if, as, so that]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The boys encountered lots of problems _______ trying to get to the island. _______ they managed to reach the island in time before the sharks came.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[while/nevertheless, during/nevertheless, then/however, as/however]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 _______ the monsoon season, the fisherman managed to obtain a good income.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[even, as, although, in spite of]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12CC-4918-665C-9F69-5D6CF2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272717"/>
            <a:ext cx="10812379" cy="6352672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Life without conjunctions: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 would love to go out to eat with you. I would love to go out to eat with Krista. I would love to go to the movies with you. I would love to go to the movies with Krista. My mom says I can't. My mom says I might have to do my homework. My mom says I might have to clean up my room. The reason is this: I broke my curfew last weekend.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Life with conjunctions: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 would love to go out to eat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 the movies with you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Krista,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my mom says I have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do my homework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clean up my room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 broke my curfew last weekend.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617CC-2162-8B00-CAB3-A013CB13D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332367"/>
              </p:ext>
            </p:extLst>
          </p:nvPr>
        </p:nvGraphicFramePr>
        <p:xfrm>
          <a:off x="0" y="144379"/>
          <a:ext cx="11165305" cy="65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3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15E9-8290-7DDD-46EA-250DECDD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7608"/>
          </a:xfrm>
        </p:spPr>
        <p:txBody>
          <a:bodyPr/>
          <a:lstStyle/>
          <a:p>
            <a:r>
              <a:rPr lang="en-US" b="1" dirty="0"/>
              <a:t>Coordinating Conjunction (CC)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64DE-0ED2-BCEF-775F-3ACFB01A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1283368"/>
            <a:ext cx="10936545" cy="534202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join independent clauses or other elements (words and phrases) of equal importance. </a:t>
            </a:r>
          </a:p>
          <a:p>
            <a:pPr marL="0" lv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Gary lives in Ohio,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Deana lives in Michigan.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loves to dance,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bought a studio.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could buy a car, </a:t>
            </a:r>
            <a:r>
              <a:rPr lang="en-U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could put the money in the bank.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hate to cook,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love to bake.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necessary to put a comma before a CC, in case of clauses. The chief CCs are: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FANBOYS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357-66B4-B65D-A909-1EAB363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65760"/>
            <a:ext cx="10844462" cy="10780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Exercise: </a:t>
            </a:r>
            <a:r>
              <a:rPr lang="en-US" dirty="0"/>
              <a:t>Find the mistakes in these sentences and correct them.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B4B4-2B33-C231-40A2-F9C1D532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716505"/>
            <a:ext cx="11020926" cy="492492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 want new rollerblades. And I want new games for the computer for my birthday.</a:t>
            </a:r>
          </a:p>
          <a:p>
            <a:pPr marL="457200" lvl="0" indent="-457200"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Kate ate a plate of spaghetti, and a salad.</a:t>
            </a:r>
          </a:p>
          <a:p>
            <a:pPr marL="457200" lvl="0" indent="-457200"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Meg got dressed and headed out for her horseback lesson and got there early and she groomed her horse slowly.</a:t>
            </a:r>
          </a:p>
          <a:p>
            <a:pPr marL="457200" lvl="0" indent="-457200"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Neither Tina or Brian was able to go with us to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AD80-997B-9795-7D64-329654B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566"/>
          </a:xfrm>
        </p:spPr>
        <p:txBody>
          <a:bodyPr/>
          <a:lstStyle/>
          <a:p>
            <a:r>
              <a:rPr lang="en-US" b="1" dirty="0"/>
              <a:t>Answers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C26B-5642-F79D-D478-3730EB38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459832"/>
            <a:ext cx="10651957" cy="51495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"I want new rollerblades, and I want new games for the computer for my birthday."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"Kate ate a plate of spaghetti and a salad."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"Meg got dressed, headed out for her horseback lesson, arrived there early, and groomed her horse slowly."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 "Neither Tina nor Brian was able to go with us to the game."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2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BFF8-A7DF-EB3C-5EB5-40D53A92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283" y="233254"/>
            <a:ext cx="9692640" cy="889217"/>
          </a:xfrm>
        </p:spPr>
        <p:txBody>
          <a:bodyPr/>
          <a:lstStyle/>
          <a:p>
            <a:r>
              <a:rPr lang="en-US" b="1" dirty="0"/>
              <a:t>Subordinating Conjunction (SC)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04C8-4C33-89CB-2995-961B9148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251284"/>
            <a:ext cx="10619874" cy="537346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join dependent clauses with independent clauses.</a:t>
            </a:r>
          </a:p>
          <a:p>
            <a:pPr lvl="0"/>
            <a:r>
              <a:rPr lang="en-US" sz="2800" dirty="0"/>
              <a:t>Unlike the CCs, they become part of the clause they join, and so make the resulting clause a dependent (subordinating) clause.</a:t>
            </a:r>
          </a:p>
          <a:p>
            <a:pPr marL="0" lvl="0" indent="0">
              <a:buNone/>
            </a:pPr>
            <a:r>
              <a:rPr lang="en-US" sz="2800" dirty="0"/>
              <a:t>For example: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i="1" dirty="0"/>
              <a:t>Although </a:t>
            </a:r>
            <a:r>
              <a:rPr lang="en-US" sz="2800" dirty="0"/>
              <a:t>she was ill, she attended the conference.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i="1" dirty="0"/>
              <a:t>If </a:t>
            </a:r>
            <a:r>
              <a:rPr lang="en-US" sz="2800" dirty="0"/>
              <a:t>you don’t stop, I will shoot.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The concert had already started </a:t>
            </a:r>
            <a:r>
              <a:rPr lang="en-US" sz="2800" b="1" i="1" dirty="0"/>
              <a:t>when </a:t>
            </a:r>
            <a:r>
              <a:rPr lang="en-US" sz="2800" dirty="0"/>
              <a:t>we arrived.</a:t>
            </a:r>
          </a:p>
          <a:p>
            <a:endParaRPr lang="en-US" sz="1200" b="1" dirty="0"/>
          </a:p>
          <a:p>
            <a:pPr lvl="0"/>
            <a:r>
              <a:rPr lang="en-US" sz="2800" dirty="0"/>
              <a:t>If SC comes in the beginning of the sentence, a comma is required to separate the clause from the main clause.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A519-134C-1A87-A79E-D834CF2F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3" y="235101"/>
            <a:ext cx="9692640" cy="885524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Some common </a:t>
            </a:r>
            <a:r>
              <a:rPr lang="en-US" alt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SCc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are: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500E7-4F5B-7135-F8C5-F9674BFE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4" y="1435021"/>
            <a:ext cx="10765737" cy="5187878"/>
          </a:xfrm>
        </p:spPr>
      </p:pic>
    </p:spTree>
    <p:extLst>
      <p:ext uri="{BB962C8B-B14F-4D97-AF65-F5344CB8AC3E}">
        <p14:creationId xmlns:p14="http://schemas.microsoft.com/office/powerpoint/2010/main" val="52506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</TotalTime>
  <Words>1729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Century Schoolbook</vt:lpstr>
      <vt:lpstr>Wingdings 2</vt:lpstr>
      <vt:lpstr>View</vt:lpstr>
      <vt:lpstr>WEEK # 3</vt:lpstr>
      <vt:lpstr>CONJUNCTIONS:</vt:lpstr>
      <vt:lpstr>PowerPoint Presentation</vt:lpstr>
      <vt:lpstr>PowerPoint Presentation</vt:lpstr>
      <vt:lpstr>Coordinating Conjunction (CC)</vt:lpstr>
      <vt:lpstr>Exercise: Find the mistakes in these sentences and correct them.</vt:lpstr>
      <vt:lpstr>Answers</vt:lpstr>
      <vt:lpstr>Subordinating Conjunction (SC)</vt:lpstr>
      <vt:lpstr>Some common SCc are:</vt:lpstr>
      <vt:lpstr>Exercise # 9: Join the following sentences </vt:lpstr>
      <vt:lpstr>Correlative Conjunction</vt:lpstr>
      <vt:lpstr>Exercise 7: Choose the best answer to complete each sentence.</vt:lpstr>
      <vt:lpstr>Exercise # 8: Join the following sentences:</vt:lpstr>
      <vt:lpstr>PowerPoint Presentation</vt:lpstr>
      <vt:lpstr>Conjunctive Adverb </vt:lpstr>
      <vt:lpstr>PowerPoint Presentation</vt:lpstr>
      <vt:lpstr>PowerPoint Presentation</vt:lpstr>
      <vt:lpstr>SENTENCE CONNECTOR TYPES:</vt:lpstr>
      <vt:lpstr>Exercise 14: Fill in the blanks.</vt:lpstr>
      <vt:lpstr>Exercise 17: Fill in the blanks.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Ms. Wajiha Akber</dc:creator>
  <cp:lastModifiedBy>Ms. Wajiha Akber</cp:lastModifiedBy>
  <cp:revision>23</cp:revision>
  <dcterms:created xsi:type="dcterms:W3CDTF">2024-09-02T18:39:05Z</dcterms:created>
  <dcterms:modified xsi:type="dcterms:W3CDTF">2024-09-02T19:28:31Z</dcterms:modified>
</cp:coreProperties>
</file>