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embeddedFontLst>
    <p:embeddedFont>
      <p:font typeface="Geo" panose="020B0604020202020204"/>
      <p:regular r:id="rId21"/>
      <p:italic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12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56183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1109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2382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323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5022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230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7016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5946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89117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0077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554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9879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577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630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862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7479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7349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3457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Geo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93" name="Google Shape;93;p12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Geo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cxnSp>
        <p:nvCxnSpPr>
          <p:cNvPr id="32" name="Google Shape;32;p4"/>
          <p:cNvCxnSpPr/>
          <p:nvPr/>
        </p:nvCxnSpPr>
        <p:spPr>
          <a:xfrm>
            <a:off x="1207658" y="4474741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Geo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1207658" y="4485132"/>
            <a:ext cx="98755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1097280" y="2120900"/>
            <a:ext cx="4639736" cy="3748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6515944" y="2120900"/>
            <a:ext cx="4639736" cy="3748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2"/>
          </p:nvPr>
        </p:nvSpPr>
        <p:spPr>
          <a:xfrm>
            <a:off x="1097280" y="2958274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3"/>
          </p:nvPr>
        </p:nvSpPr>
        <p:spPr>
          <a:xfrm>
            <a:off x="6515944" y="2057400"/>
            <a:ext cx="4639736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4"/>
          </p:nvPr>
        </p:nvSpPr>
        <p:spPr>
          <a:xfrm>
            <a:off x="6515944" y="2958273"/>
            <a:ext cx="4639736" cy="2910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eo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5458984" y="812799"/>
            <a:ext cx="5928344" cy="529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643465" y="3043050"/>
            <a:ext cx="3517567" cy="306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dt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ftr" idx="11"/>
          </p:nvPr>
        </p:nvSpPr>
        <p:spPr>
          <a:xfrm>
            <a:off x="5458983" y="6446520"/>
            <a:ext cx="533401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0"/>
          <p:cNvSpPr>
            <a:spLocks noGrp="1"/>
          </p:cNvSpPr>
          <p:nvPr>
            <p:ph type="pic" idx="2"/>
          </p:nvPr>
        </p:nvSpPr>
        <p:spPr>
          <a:xfrm>
            <a:off x="15" y="0"/>
            <a:ext cx="12191985" cy="4578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eo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1097279" y="5715000"/>
            <a:ext cx="10113264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  <a:defRPr sz="4600" b="0" i="0" u="none" strike="noStrike" cap="non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  <a:defRPr sz="4600" b="0" i="0" u="none" strike="noStrike" cap="none">
                <a:solidFill>
                  <a:srgbClr val="3F3F3F"/>
                </a:solidFill>
                <a:latin typeface="Geo"/>
                <a:ea typeface="Geo"/>
                <a:cs typeface="Geo"/>
                <a:sym typeface="Ge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1193532" y="1897380"/>
            <a:ext cx="996696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 idx="4294967295"/>
          </p:nvPr>
        </p:nvSpPr>
        <p:spPr>
          <a:xfrm>
            <a:off x="1066800" y="846632"/>
            <a:ext cx="10058400" cy="1449387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57511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Geo"/>
              <a:buNone/>
            </a:pPr>
            <a:r>
              <a:rPr lang="en-US" sz="4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FUNCTIONAL ENGLISH </a:t>
            </a:r>
            <a:br>
              <a:rPr lang="en-US" sz="4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SS1012</a:t>
            </a:r>
            <a:endParaRPr dirty="0"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4294967295"/>
          </p:nvPr>
        </p:nvSpPr>
        <p:spPr>
          <a:xfrm>
            <a:off x="1066800" y="2046057"/>
            <a:ext cx="10058400" cy="376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b="1" dirty="0">
              <a:latin typeface="Geo"/>
              <a:ea typeface="Geo"/>
              <a:cs typeface="Geo"/>
              <a:sym typeface="Geo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b="1" dirty="0">
              <a:latin typeface="+mn-lt"/>
              <a:ea typeface="Geo"/>
              <a:cs typeface="Geo"/>
              <a:sym typeface="Geo"/>
            </a:endParaRPr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b="1" dirty="0">
                <a:latin typeface="+mn-lt"/>
                <a:ea typeface="Geo"/>
                <a:cs typeface="Geo"/>
                <a:sym typeface="Geo"/>
              </a:rPr>
              <a:t>COURSE IN-CHARGE:  MS. WAJIHA AKBER</a:t>
            </a:r>
            <a:endParaRPr dirty="0">
              <a:latin typeface="+mn-lt"/>
            </a:endParaRPr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b="1" dirty="0">
                <a:latin typeface="+mn-lt"/>
                <a:ea typeface="Geo"/>
                <a:cs typeface="Geo"/>
                <a:sym typeface="Geo"/>
              </a:rPr>
              <a:t>wajiha.akber@nu.edu.pk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 b="1"/>
              <a:t>5) Well Organized: </a:t>
            </a:r>
            <a:endParaRPr/>
          </a:p>
        </p:txBody>
      </p:sp>
      <p:pic>
        <p:nvPicPr>
          <p:cNvPr id="203" name="Google Shape;20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531" y="2100096"/>
            <a:ext cx="4417324" cy="382041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>
            <a:off x="1036320" y="1416416"/>
            <a:ext cx="6981534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25" tIns="243825" rIns="243825" bIns="2438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6197627" y="2320550"/>
            <a:ext cx="5631813" cy="94790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5875" cap="flat" cmpd="sng">
            <a:solidFill>
              <a:srgbClr val="77D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"/>
              <a:buNone/>
            </a:pPr>
            <a:r>
              <a:rPr lang="en-US" sz="2400" dirty="0">
                <a:solidFill>
                  <a:schemeClr val="dk1"/>
                </a:solidFill>
                <a:latin typeface="+mj-lt"/>
                <a:ea typeface="Geo"/>
                <a:cs typeface="Geo"/>
                <a:sym typeface="Geo"/>
              </a:rPr>
              <a:t>- </a:t>
            </a:r>
            <a:r>
              <a:rPr lang="en-US" sz="2400" b="1" dirty="0">
                <a:solidFill>
                  <a:schemeClr val="dk1"/>
                </a:solidFill>
                <a:latin typeface="+mj-lt"/>
                <a:ea typeface="Geo"/>
                <a:cs typeface="Geo"/>
                <a:sym typeface="Geo"/>
              </a:rPr>
              <a:t>written message must be well-structured and organized.</a:t>
            </a:r>
            <a:endParaRPr sz="2400" b="1" dirty="0">
              <a:solidFill>
                <a:schemeClr val="lt1"/>
              </a:solidFill>
              <a:latin typeface="+mj-lt"/>
              <a:sym typeface="Arial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6197627" y="3450363"/>
            <a:ext cx="5631813" cy="96136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5875" cap="flat" cmpd="sng">
            <a:solidFill>
              <a:srgbClr val="77D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Geo"/>
                <a:ea typeface="Geo"/>
                <a:cs typeface="Geo"/>
                <a:sym typeface="Geo"/>
              </a:rPr>
              <a:t>-</a:t>
            </a:r>
            <a:r>
              <a:rPr lang="en-US" sz="2400" b="1" dirty="0">
                <a:solidFill>
                  <a:schemeClr val="dk1"/>
                </a:solidFill>
                <a:latin typeface="+mn-lt"/>
                <a:ea typeface="Geo"/>
                <a:cs typeface="Geo"/>
                <a:sym typeface="Geo"/>
              </a:rPr>
              <a:t>well- formed sentences &amp; paragraphs.</a:t>
            </a:r>
            <a:endParaRPr sz="2400" b="1" dirty="0">
              <a:solidFill>
                <a:schemeClr val="lt1"/>
              </a:solidFill>
              <a:latin typeface="+mn-lt"/>
              <a:sym typeface="Arial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6197627" y="4775683"/>
            <a:ext cx="5631813" cy="1219600"/>
          </a:xfrm>
          <a:prstGeom prst="roundRect">
            <a:avLst>
              <a:gd name="adj" fmla="val 16667"/>
            </a:avLst>
          </a:prstGeom>
          <a:noFill/>
          <a:ln w="15875" cap="flat" cmpd="sng">
            <a:solidFill>
              <a:srgbClr val="77DE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+mn-lt"/>
                <a:ea typeface="Geo"/>
                <a:cs typeface="Geo"/>
                <a:sym typeface="Geo"/>
              </a:rPr>
              <a:t>- format of written document (letter, essay, etc.) must be followed for clarity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 b="1" dirty="0">
                <a:latin typeface="+mn-lt"/>
              </a:rPr>
              <a:t>6) Use of Punctuations:</a:t>
            </a:r>
            <a:endParaRPr dirty="0">
              <a:latin typeface="+mn-lt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387927" y="2009517"/>
            <a:ext cx="6692660" cy="2050181"/>
          </a:xfrm>
          <a:prstGeom prst="plaque">
            <a:avLst>
              <a:gd name="adj" fmla="val 16667"/>
            </a:avLst>
          </a:prstGeom>
          <a:solidFill>
            <a:srgbClr val="D5CD80"/>
          </a:solidFill>
          <a:ln w="15875" cap="flat" cmpd="sng">
            <a:solidFill>
              <a:srgbClr val="613A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+mn-lt"/>
                <a:ea typeface="Geo"/>
                <a:cs typeface="Geo"/>
                <a:sym typeface="Geo"/>
              </a:rPr>
              <a:t>- Speakers use their voices (pitch, rhythm, stress), pauses, intonation and their bodies to communicate their message</a:t>
            </a:r>
            <a:endParaRPr dirty="0">
              <a:latin typeface="+mn-lt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387927" y="4331855"/>
            <a:ext cx="6692660" cy="1972692"/>
          </a:xfrm>
          <a:prstGeom prst="plaque">
            <a:avLst>
              <a:gd name="adj" fmla="val 16667"/>
            </a:avLst>
          </a:prstGeom>
          <a:solidFill>
            <a:srgbClr val="FFC000"/>
          </a:solidFill>
          <a:ln w="15875" cap="flat" cmpd="sng">
            <a:solidFill>
              <a:srgbClr val="613A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+mn-lt"/>
                <a:ea typeface="Geo"/>
                <a:cs typeface="Geo"/>
                <a:sym typeface="Geo"/>
              </a:rPr>
              <a:t>- </a:t>
            </a:r>
            <a:r>
              <a:rPr lang="en-US" sz="2800" b="1" dirty="0">
                <a:solidFill>
                  <a:schemeClr val="dk1"/>
                </a:solidFill>
                <a:latin typeface="+mn-lt"/>
                <a:ea typeface="Geo"/>
                <a:cs typeface="Geo"/>
                <a:sym typeface="Geo"/>
              </a:rPr>
              <a:t>Punctuation marks, underlining, capitals, and connectors can be used to represent pauses, emphasis, tone, etc. </a:t>
            </a:r>
            <a:endParaRPr sz="1200" dirty="0">
              <a:latin typeface="+mn-lt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10773295" y="5322772"/>
            <a:ext cx="764770" cy="404260"/>
          </a:xfrm>
          <a:prstGeom prst="rect">
            <a:avLst/>
          </a:prstGeom>
          <a:gradFill>
            <a:gsLst>
              <a:gs pos="0">
                <a:srgbClr val="989898"/>
              </a:gs>
              <a:gs pos="45000">
                <a:srgbClr val="A7A7A7"/>
              </a:gs>
              <a:gs pos="100000">
                <a:srgbClr val="B1B1B1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Punctuation</a:t>
            </a:r>
            <a:endParaRPr sz="1000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4" descr="What is your favorite grammar comic strip? - Quor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4219" y="1899853"/>
            <a:ext cx="4962617" cy="4521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 b="1"/>
              <a:t>7) Delayed Feedback:</a:t>
            </a:r>
            <a:endParaRPr/>
          </a:p>
        </p:txBody>
      </p:sp>
      <p:sp>
        <p:nvSpPr>
          <p:cNvPr id="222" name="Google Shape;222;p25"/>
          <p:cNvSpPr/>
          <p:nvPr/>
        </p:nvSpPr>
        <p:spPr>
          <a:xfrm>
            <a:off x="4880008" y="1915428"/>
            <a:ext cx="7311992" cy="4514248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5D0AC"/>
          </a:solidFill>
          <a:ln w="15875" cap="flat" cmpd="sng">
            <a:solidFill>
              <a:srgbClr val="A965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In spoken language, immediate feedback in the form of verbal (questions, comments, grunts) and non- verbal tools (facial expressions, body language).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-Writer may have to anticipate the reader’s feedback and incorporate it into the text</a:t>
            </a:r>
            <a:r>
              <a:rPr lang="en-US" sz="32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3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43364" y="1915428"/>
            <a:ext cx="6486525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 b="1"/>
              <a:t>8) No contractions:</a:t>
            </a:r>
            <a:endParaRPr/>
          </a:p>
        </p:txBody>
      </p:sp>
      <p:pic>
        <p:nvPicPr>
          <p:cNvPr id="229" name="Google Shape;22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50857" y="2069432"/>
            <a:ext cx="6341143" cy="434821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6"/>
          <p:cNvSpPr/>
          <p:nvPr/>
        </p:nvSpPr>
        <p:spPr>
          <a:xfrm>
            <a:off x="105878" y="1944303"/>
            <a:ext cx="5744979" cy="4196615"/>
          </a:xfrm>
          <a:prstGeom prst="roundRect">
            <a:avLst>
              <a:gd name="adj" fmla="val 16667"/>
            </a:avLst>
          </a:prstGeom>
          <a:solidFill>
            <a:srgbClr val="D1F4D6"/>
          </a:solidFill>
          <a:ln w="15875" cap="flat" cmpd="sng">
            <a:solidFill>
              <a:srgbClr val="A965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- </a:t>
            </a:r>
            <a:r>
              <a:rPr lang="en-US" sz="2200" b="1" dirty="0" smtClean="0">
                <a:solidFill>
                  <a:schemeClr val="dk1"/>
                </a:solidFill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It</a:t>
            </a:r>
            <a:r>
              <a:rPr lang="en-US" sz="2200" b="1" dirty="0" smtClean="0">
                <a:solidFill>
                  <a:schemeClr val="dk1"/>
                </a:solidFill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 </a:t>
            </a:r>
            <a:r>
              <a:rPr lang="en-US" sz="2200" b="1" dirty="0">
                <a:solidFill>
                  <a:schemeClr val="dk1"/>
                </a:solidFill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avoids abbreviations and short forms.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- It uses formal and well-known acronyms or abbreviation usually after using the full form first and then informing the reader that the writer will use the short form in the future.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9) Impersonal Language: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Google Shape;236;p27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800" dirty="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5400"/>
              <a:buNone/>
            </a:pPr>
            <a:endParaRPr sz="5400" b="1" dirty="0">
              <a:solidFill>
                <a:schemeClr val="dk1"/>
              </a:solidFill>
              <a:latin typeface="Arial" panose="020B0604020202020204" pitchFamily="34" charset="0"/>
              <a:ea typeface="Geo"/>
              <a:cs typeface="Arial" panose="020B0604020202020204" pitchFamily="34" charset="0"/>
              <a:sym typeface="Geo"/>
            </a:endParaRPr>
          </a:p>
          <a:p>
            <a:pPr marL="91440" lvl="0" indent="-2794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4400"/>
              <a:buChar char=" "/>
            </a:pPr>
            <a:r>
              <a:rPr lang="en-US" sz="4400" b="1" dirty="0">
                <a:solidFill>
                  <a:schemeClr val="dk1"/>
                </a:solidFill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10) Learnt Craft: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None/>
            </a:pPr>
            <a:endParaRPr sz="2800" b="1" dirty="0">
              <a:solidFill>
                <a:schemeClr val="dk1"/>
              </a:solidFill>
              <a:latin typeface="Geo"/>
              <a:ea typeface="Geo"/>
              <a:cs typeface="Geo"/>
              <a:sym typeface="Geo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1347537" y="2108201"/>
            <a:ext cx="9644514" cy="1193533"/>
          </a:xfrm>
          <a:prstGeom prst="rect">
            <a:avLst/>
          </a:prstGeom>
          <a:solidFill>
            <a:srgbClr val="B8E5A9"/>
          </a:solidFill>
          <a:ln w="15875" cap="flat" cmpd="sng">
            <a:solidFill>
              <a:srgbClr val="A965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- Avoid the use of personal pronouns such as “I”, “we” and even “you”.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B8E5A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1347537" y="4878673"/>
            <a:ext cx="9644514" cy="1193533"/>
          </a:xfrm>
          <a:prstGeom prst="rect">
            <a:avLst/>
          </a:prstGeom>
          <a:solidFill>
            <a:srgbClr val="B8E5A9"/>
          </a:solidFill>
          <a:ln w="15875" cap="flat" cmpd="sng">
            <a:solidFill>
              <a:srgbClr val="A965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 writing is a learnt skill and essential for both academic and professional success. </a:t>
            </a:r>
            <a:endParaRPr sz="32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612559" y="286603"/>
            <a:ext cx="10543121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Exercise #1: </a:t>
            </a:r>
            <a:r>
              <a:rPr lang="en-US" sz="4400" u="sng" dirty="0">
                <a:latin typeface="Arial" panose="020B0604020202020204" pitchFamily="34" charset="0"/>
                <a:cs typeface="Arial" panose="020B0604020202020204" pitchFamily="34" charset="0"/>
              </a:rPr>
              <a:t>Re-write the sentences by making them impersonal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4" name="Google Shape;244;p28"/>
          <p:cNvSpPr txBox="1">
            <a:spLocks noGrp="1"/>
          </p:cNvSpPr>
          <p:nvPr>
            <p:ph type="body" idx="1"/>
          </p:nvPr>
        </p:nvSpPr>
        <p:spPr>
          <a:xfrm>
            <a:off x="612559" y="1997476"/>
            <a:ext cx="11123721" cy="4341181"/>
          </a:xfrm>
          <a:prstGeom prst="rect">
            <a:avLst/>
          </a:prstGeom>
          <a:noFill/>
          <a:ln w="38100" cap="flat" cmpd="sng">
            <a:solidFill>
              <a:srgbClr val="A7E6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t" anchorCtr="0">
            <a:normAutofit lnSpcReduction="10000"/>
          </a:bodyPr>
          <a:lstStyle/>
          <a:p>
            <a:pPr marL="91440" lvl="0" indent="-127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1) </a:t>
            </a:r>
            <a:r>
              <a:rPr lang="en-US" b="1" u="sng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We</a:t>
            </a:r>
            <a:r>
              <a:rPr lang="en-US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 should invest more money in education.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2) If </a:t>
            </a:r>
            <a:r>
              <a:rPr lang="en-US" b="1" u="sng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we</a:t>
            </a:r>
            <a:r>
              <a:rPr lang="en-US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 banned the use of petrol as a fuel for cars, and </a:t>
            </a:r>
            <a:r>
              <a:rPr lang="en-US" b="1" u="sng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we</a:t>
            </a:r>
            <a:r>
              <a:rPr lang="en-US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 encouraged people to buy electric cars, this would help protect the environment.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3) </a:t>
            </a:r>
            <a:r>
              <a:rPr lang="en-US" b="1" u="sng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I</a:t>
            </a:r>
            <a:r>
              <a:rPr lang="en-US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 cannot understand why this decision was taken.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4) </a:t>
            </a:r>
            <a:r>
              <a:rPr lang="en-US" b="1" u="sng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We</a:t>
            </a:r>
            <a:r>
              <a:rPr lang="en-US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 expect the train strike will begin tomorrow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5)</a:t>
            </a:r>
            <a:r>
              <a:rPr lang="en-US" b="1" u="sng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 My </a:t>
            </a:r>
            <a:r>
              <a:rPr lang="en-US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experiment proves the hypothesis.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6)</a:t>
            </a:r>
            <a:r>
              <a:rPr lang="en-US" b="1" u="sng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 I </a:t>
            </a:r>
            <a:r>
              <a:rPr lang="en-US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think that the minister will resign.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7) </a:t>
            </a:r>
            <a:r>
              <a:rPr lang="en-US" b="1" u="sng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I</a:t>
            </a:r>
            <a:r>
              <a:rPr lang="en-US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 suggest that the new model must be tried.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 lvl="0" indent="-1270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8) </a:t>
            </a:r>
            <a:r>
              <a:rPr lang="en-US" b="1" u="sng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We</a:t>
            </a:r>
            <a:r>
              <a:rPr lang="en-US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 should learn more languages as it improves our decision making skills.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Geo"/>
              <a:buNone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Exercise #2: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Re-write the sentences using full forms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1"/>
          </p:nvPr>
        </p:nvSpPr>
        <p:spPr>
          <a:xfrm>
            <a:off x="1097280" y="2108201"/>
            <a:ext cx="10058400" cy="4203822"/>
          </a:xfrm>
          <a:prstGeom prst="rect">
            <a:avLst/>
          </a:prstGeom>
          <a:noFill/>
          <a:ln w="57150" cap="flat" cmpd="sng">
            <a:solidFill>
              <a:srgbClr val="7CDAB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6192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 sz="2200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1)  He </a:t>
            </a:r>
            <a:r>
              <a:rPr lang="en-US" sz="2200" b="1" dirty="0">
                <a:solidFill>
                  <a:schemeClr val="accent3"/>
                </a:solidFill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can't</a:t>
            </a:r>
            <a:r>
              <a:rPr lang="en-US" sz="2200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 guarantee that the defendant will appear because the defendant </a:t>
            </a:r>
            <a:r>
              <a:rPr lang="en-US" sz="2200" b="1" dirty="0">
                <a:solidFill>
                  <a:schemeClr val="accent3"/>
                </a:solidFill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hasn't</a:t>
            </a:r>
            <a:r>
              <a:rPr lang="en-US" sz="2200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 called him in several days.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 lvl="0" indent="-16192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200" b="1" dirty="0">
                <a:solidFill>
                  <a:schemeClr val="dk1"/>
                </a:solidFill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2) </a:t>
            </a:r>
            <a:r>
              <a:rPr lang="en-US" sz="2200" b="1" dirty="0">
                <a:solidFill>
                  <a:schemeClr val="accent3"/>
                </a:solidFill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It's</a:t>
            </a:r>
            <a:r>
              <a:rPr lang="en-US" sz="2200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 a long way from </a:t>
            </a:r>
            <a:r>
              <a:rPr lang="en-US" sz="2200" b="1" dirty="0" err="1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Tipperary</a:t>
            </a:r>
            <a:r>
              <a:rPr lang="en-US" sz="2200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 lvl="0" indent="-16192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200" b="1" dirty="0">
                <a:solidFill>
                  <a:schemeClr val="dk1"/>
                </a:solidFill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3) </a:t>
            </a:r>
            <a:r>
              <a:rPr lang="en-US" sz="2200" b="1" dirty="0">
                <a:solidFill>
                  <a:schemeClr val="accent3"/>
                </a:solidFill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They’re</a:t>
            </a:r>
            <a:r>
              <a:rPr lang="en-US" sz="2200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 coming into town tomorrow.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 lvl="0" indent="-16192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200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4) The outcomes of the study</a:t>
            </a:r>
            <a:r>
              <a:rPr lang="en-US" sz="2200" b="1" dirty="0">
                <a:solidFill>
                  <a:schemeClr val="accent3"/>
                </a:solidFill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 haven’t </a:t>
            </a:r>
            <a:r>
              <a:rPr lang="en-US" sz="2200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been documented yet. 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 lvl="0" indent="-16192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200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5) I discovered that I </a:t>
            </a:r>
            <a:r>
              <a:rPr lang="en-US" sz="2200" b="1" dirty="0">
                <a:solidFill>
                  <a:schemeClr val="accent3"/>
                </a:solidFill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didn't</a:t>
            </a:r>
            <a:r>
              <a:rPr lang="en-US" sz="2200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 tremble anymore when I had to speak publicly.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 lvl="0" indent="-16192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200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6) The character </a:t>
            </a:r>
            <a:r>
              <a:rPr lang="en-US" sz="2200" b="1" dirty="0">
                <a:solidFill>
                  <a:schemeClr val="accent3"/>
                </a:solidFill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isn't </a:t>
            </a:r>
            <a:r>
              <a:rPr lang="en-US" sz="2200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aware that</a:t>
            </a:r>
            <a:r>
              <a:rPr lang="en-US" sz="2200" b="1" dirty="0">
                <a:solidFill>
                  <a:schemeClr val="accent3"/>
                </a:solidFill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 he's </a:t>
            </a:r>
            <a:r>
              <a:rPr lang="en-US" sz="2200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surrounded by people he </a:t>
            </a:r>
            <a:r>
              <a:rPr lang="en-US" sz="2200" b="1" dirty="0">
                <a:solidFill>
                  <a:schemeClr val="accent3"/>
                </a:solidFill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can't</a:t>
            </a:r>
            <a:r>
              <a:rPr lang="en-US" sz="2200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 trust.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 lvl="0" indent="-161925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 sz="2200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7) Two-thirds of the eighth grade students </a:t>
            </a:r>
            <a:r>
              <a:rPr lang="en-US" sz="2200" b="1" dirty="0">
                <a:solidFill>
                  <a:schemeClr val="accent3"/>
                </a:solidFill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can’t</a:t>
            </a:r>
            <a:r>
              <a:rPr lang="en-US" sz="2200" b="1" dirty="0">
                <a:latin typeface="Arial" panose="020B0604020202020204" pitchFamily="34" charset="0"/>
                <a:ea typeface="Geo"/>
                <a:cs typeface="Arial" panose="020B0604020202020204" pitchFamily="34" charset="0"/>
                <a:sym typeface="Geo"/>
              </a:rPr>
              <a:t> read at grade level.</a:t>
            </a: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100000"/>
              <a:buNone/>
            </a:pP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>
            <a:spLocks noGrp="1"/>
          </p:cNvSpPr>
          <p:nvPr>
            <p:ph type="title"/>
          </p:nvPr>
        </p:nvSpPr>
        <p:spPr>
          <a:xfrm>
            <a:off x="506027" y="286603"/>
            <a:ext cx="11248007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Geo"/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Here's a paragraph that uses personal pronouns and contractions. Rewrite the paragraph to eliminate these elements: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6" name="Google Shape;256;p30"/>
          <p:cNvSpPr txBox="1">
            <a:spLocks noGrp="1"/>
          </p:cNvSpPr>
          <p:nvPr>
            <p:ph type="body" idx="1"/>
          </p:nvPr>
        </p:nvSpPr>
        <p:spPr>
          <a:xfrm>
            <a:off x="630315" y="2134834"/>
            <a:ext cx="10494885" cy="4026269"/>
          </a:xfrm>
          <a:prstGeom prst="rect">
            <a:avLst/>
          </a:prstGeom>
          <a:noFill/>
          <a:ln w="38100" cap="flat" cmpd="sng">
            <a:solidFill>
              <a:srgbClr val="A7E6C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b="1" dirty="0">
                <a:latin typeface="+mj-lt"/>
                <a:ea typeface="Geo"/>
                <a:cs typeface="Geo"/>
                <a:sym typeface="Geo"/>
              </a:rPr>
              <a:t>"Hey there! </a:t>
            </a:r>
            <a:r>
              <a:rPr lang="en-US" sz="3000" b="1" dirty="0">
                <a:solidFill>
                  <a:schemeClr val="accent3"/>
                </a:solidFill>
                <a:latin typeface="+mj-lt"/>
                <a:ea typeface="Geo"/>
                <a:cs typeface="Geo"/>
                <a:sym typeface="Geo"/>
              </a:rPr>
              <a:t>I </a:t>
            </a:r>
            <a:r>
              <a:rPr lang="en-US" sz="3000" b="1" dirty="0">
                <a:latin typeface="+mj-lt"/>
                <a:ea typeface="Geo"/>
                <a:cs typeface="Geo"/>
                <a:sym typeface="Geo"/>
              </a:rPr>
              <a:t>wanted to tell </a:t>
            </a:r>
            <a:r>
              <a:rPr lang="en-US" sz="3000" b="1" dirty="0">
                <a:solidFill>
                  <a:schemeClr val="accent3"/>
                </a:solidFill>
                <a:latin typeface="+mj-lt"/>
                <a:ea typeface="Geo"/>
                <a:cs typeface="Geo"/>
                <a:sym typeface="Geo"/>
              </a:rPr>
              <a:t>you</a:t>
            </a:r>
            <a:r>
              <a:rPr lang="en-US" sz="3000" b="1" dirty="0">
                <a:latin typeface="+mj-lt"/>
                <a:ea typeface="Geo"/>
                <a:cs typeface="Geo"/>
                <a:sym typeface="Geo"/>
              </a:rPr>
              <a:t> about this awesome new app</a:t>
            </a:r>
            <a:r>
              <a:rPr lang="en-US" sz="3000" b="1" dirty="0">
                <a:solidFill>
                  <a:schemeClr val="accent3"/>
                </a:solidFill>
                <a:latin typeface="+mj-lt"/>
                <a:ea typeface="Geo"/>
                <a:cs typeface="Geo"/>
                <a:sym typeface="Geo"/>
              </a:rPr>
              <a:t> I've </a:t>
            </a:r>
            <a:r>
              <a:rPr lang="en-US" sz="3000" b="1" dirty="0">
                <a:latin typeface="+mj-lt"/>
                <a:ea typeface="Geo"/>
                <a:cs typeface="Geo"/>
                <a:sym typeface="Geo"/>
              </a:rPr>
              <a:t>found. </a:t>
            </a:r>
            <a:r>
              <a:rPr lang="en-US" sz="3000" b="1" dirty="0">
                <a:solidFill>
                  <a:schemeClr val="accent3"/>
                </a:solidFill>
                <a:latin typeface="+mj-lt"/>
                <a:ea typeface="Geo"/>
                <a:cs typeface="Geo"/>
                <a:sym typeface="Geo"/>
              </a:rPr>
              <a:t>It's </a:t>
            </a:r>
            <a:r>
              <a:rPr lang="en-US" sz="3000" b="1" dirty="0">
                <a:latin typeface="+mj-lt"/>
                <a:ea typeface="Geo"/>
                <a:cs typeface="Geo"/>
                <a:sym typeface="Geo"/>
              </a:rPr>
              <a:t>called '</a:t>
            </a:r>
            <a:r>
              <a:rPr lang="en-US" sz="3000" b="1" dirty="0" err="1">
                <a:latin typeface="+mj-lt"/>
                <a:ea typeface="Geo"/>
                <a:cs typeface="Geo"/>
                <a:sym typeface="Geo"/>
              </a:rPr>
              <a:t>DiscoverEZ</a:t>
            </a:r>
            <a:r>
              <a:rPr lang="en-US" sz="3000" b="1" dirty="0">
                <a:latin typeface="+mj-lt"/>
                <a:ea typeface="Geo"/>
                <a:cs typeface="Geo"/>
                <a:sym typeface="Geo"/>
              </a:rPr>
              <a:t>,' and </a:t>
            </a:r>
            <a:r>
              <a:rPr lang="en-US" sz="3000" b="1" dirty="0">
                <a:solidFill>
                  <a:schemeClr val="accent3"/>
                </a:solidFill>
                <a:latin typeface="+mj-lt"/>
                <a:ea typeface="Geo"/>
                <a:cs typeface="Geo"/>
                <a:sym typeface="Geo"/>
              </a:rPr>
              <a:t>it's</a:t>
            </a:r>
            <a:r>
              <a:rPr lang="en-US" sz="3000" b="1" dirty="0">
                <a:latin typeface="+mj-lt"/>
                <a:ea typeface="Geo"/>
                <a:cs typeface="Geo"/>
                <a:sym typeface="Geo"/>
              </a:rPr>
              <a:t> all about making </a:t>
            </a:r>
            <a:r>
              <a:rPr lang="en-US" sz="3000" b="1" dirty="0">
                <a:solidFill>
                  <a:schemeClr val="accent3"/>
                </a:solidFill>
                <a:latin typeface="+mj-lt"/>
                <a:ea typeface="Geo"/>
                <a:cs typeface="Geo"/>
                <a:sym typeface="Geo"/>
              </a:rPr>
              <a:t>your</a:t>
            </a:r>
            <a:r>
              <a:rPr lang="en-US" sz="3000" b="1" dirty="0">
                <a:latin typeface="+mj-lt"/>
                <a:ea typeface="Geo"/>
                <a:cs typeface="Geo"/>
                <a:sym typeface="Geo"/>
              </a:rPr>
              <a:t> life easier. </a:t>
            </a:r>
            <a:r>
              <a:rPr lang="en-US" sz="3000" b="1" dirty="0">
                <a:solidFill>
                  <a:schemeClr val="accent3"/>
                </a:solidFill>
                <a:latin typeface="+mj-lt"/>
                <a:ea typeface="Geo"/>
                <a:cs typeface="Geo"/>
                <a:sym typeface="Geo"/>
              </a:rPr>
              <a:t>You</a:t>
            </a:r>
            <a:r>
              <a:rPr lang="en-US" sz="3000" b="1" dirty="0">
                <a:latin typeface="+mj-lt"/>
                <a:ea typeface="Geo"/>
                <a:cs typeface="Geo"/>
                <a:sym typeface="Geo"/>
              </a:rPr>
              <a:t> can download it on </a:t>
            </a:r>
            <a:r>
              <a:rPr lang="en-US" sz="3000" b="1" dirty="0">
                <a:solidFill>
                  <a:schemeClr val="accent3"/>
                </a:solidFill>
                <a:latin typeface="+mj-lt"/>
                <a:ea typeface="Geo"/>
                <a:cs typeface="Geo"/>
                <a:sym typeface="Geo"/>
              </a:rPr>
              <a:t>your</a:t>
            </a:r>
            <a:r>
              <a:rPr lang="en-US" sz="3000" b="1" dirty="0">
                <a:latin typeface="+mj-lt"/>
                <a:ea typeface="Geo"/>
                <a:cs typeface="Geo"/>
                <a:sym typeface="Geo"/>
              </a:rPr>
              <a:t> phone and</a:t>
            </a:r>
            <a:r>
              <a:rPr lang="en-US" sz="3000" b="1" dirty="0">
                <a:solidFill>
                  <a:schemeClr val="accent3"/>
                </a:solidFill>
                <a:latin typeface="+mj-lt"/>
                <a:ea typeface="Geo"/>
                <a:cs typeface="Geo"/>
                <a:sym typeface="Geo"/>
              </a:rPr>
              <a:t> it'll </a:t>
            </a:r>
            <a:r>
              <a:rPr lang="en-US" sz="3000" b="1" dirty="0">
                <a:latin typeface="+mj-lt"/>
                <a:ea typeface="Geo"/>
                <a:cs typeface="Geo"/>
                <a:sym typeface="Geo"/>
              </a:rPr>
              <a:t>help </a:t>
            </a:r>
            <a:r>
              <a:rPr lang="en-US" sz="3000" b="1" dirty="0">
                <a:solidFill>
                  <a:schemeClr val="accent3"/>
                </a:solidFill>
                <a:latin typeface="+mj-lt"/>
                <a:ea typeface="Geo"/>
                <a:cs typeface="Geo"/>
                <a:sym typeface="Geo"/>
              </a:rPr>
              <a:t>you</a:t>
            </a:r>
            <a:r>
              <a:rPr lang="en-US" sz="3000" b="1" dirty="0">
                <a:latin typeface="+mj-lt"/>
                <a:ea typeface="Geo"/>
                <a:cs typeface="Geo"/>
                <a:sym typeface="Geo"/>
              </a:rPr>
              <a:t> with everything, from managing </a:t>
            </a:r>
            <a:r>
              <a:rPr lang="en-US" sz="3000" b="1" dirty="0">
                <a:solidFill>
                  <a:schemeClr val="accent3"/>
                </a:solidFill>
                <a:latin typeface="+mj-lt"/>
                <a:ea typeface="Geo"/>
                <a:cs typeface="Geo"/>
                <a:sym typeface="Geo"/>
              </a:rPr>
              <a:t>your</a:t>
            </a:r>
            <a:r>
              <a:rPr lang="en-US" sz="3000" b="1" dirty="0">
                <a:latin typeface="+mj-lt"/>
                <a:ea typeface="Geo"/>
                <a:cs typeface="Geo"/>
                <a:sym typeface="Geo"/>
              </a:rPr>
              <a:t> schedule to keeping track of </a:t>
            </a:r>
            <a:r>
              <a:rPr lang="en-US" sz="3000" b="1" dirty="0">
                <a:solidFill>
                  <a:schemeClr val="accent3"/>
                </a:solidFill>
                <a:latin typeface="+mj-lt"/>
                <a:ea typeface="Geo"/>
                <a:cs typeface="Geo"/>
                <a:sym typeface="Geo"/>
              </a:rPr>
              <a:t>your</a:t>
            </a:r>
            <a:r>
              <a:rPr lang="en-US" sz="3000" b="1" dirty="0">
                <a:latin typeface="+mj-lt"/>
                <a:ea typeface="Geo"/>
                <a:cs typeface="Geo"/>
                <a:sym typeface="Geo"/>
              </a:rPr>
              <a:t> tasks. It even sends </a:t>
            </a:r>
            <a:r>
              <a:rPr lang="en-US" sz="3000" b="1" dirty="0">
                <a:solidFill>
                  <a:schemeClr val="accent3"/>
                </a:solidFill>
                <a:latin typeface="+mj-lt"/>
                <a:ea typeface="Geo"/>
                <a:cs typeface="Geo"/>
                <a:sym typeface="Geo"/>
              </a:rPr>
              <a:t>you</a:t>
            </a:r>
            <a:r>
              <a:rPr lang="en-US" sz="3000" b="1" dirty="0">
                <a:latin typeface="+mj-lt"/>
                <a:ea typeface="Geo"/>
                <a:cs typeface="Geo"/>
                <a:sym typeface="Geo"/>
              </a:rPr>
              <a:t> reminders so </a:t>
            </a:r>
            <a:r>
              <a:rPr lang="en-US" sz="3000" b="1" dirty="0">
                <a:solidFill>
                  <a:schemeClr val="accent3"/>
                </a:solidFill>
                <a:latin typeface="+mj-lt"/>
                <a:ea typeface="Geo"/>
                <a:cs typeface="Geo"/>
                <a:sym typeface="Geo"/>
              </a:rPr>
              <a:t>you</a:t>
            </a:r>
            <a:r>
              <a:rPr lang="en-US" sz="3000" b="1" dirty="0">
                <a:latin typeface="+mj-lt"/>
                <a:ea typeface="Geo"/>
                <a:cs typeface="Geo"/>
                <a:sym typeface="Geo"/>
              </a:rPr>
              <a:t> </a:t>
            </a:r>
            <a:r>
              <a:rPr lang="en-US" sz="3000" b="1" dirty="0">
                <a:solidFill>
                  <a:schemeClr val="accent3"/>
                </a:solidFill>
                <a:latin typeface="+mj-lt"/>
                <a:ea typeface="Geo"/>
                <a:cs typeface="Geo"/>
                <a:sym typeface="Geo"/>
              </a:rPr>
              <a:t>don't</a:t>
            </a:r>
            <a:r>
              <a:rPr lang="en-US" sz="3000" b="1" dirty="0">
                <a:latin typeface="+mj-lt"/>
                <a:ea typeface="Geo"/>
                <a:cs typeface="Geo"/>
                <a:sym typeface="Geo"/>
              </a:rPr>
              <a:t> forget important stuff. </a:t>
            </a:r>
            <a:r>
              <a:rPr lang="en-US" sz="3000" b="1" dirty="0">
                <a:solidFill>
                  <a:schemeClr val="accent3"/>
                </a:solidFill>
                <a:latin typeface="+mj-lt"/>
                <a:ea typeface="Geo"/>
                <a:cs typeface="Geo"/>
                <a:sym typeface="Geo"/>
              </a:rPr>
              <a:t>I've</a:t>
            </a:r>
            <a:r>
              <a:rPr lang="en-US" sz="3000" b="1" dirty="0">
                <a:latin typeface="+mj-lt"/>
                <a:ea typeface="Geo"/>
                <a:cs typeface="Geo"/>
                <a:sym typeface="Geo"/>
              </a:rPr>
              <a:t> been using it for a week now, and </a:t>
            </a:r>
            <a:r>
              <a:rPr lang="en-US" sz="3000" b="1" dirty="0">
                <a:solidFill>
                  <a:schemeClr val="accent3"/>
                </a:solidFill>
                <a:latin typeface="+mj-lt"/>
                <a:ea typeface="Geo"/>
                <a:cs typeface="Geo"/>
                <a:sym typeface="Geo"/>
              </a:rPr>
              <a:t>I can't </a:t>
            </a:r>
            <a:r>
              <a:rPr lang="en-US" sz="3000" b="1" dirty="0">
                <a:latin typeface="+mj-lt"/>
                <a:ea typeface="Geo"/>
                <a:cs typeface="Geo"/>
                <a:sym typeface="Geo"/>
              </a:rPr>
              <a:t>imagine going back to </a:t>
            </a:r>
            <a:r>
              <a:rPr lang="en-US" sz="3000" b="1" dirty="0">
                <a:solidFill>
                  <a:schemeClr val="accent3"/>
                </a:solidFill>
                <a:latin typeface="+mj-lt"/>
                <a:ea typeface="Geo"/>
                <a:cs typeface="Geo"/>
                <a:sym typeface="Geo"/>
              </a:rPr>
              <a:t>my </a:t>
            </a:r>
            <a:r>
              <a:rPr lang="en-US" sz="3000" b="1" dirty="0">
                <a:latin typeface="+mj-lt"/>
                <a:ea typeface="Geo"/>
                <a:cs typeface="Geo"/>
                <a:sym typeface="Geo"/>
              </a:rPr>
              <a:t>old ways. </a:t>
            </a:r>
            <a:r>
              <a:rPr lang="en-US" sz="3000" b="1" dirty="0">
                <a:solidFill>
                  <a:schemeClr val="accent3"/>
                </a:solidFill>
                <a:latin typeface="+mj-lt"/>
                <a:ea typeface="Geo"/>
                <a:cs typeface="Geo"/>
                <a:sym typeface="Geo"/>
              </a:rPr>
              <a:t>I'm </a:t>
            </a:r>
            <a:r>
              <a:rPr lang="en-US" sz="3000" b="1" dirty="0">
                <a:latin typeface="+mj-lt"/>
                <a:ea typeface="Geo"/>
                <a:cs typeface="Geo"/>
                <a:sym typeface="Geo"/>
              </a:rPr>
              <a:t>sure </a:t>
            </a:r>
            <a:r>
              <a:rPr lang="en-US" sz="3000" b="1" dirty="0">
                <a:solidFill>
                  <a:schemeClr val="accent3"/>
                </a:solidFill>
                <a:latin typeface="+mj-lt"/>
                <a:ea typeface="Geo"/>
                <a:cs typeface="Geo"/>
                <a:sym typeface="Geo"/>
              </a:rPr>
              <a:t>you'll</a:t>
            </a:r>
            <a:r>
              <a:rPr lang="en-US" sz="3000" b="1" dirty="0">
                <a:latin typeface="+mj-lt"/>
                <a:ea typeface="Geo"/>
                <a:cs typeface="Geo"/>
                <a:sym typeface="Geo"/>
              </a:rPr>
              <a:t> love it too once </a:t>
            </a:r>
            <a:r>
              <a:rPr lang="en-US" sz="3000" b="1" dirty="0">
                <a:solidFill>
                  <a:schemeClr val="accent3"/>
                </a:solidFill>
                <a:latin typeface="+mj-lt"/>
                <a:ea typeface="Geo"/>
                <a:cs typeface="Geo"/>
                <a:sym typeface="Geo"/>
              </a:rPr>
              <a:t>you</a:t>
            </a:r>
            <a:r>
              <a:rPr lang="en-US" sz="3000" b="1" dirty="0">
                <a:latin typeface="+mj-lt"/>
                <a:ea typeface="Geo"/>
                <a:cs typeface="Geo"/>
                <a:sym typeface="Geo"/>
              </a:rPr>
              <a:t> give it a try!"</a:t>
            </a:r>
            <a:endParaRPr dirty="0">
              <a:latin typeface="+mj-lt"/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3142695" y="275208"/>
            <a:ext cx="5699464" cy="5984758"/>
          </a:xfrm>
          <a:prstGeom prst="rect">
            <a:avLst/>
          </a:prstGeom>
          <a:solidFill>
            <a:srgbClr val="26885D"/>
          </a:solidFill>
          <a:ln w="15875" cap="flat" cmpd="sng">
            <a:solidFill>
              <a:srgbClr val="613A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22594" y="396664"/>
            <a:ext cx="5495755" cy="5708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4008" y="1304994"/>
            <a:ext cx="7158021" cy="3808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ctrTitle"/>
          </p:nvPr>
        </p:nvSpPr>
        <p:spPr>
          <a:xfrm>
            <a:off x="3710867" y="639097"/>
            <a:ext cx="8353886" cy="349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Geo"/>
              <a:buNone/>
            </a:pPr>
            <a:r>
              <a:rPr lang="en-US" sz="6000" dirty="0">
                <a:latin typeface="+mn-lt"/>
              </a:rPr>
              <a:t>UNDERSTANDING THE FEATURES OF FORMAL WRITING</a:t>
            </a:r>
            <a:endParaRPr dirty="0">
              <a:latin typeface="+mn-lt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3710866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7"/>
          <p:cNvCxnSpPr/>
          <p:nvPr/>
        </p:nvCxnSpPr>
        <p:spPr>
          <a:xfrm>
            <a:off x="6805053" y="4294754"/>
            <a:ext cx="4389120" cy="0"/>
          </a:xfrm>
          <a:prstGeom prst="straightConnector1">
            <a:avLst/>
          </a:prstGeom>
          <a:noFill/>
          <a:ln w="12700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/>
              <a:t>Key Features:</a:t>
            </a:r>
            <a:endParaRPr/>
          </a:p>
        </p:txBody>
      </p:sp>
      <p:grpSp>
        <p:nvGrpSpPr>
          <p:cNvPr id="134" name="Google Shape;134;p18"/>
          <p:cNvGrpSpPr/>
          <p:nvPr/>
        </p:nvGrpSpPr>
        <p:grpSpPr>
          <a:xfrm>
            <a:off x="1351812" y="1962216"/>
            <a:ext cx="9492830" cy="4394195"/>
            <a:chOff x="561700" y="251"/>
            <a:chExt cx="9492830" cy="4394195"/>
          </a:xfrm>
        </p:grpSpPr>
        <p:sp>
          <p:nvSpPr>
            <p:cNvPr id="135" name="Google Shape;135;p18"/>
            <p:cNvSpPr/>
            <p:nvPr/>
          </p:nvSpPr>
          <p:spPr>
            <a:xfrm>
              <a:off x="561700" y="44569"/>
              <a:ext cx="2196971" cy="1318183"/>
            </a:xfrm>
            <a:prstGeom prst="rect">
              <a:avLst/>
            </a:prstGeom>
            <a:solidFill>
              <a:srgbClr val="EB573D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8"/>
            <p:cNvSpPr txBox="1"/>
            <p:nvPr/>
          </p:nvSpPr>
          <p:spPr>
            <a:xfrm>
              <a:off x="561700" y="44569"/>
              <a:ext cx="2196971" cy="13181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US" sz="2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Well-Planned</a:t>
              </a:r>
              <a:r>
                <a:rPr lang="en-US" sz="29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dirty="0"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3024220" y="251"/>
              <a:ext cx="2196971" cy="1318183"/>
            </a:xfrm>
            <a:prstGeom prst="rect">
              <a:avLst/>
            </a:prstGeom>
            <a:solidFill>
              <a:srgbClr val="D2B95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8"/>
            <p:cNvSpPr txBox="1"/>
            <p:nvPr/>
          </p:nvSpPr>
          <p:spPr>
            <a:xfrm>
              <a:off x="2932496" y="251"/>
              <a:ext cx="2288695" cy="13181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US" sz="2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Syntactic Complexity</a:t>
              </a:r>
              <a:endParaRPr sz="2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5440889" y="251"/>
              <a:ext cx="2196971" cy="1318183"/>
            </a:xfrm>
            <a:prstGeom prst="rect">
              <a:avLst/>
            </a:prstGeom>
            <a:solidFill>
              <a:schemeClr val="accent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8"/>
            <p:cNvSpPr txBox="1"/>
            <p:nvPr/>
          </p:nvSpPr>
          <p:spPr>
            <a:xfrm>
              <a:off x="5440889" y="251"/>
              <a:ext cx="2196971" cy="13181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US" sz="29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Standard Grammar</a:t>
              </a:r>
              <a:endPara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7857558" y="251"/>
              <a:ext cx="2196971" cy="1318183"/>
            </a:xfrm>
            <a:prstGeom prst="rect">
              <a:avLst/>
            </a:prstGeom>
            <a:solidFill>
              <a:schemeClr val="accent5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7765492" y="251"/>
              <a:ext cx="2289038" cy="13181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US" sz="2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Formal Vocabulary</a:t>
              </a:r>
              <a:endParaRPr sz="2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607551" y="1538131"/>
              <a:ext cx="2196971" cy="1318183"/>
            </a:xfrm>
            <a:prstGeom prst="rect">
              <a:avLst/>
            </a:prstGeom>
            <a:solidFill>
              <a:srgbClr val="FB7C49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8"/>
            <p:cNvSpPr txBox="1"/>
            <p:nvPr/>
          </p:nvSpPr>
          <p:spPr>
            <a:xfrm>
              <a:off x="607551" y="1538131"/>
              <a:ext cx="2196971" cy="13181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US" sz="29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Well-Organized</a:t>
              </a:r>
              <a:endPara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3033381" y="1501446"/>
              <a:ext cx="2316124" cy="1318183"/>
            </a:xfrm>
            <a:prstGeom prst="rect">
              <a:avLst/>
            </a:prstGeom>
            <a:solidFill>
              <a:srgbClr val="EB573D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2804522" y="1554033"/>
              <a:ext cx="2682218" cy="13181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US" sz="29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of Punctuations</a:t>
              </a:r>
              <a:endParaRPr sz="29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5440889" y="1538131"/>
              <a:ext cx="2196971" cy="1318183"/>
            </a:xfrm>
            <a:prstGeom prst="rect">
              <a:avLst/>
            </a:prstGeom>
            <a:solidFill>
              <a:srgbClr val="D2B957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8"/>
            <p:cNvSpPr txBox="1"/>
            <p:nvPr/>
          </p:nvSpPr>
          <p:spPr>
            <a:xfrm>
              <a:off x="5569203" y="1538131"/>
              <a:ext cx="2068657" cy="13181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US" sz="29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Delayed Feedback</a:t>
              </a:r>
              <a:endPara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7857558" y="1538131"/>
              <a:ext cx="2196971" cy="1318183"/>
            </a:xfrm>
            <a:prstGeom prst="rect">
              <a:avLst/>
            </a:prstGeom>
            <a:solidFill>
              <a:schemeClr val="accent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8"/>
            <p:cNvSpPr txBox="1"/>
            <p:nvPr/>
          </p:nvSpPr>
          <p:spPr>
            <a:xfrm>
              <a:off x="7857558" y="1538131"/>
              <a:ext cx="2196971" cy="13181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US" sz="29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 Short Forms</a:t>
              </a:r>
              <a:endPara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2932496" y="3076263"/>
              <a:ext cx="2196971" cy="1318183"/>
            </a:xfrm>
            <a:prstGeom prst="rect">
              <a:avLst/>
            </a:prstGeom>
            <a:solidFill>
              <a:schemeClr val="accent5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2932496" y="3076263"/>
              <a:ext cx="2196971" cy="13181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US" sz="29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Impersonal Language</a:t>
              </a:r>
              <a:endPara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5440889" y="3076012"/>
              <a:ext cx="2196971" cy="1318183"/>
            </a:xfrm>
            <a:prstGeom prst="rect">
              <a:avLst/>
            </a:prstGeom>
            <a:solidFill>
              <a:srgbClr val="FB7C49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5440889" y="3076012"/>
              <a:ext cx="2196971" cy="13181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0475" tIns="110475" rIns="110475" bIns="1104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Arial"/>
                <a:buNone/>
              </a:pPr>
              <a:r>
                <a:rPr lang="en-US" sz="29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Learnt Craft</a:t>
              </a:r>
              <a:endParaRPr sz="2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"/>
              <a:buNone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1)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Well-Planned: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0" name="Google Shape;160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54563" y="2086114"/>
            <a:ext cx="4553339" cy="30300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19"/>
          <p:cNvGrpSpPr/>
          <p:nvPr/>
        </p:nvGrpSpPr>
        <p:grpSpPr>
          <a:xfrm>
            <a:off x="3684034" y="2058144"/>
            <a:ext cx="7759338" cy="3484251"/>
            <a:chOff x="1621555" y="173361"/>
            <a:chExt cx="7759338" cy="3484251"/>
          </a:xfrm>
        </p:grpSpPr>
        <p:sp>
          <p:nvSpPr>
            <p:cNvPr id="162" name="Google Shape;162;p19"/>
            <p:cNvSpPr/>
            <p:nvPr/>
          </p:nvSpPr>
          <p:spPr>
            <a:xfrm>
              <a:off x="1621555" y="269375"/>
              <a:ext cx="3023149" cy="3388237"/>
            </a:xfrm>
            <a:prstGeom prst="triangle">
              <a:avLst>
                <a:gd name="adj" fmla="val 50000"/>
              </a:avLst>
            </a:prstGeom>
            <a:solidFill>
              <a:srgbClr val="E68B32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3284653" y="173361"/>
              <a:ext cx="5934575" cy="939098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E68B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9"/>
            <p:cNvSpPr txBox="1"/>
            <p:nvPr/>
          </p:nvSpPr>
          <p:spPr>
            <a:xfrm>
              <a:off x="3330496" y="219204"/>
              <a:ext cx="5842889" cy="8474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-US" sz="22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Not spontaneous like regular conversations. </a:t>
              </a:r>
              <a:endParaRPr dirty="0"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3795652" y="1271830"/>
              <a:ext cx="4273019" cy="843189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E68B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9"/>
            <p:cNvSpPr txBox="1"/>
            <p:nvPr/>
          </p:nvSpPr>
          <p:spPr>
            <a:xfrm>
              <a:off x="3836813" y="1312991"/>
              <a:ext cx="4190697" cy="7608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-US" sz="2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follow the writing process</a:t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4286812" y="2218097"/>
              <a:ext cx="5094081" cy="953179"/>
            </a:xfrm>
            <a:prstGeom prst="roundRect">
              <a:avLst>
                <a:gd name="adj" fmla="val 16667"/>
              </a:avLst>
            </a:prstGeom>
            <a:solidFill>
              <a:schemeClr val="lt1">
                <a:alpha val="89803"/>
              </a:schemeClr>
            </a:solidFill>
            <a:ln w="15875" cap="flat" cmpd="sng">
              <a:solidFill>
                <a:srgbClr val="E68B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9"/>
            <p:cNvSpPr txBox="1"/>
            <p:nvPr/>
          </p:nvSpPr>
          <p:spPr>
            <a:xfrm>
              <a:off x="4333342" y="2264627"/>
              <a:ext cx="5001021" cy="860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00" tIns="83800" rIns="83800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None/>
              </a:pPr>
              <a:r>
                <a:rPr lang="en-US" sz="2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planned, composed, revised, and edited before it is recaches the audience. 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1066800" y="4320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 b="1" dirty="0">
                <a:latin typeface="+mn-lt"/>
              </a:rPr>
              <a:t>2) Syntactic Complexity:</a:t>
            </a:r>
            <a:endParaRPr dirty="0">
              <a:latin typeface="+mn-lt"/>
            </a:endParaRPr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361026" y="1932615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77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n-US" sz="2800" b="1" dirty="0">
                <a:solidFill>
                  <a:schemeClr val="dk1"/>
                </a:solidFill>
                <a:latin typeface="+mn-lt"/>
                <a:ea typeface="Geo"/>
                <a:cs typeface="Geo"/>
                <a:sym typeface="Geo"/>
              </a:rPr>
              <a:t>- well-formed and refined sentences.</a:t>
            </a:r>
            <a:endParaRPr dirty="0">
              <a:latin typeface="+mn-lt"/>
            </a:endParaRPr>
          </a:p>
          <a:p>
            <a:pPr marL="91440" lvl="0" indent="-17780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800"/>
              <a:buChar char=" "/>
            </a:pPr>
            <a:r>
              <a:rPr lang="en-US" sz="2800" b="1" dirty="0">
                <a:solidFill>
                  <a:schemeClr val="dk1"/>
                </a:solidFill>
                <a:latin typeface="+mn-lt"/>
                <a:ea typeface="Geo"/>
                <a:cs typeface="Geo"/>
                <a:sym typeface="Geo"/>
              </a:rPr>
              <a:t>- Connectors and conjunctions are important to make writing compact and not repetitive.</a:t>
            </a:r>
            <a:endParaRPr sz="3200" b="1" dirty="0">
              <a:solidFill>
                <a:schemeClr val="dk1"/>
              </a:solidFill>
              <a:latin typeface="+mn-lt"/>
              <a:ea typeface="Geo"/>
              <a:cs typeface="Geo"/>
              <a:sym typeface="Geo"/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57026" y="3107666"/>
            <a:ext cx="5734974" cy="317802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0"/>
          <p:cNvSpPr/>
          <p:nvPr/>
        </p:nvSpPr>
        <p:spPr>
          <a:xfrm>
            <a:off x="10073196" y="5286148"/>
            <a:ext cx="2104007" cy="884896"/>
          </a:xfrm>
          <a:prstGeom prst="rect">
            <a:avLst/>
          </a:prstGeom>
          <a:solidFill>
            <a:srgbClr val="F5D0AC"/>
          </a:solidFill>
          <a:ln w="15875" cap="flat" cmpd="sng">
            <a:solidFill>
              <a:srgbClr val="244C1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10187680" y="5519252"/>
            <a:ext cx="20684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32495A"/>
                </a:solidFill>
                <a:latin typeface="Arial"/>
                <a:ea typeface="Arial"/>
                <a:cs typeface="Arial"/>
                <a:sym typeface="Arial"/>
              </a:rPr>
              <a:t>Connectors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 b="1" dirty="0">
                <a:latin typeface="+mn-lt"/>
              </a:rPr>
              <a:t>3)	Standard Grammar:</a:t>
            </a:r>
            <a:endParaRPr dirty="0">
              <a:latin typeface="+mn-lt"/>
            </a:endParaRPr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1177179" y="2370371"/>
            <a:ext cx="10058400" cy="3760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b="1">
              <a:solidFill>
                <a:schemeClr val="dk1"/>
              </a:solidFill>
            </a:endParaRPr>
          </a:p>
          <a:p>
            <a:pPr marL="91440" lvl="0" indent="0" algn="l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636104" y="1892019"/>
            <a:ext cx="10599475" cy="153694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rgbClr val="613A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1097279" y="1859339"/>
            <a:ext cx="10058401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Follow grammar rules strictly.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Any grammatical mistake can lead to misunderstanding.</a:t>
            </a:r>
            <a:endParaRPr dirty="0"/>
          </a:p>
        </p:txBody>
      </p:sp>
      <p:sp>
        <p:nvSpPr>
          <p:cNvPr id="187" name="Google Shape;187;p21"/>
          <p:cNvSpPr/>
          <p:nvPr/>
        </p:nvSpPr>
        <p:spPr>
          <a:xfrm>
            <a:off x="1611745" y="3490623"/>
            <a:ext cx="8968509" cy="2746467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AE7D4"/>
          </a:solidFill>
          <a:ln w="15875" cap="flat" cmpd="sng">
            <a:solidFill>
              <a:srgbClr val="613A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1" dirty="0">
                <a:solidFill>
                  <a:srgbClr val="FF0000"/>
                </a:solidFill>
                <a:latin typeface="+mn-lt"/>
                <a:ea typeface="Geo"/>
                <a:cs typeface="Geo"/>
                <a:sym typeface="Geo"/>
              </a:rPr>
              <a:t>My sister adopted another cat </a:t>
            </a:r>
            <a:r>
              <a:rPr lang="en-US" sz="3200" b="1" i="1" dirty="0">
                <a:solidFill>
                  <a:srgbClr val="FF0000"/>
                </a:solidFill>
                <a:latin typeface="+mn-lt"/>
                <a:ea typeface="Geo"/>
                <a:cs typeface="Geo"/>
                <a:sym typeface="Geo"/>
              </a:rPr>
              <a:t>named Ghost</a:t>
            </a:r>
            <a:r>
              <a:rPr lang="en-US" sz="3200" b="0" i="1" dirty="0">
                <a:solidFill>
                  <a:srgbClr val="FF0000"/>
                </a:solidFill>
                <a:latin typeface="+mn-lt"/>
                <a:ea typeface="Geo"/>
                <a:cs typeface="Geo"/>
                <a:sym typeface="Geo"/>
              </a:rPr>
              <a:t>.</a:t>
            </a:r>
            <a:endParaRPr sz="3200" b="0" dirty="0">
              <a:solidFill>
                <a:srgbClr val="FF0000"/>
              </a:solidFill>
              <a:latin typeface="+mn-lt"/>
              <a:ea typeface="Geo"/>
              <a:cs typeface="Geo"/>
              <a:sym typeface="Ge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>
                <a:solidFill>
                  <a:srgbClr val="3B3E4D"/>
                </a:solidFill>
                <a:latin typeface="+mn-lt"/>
                <a:ea typeface="Geo"/>
                <a:cs typeface="Geo"/>
                <a:sym typeface="Geo"/>
              </a:rPr>
              <a:t>(So she has two cats named Ghost now?)</a:t>
            </a:r>
            <a:endParaRPr dirty="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dirty="0">
                <a:solidFill>
                  <a:srgbClr val="3B3E4D"/>
                </a:solidFill>
                <a:latin typeface="+mn-lt"/>
                <a:ea typeface="Geo"/>
                <a:cs typeface="Geo"/>
                <a:sym typeface="Geo"/>
              </a:rPr>
              <a:t>Here is a correct version of this sentence:</a:t>
            </a:r>
            <a:endParaRPr dirty="0">
              <a:latin typeface="+mn-l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1" u="sng" dirty="0">
                <a:solidFill>
                  <a:schemeClr val="accent6"/>
                </a:solidFill>
                <a:latin typeface="+mn-lt"/>
                <a:ea typeface="Geo"/>
                <a:cs typeface="Geo"/>
                <a:sym typeface="Geo"/>
              </a:rPr>
              <a:t>My sister adopted another cat </a:t>
            </a:r>
            <a:r>
              <a:rPr lang="en-US" sz="3200" b="1" i="1" u="sng" dirty="0">
                <a:solidFill>
                  <a:schemeClr val="accent6"/>
                </a:solidFill>
                <a:latin typeface="+mn-lt"/>
                <a:ea typeface="Geo"/>
                <a:cs typeface="Geo"/>
                <a:sym typeface="Geo"/>
              </a:rPr>
              <a:t>and named her Ghost</a:t>
            </a:r>
            <a:r>
              <a:rPr lang="en-US" sz="3200" b="0" i="1" u="sng" dirty="0">
                <a:solidFill>
                  <a:schemeClr val="accent6"/>
                </a:solidFill>
                <a:latin typeface="+mn-lt"/>
                <a:ea typeface="Geo"/>
                <a:cs typeface="Geo"/>
                <a:sym typeface="Geo"/>
              </a:rPr>
              <a:t>.</a:t>
            </a:r>
            <a:endParaRPr sz="3200" b="0" u="sng" dirty="0">
              <a:solidFill>
                <a:schemeClr val="accent6"/>
              </a:solidFill>
              <a:latin typeface="+mn-lt"/>
              <a:ea typeface="Geo"/>
              <a:cs typeface="Geo"/>
              <a:sym typeface="Ge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600"/>
              <a:buFont typeface="Geo"/>
              <a:buNone/>
            </a:pPr>
            <a:r>
              <a:rPr lang="en-US" b="1" dirty="0">
                <a:latin typeface="+mn-lt"/>
              </a:rPr>
              <a:t>4) Formal Vocabulary:</a:t>
            </a:r>
            <a:endParaRPr dirty="0">
              <a:latin typeface="+mn-lt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1097279" y="2077375"/>
            <a:ext cx="9454719" cy="1277448"/>
          </a:xfrm>
          <a:prstGeom prst="rect">
            <a:avLst/>
          </a:prstGeom>
          <a:solidFill>
            <a:srgbClr val="E8EFD8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1287263" y="2174375"/>
            <a:ext cx="9392574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"/>
              <a:buChar char="-"/>
            </a:pPr>
            <a:r>
              <a:rPr lang="en-US" sz="2800" b="1" dirty="0">
                <a:solidFill>
                  <a:schemeClr val="dk1"/>
                </a:solidFill>
                <a:latin typeface="+mn-lt"/>
                <a:ea typeface="Geo"/>
                <a:cs typeface="Geo"/>
                <a:sym typeface="Geo"/>
              </a:rPr>
              <a:t>Uses dignified vocabulary.</a:t>
            </a:r>
            <a:endParaRPr dirty="0">
              <a:latin typeface="+mn-lt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"/>
              <a:buChar char="-"/>
            </a:pPr>
            <a:r>
              <a:rPr lang="en-US" sz="2800" b="1" dirty="0">
                <a:solidFill>
                  <a:schemeClr val="dk1"/>
                </a:solidFill>
                <a:latin typeface="+mn-lt"/>
                <a:ea typeface="Geo"/>
                <a:cs typeface="Geo"/>
                <a:sym typeface="Geo"/>
              </a:rPr>
              <a:t>It avoids the usage of idioms and phrasal verbs</a:t>
            </a:r>
            <a:endParaRPr dirty="0">
              <a:latin typeface="+mn-lt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2322397" y="3354822"/>
            <a:ext cx="7065738" cy="3124640"/>
          </a:xfrm>
          <a:prstGeom prst="bevel">
            <a:avLst>
              <a:gd name="adj" fmla="val 12500"/>
            </a:avLst>
          </a:prstGeom>
          <a:solidFill>
            <a:srgbClr val="F5D0AC"/>
          </a:solidFill>
          <a:ln w="15875" cap="flat" cmpd="sng">
            <a:solidFill>
              <a:srgbClr val="613A1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8028" y="3565497"/>
            <a:ext cx="6520069" cy="2755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VTI">
  <a:themeElements>
    <a:clrScheme name="Custom 40">
      <a:dk1>
        <a:srgbClr val="000000"/>
      </a:dk1>
      <a:lt1>
        <a:srgbClr val="FFFFFF"/>
      </a:lt1>
      <a:dk2>
        <a:srgbClr val="545D57"/>
      </a:dk2>
      <a:lt2>
        <a:srgbClr val="EBEBE8"/>
      </a:lt2>
      <a:accent1>
        <a:srgbClr val="579858"/>
      </a:accent1>
      <a:accent2>
        <a:srgbClr val="ED583E"/>
      </a:accent2>
      <a:accent3>
        <a:srgbClr val="D3BA59"/>
      </a:accent3>
      <a:accent4>
        <a:srgbClr val="4C94AC"/>
      </a:accent4>
      <a:accent5>
        <a:srgbClr val="A09E84"/>
      </a:accent5>
      <a:accent6>
        <a:srgbClr val="FC7D4A"/>
      </a:accent6>
      <a:hlink>
        <a:srgbClr val="04A2DA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566</Words>
  <Application>Microsoft Office PowerPoint</Application>
  <PresentationFormat>Widescreen</PresentationFormat>
  <Paragraphs>77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Geo</vt:lpstr>
      <vt:lpstr>Calibri</vt:lpstr>
      <vt:lpstr>Arial</vt:lpstr>
      <vt:lpstr>RetrospectVTI</vt:lpstr>
      <vt:lpstr>RetrospectVTI</vt:lpstr>
      <vt:lpstr>FUNCTIONAL ENGLISH  SS1012</vt:lpstr>
      <vt:lpstr>PowerPoint Presentation</vt:lpstr>
      <vt:lpstr>PowerPoint Presentation</vt:lpstr>
      <vt:lpstr>UNDERSTANDING THE FEATURES OF FORMAL WRITING</vt:lpstr>
      <vt:lpstr>Key Features:</vt:lpstr>
      <vt:lpstr>          1) Well-Planned:</vt:lpstr>
      <vt:lpstr>2) Syntactic Complexity:</vt:lpstr>
      <vt:lpstr>3) Standard Grammar:</vt:lpstr>
      <vt:lpstr>4) Formal Vocabulary:</vt:lpstr>
      <vt:lpstr>5) Well Organized: </vt:lpstr>
      <vt:lpstr>6) Use of Punctuations:</vt:lpstr>
      <vt:lpstr>7) Delayed Feedback:</vt:lpstr>
      <vt:lpstr>8) No contractions:</vt:lpstr>
      <vt:lpstr>9) Impersonal Language:</vt:lpstr>
      <vt:lpstr>Exercise #1: Re-write the sentences by making them impersonal</vt:lpstr>
      <vt:lpstr>Exercise #2: Re-write the sentences using full forms</vt:lpstr>
      <vt:lpstr>Here's a paragraph that uses personal pronouns and contractions. Rewrite the paragraph to eliminate these elements: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ENGLISH  SS1012</dc:title>
  <cp:lastModifiedBy>Wajiha</cp:lastModifiedBy>
  <cp:revision>10</cp:revision>
  <dcterms:modified xsi:type="dcterms:W3CDTF">2024-08-19T14:27:49Z</dcterms:modified>
</cp:coreProperties>
</file>