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handoutMasterIdLst>
    <p:handoutMasterId r:id="rId40"/>
  </p:handoutMasterIdLst>
  <p:sldIdLst>
    <p:sldId id="267" r:id="rId2"/>
    <p:sldId id="311" r:id="rId3"/>
    <p:sldId id="286" r:id="rId4"/>
    <p:sldId id="314" r:id="rId5"/>
    <p:sldId id="288" r:id="rId6"/>
    <p:sldId id="318" r:id="rId7"/>
    <p:sldId id="320" r:id="rId8"/>
    <p:sldId id="321" r:id="rId9"/>
    <p:sldId id="326" r:id="rId10"/>
    <p:sldId id="322" r:id="rId11"/>
    <p:sldId id="325" r:id="rId12"/>
    <p:sldId id="329" r:id="rId13"/>
    <p:sldId id="323" r:id="rId14"/>
    <p:sldId id="327" r:id="rId15"/>
    <p:sldId id="332" r:id="rId16"/>
    <p:sldId id="324" r:id="rId17"/>
    <p:sldId id="328" r:id="rId18"/>
    <p:sldId id="333" r:id="rId19"/>
    <p:sldId id="334" r:id="rId20"/>
    <p:sldId id="303" r:id="rId21"/>
    <p:sldId id="335" r:id="rId22"/>
    <p:sldId id="352" r:id="rId23"/>
    <p:sldId id="353" r:id="rId24"/>
    <p:sldId id="354" r:id="rId25"/>
    <p:sldId id="355" r:id="rId26"/>
    <p:sldId id="356" r:id="rId27"/>
    <p:sldId id="357" r:id="rId28"/>
    <p:sldId id="358" r:id="rId29"/>
    <p:sldId id="345" r:id="rId30"/>
    <p:sldId id="346" r:id="rId31"/>
    <p:sldId id="347" r:id="rId32"/>
    <p:sldId id="348" r:id="rId33"/>
    <p:sldId id="349" r:id="rId34"/>
    <p:sldId id="350" r:id="rId35"/>
    <p:sldId id="300" r:id="rId36"/>
    <p:sldId id="359" r:id="rId37"/>
    <p:sldId id="26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FF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58788"/>
          </a:xfrm>
          <a:prstGeom prst="rect">
            <a:avLst/>
          </a:prstGeom>
        </p:spPr>
        <p:txBody>
          <a:bodyPr vert="horz" lIns="91438" tIns="45719" rIns="91438" bIns="45719" rtlCol="0"/>
          <a:lstStyle>
            <a:lvl1pPr algn="l">
              <a:defRPr sz="1200"/>
            </a:lvl1pPr>
          </a:lstStyle>
          <a:p>
            <a:endParaRPr lang="en-US"/>
          </a:p>
        </p:txBody>
      </p:sp>
      <p:sp>
        <p:nvSpPr>
          <p:cNvPr id="3" name="Date Placeholder 2"/>
          <p:cNvSpPr>
            <a:spLocks noGrp="1"/>
          </p:cNvSpPr>
          <p:nvPr>
            <p:ph type="dt" sz="quarter" idx="1"/>
          </p:nvPr>
        </p:nvSpPr>
        <p:spPr>
          <a:xfrm>
            <a:off x="3884614" y="0"/>
            <a:ext cx="2971800" cy="458788"/>
          </a:xfrm>
          <a:prstGeom prst="rect">
            <a:avLst/>
          </a:prstGeom>
        </p:spPr>
        <p:txBody>
          <a:bodyPr vert="horz" lIns="91438" tIns="45719" rIns="91438" bIns="45719" rtlCol="0"/>
          <a:lstStyle>
            <a:lvl1pPr algn="r">
              <a:defRPr sz="1200"/>
            </a:lvl1pPr>
          </a:lstStyle>
          <a:p>
            <a:fld id="{12B01A3C-1CD7-48D4-A71B-631EF62D450B}" type="datetimeFigureOut">
              <a:rPr lang="en-US" smtClean="0"/>
              <a:t>9/12/2024</a:t>
            </a:fld>
            <a:endParaRPr lang="en-US"/>
          </a:p>
        </p:txBody>
      </p:sp>
      <p:sp>
        <p:nvSpPr>
          <p:cNvPr id="4" name="Footer Placeholder 3"/>
          <p:cNvSpPr>
            <a:spLocks noGrp="1"/>
          </p:cNvSpPr>
          <p:nvPr>
            <p:ph type="ftr" sz="quarter" idx="2"/>
          </p:nvPr>
        </p:nvSpPr>
        <p:spPr>
          <a:xfrm>
            <a:off x="1" y="8685214"/>
            <a:ext cx="2971800" cy="458787"/>
          </a:xfrm>
          <a:prstGeom prst="rect">
            <a:avLst/>
          </a:prstGeom>
        </p:spPr>
        <p:txBody>
          <a:bodyPr vert="horz" lIns="91438" tIns="45719" rIns="91438" bIns="45719" rtlCol="0" anchor="b"/>
          <a:lstStyle>
            <a:lvl1pPr algn="l">
              <a:defRPr sz="1200"/>
            </a:lvl1pPr>
          </a:lstStyle>
          <a:p>
            <a:endParaRPr lang="en-US"/>
          </a:p>
        </p:txBody>
      </p:sp>
      <p:sp>
        <p:nvSpPr>
          <p:cNvPr id="5" name="Slide Number Placeholder 4"/>
          <p:cNvSpPr>
            <a:spLocks noGrp="1"/>
          </p:cNvSpPr>
          <p:nvPr>
            <p:ph type="sldNum" sz="quarter" idx="3"/>
          </p:nvPr>
        </p:nvSpPr>
        <p:spPr>
          <a:xfrm>
            <a:off x="3884614" y="8685214"/>
            <a:ext cx="2971800" cy="458787"/>
          </a:xfrm>
          <a:prstGeom prst="rect">
            <a:avLst/>
          </a:prstGeom>
        </p:spPr>
        <p:txBody>
          <a:bodyPr vert="horz" lIns="91438" tIns="45719" rIns="91438" bIns="45719" rtlCol="0" anchor="b"/>
          <a:lstStyle>
            <a:lvl1pPr algn="r">
              <a:defRPr sz="1200"/>
            </a:lvl1pPr>
          </a:lstStyle>
          <a:p>
            <a:fld id="{CDFE4DB8-06BB-43D1-A8D0-9A9DED98D83D}" type="slidenum">
              <a:rPr lang="en-US" smtClean="0"/>
              <a:t>‹#›</a:t>
            </a:fld>
            <a:endParaRPr lang="en-US"/>
          </a:p>
        </p:txBody>
      </p:sp>
    </p:spTree>
    <p:extLst>
      <p:ext uri="{BB962C8B-B14F-4D97-AF65-F5344CB8AC3E}">
        <p14:creationId xmlns:p14="http://schemas.microsoft.com/office/powerpoint/2010/main" val="3426281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B114F5-6556-49F9-88D3-ED6A7B2E220E}" type="datetimeFigureOut">
              <a:rPr lang="en-US" smtClean="0"/>
              <a:t>9/12/2024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73A711-A6EC-4566-8E3F-3E54724F8E78}" type="slidenum">
              <a:rPr lang="en-US" smtClean="0"/>
              <a:t>‹#›</a:t>
            </a:fld>
            <a:endParaRPr lang="en-US"/>
          </a:p>
        </p:txBody>
      </p:sp>
    </p:spTree>
    <p:extLst>
      <p:ext uri="{BB962C8B-B14F-4D97-AF65-F5344CB8AC3E}">
        <p14:creationId xmlns:p14="http://schemas.microsoft.com/office/powerpoint/2010/main" val="503608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1"/>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0939A19E-FC92-4CDF-8718-32595F13EB23}" type="slidenum">
              <a:rPr lang="en-US" sz="1200" smtClean="0">
                <a:latin typeface="Times New Roman" pitchFamily="18" charset="0"/>
              </a:rPr>
              <a:pPr eaLnBrk="1" hangingPunct="1"/>
              <a:t>2</a:t>
            </a:fld>
            <a:endParaRPr lang="en-US" sz="1200">
              <a:latin typeface="Times New Roman"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eaLnBrk="0" hangingPunct="0">
              <a:defRPr kumimoji="1" sz="2800">
                <a:solidFill>
                  <a:schemeClr val="tx1"/>
                </a:solidFill>
                <a:latin typeface="Arial" charset="0"/>
              </a:defRPr>
            </a:lvl1pPr>
            <a:lvl2pPr marL="742950" indent="-285750" eaLnBrk="0" hangingPunct="0">
              <a:defRPr kumimoji="1" sz="2800">
                <a:solidFill>
                  <a:schemeClr val="tx1"/>
                </a:solidFill>
                <a:latin typeface="Arial" charset="0"/>
              </a:defRPr>
            </a:lvl2pPr>
            <a:lvl3pPr marL="1143000" indent="-228600" eaLnBrk="0" hangingPunct="0">
              <a:defRPr kumimoji="1" sz="2800">
                <a:solidFill>
                  <a:schemeClr val="tx1"/>
                </a:solidFill>
                <a:latin typeface="Arial" charset="0"/>
              </a:defRPr>
            </a:lvl3pPr>
            <a:lvl4pPr marL="1600200" indent="-228600" eaLnBrk="0" hangingPunct="0">
              <a:defRPr kumimoji="1" sz="2800">
                <a:solidFill>
                  <a:schemeClr val="tx1"/>
                </a:solidFill>
                <a:latin typeface="Arial" charset="0"/>
              </a:defRPr>
            </a:lvl4pPr>
            <a:lvl5pPr marL="2057400" indent="-228600" eaLnBrk="0" hangingPunct="0">
              <a:defRPr kumimoji="1" sz="2800">
                <a:solidFill>
                  <a:schemeClr val="tx1"/>
                </a:solidFill>
                <a:latin typeface="Arial" charset="0"/>
              </a:defRPr>
            </a:lvl5pPr>
            <a:lvl6pPr marL="25146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6pPr>
            <a:lvl7pPr marL="29718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7pPr>
            <a:lvl8pPr marL="34290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8pPr>
            <a:lvl9pPr marL="38862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9pPr>
          </a:lstStyle>
          <a:p>
            <a:fld id="{6DC028B9-7F19-4F61-834E-7AA0CD0513E5}" type="slidenum">
              <a:rPr kumimoji="0" lang="en-US" sz="1200" smtClean="0">
                <a:latin typeface="Times New Roman" pitchFamily="18" charset="0"/>
              </a:rPr>
              <a:pPr/>
              <a:t>33</a:t>
            </a:fld>
            <a:endParaRPr kumimoji="0" lang="en-US" sz="1200">
              <a:latin typeface="Times New Roman"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eaLnBrk="0" hangingPunct="0">
              <a:defRPr kumimoji="1" sz="2800">
                <a:solidFill>
                  <a:schemeClr val="tx1"/>
                </a:solidFill>
                <a:latin typeface="Arial" charset="0"/>
              </a:defRPr>
            </a:lvl1pPr>
            <a:lvl2pPr marL="742950" indent="-285750" eaLnBrk="0" hangingPunct="0">
              <a:defRPr kumimoji="1" sz="2800">
                <a:solidFill>
                  <a:schemeClr val="tx1"/>
                </a:solidFill>
                <a:latin typeface="Arial" charset="0"/>
              </a:defRPr>
            </a:lvl2pPr>
            <a:lvl3pPr marL="1143000" indent="-228600" eaLnBrk="0" hangingPunct="0">
              <a:defRPr kumimoji="1" sz="2800">
                <a:solidFill>
                  <a:schemeClr val="tx1"/>
                </a:solidFill>
                <a:latin typeface="Arial" charset="0"/>
              </a:defRPr>
            </a:lvl3pPr>
            <a:lvl4pPr marL="1600200" indent="-228600" eaLnBrk="0" hangingPunct="0">
              <a:defRPr kumimoji="1" sz="2800">
                <a:solidFill>
                  <a:schemeClr val="tx1"/>
                </a:solidFill>
                <a:latin typeface="Arial" charset="0"/>
              </a:defRPr>
            </a:lvl4pPr>
            <a:lvl5pPr marL="2057400" indent="-228600" eaLnBrk="0" hangingPunct="0">
              <a:defRPr kumimoji="1" sz="2800">
                <a:solidFill>
                  <a:schemeClr val="tx1"/>
                </a:solidFill>
                <a:latin typeface="Arial" charset="0"/>
              </a:defRPr>
            </a:lvl5pPr>
            <a:lvl6pPr marL="25146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6pPr>
            <a:lvl7pPr marL="29718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7pPr>
            <a:lvl8pPr marL="34290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8pPr>
            <a:lvl9pPr marL="38862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9pPr>
          </a:lstStyle>
          <a:p>
            <a:fld id="{FAF6850F-C305-4741-961E-A47FF8319485}" type="slidenum">
              <a:rPr kumimoji="0" lang="en-US" sz="1200" smtClean="0">
                <a:latin typeface="Times New Roman" pitchFamily="18" charset="0"/>
              </a:rPr>
              <a:pPr/>
              <a:t>34</a:t>
            </a:fld>
            <a:endParaRPr kumimoji="0" lang="en-US" sz="1200">
              <a:latin typeface="Times New Roman"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31"/>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2C8E0021-960A-4A91-A0D7-DB7F84927B84}" type="slidenum">
              <a:rPr lang="en-US" sz="1200" smtClean="0">
                <a:latin typeface="Times New Roman" pitchFamily="18" charset="0"/>
              </a:rPr>
              <a:pPr eaLnBrk="1" hangingPunct="1"/>
              <a:t>4</a:t>
            </a:fld>
            <a:endParaRPr lang="en-US" sz="1200">
              <a:latin typeface="Times New Roman"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31"/>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05825550-9E4B-4F2E-8FA5-F7B560ACBF7A}" type="slidenum">
              <a:rPr lang="en-US" sz="1200" smtClean="0">
                <a:latin typeface="Times New Roman" pitchFamily="18" charset="0"/>
              </a:rPr>
              <a:pPr eaLnBrk="1" hangingPunct="1"/>
              <a:t>6</a:t>
            </a:fld>
            <a:endParaRPr lang="en-US" sz="1200">
              <a:latin typeface="Times New Roman"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31"/>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05825550-9E4B-4F2E-8FA5-F7B560ACBF7A}" type="slidenum">
              <a:rPr lang="en-US" sz="1200" smtClean="0">
                <a:latin typeface="Times New Roman" pitchFamily="18" charset="0"/>
              </a:rPr>
              <a:pPr eaLnBrk="1" hangingPunct="1"/>
              <a:t>22</a:t>
            </a:fld>
            <a:endParaRPr lang="en-US" sz="1200">
              <a:latin typeface="Times New Roman"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31"/>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05825550-9E4B-4F2E-8FA5-F7B560ACBF7A}" type="slidenum">
              <a:rPr lang="en-US" sz="1200" smtClean="0">
                <a:latin typeface="Times New Roman" pitchFamily="18" charset="0"/>
              </a:rPr>
              <a:pPr eaLnBrk="1" hangingPunct="1"/>
              <a:t>23</a:t>
            </a:fld>
            <a:endParaRPr lang="en-US" sz="1200">
              <a:latin typeface="Times New Roman"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eaLnBrk="0" hangingPunct="0">
              <a:defRPr kumimoji="1" sz="2800">
                <a:solidFill>
                  <a:schemeClr val="tx1"/>
                </a:solidFill>
                <a:latin typeface="Arial" charset="0"/>
              </a:defRPr>
            </a:lvl1pPr>
            <a:lvl2pPr marL="742950" indent="-285750" eaLnBrk="0" hangingPunct="0">
              <a:defRPr kumimoji="1" sz="2800">
                <a:solidFill>
                  <a:schemeClr val="tx1"/>
                </a:solidFill>
                <a:latin typeface="Arial" charset="0"/>
              </a:defRPr>
            </a:lvl2pPr>
            <a:lvl3pPr marL="1143000" indent="-228600" eaLnBrk="0" hangingPunct="0">
              <a:defRPr kumimoji="1" sz="2800">
                <a:solidFill>
                  <a:schemeClr val="tx1"/>
                </a:solidFill>
                <a:latin typeface="Arial" charset="0"/>
              </a:defRPr>
            </a:lvl3pPr>
            <a:lvl4pPr marL="1600200" indent="-228600" eaLnBrk="0" hangingPunct="0">
              <a:defRPr kumimoji="1" sz="2800">
                <a:solidFill>
                  <a:schemeClr val="tx1"/>
                </a:solidFill>
                <a:latin typeface="Arial" charset="0"/>
              </a:defRPr>
            </a:lvl4pPr>
            <a:lvl5pPr marL="2057400" indent="-228600" eaLnBrk="0" hangingPunct="0">
              <a:defRPr kumimoji="1" sz="2800">
                <a:solidFill>
                  <a:schemeClr val="tx1"/>
                </a:solidFill>
                <a:latin typeface="Arial" charset="0"/>
              </a:defRPr>
            </a:lvl5pPr>
            <a:lvl6pPr marL="25146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6pPr>
            <a:lvl7pPr marL="29718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7pPr>
            <a:lvl8pPr marL="34290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8pPr>
            <a:lvl9pPr marL="38862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9pPr>
          </a:lstStyle>
          <a:p>
            <a:fld id="{80980982-5FC3-446A-A94A-69BA77553F83}" type="slidenum">
              <a:rPr kumimoji="0" lang="en-US" sz="1200" smtClean="0">
                <a:latin typeface="Times New Roman" pitchFamily="18" charset="0"/>
              </a:rPr>
              <a:pPr/>
              <a:t>29</a:t>
            </a:fld>
            <a:endParaRPr kumimoji="0" lang="en-US" sz="1200">
              <a:latin typeface="Times New Roman"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eaLnBrk="0" hangingPunct="0">
              <a:defRPr kumimoji="1" sz="2800">
                <a:solidFill>
                  <a:schemeClr val="tx1"/>
                </a:solidFill>
                <a:latin typeface="Arial" charset="0"/>
              </a:defRPr>
            </a:lvl1pPr>
            <a:lvl2pPr marL="742950" indent="-285750" eaLnBrk="0" hangingPunct="0">
              <a:defRPr kumimoji="1" sz="2800">
                <a:solidFill>
                  <a:schemeClr val="tx1"/>
                </a:solidFill>
                <a:latin typeface="Arial" charset="0"/>
              </a:defRPr>
            </a:lvl2pPr>
            <a:lvl3pPr marL="1143000" indent="-228600" eaLnBrk="0" hangingPunct="0">
              <a:defRPr kumimoji="1" sz="2800">
                <a:solidFill>
                  <a:schemeClr val="tx1"/>
                </a:solidFill>
                <a:latin typeface="Arial" charset="0"/>
              </a:defRPr>
            </a:lvl3pPr>
            <a:lvl4pPr marL="1600200" indent="-228600" eaLnBrk="0" hangingPunct="0">
              <a:defRPr kumimoji="1" sz="2800">
                <a:solidFill>
                  <a:schemeClr val="tx1"/>
                </a:solidFill>
                <a:latin typeface="Arial" charset="0"/>
              </a:defRPr>
            </a:lvl4pPr>
            <a:lvl5pPr marL="2057400" indent="-228600" eaLnBrk="0" hangingPunct="0">
              <a:defRPr kumimoji="1" sz="2800">
                <a:solidFill>
                  <a:schemeClr val="tx1"/>
                </a:solidFill>
                <a:latin typeface="Arial" charset="0"/>
              </a:defRPr>
            </a:lvl5pPr>
            <a:lvl6pPr marL="25146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6pPr>
            <a:lvl7pPr marL="29718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7pPr>
            <a:lvl8pPr marL="34290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8pPr>
            <a:lvl9pPr marL="38862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9pPr>
          </a:lstStyle>
          <a:p>
            <a:fld id="{96D5BA74-91A5-4906-A065-DFA301D02D0F}" type="slidenum">
              <a:rPr kumimoji="0" lang="en-US" sz="1200" smtClean="0">
                <a:latin typeface="Times New Roman" pitchFamily="18" charset="0"/>
              </a:rPr>
              <a:pPr/>
              <a:t>30</a:t>
            </a:fld>
            <a:endParaRPr kumimoji="0" lang="en-US" sz="1200">
              <a:latin typeface="Times New Roman"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defRPr kumimoji="1" sz="2800">
                <a:solidFill>
                  <a:schemeClr val="tx1"/>
                </a:solidFill>
                <a:latin typeface="Arial" charset="0"/>
              </a:defRPr>
            </a:lvl1pPr>
            <a:lvl2pPr marL="742950" indent="-285750" eaLnBrk="0" hangingPunct="0">
              <a:defRPr kumimoji="1" sz="2800">
                <a:solidFill>
                  <a:schemeClr val="tx1"/>
                </a:solidFill>
                <a:latin typeface="Arial" charset="0"/>
              </a:defRPr>
            </a:lvl2pPr>
            <a:lvl3pPr marL="1143000" indent="-228600" eaLnBrk="0" hangingPunct="0">
              <a:defRPr kumimoji="1" sz="2800">
                <a:solidFill>
                  <a:schemeClr val="tx1"/>
                </a:solidFill>
                <a:latin typeface="Arial" charset="0"/>
              </a:defRPr>
            </a:lvl3pPr>
            <a:lvl4pPr marL="1600200" indent="-228600" eaLnBrk="0" hangingPunct="0">
              <a:defRPr kumimoji="1" sz="2800">
                <a:solidFill>
                  <a:schemeClr val="tx1"/>
                </a:solidFill>
                <a:latin typeface="Arial" charset="0"/>
              </a:defRPr>
            </a:lvl4pPr>
            <a:lvl5pPr marL="2057400" indent="-228600" eaLnBrk="0" hangingPunct="0">
              <a:defRPr kumimoji="1" sz="2800">
                <a:solidFill>
                  <a:schemeClr val="tx1"/>
                </a:solidFill>
                <a:latin typeface="Arial" charset="0"/>
              </a:defRPr>
            </a:lvl5pPr>
            <a:lvl6pPr marL="25146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6pPr>
            <a:lvl7pPr marL="29718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7pPr>
            <a:lvl8pPr marL="34290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8pPr>
            <a:lvl9pPr marL="38862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9pPr>
          </a:lstStyle>
          <a:p>
            <a:fld id="{36C4CE06-C169-48E4-A734-541C7031EEA6}" type="slidenum">
              <a:rPr kumimoji="0" lang="en-US" sz="1200" smtClean="0">
                <a:latin typeface="Times New Roman" pitchFamily="18" charset="0"/>
              </a:rPr>
              <a:pPr/>
              <a:t>31</a:t>
            </a:fld>
            <a:endParaRPr kumimoji="0" lang="en-US" sz="1200">
              <a:latin typeface="Times New Roman"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eaLnBrk="0" hangingPunct="0">
              <a:defRPr kumimoji="1" sz="2800">
                <a:solidFill>
                  <a:schemeClr val="tx1"/>
                </a:solidFill>
                <a:latin typeface="Arial" charset="0"/>
              </a:defRPr>
            </a:lvl1pPr>
            <a:lvl2pPr marL="742950" indent="-285750" eaLnBrk="0" hangingPunct="0">
              <a:defRPr kumimoji="1" sz="2800">
                <a:solidFill>
                  <a:schemeClr val="tx1"/>
                </a:solidFill>
                <a:latin typeface="Arial" charset="0"/>
              </a:defRPr>
            </a:lvl2pPr>
            <a:lvl3pPr marL="1143000" indent="-228600" eaLnBrk="0" hangingPunct="0">
              <a:defRPr kumimoji="1" sz="2800">
                <a:solidFill>
                  <a:schemeClr val="tx1"/>
                </a:solidFill>
                <a:latin typeface="Arial" charset="0"/>
              </a:defRPr>
            </a:lvl3pPr>
            <a:lvl4pPr marL="1600200" indent="-228600" eaLnBrk="0" hangingPunct="0">
              <a:defRPr kumimoji="1" sz="2800">
                <a:solidFill>
                  <a:schemeClr val="tx1"/>
                </a:solidFill>
                <a:latin typeface="Arial" charset="0"/>
              </a:defRPr>
            </a:lvl4pPr>
            <a:lvl5pPr marL="2057400" indent="-228600" eaLnBrk="0" hangingPunct="0">
              <a:defRPr kumimoji="1" sz="2800">
                <a:solidFill>
                  <a:schemeClr val="tx1"/>
                </a:solidFill>
                <a:latin typeface="Arial" charset="0"/>
              </a:defRPr>
            </a:lvl5pPr>
            <a:lvl6pPr marL="25146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6pPr>
            <a:lvl7pPr marL="29718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7pPr>
            <a:lvl8pPr marL="34290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8pPr>
            <a:lvl9pPr marL="38862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9pPr>
          </a:lstStyle>
          <a:p>
            <a:fld id="{050E0FC1-171D-44A0-B948-44926A39C976}" type="slidenum">
              <a:rPr kumimoji="0" lang="en-US" sz="1200" smtClean="0">
                <a:latin typeface="Times New Roman" pitchFamily="18" charset="0"/>
              </a:rPr>
              <a:pPr/>
              <a:t>32</a:t>
            </a:fld>
            <a:endParaRPr kumimoji="0" lang="en-US" sz="1200">
              <a:latin typeface="Times New Roman"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9/12/2024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9/12/2024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9/12/2024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9/12/2024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9/12/2024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1245524"/>
          </a:xfrm>
        </p:spPr>
        <p:txBody>
          <a:bodyPr/>
          <a:lstStyle/>
          <a:p>
            <a:pPr algn="ctr"/>
            <a:r>
              <a:rPr lang="en-US" sz="4800" dirty="0">
                <a:latin typeface="Arial Rounded MT Bold" panose="020F0704030504030204" pitchFamily="34" charset="0"/>
              </a:rPr>
              <a:t>WEEK # 4</a:t>
            </a:r>
          </a:p>
        </p:txBody>
      </p:sp>
      <p:sp>
        <p:nvSpPr>
          <p:cNvPr id="3" name="Subtitle 2"/>
          <p:cNvSpPr>
            <a:spLocks noGrp="1"/>
          </p:cNvSpPr>
          <p:nvPr>
            <p:ph type="subTitle" idx="1"/>
          </p:nvPr>
        </p:nvSpPr>
        <p:spPr>
          <a:xfrm>
            <a:off x="1154955" y="3025833"/>
            <a:ext cx="8825658" cy="2612967"/>
          </a:xfrm>
        </p:spPr>
        <p:txBody>
          <a:bodyPr>
            <a:normAutofit/>
          </a:bodyPr>
          <a:lstStyle/>
          <a:p>
            <a:pPr algn="ctr"/>
            <a:r>
              <a:rPr lang="en-US" sz="4800" b="1" cap="none" dirty="0">
                <a:solidFill>
                  <a:schemeClr val="tx1"/>
                </a:solidFill>
              </a:rPr>
              <a:t>Common Sentential Errors:</a:t>
            </a:r>
          </a:p>
          <a:p>
            <a:pPr algn="ctr"/>
            <a:r>
              <a:rPr lang="en-US" sz="4800" b="1" cap="none" dirty="0">
                <a:solidFill>
                  <a:schemeClr val="tx1"/>
                </a:solidFill>
              </a:rPr>
              <a:t>Fragments and Run-ons</a:t>
            </a:r>
          </a:p>
        </p:txBody>
      </p:sp>
    </p:spTree>
    <p:extLst>
      <p:ext uri="{BB962C8B-B14F-4D97-AF65-F5344CB8AC3E}">
        <p14:creationId xmlns:p14="http://schemas.microsoft.com/office/powerpoint/2010/main" val="229701335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149" y="452718"/>
            <a:ext cx="9009685" cy="1400530"/>
          </a:xfrm>
        </p:spPr>
        <p:txBody>
          <a:bodyPr/>
          <a:lstStyle/>
          <a:p>
            <a:pPr>
              <a:lnSpc>
                <a:spcPct val="150000"/>
              </a:lnSpc>
            </a:pPr>
            <a:r>
              <a:rPr lang="en-US" sz="4400" i="1" dirty="0">
                <a:solidFill>
                  <a:schemeClr val="tx1"/>
                </a:solidFill>
              </a:rPr>
              <a:t>-</a:t>
            </a:r>
            <a:r>
              <a:rPr lang="en-US" sz="4400" i="1" dirty="0" err="1">
                <a:solidFill>
                  <a:schemeClr val="tx1"/>
                </a:solidFill>
              </a:rPr>
              <a:t>ing</a:t>
            </a:r>
            <a:r>
              <a:rPr lang="en-US" sz="4400" dirty="0">
                <a:solidFill>
                  <a:schemeClr val="tx1"/>
                </a:solidFill>
              </a:rPr>
              <a:t> and</a:t>
            </a:r>
            <a:r>
              <a:rPr lang="en-US" sz="4400" i="1" dirty="0">
                <a:solidFill>
                  <a:schemeClr val="tx1"/>
                </a:solidFill>
              </a:rPr>
              <a:t> to</a:t>
            </a:r>
            <a:r>
              <a:rPr lang="en-US" sz="4400" dirty="0">
                <a:solidFill>
                  <a:schemeClr val="tx1"/>
                </a:solidFill>
              </a:rPr>
              <a:t> fragments</a:t>
            </a:r>
            <a:br>
              <a:rPr lang="en-US" sz="4400" dirty="0">
                <a:solidFill>
                  <a:srgbClr val="92D050"/>
                </a:solidFill>
              </a:rPr>
            </a:br>
            <a:endParaRPr lang="en-US" dirty="0">
              <a:solidFill>
                <a:srgbClr val="92D050"/>
              </a:solidFill>
            </a:endParaRPr>
          </a:p>
        </p:txBody>
      </p:sp>
      <p:sp>
        <p:nvSpPr>
          <p:cNvPr id="3" name="Content Placeholder 2"/>
          <p:cNvSpPr>
            <a:spLocks noGrp="1"/>
          </p:cNvSpPr>
          <p:nvPr>
            <p:ph idx="1"/>
          </p:nvPr>
        </p:nvSpPr>
        <p:spPr>
          <a:xfrm>
            <a:off x="1103312" y="2052918"/>
            <a:ext cx="10222573" cy="4195481"/>
          </a:xfrm>
        </p:spPr>
        <p:txBody>
          <a:bodyPr>
            <a:noAutofit/>
          </a:bodyPr>
          <a:lstStyle/>
          <a:p>
            <a:r>
              <a:rPr lang="en-US" sz="2800" dirty="0"/>
              <a:t>When an </a:t>
            </a:r>
            <a:r>
              <a:rPr lang="en-US" sz="2800" i="1" dirty="0"/>
              <a:t>–</a:t>
            </a:r>
            <a:r>
              <a:rPr lang="en-US" sz="2800" i="1" dirty="0" err="1"/>
              <a:t>ing</a:t>
            </a:r>
            <a:r>
              <a:rPr lang="en-US" sz="2800" i="1" dirty="0"/>
              <a:t>/to</a:t>
            </a:r>
            <a:r>
              <a:rPr lang="en-US" sz="2800" dirty="0"/>
              <a:t> word appears at or near the start of a word group, a fragment may result.</a:t>
            </a:r>
          </a:p>
          <a:p>
            <a:r>
              <a:rPr lang="en-US" sz="2800" dirty="0"/>
              <a:t>Such fragments of a lack a subject and part of the verb.</a:t>
            </a:r>
          </a:p>
          <a:p>
            <a:pPr marL="0" indent="0">
              <a:buNone/>
            </a:pPr>
            <a:r>
              <a:rPr lang="en-US" sz="2800" dirty="0"/>
              <a:t>For example:</a:t>
            </a:r>
          </a:p>
          <a:p>
            <a:pPr marL="514350" indent="-514350">
              <a:buFont typeface="+mj-lt"/>
              <a:buAutoNum type="arabicPeriod"/>
            </a:pPr>
            <a:r>
              <a:rPr lang="en-US" sz="2800" b="1" dirty="0"/>
              <a:t>Trying to find a garage to repair my car</a:t>
            </a:r>
          </a:p>
          <a:p>
            <a:pPr marL="514350" indent="-514350">
              <a:buFont typeface="+mj-lt"/>
              <a:buAutoNum type="arabicPeriod"/>
            </a:pPr>
            <a:r>
              <a:rPr lang="en-US" sz="2800" b="1" dirty="0"/>
              <a:t>Not </a:t>
            </a:r>
            <a:r>
              <a:rPr lang="en-US" sz="2800" b="1" dirty="0" err="1"/>
              <a:t>realising</a:t>
            </a:r>
            <a:r>
              <a:rPr lang="en-US" sz="2800" b="1" dirty="0"/>
              <a:t> until a week later that the car average 7 miles per gallon of gas</a:t>
            </a:r>
          </a:p>
          <a:p>
            <a:pPr marL="514350" indent="-514350">
              <a:buFont typeface="+mj-lt"/>
              <a:buAutoNum type="arabicPeriod"/>
            </a:pPr>
            <a:r>
              <a:rPr lang="en-US" sz="2800" b="1" dirty="0"/>
              <a:t>To get this job finished</a:t>
            </a:r>
          </a:p>
        </p:txBody>
      </p:sp>
    </p:spTree>
    <p:extLst>
      <p:ext uri="{BB962C8B-B14F-4D97-AF65-F5344CB8AC3E}">
        <p14:creationId xmlns:p14="http://schemas.microsoft.com/office/powerpoint/2010/main" val="198841992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149" y="452718"/>
            <a:ext cx="9009685" cy="1400530"/>
          </a:xfrm>
        </p:spPr>
        <p:txBody>
          <a:bodyPr/>
          <a:lstStyle/>
          <a:p>
            <a:r>
              <a:rPr lang="en-US" dirty="0">
                <a:solidFill>
                  <a:schemeClr val="tx1"/>
                </a:solidFill>
              </a:rPr>
              <a:t>Correcting –</a:t>
            </a:r>
            <a:r>
              <a:rPr lang="en-US" dirty="0" err="1">
                <a:solidFill>
                  <a:schemeClr val="tx1"/>
                </a:solidFill>
              </a:rPr>
              <a:t>ing</a:t>
            </a:r>
            <a:r>
              <a:rPr lang="en-US" dirty="0">
                <a:solidFill>
                  <a:schemeClr val="tx1"/>
                </a:solidFill>
              </a:rPr>
              <a:t> or to fragments</a:t>
            </a:r>
            <a:br>
              <a:rPr lang="en-US" dirty="0">
                <a:solidFill>
                  <a:srgbClr val="92D050"/>
                </a:solidFill>
              </a:rPr>
            </a:br>
            <a:endParaRPr lang="en-US" dirty="0">
              <a:solidFill>
                <a:srgbClr val="92D050"/>
              </a:solidFill>
            </a:endParaRPr>
          </a:p>
        </p:txBody>
      </p:sp>
      <p:sp>
        <p:nvSpPr>
          <p:cNvPr id="3" name="Content Placeholder 2"/>
          <p:cNvSpPr>
            <a:spLocks noGrp="1"/>
          </p:cNvSpPr>
          <p:nvPr>
            <p:ph idx="1"/>
          </p:nvPr>
        </p:nvSpPr>
        <p:spPr>
          <a:xfrm>
            <a:off x="1103312" y="1557196"/>
            <a:ext cx="9760846" cy="4691203"/>
          </a:xfrm>
        </p:spPr>
        <p:txBody>
          <a:bodyPr>
            <a:noAutofit/>
          </a:bodyPr>
          <a:lstStyle/>
          <a:p>
            <a:pPr marL="0" indent="0">
              <a:buNone/>
            </a:pPr>
            <a:r>
              <a:rPr lang="en-US" sz="2800" dirty="0"/>
              <a:t>1. Attach it to the sentence that comes before or after it, whichever make sense</a:t>
            </a:r>
          </a:p>
          <a:p>
            <a:r>
              <a:rPr lang="en-US" sz="2800" dirty="0"/>
              <a:t>I spent almost two hours on the phone yesterday, </a:t>
            </a:r>
            <a:r>
              <a:rPr lang="en-US" sz="2800" b="1" dirty="0">
                <a:solidFill>
                  <a:srgbClr val="FF0000"/>
                </a:solidFill>
              </a:rPr>
              <a:t>trying to find a garage to repair my car</a:t>
            </a:r>
            <a:r>
              <a:rPr lang="en-US" sz="2800" dirty="0">
                <a:solidFill>
                  <a:srgbClr val="FF0000"/>
                </a:solidFill>
              </a:rPr>
              <a:t>.</a:t>
            </a:r>
          </a:p>
          <a:p>
            <a:r>
              <a:rPr lang="en-US" sz="2800" dirty="0"/>
              <a:t>I plan on working overtime </a:t>
            </a:r>
            <a:r>
              <a:rPr lang="en-US" sz="2800" b="1" dirty="0">
                <a:solidFill>
                  <a:srgbClr val="FF0000"/>
                </a:solidFill>
              </a:rPr>
              <a:t>to get this job finished</a:t>
            </a:r>
            <a:r>
              <a:rPr lang="en-US" sz="2800" dirty="0"/>
              <a:t>.</a:t>
            </a:r>
          </a:p>
          <a:p>
            <a:pPr marL="0" indent="0">
              <a:buNone/>
            </a:pPr>
            <a:endParaRPr lang="en-US" sz="1400" dirty="0"/>
          </a:p>
          <a:p>
            <a:pPr marL="0" indent="0">
              <a:buNone/>
            </a:pPr>
            <a:r>
              <a:rPr lang="en-US" sz="2800" dirty="0"/>
              <a:t>2. Add a subject and change the word part to the correct form of the verb</a:t>
            </a:r>
          </a:p>
          <a:p>
            <a:r>
              <a:rPr lang="en-US" sz="2800" b="1" dirty="0">
                <a:solidFill>
                  <a:srgbClr val="FF0000"/>
                </a:solidFill>
              </a:rPr>
              <a:t>She did not realize until a week later that the car average 7 miles per gallon of gas</a:t>
            </a:r>
            <a:r>
              <a:rPr lang="en-US" sz="2800" dirty="0">
                <a:solidFill>
                  <a:srgbClr val="FF0000"/>
                </a:solidFill>
              </a:rPr>
              <a:t>.</a:t>
            </a:r>
          </a:p>
        </p:txBody>
      </p:sp>
    </p:spTree>
    <p:extLst>
      <p:ext uri="{BB962C8B-B14F-4D97-AF65-F5344CB8AC3E}">
        <p14:creationId xmlns:p14="http://schemas.microsoft.com/office/powerpoint/2010/main" val="198841992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lnSpc>
                <a:spcPct val="150000"/>
              </a:lnSpc>
              <a:buNone/>
            </a:pPr>
            <a:r>
              <a:rPr lang="en-US" sz="4400" b="1" u="sng" dirty="0">
                <a:solidFill>
                  <a:srgbClr val="92D050"/>
                </a:solidFill>
              </a:rPr>
              <a:t>Activity 1 and 2</a:t>
            </a:r>
          </a:p>
          <a:p>
            <a:pPr marL="0" indent="0" algn="ctr">
              <a:lnSpc>
                <a:spcPct val="150000"/>
              </a:lnSpc>
              <a:buNone/>
            </a:pPr>
            <a:r>
              <a:rPr lang="en-US" sz="3200" b="1" dirty="0"/>
              <a:t>Underline the fragment then correct it</a:t>
            </a:r>
          </a:p>
        </p:txBody>
      </p:sp>
    </p:spTree>
    <p:extLst>
      <p:ext uri="{BB962C8B-B14F-4D97-AF65-F5344CB8AC3E}">
        <p14:creationId xmlns:p14="http://schemas.microsoft.com/office/powerpoint/2010/main" val="388968935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149" y="597528"/>
            <a:ext cx="9009685" cy="1255719"/>
          </a:xfrm>
        </p:spPr>
        <p:txBody>
          <a:bodyPr/>
          <a:lstStyle/>
          <a:p>
            <a:r>
              <a:rPr lang="en-US" sz="4400" dirty="0">
                <a:solidFill>
                  <a:srgbClr val="92D050"/>
                </a:solidFill>
              </a:rPr>
              <a:t>Added-detail fragments</a:t>
            </a:r>
          </a:p>
        </p:txBody>
      </p:sp>
      <p:sp>
        <p:nvSpPr>
          <p:cNvPr id="3" name="Content Placeholder 2"/>
          <p:cNvSpPr>
            <a:spLocks noGrp="1"/>
          </p:cNvSpPr>
          <p:nvPr>
            <p:ph idx="1"/>
          </p:nvPr>
        </p:nvSpPr>
        <p:spPr>
          <a:xfrm>
            <a:off x="1103312" y="1865014"/>
            <a:ext cx="10032450" cy="4383385"/>
          </a:xfrm>
        </p:spPr>
        <p:txBody>
          <a:bodyPr>
            <a:noAutofit/>
          </a:bodyPr>
          <a:lstStyle/>
          <a:p>
            <a:pPr>
              <a:lnSpc>
                <a:spcPct val="90000"/>
              </a:lnSpc>
            </a:pPr>
            <a:r>
              <a:rPr lang="en-US" sz="2800" dirty="0"/>
              <a:t>They lack a subject and verb.</a:t>
            </a:r>
          </a:p>
          <a:p>
            <a:pPr>
              <a:lnSpc>
                <a:spcPct val="90000"/>
              </a:lnSpc>
            </a:pPr>
            <a:r>
              <a:rPr lang="en-US" sz="2800" dirty="0">
                <a:solidFill>
                  <a:schemeClr val="tx2"/>
                </a:solidFill>
              </a:rPr>
              <a:t>These are the words or phrases that explain or add extra information.</a:t>
            </a:r>
          </a:p>
          <a:p>
            <a:pPr>
              <a:lnSpc>
                <a:spcPct val="90000"/>
              </a:lnSpc>
              <a:buNone/>
            </a:pPr>
            <a:endParaRPr lang="en-US" sz="1600" dirty="0">
              <a:solidFill>
                <a:schemeClr val="tx2"/>
              </a:solidFill>
            </a:endParaRPr>
          </a:p>
          <a:p>
            <a:pPr marL="514350" indent="-514350">
              <a:lnSpc>
                <a:spcPct val="90000"/>
              </a:lnSpc>
              <a:buFont typeface="+mj-lt"/>
              <a:buAutoNum type="arabicPeriod"/>
            </a:pPr>
            <a:r>
              <a:rPr lang="en-US" sz="2800" dirty="0"/>
              <a:t>I tried everything I could think of to get an A. </a:t>
            </a:r>
            <a:r>
              <a:rPr lang="en-US" sz="2800" b="1" dirty="0">
                <a:solidFill>
                  <a:srgbClr val="9DFFCB"/>
                </a:solidFill>
              </a:rPr>
              <a:t>S</a:t>
            </a:r>
            <a:r>
              <a:rPr lang="en-US" sz="2800" b="1" dirty="0">
                <a:solidFill>
                  <a:schemeClr val="folHlink"/>
                </a:solidFill>
              </a:rPr>
              <a:t>uch as bribing the professor.			</a:t>
            </a:r>
          </a:p>
          <a:p>
            <a:pPr marL="514350" indent="-514350">
              <a:lnSpc>
                <a:spcPct val="90000"/>
              </a:lnSpc>
              <a:buFont typeface="+mj-lt"/>
              <a:buAutoNum type="arabicPeriod"/>
            </a:pPr>
            <a:r>
              <a:rPr lang="en-US" sz="2800" dirty="0"/>
              <a:t>I love to cook and eat Italian food. </a:t>
            </a:r>
            <a:r>
              <a:rPr lang="en-US" sz="2800" b="1" dirty="0">
                <a:solidFill>
                  <a:srgbClr val="FF0000"/>
                </a:solidFill>
              </a:rPr>
              <a:t>Especially spaghetti and lasagna.</a:t>
            </a:r>
          </a:p>
          <a:p>
            <a:pPr marL="514350" indent="-514350">
              <a:lnSpc>
                <a:spcPct val="90000"/>
              </a:lnSpc>
              <a:buFont typeface="+mj-lt"/>
              <a:buAutoNum type="arabicPeriod"/>
            </a:pPr>
            <a:r>
              <a:rPr lang="en-US" sz="2800" dirty="0"/>
              <a:t>The class often starts late. </a:t>
            </a:r>
            <a:r>
              <a:rPr lang="en-US" sz="2800" b="1" dirty="0">
                <a:solidFill>
                  <a:srgbClr val="FF0000"/>
                </a:solidFill>
              </a:rPr>
              <a:t>For example, yesterday at a quarter after nine instead of at nine sharp.</a:t>
            </a:r>
          </a:p>
        </p:txBody>
      </p:sp>
    </p:spTree>
    <p:extLst>
      <p:ext uri="{BB962C8B-B14F-4D97-AF65-F5344CB8AC3E}">
        <p14:creationId xmlns:p14="http://schemas.microsoft.com/office/powerpoint/2010/main" val="198841992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149" y="597528"/>
            <a:ext cx="9009685" cy="1255719"/>
          </a:xfrm>
        </p:spPr>
        <p:txBody>
          <a:bodyPr/>
          <a:lstStyle/>
          <a:p>
            <a:r>
              <a:rPr lang="en-US" sz="4400" dirty="0">
                <a:solidFill>
                  <a:srgbClr val="92D050"/>
                </a:solidFill>
              </a:rPr>
              <a:t>Correcting them</a:t>
            </a:r>
          </a:p>
        </p:txBody>
      </p:sp>
      <p:sp>
        <p:nvSpPr>
          <p:cNvPr id="3" name="Content Placeholder 2"/>
          <p:cNvSpPr>
            <a:spLocks noGrp="1"/>
          </p:cNvSpPr>
          <p:nvPr>
            <p:ph idx="1"/>
          </p:nvPr>
        </p:nvSpPr>
        <p:spPr>
          <a:xfrm>
            <a:off x="1103312" y="1692998"/>
            <a:ext cx="10068664" cy="4555401"/>
          </a:xfrm>
        </p:spPr>
        <p:txBody>
          <a:bodyPr>
            <a:noAutofit/>
          </a:bodyPr>
          <a:lstStyle/>
          <a:p>
            <a:pPr marL="0" indent="0">
              <a:buNone/>
            </a:pPr>
            <a:r>
              <a:rPr lang="en-US" sz="2600" dirty="0"/>
              <a:t>1. Attach it to the complete thought that precedes it.</a:t>
            </a:r>
          </a:p>
          <a:p>
            <a:r>
              <a:rPr lang="en-US" sz="2600" dirty="0"/>
              <a:t>I tried everything I could think of to get an A, </a:t>
            </a:r>
            <a:r>
              <a:rPr lang="en-US" sz="2600" b="1" dirty="0">
                <a:solidFill>
                  <a:srgbClr val="FF0000"/>
                </a:solidFill>
              </a:rPr>
              <a:t>such as bribing the professor.</a:t>
            </a:r>
          </a:p>
          <a:p>
            <a:pPr>
              <a:lnSpc>
                <a:spcPct val="90000"/>
              </a:lnSpc>
            </a:pPr>
            <a:r>
              <a:rPr lang="en-US" sz="2600" dirty="0"/>
              <a:t>I love to cook and eat Italian food, </a:t>
            </a:r>
            <a:r>
              <a:rPr lang="en-US" sz="2600" b="1" dirty="0">
                <a:solidFill>
                  <a:srgbClr val="FF0000"/>
                </a:solidFill>
              </a:rPr>
              <a:t>especially spaghetti and lasagna.</a:t>
            </a:r>
          </a:p>
          <a:p>
            <a:endParaRPr lang="en-US" sz="1050" dirty="0"/>
          </a:p>
          <a:p>
            <a:pPr marL="0" indent="0">
              <a:buNone/>
            </a:pPr>
            <a:r>
              <a:rPr lang="en-US" sz="2600" dirty="0"/>
              <a:t>2. Add a subject and a verb to the fragment to make it complete. (Make sure to use an IC after a conjunctive adverb)</a:t>
            </a:r>
          </a:p>
          <a:p>
            <a:r>
              <a:rPr lang="en-US" sz="2600" dirty="0"/>
              <a:t>The class often starts late. </a:t>
            </a:r>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b="1" dirty="0">
              <a:solidFill>
                <a:srgbClr val="FF0000"/>
              </a:solidFill>
            </a:endParaRPr>
          </a:p>
          <a:p>
            <a:endParaRPr lang="en-US" sz="2600" dirty="0"/>
          </a:p>
        </p:txBody>
      </p:sp>
    </p:spTree>
    <p:extLst>
      <p:ext uri="{BB962C8B-B14F-4D97-AF65-F5344CB8AC3E}">
        <p14:creationId xmlns:p14="http://schemas.microsoft.com/office/powerpoint/2010/main" val="298063767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lnSpc>
                <a:spcPct val="150000"/>
              </a:lnSpc>
              <a:buNone/>
            </a:pPr>
            <a:r>
              <a:rPr lang="en-US" sz="4400" b="1" u="sng" dirty="0">
                <a:solidFill>
                  <a:srgbClr val="92D050"/>
                </a:solidFill>
              </a:rPr>
              <a:t>Activity 1 and 2</a:t>
            </a:r>
          </a:p>
          <a:p>
            <a:pPr marL="0" indent="0" algn="ctr">
              <a:lnSpc>
                <a:spcPct val="150000"/>
              </a:lnSpc>
              <a:buNone/>
            </a:pPr>
            <a:r>
              <a:rPr lang="en-US" sz="3200" b="1" dirty="0"/>
              <a:t>Underline the fragment then correct it</a:t>
            </a:r>
          </a:p>
        </p:txBody>
      </p:sp>
    </p:spTree>
    <p:extLst>
      <p:ext uri="{BB962C8B-B14F-4D97-AF65-F5344CB8AC3E}">
        <p14:creationId xmlns:p14="http://schemas.microsoft.com/office/powerpoint/2010/main" val="192976385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149" y="615636"/>
            <a:ext cx="9009685" cy="1237612"/>
          </a:xfrm>
        </p:spPr>
        <p:txBody>
          <a:bodyPr/>
          <a:lstStyle/>
          <a:p>
            <a:r>
              <a:rPr lang="en-US" sz="4400" dirty="0">
                <a:solidFill>
                  <a:srgbClr val="92D050"/>
                </a:solidFill>
              </a:rPr>
              <a:t>Missing-subject fragments</a:t>
            </a:r>
            <a:br>
              <a:rPr lang="en-US" sz="4400" dirty="0">
                <a:solidFill>
                  <a:srgbClr val="92D050"/>
                </a:solidFill>
              </a:rPr>
            </a:br>
            <a:endParaRPr lang="en-US" dirty="0">
              <a:solidFill>
                <a:srgbClr val="92D050"/>
              </a:solidFill>
            </a:endParaRPr>
          </a:p>
        </p:txBody>
      </p:sp>
      <p:sp>
        <p:nvSpPr>
          <p:cNvPr id="3" name="Content Placeholder 2"/>
          <p:cNvSpPr>
            <a:spLocks noGrp="1"/>
          </p:cNvSpPr>
          <p:nvPr>
            <p:ph idx="1"/>
          </p:nvPr>
        </p:nvSpPr>
        <p:spPr>
          <a:xfrm>
            <a:off x="1103312" y="1819748"/>
            <a:ext cx="9969076" cy="4428652"/>
          </a:xfrm>
        </p:spPr>
        <p:txBody>
          <a:bodyPr>
            <a:noAutofit/>
          </a:bodyPr>
          <a:lstStyle/>
          <a:p>
            <a:r>
              <a:rPr lang="en-US" sz="2800" dirty="0"/>
              <a:t>People write missing-subject fragments because they think the subject in one sentence will apply to the next word group as well.</a:t>
            </a:r>
          </a:p>
          <a:p>
            <a:pPr marL="0" indent="0">
              <a:buNone/>
            </a:pPr>
            <a:r>
              <a:rPr lang="en-US" sz="2800" dirty="0"/>
              <a:t>For example:</a:t>
            </a:r>
          </a:p>
          <a:p>
            <a:pPr marL="514350" indent="-514350">
              <a:buFont typeface="+mj-lt"/>
              <a:buAutoNum type="arabicPeriod"/>
            </a:pPr>
            <a:r>
              <a:rPr lang="en-US" sz="2800" dirty="0"/>
              <a:t>The truck skidded on the rain-slick highway. </a:t>
            </a:r>
            <a:r>
              <a:rPr lang="en-US" sz="2800" b="1" dirty="0">
                <a:solidFill>
                  <a:srgbClr val="FF0000"/>
                </a:solidFill>
              </a:rPr>
              <a:t>But missed a telephone pole on the side of the road</a:t>
            </a:r>
            <a:r>
              <a:rPr lang="en-US" sz="2800" dirty="0">
                <a:solidFill>
                  <a:srgbClr val="FF0000"/>
                </a:solidFill>
              </a:rPr>
              <a:t>.</a:t>
            </a:r>
          </a:p>
          <a:p>
            <a:pPr marL="514350" indent="-514350">
              <a:buFont typeface="+mj-lt"/>
              <a:buAutoNum type="arabicPeriod"/>
            </a:pPr>
            <a:r>
              <a:rPr lang="en-US" sz="2800" dirty="0"/>
              <a:t>Michelle tried each of the appetizers on the table. </a:t>
            </a:r>
            <a:r>
              <a:rPr lang="en-US" sz="2800" b="1" dirty="0">
                <a:solidFill>
                  <a:srgbClr val="FF0000"/>
                </a:solidFill>
              </a:rPr>
              <a:t>And then found that, when the dinner arrived, her appetite was gone.</a:t>
            </a:r>
          </a:p>
        </p:txBody>
      </p:sp>
    </p:spTree>
    <p:extLst>
      <p:ext uri="{BB962C8B-B14F-4D97-AF65-F5344CB8AC3E}">
        <p14:creationId xmlns:p14="http://schemas.microsoft.com/office/powerpoint/2010/main" val="198841992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149" y="597528"/>
            <a:ext cx="9009685" cy="1255719"/>
          </a:xfrm>
        </p:spPr>
        <p:txBody>
          <a:bodyPr/>
          <a:lstStyle/>
          <a:p>
            <a:r>
              <a:rPr lang="en-US" sz="4400" dirty="0">
                <a:solidFill>
                  <a:srgbClr val="92D050"/>
                </a:solidFill>
              </a:rPr>
              <a:t>Correcting them</a:t>
            </a:r>
          </a:p>
        </p:txBody>
      </p:sp>
      <p:sp>
        <p:nvSpPr>
          <p:cNvPr id="3" name="Content Placeholder 2"/>
          <p:cNvSpPr>
            <a:spLocks noGrp="1"/>
          </p:cNvSpPr>
          <p:nvPr>
            <p:ph idx="1"/>
          </p:nvPr>
        </p:nvSpPr>
        <p:spPr>
          <a:xfrm>
            <a:off x="1103312" y="2052918"/>
            <a:ext cx="10132038" cy="4195481"/>
          </a:xfrm>
        </p:spPr>
        <p:txBody>
          <a:bodyPr>
            <a:normAutofit/>
          </a:bodyPr>
          <a:lstStyle/>
          <a:p>
            <a:pPr marL="0" indent="0">
              <a:buNone/>
            </a:pPr>
            <a:r>
              <a:rPr lang="en-US" sz="2800" dirty="0"/>
              <a:t>1. Attach it to the preceding sentence.</a:t>
            </a:r>
          </a:p>
          <a:p>
            <a:r>
              <a:rPr lang="en-US" sz="2800" dirty="0"/>
              <a:t>The truck skidded on the rain-slick highway, </a:t>
            </a:r>
            <a:r>
              <a:rPr lang="en-US" sz="2800" b="1" dirty="0">
                <a:solidFill>
                  <a:srgbClr val="FF0000"/>
                </a:solidFill>
              </a:rPr>
              <a:t>but missed a telephone pole on the side of the road</a:t>
            </a:r>
            <a:r>
              <a:rPr lang="en-US" sz="2800" dirty="0">
                <a:solidFill>
                  <a:srgbClr val="FF0000"/>
                </a:solidFill>
              </a:rPr>
              <a:t>.</a:t>
            </a:r>
          </a:p>
          <a:p>
            <a:pPr marL="0" indent="0">
              <a:buNone/>
            </a:pPr>
            <a:endParaRPr lang="en-US" sz="2800" dirty="0"/>
          </a:p>
          <a:p>
            <a:pPr marL="0" indent="0">
              <a:buNone/>
            </a:pPr>
            <a:r>
              <a:rPr lang="en-US" sz="2800" dirty="0"/>
              <a:t>2. Add a subject (which can be a pronoun)</a:t>
            </a:r>
          </a:p>
          <a:p>
            <a:r>
              <a:rPr lang="en-US" sz="2800" dirty="0"/>
              <a:t>Michelle tried each of the appetizers on the table. </a:t>
            </a:r>
            <a:r>
              <a:rPr lang="en-US" sz="2800" b="1" dirty="0">
                <a:solidFill>
                  <a:srgbClr val="FF0000"/>
                </a:solidFill>
              </a:rPr>
              <a:t>She then found that, when the dinner arrived, her appetite was gone.</a:t>
            </a:r>
          </a:p>
          <a:p>
            <a:endParaRPr lang="en-US" sz="2800" dirty="0"/>
          </a:p>
        </p:txBody>
      </p:sp>
    </p:spTree>
    <p:extLst>
      <p:ext uri="{BB962C8B-B14F-4D97-AF65-F5344CB8AC3E}">
        <p14:creationId xmlns:p14="http://schemas.microsoft.com/office/powerpoint/2010/main" val="298063767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lnSpc>
                <a:spcPct val="150000"/>
              </a:lnSpc>
              <a:buNone/>
            </a:pPr>
            <a:r>
              <a:rPr lang="en-US" sz="4400" b="1" u="sng" dirty="0">
                <a:solidFill>
                  <a:srgbClr val="92D050"/>
                </a:solidFill>
              </a:rPr>
              <a:t>Activity</a:t>
            </a:r>
          </a:p>
          <a:p>
            <a:pPr marL="0" indent="0" algn="ctr">
              <a:lnSpc>
                <a:spcPct val="150000"/>
              </a:lnSpc>
              <a:buNone/>
            </a:pPr>
            <a:r>
              <a:rPr lang="en-US" sz="3200" b="1" dirty="0"/>
              <a:t>Underline the fragment then correct it</a:t>
            </a:r>
          </a:p>
        </p:txBody>
      </p:sp>
    </p:spTree>
    <p:extLst>
      <p:ext uri="{BB962C8B-B14F-4D97-AF65-F5344CB8AC3E}">
        <p14:creationId xmlns:p14="http://schemas.microsoft.com/office/powerpoint/2010/main" val="112365163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lnSpc>
                <a:spcPct val="150000"/>
              </a:lnSpc>
              <a:buNone/>
            </a:pPr>
            <a:r>
              <a:rPr lang="en-US" sz="4400" b="1" u="sng" dirty="0">
                <a:solidFill>
                  <a:srgbClr val="92D050"/>
                </a:solidFill>
              </a:rPr>
              <a:t>Review Test 1</a:t>
            </a:r>
          </a:p>
        </p:txBody>
      </p:sp>
    </p:spTree>
    <p:extLst>
      <p:ext uri="{BB962C8B-B14F-4D97-AF65-F5344CB8AC3E}">
        <p14:creationId xmlns:p14="http://schemas.microsoft.com/office/powerpoint/2010/main" val="274680545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20800" y="597528"/>
            <a:ext cx="10464800" cy="1078871"/>
          </a:xfrm>
        </p:spPr>
        <p:txBody>
          <a:bodyPr/>
          <a:lstStyle/>
          <a:p>
            <a:pPr eaLnBrk="1" hangingPunct="1"/>
            <a:r>
              <a:rPr lang="en-US" sz="4800" b="1" dirty="0">
                <a:solidFill>
                  <a:schemeClr val="folHlink"/>
                </a:solidFill>
              </a:rPr>
              <a:t>Complete Sentences</a:t>
            </a:r>
            <a:endParaRPr lang="en-US" sz="4800" b="1" dirty="0"/>
          </a:p>
        </p:txBody>
      </p:sp>
      <p:sp>
        <p:nvSpPr>
          <p:cNvPr id="4099" name="Rectangle 3"/>
          <p:cNvSpPr>
            <a:spLocks noGrp="1" noChangeArrowheads="1"/>
          </p:cNvSpPr>
          <p:nvPr>
            <p:ph type="body" idx="1"/>
          </p:nvPr>
        </p:nvSpPr>
        <p:spPr>
          <a:xfrm>
            <a:off x="1199626" y="1828800"/>
            <a:ext cx="10281174" cy="4191000"/>
          </a:xfrm>
        </p:spPr>
        <p:txBody>
          <a:bodyPr/>
          <a:lstStyle/>
          <a:p>
            <a:pPr eaLnBrk="1" hangingPunct="1">
              <a:lnSpc>
                <a:spcPct val="90000"/>
              </a:lnSpc>
              <a:buFont typeface="Wingdings" pitchFamily="2" charset="2"/>
              <a:buNone/>
            </a:pPr>
            <a:r>
              <a:rPr lang="en-US" dirty="0"/>
              <a:t>    </a:t>
            </a:r>
            <a:r>
              <a:rPr lang="en-US" sz="2800" dirty="0"/>
              <a:t>To be complete, a sentence must have</a:t>
            </a:r>
          </a:p>
          <a:p>
            <a:pPr lvl="2" eaLnBrk="1" hangingPunct="1">
              <a:lnSpc>
                <a:spcPct val="90000"/>
              </a:lnSpc>
            </a:pPr>
            <a:r>
              <a:rPr lang="en-US" sz="3200" dirty="0"/>
              <a:t> a subject,</a:t>
            </a:r>
          </a:p>
          <a:p>
            <a:pPr lvl="2" eaLnBrk="1" hangingPunct="1">
              <a:lnSpc>
                <a:spcPct val="90000"/>
              </a:lnSpc>
            </a:pPr>
            <a:r>
              <a:rPr lang="en-US" sz="3200" dirty="0"/>
              <a:t>a verb</a:t>
            </a:r>
          </a:p>
          <a:p>
            <a:pPr lvl="2" eaLnBrk="1" hangingPunct="1">
              <a:lnSpc>
                <a:spcPct val="90000"/>
              </a:lnSpc>
              <a:buFont typeface="Wingdings" pitchFamily="2" charset="2"/>
              <a:buNone/>
            </a:pPr>
            <a:r>
              <a:rPr lang="en-US" sz="3200" dirty="0"/>
              <a:t>		</a:t>
            </a:r>
            <a:r>
              <a:rPr lang="en-US" sz="2400" dirty="0">
                <a:solidFill>
                  <a:schemeClr val="folHlink"/>
                </a:solidFill>
              </a:rPr>
              <a:t>and</a:t>
            </a:r>
          </a:p>
          <a:p>
            <a:pPr lvl="2" eaLnBrk="1" hangingPunct="1">
              <a:lnSpc>
                <a:spcPct val="90000"/>
              </a:lnSpc>
            </a:pPr>
            <a:r>
              <a:rPr lang="en-US" sz="3200" dirty="0"/>
              <a:t>  express complete idea.</a:t>
            </a:r>
            <a:endParaRPr lang="en-US" sz="2400" dirty="0"/>
          </a:p>
        </p:txBody>
      </p:sp>
      <p:sp>
        <p:nvSpPr>
          <p:cNvPr id="4100" name="Text Box 24"/>
          <p:cNvSpPr txBox="1">
            <a:spLocks noChangeArrowheads="1"/>
          </p:cNvSpPr>
          <p:nvPr/>
        </p:nvSpPr>
        <p:spPr bwMode="auto">
          <a:xfrm>
            <a:off x="508000" y="5791200"/>
            <a:ext cx="111760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lnSpc>
                <a:spcPct val="90000"/>
              </a:lnSpc>
              <a:spcBef>
                <a:spcPct val="20000"/>
              </a:spcBef>
              <a:buClr>
                <a:schemeClr val="accent2"/>
              </a:buClr>
              <a:buSzPct val="80000"/>
              <a:buFont typeface="Wingdings" pitchFamily="2" charset="2"/>
              <a:buNone/>
            </a:pPr>
            <a:endParaRPr lang="en-US">
              <a:latin typeface="Times New Roman" pitchFamily="18" charset="0"/>
            </a:endParaRPr>
          </a:p>
        </p:txBody>
      </p:sp>
    </p:spTree>
    <p:extLst>
      <p:ext uri="{BB962C8B-B14F-4D97-AF65-F5344CB8AC3E}">
        <p14:creationId xmlns:p14="http://schemas.microsoft.com/office/powerpoint/2010/main" val="40989488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331" y="976420"/>
            <a:ext cx="8947522" cy="1400530"/>
          </a:xfrm>
        </p:spPr>
        <p:txBody>
          <a:bodyPr/>
          <a:lstStyle/>
          <a:p>
            <a:r>
              <a:rPr lang="en-US" b="1" dirty="0"/>
              <a:t>HOME TASK</a:t>
            </a:r>
          </a:p>
        </p:txBody>
      </p:sp>
      <p:sp>
        <p:nvSpPr>
          <p:cNvPr id="3" name="Content Placeholder 2"/>
          <p:cNvSpPr>
            <a:spLocks noGrp="1"/>
          </p:cNvSpPr>
          <p:nvPr>
            <p:ph idx="1"/>
          </p:nvPr>
        </p:nvSpPr>
        <p:spPr>
          <a:xfrm>
            <a:off x="1103312" y="2851265"/>
            <a:ext cx="8946541" cy="3397134"/>
          </a:xfrm>
        </p:spPr>
        <p:txBody>
          <a:bodyPr>
            <a:normAutofit/>
          </a:bodyPr>
          <a:lstStyle/>
          <a:p>
            <a:pPr marL="0" indent="0">
              <a:buNone/>
            </a:pPr>
            <a:r>
              <a:rPr lang="en-US" sz="3600" dirty="0"/>
              <a:t>Do the remaining activities along with the review test 1, 2 and 3.</a:t>
            </a:r>
          </a:p>
        </p:txBody>
      </p:sp>
    </p:spTree>
    <p:extLst>
      <p:ext uri="{BB962C8B-B14F-4D97-AF65-F5344CB8AC3E}">
        <p14:creationId xmlns:p14="http://schemas.microsoft.com/office/powerpoint/2010/main" val="366579257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613" y="612108"/>
            <a:ext cx="9404723" cy="1400530"/>
          </a:xfrm>
        </p:spPr>
        <p:txBody>
          <a:bodyPr/>
          <a:lstStyle/>
          <a:p>
            <a:r>
              <a:rPr lang="en-US" sz="4800" b="1" dirty="0">
                <a:solidFill>
                  <a:srgbClr val="92D050"/>
                </a:solidFill>
              </a:rPr>
              <a:t>What are Run-ons?</a:t>
            </a:r>
          </a:p>
        </p:txBody>
      </p:sp>
      <p:sp>
        <p:nvSpPr>
          <p:cNvPr id="3" name="Content Placeholder 2"/>
          <p:cNvSpPr>
            <a:spLocks noGrp="1"/>
          </p:cNvSpPr>
          <p:nvPr>
            <p:ph idx="1"/>
          </p:nvPr>
        </p:nvSpPr>
        <p:spPr>
          <a:xfrm>
            <a:off x="897775" y="1879134"/>
            <a:ext cx="10232967" cy="4712858"/>
          </a:xfrm>
        </p:spPr>
        <p:txBody>
          <a:bodyPr>
            <a:normAutofit/>
          </a:bodyPr>
          <a:lstStyle/>
          <a:p>
            <a:r>
              <a:rPr lang="en-US" sz="2800" dirty="0"/>
              <a:t> A run-on sentence is a sentence that contains two improperly joined sentences (independent clauses).</a:t>
            </a:r>
          </a:p>
          <a:p>
            <a:pPr marL="0" indent="0">
              <a:buNone/>
            </a:pPr>
            <a:endParaRPr lang="en-US" sz="2800" dirty="0"/>
          </a:p>
          <a:p>
            <a:pPr marL="0" indent="0">
              <a:buNone/>
            </a:pPr>
            <a:r>
              <a:rPr lang="en-US" sz="2800" dirty="0"/>
              <a:t>There are two types:</a:t>
            </a:r>
          </a:p>
          <a:p>
            <a:pPr marL="514350" indent="-514350">
              <a:buFont typeface="+mj-lt"/>
              <a:buAutoNum type="arabicPeriod"/>
            </a:pPr>
            <a:r>
              <a:rPr lang="en-US" sz="2800" dirty="0"/>
              <a:t>Fused sentences</a:t>
            </a:r>
          </a:p>
          <a:p>
            <a:pPr marL="514350" indent="-514350">
              <a:buFont typeface="+mj-lt"/>
              <a:buAutoNum type="arabicPeriod"/>
            </a:pPr>
            <a:r>
              <a:rPr lang="en-US" sz="2800" dirty="0"/>
              <a:t>Comma splices</a:t>
            </a:r>
          </a:p>
          <a:p>
            <a:pPr marL="0" indent="0">
              <a:buNone/>
            </a:pPr>
            <a:endParaRPr lang="en-US" sz="2800" dirty="0"/>
          </a:p>
          <a:p>
            <a:pPr marL="514350" indent="-514350">
              <a:buFont typeface="+mj-lt"/>
              <a:buAutoNum type="arabicPeriod"/>
            </a:pPr>
            <a:endParaRPr lang="en-US" sz="2800" dirty="0"/>
          </a:p>
        </p:txBody>
      </p:sp>
    </p:spTree>
    <p:extLst>
      <p:ext uri="{BB962C8B-B14F-4D97-AF65-F5344CB8AC3E}">
        <p14:creationId xmlns:p14="http://schemas.microsoft.com/office/powerpoint/2010/main" val="122616500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73791" y="452718"/>
            <a:ext cx="8977043" cy="1400530"/>
          </a:xfrm>
        </p:spPr>
        <p:txBody>
          <a:bodyPr/>
          <a:lstStyle/>
          <a:p>
            <a:pPr>
              <a:lnSpc>
                <a:spcPct val="150000"/>
              </a:lnSpc>
            </a:pPr>
            <a:r>
              <a:rPr lang="en-US" sz="4400" dirty="0">
                <a:solidFill>
                  <a:srgbClr val="92D050"/>
                </a:solidFill>
              </a:rPr>
              <a:t>Fused Sentences</a:t>
            </a:r>
          </a:p>
        </p:txBody>
      </p:sp>
      <p:sp>
        <p:nvSpPr>
          <p:cNvPr id="11267" name="Rectangle 3"/>
          <p:cNvSpPr>
            <a:spLocks noGrp="1" noChangeArrowheads="1"/>
          </p:cNvSpPr>
          <p:nvPr>
            <p:ph type="body" idx="1"/>
          </p:nvPr>
        </p:nvSpPr>
        <p:spPr>
          <a:xfrm>
            <a:off x="1103312" y="1738266"/>
            <a:ext cx="10515440" cy="4510134"/>
          </a:xfrm>
        </p:spPr>
        <p:txBody>
          <a:bodyPr>
            <a:noAutofit/>
          </a:bodyPr>
          <a:lstStyle/>
          <a:p>
            <a:pPr>
              <a:lnSpc>
                <a:spcPct val="90000"/>
              </a:lnSpc>
            </a:pPr>
            <a:r>
              <a:rPr lang="en-US" sz="2800" dirty="0"/>
              <a:t>A Fused Sentence occurs when two sentences are joined without any punctuation. They are fused or joined together as if they were only one thought.</a:t>
            </a:r>
          </a:p>
          <a:p>
            <a:pPr>
              <a:lnSpc>
                <a:spcPct val="90000"/>
              </a:lnSpc>
              <a:buNone/>
            </a:pPr>
            <a:endParaRPr lang="en-US" sz="1800" dirty="0"/>
          </a:p>
          <a:p>
            <a:pPr>
              <a:lnSpc>
                <a:spcPct val="90000"/>
              </a:lnSpc>
              <a:buNone/>
            </a:pPr>
            <a:r>
              <a:rPr lang="en-US" sz="2800" b="1" dirty="0">
                <a:solidFill>
                  <a:srgbClr val="9DFFCB"/>
                </a:solidFill>
              </a:rPr>
              <a:t>Incorrect: </a:t>
            </a:r>
          </a:p>
          <a:p>
            <a:pPr marL="514350" indent="-514350">
              <a:lnSpc>
                <a:spcPct val="90000"/>
              </a:lnSpc>
              <a:buAutoNum type="arabicPeriod"/>
            </a:pPr>
            <a:r>
              <a:rPr lang="en-US" sz="2800" dirty="0"/>
              <a:t>Some students think they can study for an important exam by “cramming” all night they are probably wrong.</a:t>
            </a:r>
          </a:p>
          <a:p>
            <a:pPr marL="514350" indent="-514350">
              <a:lnSpc>
                <a:spcPct val="90000"/>
              </a:lnSpc>
              <a:buAutoNum type="arabicPeriod"/>
            </a:pPr>
            <a:r>
              <a:rPr lang="en-US" sz="2800" dirty="0"/>
              <a:t>My grades are very good this semester my social life rates only a C.</a:t>
            </a:r>
          </a:p>
          <a:p>
            <a:pPr marL="514350" indent="-514350">
              <a:lnSpc>
                <a:spcPct val="90000"/>
              </a:lnSpc>
              <a:buAutoNum type="arabicPeriod"/>
            </a:pPr>
            <a:r>
              <a:rPr lang="en-US" sz="2800" dirty="0"/>
              <a:t>This is English class we are studying run-on sentences.</a:t>
            </a:r>
          </a:p>
          <a:p>
            <a:pPr eaLnBrk="1" hangingPunct="1">
              <a:lnSpc>
                <a:spcPct val="90000"/>
              </a:lnSpc>
              <a:buFont typeface="Wingdings" pitchFamily="2" charset="2"/>
              <a:buNone/>
            </a:pPr>
            <a:endParaRPr lang="en-US" sz="2800" dirty="0"/>
          </a:p>
        </p:txBody>
      </p:sp>
    </p:spTree>
    <p:extLst>
      <p:ext uri="{BB962C8B-B14F-4D97-AF65-F5344CB8AC3E}">
        <p14:creationId xmlns:p14="http://schemas.microsoft.com/office/powerpoint/2010/main" val="117385333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73791" y="452718"/>
            <a:ext cx="8977043" cy="1400530"/>
          </a:xfrm>
        </p:spPr>
        <p:txBody>
          <a:bodyPr/>
          <a:lstStyle/>
          <a:p>
            <a:pPr>
              <a:lnSpc>
                <a:spcPct val="150000"/>
              </a:lnSpc>
            </a:pPr>
            <a:r>
              <a:rPr lang="en-US" sz="4400" dirty="0">
                <a:solidFill>
                  <a:srgbClr val="92D050"/>
                </a:solidFill>
              </a:rPr>
              <a:t>Comma Splices</a:t>
            </a:r>
          </a:p>
        </p:txBody>
      </p:sp>
      <p:sp>
        <p:nvSpPr>
          <p:cNvPr id="11267" name="Rectangle 3"/>
          <p:cNvSpPr>
            <a:spLocks noGrp="1" noChangeArrowheads="1"/>
          </p:cNvSpPr>
          <p:nvPr>
            <p:ph type="body" idx="1"/>
          </p:nvPr>
        </p:nvSpPr>
        <p:spPr>
          <a:xfrm>
            <a:off x="1103312" y="1738266"/>
            <a:ext cx="10515440" cy="4510134"/>
          </a:xfrm>
        </p:spPr>
        <p:txBody>
          <a:bodyPr>
            <a:noAutofit/>
          </a:bodyPr>
          <a:lstStyle/>
          <a:p>
            <a:pPr>
              <a:lnSpc>
                <a:spcPct val="90000"/>
              </a:lnSpc>
            </a:pPr>
            <a:r>
              <a:rPr lang="en-US" sz="2800" dirty="0"/>
              <a:t>A comma splice occurs when two sentences are joined with only a comma.</a:t>
            </a:r>
          </a:p>
          <a:p>
            <a:pPr>
              <a:lnSpc>
                <a:spcPct val="90000"/>
              </a:lnSpc>
            </a:pPr>
            <a:r>
              <a:rPr lang="en-US" sz="2800" dirty="0"/>
              <a:t>However, a comma alone is </a:t>
            </a:r>
            <a:r>
              <a:rPr lang="en-US" sz="2800" i="1" dirty="0"/>
              <a:t>not enough </a:t>
            </a:r>
            <a:r>
              <a:rPr lang="en-US" sz="2800" dirty="0"/>
              <a:t>to connect two complete thoughts.</a:t>
            </a:r>
          </a:p>
          <a:p>
            <a:pPr>
              <a:lnSpc>
                <a:spcPct val="90000"/>
              </a:lnSpc>
              <a:buNone/>
            </a:pPr>
            <a:endParaRPr lang="en-US" sz="900" dirty="0"/>
          </a:p>
          <a:p>
            <a:pPr>
              <a:lnSpc>
                <a:spcPct val="90000"/>
              </a:lnSpc>
              <a:buNone/>
            </a:pPr>
            <a:r>
              <a:rPr lang="en-US" sz="2800" b="1" dirty="0">
                <a:solidFill>
                  <a:srgbClr val="9DFFCB"/>
                </a:solidFill>
              </a:rPr>
              <a:t>Incorrect: </a:t>
            </a:r>
          </a:p>
          <a:p>
            <a:pPr marL="514350" indent="-514350">
              <a:lnSpc>
                <a:spcPct val="90000"/>
              </a:lnSpc>
              <a:buAutoNum type="arabicPeriod"/>
            </a:pPr>
            <a:r>
              <a:rPr lang="en-US" sz="2800" dirty="0"/>
              <a:t>Some students think they can study for an important exam by “cramming” all night, they are probably wrong.</a:t>
            </a:r>
          </a:p>
          <a:p>
            <a:pPr marL="514350" indent="-514350">
              <a:lnSpc>
                <a:spcPct val="90000"/>
              </a:lnSpc>
              <a:buAutoNum type="arabicPeriod"/>
            </a:pPr>
            <a:r>
              <a:rPr lang="en-US" sz="2800" dirty="0"/>
              <a:t>My grades are very good this semester, my social life rates only a C.</a:t>
            </a:r>
          </a:p>
          <a:p>
            <a:pPr marL="514350" indent="-514350">
              <a:lnSpc>
                <a:spcPct val="90000"/>
              </a:lnSpc>
              <a:buAutoNum type="arabicPeriod"/>
            </a:pPr>
            <a:r>
              <a:rPr lang="en-US" sz="2800" dirty="0"/>
              <a:t>This is English class, we are studying run-on sentences.</a:t>
            </a:r>
          </a:p>
          <a:p>
            <a:pPr marL="514350" indent="-514350">
              <a:lnSpc>
                <a:spcPct val="90000"/>
              </a:lnSpc>
              <a:buAutoNum type="arabicPeriod"/>
            </a:pPr>
            <a:endParaRPr lang="en-US" sz="2800" dirty="0"/>
          </a:p>
          <a:p>
            <a:pPr eaLnBrk="1" hangingPunct="1">
              <a:lnSpc>
                <a:spcPct val="90000"/>
              </a:lnSpc>
              <a:buFont typeface="Wingdings" pitchFamily="2" charset="2"/>
              <a:buNone/>
            </a:pPr>
            <a:endParaRPr lang="en-US" sz="2800" dirty="0"/>
          </a:p>
        </p:txBody>
      </p:sp>
    </p:spTree>
    <p:extLst>
      <p:ext uri="{BB962C8B-B14F-4D97-AF65-F5344CB8AC3E}">
        <p14:creationId xmlns:p14="http://schemas.microsoft.com/office/powerpoint/2010/main" val="117385333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149" y="597528"/>
            <a:ext cx="9009685" cy="1255719"/>
          </a:xfrm>
        </p:spPr>
        <p:txBody>
          <a:bodyPr/>
          <a:lstStyle/>
          <a:p>
            <a:r>
              <a:rPr lang="en-US" sz="4400" dirty="0">
                <a:solidFill>
                  <a:srgbClr val="92D050"/>
                </a:solidFill>
              </a:rPr>
              <a:t>4 ways of Correcting them</a:t>
            </a:r>
          </a:p>
        </p:txBody>
      </p:sp>
      <p:sp>
        <p:nvSpPr>
          <p:cNvPr id="3" name="Content Placeholder 2"/>
          <p:cNvSpPr>
            <a:spLocks noGrp="1"/>
          </p:cNvSpPr>
          <p:nvPr>
            <p:ph idx="1"/>
          </p:nvPr>
        </p:nvSpPr>
        <p:spPr>
          <a:xfrm>
            <a:off x="876646" y="1752673"/>
            <a:ext cx="10436975" cy="4195481"/>
          </a:xfrm>
        </p:spPr>
        <p:txBody>
          <a:bodyPr>
            <a:noAutofit/>
          </a:bodyPr>
          <a:lstStyle/>
          <a:p>
            <a:pPr marL="514350" indent="-514350">
              <a:buAutoNum type="arabicPeriod"/>
            </a:pPr>
            <a:r>
              <a:rPr lang="en-US" sz="2800" dirty="0"/>
              <a:t>Use a period and a capital letter (if the thoughts are not closely related or if another method would make it long)</a:t>
            </a:r>
          </a:p>
          <a:p>
            <a:pPr marL="514350" indent="-514350">
              <a:buAutoNum type="arabicPeriod"/>
            </a:pPr>
            <a:r>
              <a:rPr lang="en-US" sz="2800" dirty="0"/>
              <a:t>Use a comma and a coordinating conjunction (FANBOYS) </a:t>
            </a:r>
          </a:p>
          <a:p>
            <a:pPr marL="514350" indent="-514350">
              <a:buAutoNum type="arabicPeriod"/>
            </a:pPr>
            <a:r>
              <a:rPr lang="en-US" sz="2800" dirty="0"/>
              <a:t>Use a semicolon to mark a break between two thoughts. (conjunctive adverb can also be used along with the semicolon)</a:t>
            </a:r>
          </a:p>
          <a:p>
            <a:pPr marL="514350" indent="-514350">
              <a:buAutoNum type="arabicPeriod"/>
            </a:pPr>
            <a:r>
              <a:rPr lang="en-US" sz="2800" dirty="0"/>
              <a:t>Add a subordinating conjunction or dependent word. Subordination is a way of showing that one thought in a sentence is not as important as another thought.</a:t>
            </a:r>
          </a:p>
        </p:txBody>
      </p:sp>
    </p:spTree>
    <p:extLst>
      <p:ext uri="{BB962C8B-B14F-4D97-AF65-F5344CB8AC3E}">
        <p14:creationId xmlns:p14="http://schemas.microsoft.com/office/powerpoint/2010/main" val="1172249740"/>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362" y="452718"/>
            <a:ext cx="8973472" cy="1400530"/>
          </a:xfrm>
        </p:spPr>
        <p:txBody>
          <a:bodyPr/>
          <a:lstStyle/>
          <a:p>
            <a:r>
              <a:rPr lang="en-US" sz="4400" dirty="0"/>
              <a:t>Use a period</a:t>
            </a:r>
            <a:endParaRPr lang="en-US" dirty="0"/>
          </a:p>
        </p:txBody>
      </p:sp>
      <p:sp>
        <p:nvSpPr>
          <p:cNvPr id="3" name="Content Placeholder 2"/>
          <p:cNvSpPr>
            <a:spLocks noGrp="1"/>
          </p:cNvSpPr>
          <p:nvPr>
            <p:ph idx="1"/>
          </p:nvPr>
        </p:nvSpPr>
        <p:spPr/>
        <p:txBody>
          <a:bodyPr>
            <a:normAutofit/>
          </a:bodyPr>
          <a:lstStyle/>
          <a:p>
            <a:pPr marL="514350" indent="-514350">
              <a:lnSpc>
                <a:spcPct val="90000"/>
              </a:lnSpc>
              <a:buAutoNum type="arabicPeriod"/>
            </a:pPr>
            <a:r>
              <a:rPr lang="en-US" sz="2800" dirty="0"/>
              <a:t>Some students think they can study for an important exam by “cramming” all night. They are probably wrong.</a:t>
            </a:r>
          </a:p>
          <a:p>
            <a:pPr marL="514350" indent="-514350">
              <a:lnSpc>
                <a:spcPct val="90000"/>
              </a:lnSpc>
              <a:buAutoNum type="arabicPeriod"/>
            </a:pPr>
            <a:r>
              <a:rPr lang="en-US" sz="2800" dirty="0"/>
              <a:t>My grades are very good this semester. My social life rates only a C.</a:t>
            </a:r>
          </a:p>
          <a:p>
            <a:pPr marL="514350" indent="-514350">
              <a:lnSpc>
                <a:spcPct val="90000"/>
              </a:lnSpc>
              <a:buAutoNum type="arabicPeriod"/>
            </a:pPr>
            <a:r>
              <a:rPr lang="en-US" sz="2800" dirty="0"/>
              <a:t>This is English class. We are studying run-on sentences.</a:t>
            </a:r>
          </a:p>
          <a:p>
            <a:endParaRPr lang="en-US" sz="2800" dirty="0"/>
          </a:p>
        </p:txBody>
      </p:sp>
    </p:spTree>
    <p:extLst>
      <p:ext uri="{BB962C8B-B14F-4D97-AF65-F5344CB8AC3E}">
        <p14:creationId xmlns:p14="http://schemas.microsoft.com/office/powerpoint/2010/main" val="104975777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362" y="452718"/>
            <a:ext cx="8973472" cy="1400530"/>
          </a:xfrm>
        </p:spPr>
        <p:txBody>
          <a:bodyPr/>
          <a:lstStyle/>
          <a:p>
            <a:r>
              <a:rPr lang="en-US" dirty="0"/>
              <a:t>Use a joining word</a:t>
            </a:r>
          </a:p>
        </p:txBody>
      </p:sp>
      <p:sp>
        <p:nvSpPr>
          <p:cNvPr id="3" name="Content Placeholder 2"/>
          <p:cNvSpPr>
            <a:spLocks noGrp="1"/>
          </p:cNvSpPr>
          <p:nvPr>
            <p:ph idx="1"/>
          </p:nvPr>
        </p:nvSpPr>
        <p:spPr/>
        <p:txBody>
          <a:bodyPr>
            <a:normAutofit/>
          </a:bodyPr>
          <a:lstStyle/>
          <a:p>
            <a:pPr marL="514350" indent="-514350">
              <a:lnSpc>
                <a:spcPct val="90000"/>
              </a:lnSpc>
              <a:buAutoNum type="arabicPeriod"/>
            </a:pPr>
            <a:r>
              <a:rPr lang="en-US" sz="2800" dirty="0"/>
              <a:t>Some students think they can study for an important exam by “cramming” all night, but they are probably wrong.</a:t>
            </a:r>
          </a:p>
          <a:p>
            <a:pPr marL="514350" indent="-514350">
              <a:lnSpc>
                <a:spcPct val="90000"/>
              </a:lnSpc>
              <a:buAutoNum type="arabicPeriod"/>
            </a:pPr>
            <a:r>
              <a:rPr lang="en-US" sz="2800" dirty="0"/>
              <a:t>My grades are very good this semester, but my social life rates only a C.</a:t>
            </a:r>
          </a:p>
          <a:p>
            <a:pPr marL="514350" indent="-514350">
              <a:lnSpc>
                <a:spcPct val="90000"/>
              </a:lnSpc>
              <a:buAutoNum type="arabicPeriod"/>
            </a:pPr>
            <a:r>
              <a:rPr lang="en-US" sz="2800" dirty="0"/>
              <a:t>This is English class, and we are studying run-on sentences.</a:t>
            </a:r>
          </a:p>
          <a:p>
            <a:endParaRPr lang="en-US" sz="2800" dirty="0"/>
          </a:p>
        </p:txBody>
      </p:sp>
    </p:spTree>
    <p:extLst>
      <p:ext uri="{BB962C8B-B14F-4D97-AF65-F5344CB8AC3E}">
        <p14:creationId xmlns:p14="http://schemas.microsoft.com/office/powerpoint/2010/main" val="209613009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362" y="452718"/>
            <a:ext cx="8973472" cy="1400530"/>
          </a:xfrm>
        </p:spPr>
        <p:txBody>
          <a:bodyPr/>
          <a:lstStyle/>
          <a:p>
            <a:r>
              <a:rPr lang="en-US" sz="4400" dirty="0"/>
              <a:t>Use a semicolon</a:t>
            </a:r>
            <a:endParaRPr lang="en-US" dirty="0"/>
          </a:p>
        </p:txBody>
      </p:sp>
      <p:sp>
        <p:nvSpPr>
          <p:cNvPr id="3" name="Content Placeholder 2"/>
          <p:cNvSpPr>
            <a:spLocks noGrp="1"/>
          </p:cNvSpPr>
          <p:nvPr>
            <p:ph idx="1"/>
          </p:nvPr>
        </p:nvSpPr>
        <p:spPr/>
        <p:txBody>
          <a:bodyPr>
            <a:normAutofit/>
          </a:bodyPr>
          <a:lstStyle/>
          <a:p>
            <a:pPr marL="514350" indent="-514350">
              <a:lnSpc>
                <a:spcPct val="90000"/>
              </a:lnSpc>
              <a:buAutoNum type="arabicPeriod"/>
            </a:pPr>
            <a:r>
              <a:rPr lang="en-US" sz="2800" dirty="0"/>
              <a:t>Some students think they can study for an important exam by “cramming” all night; (however,)they are probably wrong.</a:t>
            </a:r>
          </a:p>
          <a:p>
            <a:pPr marL="514350" indent="-514350">
              <a:lnSpc>
                <a:spcPct val="90000"/>
              </a:lnSpc>
              <a:buAutoNum type="arabicPeriod"/>
            </a:pPr>
            <a:r>
              <a:rPr lang="en-US" sz="2800" dirty="0"/>
              <a:t>My grades are very good this semester; (nevertheless,) my social life rates only a C.</a:t>
            </a:r>
          </a:p>
          <a:p>
            <a:pPr marL="514350" indent="-514350">
              <a:lnSpc>
                <a:spcPct val="90000"/>
              </a:lnSpc>
              <a:buAutoNum type="arabicPeriod"/>
            </a:pPr>
            <a:r>
              <a:rPr lang="en-US" sz="2800" dirty="0"/>
              <a:t>This is English class; we are studying run-on sentences.</a:t>
            </a:r>
          </a:p>
          <a:p>
            <a:endParaRPr lang="en-US" sz="2800" dirty="0"/>
          </a:p>
        </p:txBody>
      </p:sp>
    </p:spTree>
    <p:extLst>
      <p:ext uri="{BB962C8B-B14F-4D97-AF65-F5344CB8AC3E}">
        <p14:creationId xmlns:p14="http://schemas.microsoft.com/office/powerpoint/2010/main" val="209613009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362" y="452718"/>
            <a:ext cx="8973472" cy="1400530"/>
          </a:xfrm>
        </p:spPr>
        <p:txBody>
          <a:bodyPr/>
          <a:lstStyle/>
          <a:p>
            <a:r>
              <a:rPr lang="en-US" dirty="0"/>
              <a:t>Use subordination</a:t>
            </a:r>
          </a:p>
        </p:txBody>
      </p:sp>
      <p:sp>
        <p:nvSpPr>
          <p:cNvPr id="3" name="Content Placeholder 2"/>
          <p:cNvSpPr>
            <a:spLocks noGrp="1"/>
          </p:cNvSpPr>
          <p:nvPr>
            <p:ph idx="1"/>
          </p:nvPr>
        </p:nvSpPr>
        <p:spPr/>
        <p:txBody>
          <a:bodyPr>
            <a:normAutofit/>
          </a:bodyPr>
          <a:lstStyle/>
          <a:p>
            <a:pPr marL="514350" indent="-514350">
              <a:lnSpc>
                <a:spcPct val="90000"/>
              </a:lnSpc>
              <a:buAutoNum type="arabicPeriod"/>
            </a:pPr>
            <a:r>
              <a:rPr lang="en-US" sz="2800" dirty="0"/>
              <a:t>If some students think they can study for an important exam by “cramming” all night, they are probably wrong.</a:t>
            </a:r>
          </a:p>
          <a:p>
            <a:pPr marL="514350" indent="-514350">
              <a:lnSpc>
                <a:spcPct val="90000"/>
              </a:lnSpc>
              <a:buAutoNum type="arabicPeriod"/>
            </a:pPr>
            <a:r>
              <a:rPr lang="en-US" sz="2800" dirty="0"/>
              <a:t>Although my grades are very good this semester, my social life rates only a C.</a:t>
            </a:r>
          </a:p>
          <a:p>
            <a:pPr marL="514350" indent="-514350">
              <a:lnSpc>
                <a:spcPct val="90000"/>
              </a:lnSpc>
              <a:buAutoNum type="arabicPeriod"/>
            </a:pPr>
            <a:r>
              <a:rPr lang="en-US" sz="2800" dirty="0"/>
              <a:t>Since this is English class, we are studying run-on sentences.</a:t>
            </a:r>
          </a:p>
          <a:p>
            <a:endParaRPr lang="en-US" sz="2800" dirty="0"/>
          </a:p>
          <a:p>
            <a:endParaRPr lang="en-US" sz="2800" dirty="0"/>
          </a:p>
        </p:txBody>
      </p:sp>
    </p:spTree>
    <p:extLst>
      <p:ext uri="{BB962C8B-B14F-4D97-AF65-F5344CB8AC3E}">
        <p14:creationId xmlns:p14="http://schemas.microsoft.com/office/powerpoint/2010/main" val="2096130096"/>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76917" y="762000"/>
            <a:ext cx="10363200" cy="1143000"/>
          </a:xfrm>
        </p:spPr>
        <p:txBody>
          <a:bodyPr/>
          <a:lstStyle/>
          <a:p>
            <a:r>
              <a:rPr lang="en-US" sz="3600"/>
              <a:t>Let’s try a few, just to make sure you can catch any punctuation errors!</a:t>
            </a:r>
          </a:p>
        </p:txBody>
      </p:sp>
      <p:pic>
        <p:nvPicPr>
          <p:cNvPr id="27652" name="Picture 4" descr="j02889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000" y="2362200"/>
            <a:ext cx="3321051" cy="41910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45555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anim calcmode="lin" valueType="num">
                                      <p:cBhvr>
                                        <p:cTn id="7" dur="500" fill="hold"/>
                                        <p:tgtEl>
                                          <p:spTgt spid="27652"/>
                                        </p:tgtEl>
                                        <p:attrNameLst>
                                          <p:attrName>ppt_w</p:attrName>
                                        </p:attrNameLst>
                                      </p:cBhvr>
                                      <p:tavLst>
                                        <p:tav tm="0">
                                          <p:val>
                                            <p:fltVal val="0"/>
                                          </p:val>
                                        </p:tav>
                                        <p:tav tm="100000">
                                          <p:val>
                                            <p:strVal val="#ppt_w"/>
                                          </p:val>
                                        </p:tav>
                                      </p:tavLst>
                                    </p:anim>
                                    <p:anim calcmode="lin" valueType="num">
                                      <p:cBhvr>
                                        <p:cTn id="8" dur="500" fill="hold"/>
                                        <p:tgtEl>
                                          <p:spTgt spid="2765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613" y="612108"/>
            <a:ext cx="9404723" cy="1400530"/>
          </a:xfrm>
        </p:spPr>
        <p:txBody>
          <a:bodyPr/>
          <a:lstStyle/>
          <a:p>
            <a:r>
              <a:rPr lang="en-US" sz="4800" b="1" dirty="0">
                <a:solidFill>
                  <a:schemeClr val="tx1"/>
                </a:solidFill>
              </a:rPr>
              <a:t>What are Fragments?</a:t>
            </a:r>
          </a:p>
        </p:txBody>
      </p:sp>
      <p:sp>
        <p:nvSpPr>
          <p:cNvPr id="3" name="Content Placeholder 2"/>
          <p:cNvSpPr>
            <a:spLocks noGrp="1"/>
          </p:cNvSpPr>
          <p:nvPr>
            <p:ph idx="1"/>
          </p:nvPr>
        </p:nvSpPr>
        <p:spPr>
          <a:xfrm>
            <a:off x="897775" y="1879134"/>
            <a:ext cx="10232967" cy="4712858"/>
          </a:xfrm>
        </p:spPr>
        <p:txBody>
          <a:bodyPr>
            <a:normAutofit/>
          </a:bodyPr>
          <a:lstStyle/>
          <a:p>
            <a:r>
              <a:rPr lang="en-US" sz="2800" dirty="0"/>
              <a:t> A word group that lacks a subject or a verb and does not express a complete thought is a fragment.</a:t>
            </a:r>
          </a:p>
          <a:p>
            <a:pPr marL="0" indent="0">
              <a:buNone/>
            </a:pPr>
            <a:endParaRPr lang="en-US" sz="2800" dirty="0"/>
          </a:p>
          <a:p>
            <a:pPr marL="0" indent="0">
              <a:buNone/>
            </a:pPr>
            <a:r>
              <a:rPr lang="en-US" sz="2800" dirty="0"/>
              <a:t>For example:</a:t>
            </a:r>
          </a:p>
          <a:p>
            <a:pPr marL="514350" indent="-514350">
              <a:buFont typeface="+mj-lt"/>
              <a:buAutoNum type="arabicPeriod"/>
            </a:pPr>
            <a:r>
              <a:rPr lang="en-US" sz="2800" dirty="0"/>
              <a:t>Because I was absent.</a:t>
            </a:r>
          </a:p>
          <a:p>
            <a:pPr marL="514350" indent="-514350">
              <a:buFont typeface="+mj-lt"/>
              <a:buAutoNum type="arabicPeriod"/>
            </a:pPr>
            <a:r>
              <a:rPr lang="en-US" sz="2800" dirty="0"/>
              <a:t>To be successful in your career.</a:t>
            </a:r>
          </a:p>
          <a:p>
            <a:pPr marL="514350" indent="-514350">
              <a:buFont typeface="+mj-lt"/>
              <a:buAutoNum type="arabicPeriod"/>
            </a:pPr>
            <a:r>
              <a:rPr lang="en-US" sz="2800" dirty="0"/>
              <a:t>Knowing that winter is coming.</a:t>
            </a:r>
          </a:p>
          <a:p>
            <a:pPr marL="514350" indent="-514350">
              <a:buFont typeface="+mj-lt"/>
              <a:buAutoNum type="arabicPeriod"/>
            </a:pPr>
            <a:r>
              <a:rPr lang="en-US" sz="2800" dirty="0"/>
              <a:t>Especially after attending the class.</a:t>
            </a:r>
          </a:p>
          <a:p>
            <a:pPr marL="514350" indent="-514350">
              <a:buFont typeface="+mj-lt"/>
              <a:buAutoNum type="arabicPeriod"/>
            </a:pPr>
            <a:endParaRPr lang="en-US" sz="2800" dirty="0"/>
          </a:p>
        </p:txBody>
      </p:sp>
    </p:spTree>
    <p:extLst>
      <p:ext uri="{BB962C8B-B14F-4D97-AF65-F5344CB8AC3E}">
        <p14:creationId xmlns:p14="http://schemas.microsoft.com/office/powerpoint/2010/main" val="1413195770"/>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086416" y="452718"/>
            <a:ext cx="8964418" cy="1400530"/>
          </a:xfrm>
        </p:spPr>
        <p:txBody>
          <a:bodyPr/>
          <a:lstStyle/>
          <a:p>
            <a:r>
              <a:rPr lang="en-US" dirty="0"/>
              <a:t>Which is correct?</a:t>
            </a:r>
          </a:p>
        </p:txBody>
      </p:sp>
      <p:sp>
        <p:nvSpPr>
          <p:cNvPr id="13315" name="Rectangle 3"/>
          <p:cNvSpPr>
            <a:spLocks noGrp="1" noChangeArrowheads="1"/>
          </p:cNvSpPr>
          <p:nvPr>
            <p:ph type="body" idx="1"/>
          </p:nvPr>
        </p:nvSpPr>
        <p:spPr/>
        <p:txBody>
          <a:bodyPr>
            <a:normAutofit/>
          </a:bodyPr>
          <a:lstStyle/>
          <a:p>
            <a:r>
              <a:rPr lang="en-US" sz="2800" dirty="0"/>
              <a:t>I understand run-ons</a:t>
            </a:r>
            <a:r>
              <a:rPr lang="en-US" sz="2800" b="1" dirty="0"/>
              <a:t>,</a:t>
            </a:r>
            <a:r>
              <a:rPr lang="en-US" sz="2800" dirty="0"/>
              <a:t> however</a:t>
            </a:r>
            <a:r>
              <a:rPr lang="en-US" sz="2800" b="1" dirty="0"/>
              <a:t>,</a:t>
            </a:r>
            <a:r>
              <a:rPr lang="en-US" sz="2800" dirty="0"/>
              <a:t> I’m still having trouble with comma splices.</a:t>
            </a:r>
          </a:p>
          <a:p>
            <a:pPr>
              <a:buFont typeface="Wingdings" pitchFamily="2" charset="2"/>
              <a:buNone/>
            </a:pPr>
            <a:endParaRPr lang="en-US" sz="2800" dirty="0"/>
          </a:p>
          <a:p>
            <a:r>
              <a:rPr lang="en-US" sz="2800" dirty="0"/>
              <a:t>I understand run-ons</a:t>
            </a:r>
            <a:r>
              <a:rPr lang="en-US" sz="2800" b="1" dirty="0"/>
              <a:t>; </a:t>
            </a:r>
            <a:r>
              <a:rPr lang="en-US" sz="2800" dirty="0"/>
              <a:t>however</a:t>
            </a:r>
            <a:r>
              <a:rPr lang="en-US" sz="2800" b="1" dirty="0"/>
              <a:t>, </a:t>
            </a:r>
            <a:r>
              <a:rPr lang="en-US" sz="2800" dirty="0"/>
              <a:t>I’m still having trouble with comma splices.</a:t>
            </a:r>
          </a:p>
          <a:p>
            <a:pPr>
              <a:buFont typeface="Wingdings" pitchFamily="2" charset="2"/>
              <a:buNone/>
            </a:pPr>
            <a:endParaRPr lang="en-US" sz="2800" dirty="0"/>
          </a:p>
        </p:txBody>
      </p:sp>
    </p:spTree>
    <p:extLst>
      <p:ext uri="{BB962C8B-B14F-4D97-AF65-F5344CB8AC3E}">
        <p14:creationId xmlns:p14="http://schemas.microsoft.com/office/powerpoint/2010/main" val="2725681405"/>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22630" y="452718"/>
            <a:ext cx="8928204" cy="1400530"/>
          </a:xfrm>
        </p:spPr>
        <p:txBody>
          <a:bodyPr/>
          <a:lstStyle/>
          <a:p>
            <a:r>
              <a:rPr lang="en-US" dirty="0"/>
              <a:t>Which is correct?</a:t>
            </a:r>
          </a:p>
        </p:txBody>
      </p:sp>
      <p:sp>
        <p:nvSpPr>
          <p:cNvPr id="14339" name="Rectangle 3"/>
          <p:cNvSpPr>
            <a:spLocks noGrp="1" noChangeArrowheads="1"/>
          </p:cNvSpPr>
          <p:nvPr>
            <p:ph type="body" idx="1"/>
          </p:nvPr>
        </p:nvSpPr>
        <p:spPr/>
        <p:txBody>
          <a:bodyPr>
            <a:normAutofit/>
          </a:bodyPr>
          <a:lstStyle/>
          <a:p>
            <a:r>
              <a:rPr lang="en-US" sz="2800" dirty="0"/>
              <a:t>I’m really good with punctuation because I have been practicing so much.</a:t>
            </a:r>
          </a:p>
          <a:p>
            <a:endParaRPr lang="en-US" sz="2800" dirty="0"/>
          </a:p>
          <a:p>
            <a:r>
              <a:rPr lang="en-US" sz="2800" dirty="0"/>
              <a:t>I’m really good with punctuation</a:t>
            </a:r>
            <a:r>
              <a:rPr lang="en-US" sz="2800" b="1" dirty="0"/>
              <a:t>; </a:t>
            </a:r>
            <a:r>
              <a:rPr lang="en-US" sz="2800" dirty="0"/>
              <a:t>because</a:t>
            </a:r>
            <a:r>
              <a:rPr lang="en-US" sz="2800" b="1" dirty="0"/>
              <a:t>,</a:t>
            </a:r>
            <a:r>
              <a:rPr lang="en-US" sz="2800" dirty="0"/>
              <a:t> I have been practicing so much.</a:t>
            </a:r>
          </a:p>
          <a:p>
            <a:pPr>
              <a:buFont typeface="Wingdings" pitchFamily="2" charset="2"/>
              <a:buNone/>
            </a:pPr>
            <a:endParaRPr lang="en-US" sz="2800" dirty="0"/>
          </a:p>
          <a:p>
            <a:pPr>
              <a:buFont typeface="Wingdings" pitchFamily="2" charset="2"/>
              <a:buNone/>
            </a:pPr>
            <a:endParaRPr lang="en-US" sz="2800" dirty="0"/>
          </a:p>
        </p:txBody>
      </p:sp>
    </p:spTree>
    <p:extLst>
      <p:ext uri="{BB962C8B-B14F-4D97-AF65-F5344CB8AC3E}">
        <p14:creationId xmlns:p14="http://schemas.microsoft.com/office/powerpoint/2010/main" val="1880179775"/>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131683" y="452718"/>
            <a:ext cx="8919151" cy="1400530"/>
          </a:xfrm>
        </p:spPr>
        <p:txBody>
          <a:bodyPr/>
          <a:lstStyle/>
          <a:p>
            <a:r>
              <a:rPr lang="en-US" dirty="0"/>
              <a:t>Which is correct?</a:t>
            </a:r>
          </a:p>
        </p:txBody>
      </p:sp>
      <p:sp>
        <p:nvSpPr>
          <p:cNvPr id="15363" name="Rectangle 3"/>
          <p:cNvSpPr>
            <a:spLocks noGrp="1" noChangeArrowheads="1"/>
          </p:cNvSpPr>
          <p:nvPr>
            <p:ph type="body" idx="1"/>
          </p:nvPr>
        </p:nvSpPr>
        <p:spPr>
          <a:xfrm>
            <a:off x="1094258" y="1554978"/>
            <a:ext cx="8946541" cy="4195481"/>
          </a:xfrm>
        </p:spPr>
        <p:txBody>
          <a:bodyPr>
            <a:normAutofit/>
          </a:bodyPr>
          <a:lstStyle/>
          <a:p>
            <a:pPr>
              <a:lnSpc>
                <a:spcPct val="90000"/>
              </a:lnSpc>
            </a:pPr>
            <a:endParaRPr lang="en-US" sz="2800" dirty="0"/>
          </a:p>
          <a:p>
            <a:pPr>
              <a:lnSpc>
                <a:spcPct val="90000"/>
              </a:lnSpc>
            </a:pPr>
            <a:r>
              <a:rPr lang="en-US" sz="2800" dirty="0"/>
              <a:t>I’ve been given a number of new duties, for example, I now have to do all the filing.</a:t>
            </a:r>
          </a:p>
          <a:p>
            <a:pPr>
              <a:lnSpc>
                <a:spcPct val="90000"/>
              </a:lnSpc>
            </a:pPr>
            <a:endParaRPr lang="en-US" sz="2800" dirty="0"/>
          </a:p>
          <a:p>
            <a:pPr>
              <a:lnSpc>
                <a:spcPct val="90000"/>
              </a:lnSpc>
            </a:pPr>
            <a:r>
              <a:rPr lang="en-US" sz="2800" dirty="0"/>
              <a:t>I’ve been given a number of new duties; for example, I now have to do all the filing.</a:t>
            </a:r>
          </a:p>
          <a:p>
            <a:pPr>
              <a:lnSpc>
                <a:spcPct val="90000"/>
              </a:lnSpc>
              <a:buFont typeface="Wingdings" pitchFamily="2" charset="2"/>
              <a:buNone/>
            </a:pPr>
            <a:endParaRPr lang="en-US" sz="2800" dirty="0"/>
          </a:p>
          <a:p>
            <a:pPr>
              <a:lnSpc>
                <a:spcPct val="90000"/>
              </a:lnSpc>
            </a:pPr>
            <a:endParaRPr lang="en-US" sz="2800" dirty="0"/>
          </a:p>
          <a:p>
            <a:pPr>
              <a:lnSpc>
                <a:spcPct val="90000"/>
              </a:lnSpc>
              <a:buFont typeface="Wingdings" pitchFamily="2" charset="2"/>
              <a:buNone/>
            </a:pPr>
            <a:endParaRPr lang="en-US" sz="2800" dirty="0"/>
          </a:p>
        </p:txBody>
      </p:sp>
    </p:spTree>
    <p:extLst>
      <p:ext uri="{BB962C8B-B14F-4D97-AF65-F5344CB8AC3E}">
        <p14:creationId xmlns:p14="http://schemas.microsoft.com/office/powerpoint/2010/main" val="2801756005"/>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04523" y="452718"/>
            <a:ext cx="8946311" cy="1400530"/>
          </a:xfrm>
        </p:spPr>
        <p:txBody>
          <a:bodyPr/>
          <a:lstStyle/>
          <a:p>
            <a:r>
              <a:rPr lang="en-US" dirty="0"/>
              <a:t>Which is correct?</a:t>
            </a:r>
          </a:p>
        </p:txBody>
      </p:sp>
      <p:sp>
        <p:nvSpPr>
          <p:cNvPr id="23555" name="Rectangle 3"/>
          <p:cNvSpPr>
            <a:spLocks noGrp="1" noChangeArrowheads="1"/>
          </p:cNvSpPr>
          <p:nvPr>
            <p:ph type="body" idx="1"/>
          </p:nvPr>
        </p:nvSpPr>
        <p:spPr/>
        <p:txBody>
          <a:bodyPr>
            <a:normAutofit/>
          </a:bodyPr>
          <a:lstStyle/>
          <a:p>
            <a:pPr>
              <a:lnSpc>
                <a:spcPct val="80000"/>
              </a:lnSpc>
            </a:pPr>
            <a:r>
              <a:rPr lang="en-US" sz="2800" dirty="0"/>
              <a:t>I’ve been given lots of new duties</a:t>
            </a:r>
            <a:r>
              <a:rPr lang="en-US" sz="2800" b="1" dirty="0"/>
              <a:t>,</a:t>
            </a:r>
            <a:r>
              <a:rPr lang="en-US" sz="2800" dirty="0"/>
              <a:t> for example filing and community outreach.</a:t>
            </a:r>
          </a:p>
          <a:p>
            <a:pPr>
              <a:lnSpc>
                <a:spcPct val="80000"/>
              </a:lnSpc>
            </a:pPr>
            <a:endParaRPr lang="en-US" sz="2800" dirty="0"/>
          </a:p>
          <a:p>
            <a:pPr>
              <a:lnSpc>
                <a:spcPct val="80000"/>
              </a:lnSpc>
            </a:pPr>
            <a:r>
              <a:rPr lang="en-US" sz="2800" dirty="0"/>
              <a:t>I’ve been given lots of new duties</a:t>
            </a:r>
            <a:r>
              <a:rPr lang="en-US" sz="2800" b="1" dirty="0"/>
              <a:t>;</a:t>
            </a:r>
            <a:r>
              <a:rPr lang="en-US" sz="2800" dirty="0"/>
              <a:t> for example</a:t>
            </a:r>
            <a:r>
              <a:rPr lang="en-US" sz="2800" b="1" dirty="0"/>
              <a:t>,</a:t>
            </a:r>
            <a:r>
              <a:rPr lang="en-US" sz="2800" dirty="0"/>
              <a:t> filing and community outreach.</a:t>
            </a:r>
          </a:p>
          <a:p>
            <a:pPr>
              <a:lnSpc>
                <a:spcPct val="80000"/>
              </a:lnSpc>
              <a:buFont typeface="Wingdings" pitchFamily="2" charset="2"/>
              <a:buNone/>
            </a:pPr>
            <a:endParaRPr lang="en-US" sz="2800" b="1" dirty="0">
              <a:solidFill>
                <a:srgbClr val="9DFFCB"/>
              </a:solidFill>
            </a:endParaRPr>
          </a:p>
          <a:p>
            <a:pPr>
              <a:lnSpc>
                <a:spcPct val="80000"/>
              </a:lnSpc>
              <a:buFont typeface="Wingdings" pitchFamily="2" charset="2"/>
              <a:buNone/>
            </a:pPr>
            <a:r>
              <a:rPr lang="en-US" sz="2800" b="1" dirty="0">
                <a:solidFill>
                  <a:srgbClr val="FF0000"/>
                </a:solidFill>
              </a:rPr>
              <a:t>Remember, you can’t use a semicolon unless the words on </a:t>
            </a:r>
            <a:r>
              <a:rPr lang="en-US" sz="2800" b="1" u="sng" dirty="0">
                <a:solidFill>
                  <a:srgbClr val="FF0000"/>
                </a:solidFill>
              </a:rPr>
              <a:t>both</a:t>
            </a:r>
            <a:r>
              <a:rPr lang="en-US" sz="2800" b="1" dirty="0">
                <a:solidFill>
                  <a:srgbClr val="FF0000"/>
                </a:solidFill>
              </a:rPr>
              <a:t> sides of the semicolon form complete sentences.</a:t>
            </a:r>
          </a:p>
        </p:txBody>
      </p:sp>
    </p:spTree>
    <p:extLst>
      <p:ext uri="{BB962C8B-B14F-4D97-AF65-F5344CB8AC3E}">
        <p14:creationId xmlns:p14="http://schemas.microsoft.com/office/powerpoint/2010/main" val="14365397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31683" y="452718"/>
            <a:ext cx="8919151" cy="1400530"/>
          </a:xfrm>
        </p:spPr>
        <p:txBody>
          <a:bodyPr/>
          <a:lstStyle/>
          <a:p>
            <a:r>
              <a:rPr lang="en-US" dirty="0"/>
              <a:t>Which is correct?</a:t>
            </a:r>
          </a:p>
        </p:txBody>
      </p:sp>
      <p:sp>
        <p:nvSpPr>
          <p:cNvPr id="17411" name="Rectangle 3"/>
          <p:cNvSpPr>
            <a:spLocks noGrp="1" noChangeArrowheads="1"/>
          </p:cNvSpPr>
          <p:nvPr>
            <p:ph type="body" idx="1"/>
          </p:nvPr>
        </p:nvSpPr>
        <p:spPr/>
        <p:txBody>
          <a:bodyPr>
            <a:normAutofit/>
          </a:bodyPr>
          <a:lstStyle/>
          <a:p>
            <a:r>
              <a:rPr lang="en-US" sz="2800" dirty="0"/>
              <a:t>This grammar practice is useful</a:t>
            </a:r>
            <a:r>
              <a:rPr lang="en-US" sz="2800" b="1" dirty="0"/>
              <a:t>;</a:t>
            </a:r>
            <a:r>
              <a:rPr lang="en-US" sz="2800" dirty="0"/>
              <a:t> although</a:t>
            </a:r>
            <a:r>
              <a:rPr lang="en-US" sz="2800" b="1" dirty="0"/>
              <a:t>,</a:t>
            </a:r>
            <a:r>
              <a:rPr lang="en-US" sz="2800" dirty="0"/>
              <a:t> I sometimes wish we didn’t have to do so much of it.</a:t>
            </a:r>
          </a:p>
          <a:p>
            <a:endParaRPr lang="en-US" sz="2800" dirty="0"/>
          </a:p>
          <a:p>
            <a:r>
              <a:rPr lang="en-US" sz="2800" dirty="0"/>
              <a:t>This grammar practice is useful</a:t>
            </a:r>
            <a:r>
              <a:rPr lang="en-US" sz="2800" b="1" dirty="0"/>
              <a:t> </a:t>
            </a:r>
            <a:r>
              <a:rPr lang="en-US" sz="2800" dirty="0"/>
              <a:t>although I sometimes wish we didn’t have to do so much of it.</a:t>
            </a:r>
          </a:p>
          <a:p>
            <a:endParaRPr lang="en-US" sz="2800" dirty="0"/>
          </a:p>
        </p:txBody>
      </p:sp>
    </p:spTree>
    <p:extLst>
      <p:ext uri="{BB962C8B-B14F-4D97-AF65-F5344CB8AC3E}">
        <p14:creationId xmlns:p14="http://schemas.microsoft.com/office/powerpoint/2010/main" val="391886053"/>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2255" y="2348019"/>
            <a:ext cx="7631830" cy="1400530"/>
          </a:xfrm>
        </p:spPr>
        <p:txBody>
          <a:bodyPr/>
          <a:lstStyle/>
          <a:p>
            <a:r>
              <a:rPr lang="en-US" b="1" dirty="0"/>
              <a:t>Let’s do the exercises</a:t>
            </a:r>
          </a:p>
        </p:txBody>
      </p:sp>
    </p:spTree>
    <p:extLst>
      <p:ext uri="{BB962C8B-B14F-4D97-AF65-F5344CB8AC3E}">
        <p14:creationId xmlns:p14="http://schemas.microsoft.com/office/powerpoint/2010/main" val="926046433"/>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2331" y="976420"/>
            <a:ext cx="8947522" cy="1400530"/>
          </a:xfrm>
        </p:spPr>
        <p:txBody>
          <a:bodyPr/>
          <a:lstStyle/>
          <a:p>
            <a:r>
              <a:rPr lang="en-US" b="1" dirty="0"/>
              <a:t>HOME TASK</a:t>
            </a:r>
          </a:p>
        </p:txBody>
      </p:sp>
      <p:sp>
        <p:nvSpPr>
          <p:cNvPr id="3" name="Content Placeholder 2"/>
          <p:cNvSpPr>
            <a:spLocks noGrp="1"/>
          </p:cNvSpPr>
          <p:nvPr>
            <p:ph idx="1"/>
          </p:nvPr>
        </p:nvSpPr>
        <p:spPr>
          <a:xfrm>
            <a:off x="1103312" y="2851265"/>
            <a:ext cx="8946541" cy="3397134"/>
          </a:xfrm>
        </p:spPr>
        <p:txBody>
          <a:bodyPr>
            <a:normAutofit/>
          </a:bodyPr>
          <a:lstStyle/>
          <a:p>
            <a:pPr marL="0" indent="0">
              <a:buNone/>
            </a:pPr>
            <a:r>
              <a:rPr lang="en-US" sz="3600" dirty="0"/>
              <a:t>Do the remaining activities along with the review test 1, 2 and 3.</a:t>
            </a:r>
          </a:p>
        </p:txBody>
      </p:sp>
    </p:spTree>
    <p:extLst>
      <p:ext uri="{BB962C8B-B14F-4D97-AF65-F5344CB8AC3E}">
        <p14:creationId xmlns:p14="http://schemas.microsoft.com/office/powerpoint/2010/main" val="4024866748"/>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38329" y="1970116"/>
            <a:ext cx="8825660" cy="1862051"/>
          </a:xfrm>
        </p:spPr>
        <p:txBody>
          <a:bodyPr/>
          <a:lstStyle/>
          <a:p>
            <a:r>
              <a:rPr lang="en-US" b="1" dirty="0"/>
              <a:t>Thank you </a:t>
            </a:r>
            <a:r>
              <a:rPr lang="en-US" b="1" dirty="0">
                <a:sym typeface="Wingdings" panose="05000000000000000000" pitchFamily="2" charset="2"/>
              </a:rPr>
              <a:t></a:t>
            </a:r>
            <a:endParaRPr lang="en-US" b="1" dirty="0"/>
          </a:p>
        </p:txBody>
      </p:sp>
      <p:grpSp>
        <p:nvGrpSpPr>
          <p:cNvPr id="3" name="Group 5"/>
          <p:cNvGrpSpPr>
            <a:grpSpLocks/>
          </p:cNvGrpSpPr>
          <p:nvPr/>
        </p:nvGrpSpPr>
        <p:grpSpPr bwMode="auto">
          <a:xfrm>
            <a:off x="6731000" y="455865"/>
            <a:ext cx="3039533" cy="2743200"/>
            <a:chOff x="2519" y="943"/>
            <a:chExt cx="1436" cy="1728"/>
          </a:xfrm>
        </p:grpSpPr>
        <p:pic>
          <p:nvPicPr>
            <p:cNvPr id="4" name="Picture 3" descr="j0078790"/>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19" y="943"/>
              <a:ext cx="1379"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4"/>
            <p:cNvSpPr txBox="1">
              <a:spLocks noChangeArrowheads="1"/>
            </p:cNvSpPr>
            <p:nvPr/>
          </p:nvSpPr>
          <p:spPr bwMode="auto">
            <a:xfrm>
              <a:off x="3360" y="1008"/>
              <a:ext cx="595"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Arial" charset="0"/>
                </a:defRPr>
              </a:lvl1pPr>
              <a:lvl2pPr marL="742950" indent="-285750" eaLnBrk="0" hangingPunct="0">
                <a:defRPr kumimoji="1" sz="2800">
                  <a:solidFill>
                    <a:schemeClr val="tx1"/>
                  </a:solidFill>
                  <a:latin typeface="Arial" charset="0"/>
                </a:defRPr>
              </a:lvl2pPr>
              <a:lvl3pPr marL="1143000" indent="-228600" eaLnBrk="0" hangingPunct="0">
                <a:defRPr kumimoji="1" sz="2800">
                  <a:solidFill>
                    <a:schemeClr val="tx1"/>
                  </a:solidFill>
                  <a:latin typeface="Arial" charset="0"/>
                </a:defRPr>
              </a:lvl3pPr>
              <a:lvl4pPr marL="1600200" indent="-228600" eaLnBrk="0" hangingPunct="0">
                <a:defRPr kumimoji="1" sz="2800">
                  <a:solidFill>
                    <a:schemeClr val="tx1"/>
                  </a:solidFill>
                  <a:latin typeface="Arial" charset="0"/>
                </a:defRPr>
              </a:lvl4pPr>
              <a:lvl5pPr marL="2057400" indent="-228600" eaLnBrk="0" hangingPunct="0">
                <a:defRPr kumimoji="1" sz="2800">
                  <a:solidFill>
                    <a:schemeClr val="tx1"/>
                  </a:solidFill>
                  <a:latin typeface="Arial" charset="0"/>
                </a:defRPr>
              </a:lvl5pPr>
              <a:lvl6pPr marL="25146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6pPr>
              <a:lvl7pPr marL="29718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7pPr>
              <a:lvl8pPr marL="34290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8pPr>
              <a:lvl9pPr marL="38862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9pPr>
            </a:lstStyle>
            <a:p>
              <a:pPr eaLnBrk="1" hangingPunct="1">
                <a:spcBef>
                  <a:spcPct val="50000"/>
                </a:spcBef>
                <a:defRPr/>
              </a:pPr>
              <a:r>
                <a:rPr lang="en-US" sz="1800" b="1" dirty="0">
                  <a:solidFill>
                    <a:schemeClr val="bg2">
                      <a:lumMod val="60000"/>
                      <a:lumOff val="40000"/>
                    </a:schemeClr>
                  </a:solidFill>
                  <a:latin typeface="Times New Roman" pitchFamily="18" charset="0"/>
                </a:rPr>
                <a:t>The </a:t>
              </a:r>
            </a:p>
            <a:p>
              <a:pPr eaLnBrk="1" hangingPunct="1">
                <a:spcBef>
                  <a:spcPct val="50000"/>
                </a:spcBef>
                <a:defRPr/>
              </a:pPr>
              <a:r>
                <a:rPr lang="en-US" sz="1800" b="1" dirty="0">
                  <a:solidFill>
                    <a:schemeClr val="bg2">
                      <a:lumMod val="60000"/>
                      <a:lumOff val="40000"/>
                    </a:schemeClr>
                  </a:solidFill>
                  <a:latin typeface="Times New Roman" pitchFamily="18" charset="0"/>
                </a:rPr>
                <a:t>END!</a:t>
              </a:r>
            </a:p>
          </p:txBody>
        </p:sp>
      </p:grpSp>
    </p:spTree>
    <p:extLst>
      <p:ext uri="{BB962C8B-B14F-4D97-AF65-F5344CB8AC3E}">
        <p14:creationId xmlns:p14="http://schemas.microsoft.com/office/powerpoint/2010/main" val="19934168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2844800" y="213360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endParaRPr lang="en-US">
              <a:latin typeface="Times New Roman" pitchFamily="18" charset="0"/>
            </a:endParaRPr>
          </a:p>
        </p:txBody>
      </p:sp>
      <p:sp>
        <p:nvSpPr>
          <p:cNvPr id="18436" name="Text Box 4"/>
          <p:cNvSpPr txBox="1">
            <a:spLocks noChangeArrowheads="1"/>
          </p:cNvSpPr>
          <p:nvPr/>
        </p:nvSpPr>
        <p:spPr bwMode="auto">
          <a:xfrm>
            <a:off x="609600" y="1981200"/>
            <a:ext cx="6299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3200" b="1">
                <a:solidFill>
                  <a:schemeClr val="folHlink"/>
                </a:solidFill>
                <a:latin typeface="Times New Roman" pitchFamily="18" charset="0"/>
              </a:rPr>
              <a:t>My math homework.</a:t>
            </a:r>
            <a:r>
              <a:rPr lang="en-US" sz="3200">
                <a:latin typeface="Times New Roman" pitchFamily="18" charset="0"/>
              </a:rPr>
              <a:t>  </a:t>
            </a:r>
          </a:p>
        </p:txBody>
      </p:sp>
      <p:sp>
        <p:nvSpPr>
          <p:cNvPr id="18437" name="Text Box 5"/>
          <p:cNvSpPr txBox="1">
            <a:spLocks noChangeArrowheads="1"/>
          </p:cNvSpPr>
          <p:nvPr/>
        </p:nvSpPr>
        <p:spPr bwMode="auto">
          <a:xfrm>
            <a:off x="406400" y="2667001"/>
            <a:ext cx="626966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buFont typeface="Wingdings" pitchFamily="2" charset="2"/>
              <a:buChar char="ü"/>
            </a:pPr>
            <a:r>
              <a:rPr lang="en-US">
                <a:latin typeface="Lucida Sans" pitchFamily="34" charset="0"/>
              </a:rPr>
              <a:t>  No VERB:   Doesn’t express the action</a:t>
            </a:r>
          </a:p>
          <a:p>
            <a:pPr eaLnBrk="1" hangingPunct="1"/>
            <a:endParaRPr lang="en-US">
              <a:latin typeface="Times New Roman" pitchFamily="18" charset="0"/>
            </a:endParaRPr>
          </a:p>
        </p:txBody>
      </p:sp>
      <p:sp>
        <p:nvSpPr>
          <p:cNvPr id="18438" name="Text Box 6"/>
          <p:cNvSpPr txBox="1">
            <a:spLocks noChangeArrowheads="1"/>
          </p:cNvSpPr>
          <p:nvPr/>
        </p:nvSpPr>
        <p:spPr bwMode="auto">
          <a:xfrm>
            <a:off x="508000" y="3124200"/>
            <a:ext cx="6908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buClr>
                <a:schemeClr val="folHlink"/>
              </a:buClr>
            </a:pPr>
            <a:r>
              <a:rPr lang="en-US" sz="3200" b="1">
                <a:solidFill>
                  <a:schemeClr val="folHlink"/>
                </a:solidFill>
                <a:latin typeface="Times New Roman" pitchFamily="18" charset="0"/>
              </a:rPr>
              <a:t>Taking every waking hour.</a:t>
            </a:r>
            <a:endParaRPr lang="en-US" b="1">
              <a:solidFill>
                <a:schemeClr val="folHlink"/>
              </a:solidFill>
              <a:latin typeface="Times New Roman" pitchFamily="18" charset="0"/>
            </a:endParaRPr>
          </a:p>
        </p:txBody>
      </p:sp>
      <p:sp>
        <p:nvSpPr>
          <p:cNvPr id="18439" name="Text Box 7"/>
          <p:cNvSpPr txBox="1">
            <a:spLocks noChangeArrowheads="1"/>
          </p:cNvSpPr>
          <p:nvPr/>
        </p:nvSpPr>
        <p:spPr bwMode="auto">
          <a:xfrm>
            <a:off x="406400" y="3810000"/>
            <a:ext cx="1076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buFont typeface="Wingdings" pitchFamily="2" charset="2"/>
              <a:buChar char="ü"/>
            </a:pPr>
            <a:r>
              <a:rPr lang="en-US" dirty="0">
                <a:latin typeface="Lucida Sans" pitchFamily="34" charset="0"/>
              </a:rPr>
              <a:t>  No SUBJECT:  Doesn’t explain who or what</a:t>
            </a:r>
            <a:endParaRPr lang="en-US" dirty="0">
              <a:latin typeface="Times New Roman" pitchFamily="18" charset="0"/>
            </a:endParaRPr>
          </a:p>
        </p:txBody>
      </p:sp>
      <p:sp>
        <p:nvSpPr>
          <p:cNvPr id="18441" name="Text Box 9"/>
          <p:cNvSpPr txBox="1">
            <a:spLocks noChangeArrowheads="1"/>
          </p:cNvSpPr>
          <p:nvPr/>
        </p:nvSpPr>
        <p:spPr bwMode="auto">
          <a:xfrm>
            <a:off x="406400" y="4948107"/>
            <a:ext cx="1097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buFont typeface="Wingdings" pitchFamily="2" charset="2"/>
              <a:buChar char="ü"/>
            </a:pPr>
            <a:r>
              <a:rPr lang="en-US" dirty="0">
                <a:latin typeface="Lucida Sans" pitchFamily="34" charset="0"/>
              </a:rPr>
              <a:t>  No COMPLETED IDEA.  Because of this, what?</a:t>
            </a:r>
            <a:r>
              <a:rPr lang="en-US" dirty="0">
                <a:latin typeface="Times New Roman" pitchFamily="18" charset="0"/>
              </a:rPr>
              <a:t>  </a:t>
            </a:r>
          </a:p>
        </p:txBody>
      </p:sp>
      <p:sp>
        <p:nvSpPr>
          <p:cNvPr id="18440" name="Text Box 8"/>
          <p:cNvSpPr txBox="1">
            <a:spLocks noChangeArrowheads="1"/>
          </p:cNvSpPr>
          <p:nvPr/>
        </p:nvSpPr>
        <p:spPr bwMode="auto">
          <a:xfrm>
            <a:off x="508000" y="4267200"/>
            <a:ext cx="10668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buClr>
                <a:schemeClr val="folHlink"/>
              </a:buClr>
            </a:pPr>
            <a:r>
              <a:rPr lang="en-US" sz="3200" b="1" dirty="0">
                <a:solidFill>
                  <a:schemeClr val="folHlink"/>
                </a:solidFill>
                <a:latin typeface="Times New Roman" pitchFamily="18" charset="0"/>
              </a:rPr>
              <a:t>Because my math homework is taking every waking hour.</a:t>
            </a:r>
            <a:endParaRPr lang="en-US" b="1" dirty="0">
              <a:solidFill>
                <a:schemeClr val="folHlink"/>
              </a:solidFill>
              <a:latin typeface="Times New Roman" pitchFamily="18" charset="0"/>
            </a:endParaRPr>
          </a:p>
        </p:txBody>
      </p:sp>
      <p:pic>
        <p:nvPicPr>
          <p:cNvPr id="7178" name="Picture 10" descr="BS00559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471882"/>
            <a:ext cx="1828800" cy="7794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07841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8437"/>
                                        </p:tgtEl>
                                        <p:attrNameLst>
                                          <p:attrName>style.visibility</p:attrName>
                                        </p:attrNameLst>
                                      </p:cBhvr>
                                      <p:to>
                                        <p:strVal val="visible"/>
                                      </p:to>
                                    </p:set>
                                    <p:anim calcmode="lin" valueType="num">
                                      <p:cBhvr additive="base">
                                        <p:cTn id="11" dur="500" fill="hold"/>
                                        <p:tgtEl>
                                          <p:spTgt spid="18437"/>
                                        </p:tgtEl>
                                        <p:attrNameLst>
                                          <p:attrName>ppt_x</p:attrName>
                                        </p:attrNameLst>
                                      </p:cBhvr>
                                      <p:tavLst>
                                        <p:tav tm="0">
                                          <p:val>
                                            <p:strVal val="1+#ppt_w/2"/>
                                          </p:val>
                                        </p:tav>
                                        <p:tav tm="100000">
                                          <p:val>
                                            <p:strVal val="#ppt_x"/>
                                          </p:val>
                                        </p:tav>
                                      </p:tavLst>
                                    </p:anim>
                                    <p:anim calcmode="lin" valueType="num">
                                      <p:cBhvr additive="base">
                                        <p:cTn id="12" dur="500" fill="hold"/>
                                        <p:tgtEl>
                                          <p:spTgt spid="18437"/>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843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8439"/>
                                        </p:tgtEl>
                                        <p:attrNameLst>
                                          <p:attrName>style.visibility</p:attrName>
                                        </p:attrNameLst>
                                      </p:cBhvr>
                                      <p:to>
                                        <p:strVal val="visible"/>
                                      </p:to>
                                    </p:set>
                                    <p:anim calcmode="lin" valueType="num">
                                      <p:cBhvr additive="base">
                                        <p:cTn id="21" dur="500" fill="hold"/>
                                        <p:tgtEl>
                                          <p:spTgt spid="18439"/>
                                        </p:tgtEl>
                                        <p:attrNameLst>
                                          <p:attrName>ppt_x</p:attrName>
                                        </p:attrNameLst>
                                      </p:cBhvr>
                                      <p:tavLst>
                                        <p:tav tm="0">
                                          <p:val>
                                            <p:strVal val="1+#ppt_w/2"/>
                                          </p:val>
                                        </p:tav>
                                        <p:tav tm="100000">
                                          <p:val>
                                            <p:strVal val="#ppt_x"/>
                                          </p:val>
                                        </p:tav>
                                      </p:tavLst>
                                    </p:anim>
                                    <p:anim calcmode="lin" valueType="num">
                                      <p:cBhvr additive="base">
                                        <p:cTn id="22" dur="500" fill="hold"/>
                                        <p:tgtEl>
                                          <p:spTgt spid="18439"/>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44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8441"/>
                                        </p:tgtEl>
                                        <p:attrNameLst>
                                          <p:attrName>style.visibility</p:attrName>
                                        </p:attrNameLst>
                                      </p:cBhvr>
                                      <p:to>
                                        <p:strVal val="visible"/>
                                      </p:to>
                                    </p:set>
                                    <p:anim calcmode="lin" valueType="num">
                                      <p:cBhvr additive="base">
                                        <p:cTn id="31" dur="500" fill="hold"/>
                                        <p:tgtEl>
                                          <p:spTgt spid="18441"/>
                                        </p:tgtEl>
                                        <p:attrNameLst>
                                          <p:attrName>ppt_x</p:attrName>
                                        </p:attrNameLst>
                                      </p:cBhvr>
                                      <p:tavLst>
                                        <p:tav tm="0">
                                          <p:val>
                                            <p:strVal val="1+#ppt_w/2"/>
                                          </p:val>
                                        </p:tav>
                                        <p:tav tm="100000">
                                          <p:val>
                                            <p:strVal val="#ppt_x"/>
                                          </p:val>
                                        </p:tav>
                                      </p:tavLst>
                                    </p:anim>
                                    <p:anim calcmode="lin" valueType="num">
                                      <p:cBhvr additive="base">
                                        <p:cTn id="32" dur="500" fill="hold"/>
                                        <p:tgtEl>
                                          <p:spTgt spid="184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autoUpdateAnimBg="0"/>
      <p:bldP spid="18437" grpId="0" autoUpdateAnimBg="0"/>
      <p:bldP spid="18438" grpId="0" autoUpdateAnimBg="0"/>
      <p:bldP spid="18439" grpId="0" autoUpdateAnimBg="0"/>
      <p:bldP spid="18441" grpId="0" autoUpdateAnimBg="0"/>
      <p:bldP spid="1844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534" y="695998"/>
            <a:ext cx="8947522" cy="1400530"/>
          </a:xfrm>
        </p:spPr>
        <p:txBody>
          <a:bodyPr/>
          <a:lstStyle/>
          <a:p>
            <a:r>
              <a:rPr lang="en-US" sz="4800" b="1" dirty="0">
                <a:solidFill>
                  <a:schemeClr val="tx1"/>
                </a:solidFill>
              </a:rPr>
              <a:t>Common Fragment Types</a:t>
            </a:r>
          </a:p>
        </p:txBody>
      </p:sp>
      <p:sp>
        <p:nvSpPr>
          <p:cNvPr id="3" name="Content Placeholder 2"/>
          <p:cNvSpPr>
            <a:spLocks noGrp="1"/>
          </p:cNvSpPr>
          <p:nvPr>
            <p:ph idx="1"/>
          </p:nvPr>
        </p:nvSpPr>
        <p:spPr/>
        <p:txBody>
          <a:bodyPr>
            <a:normAutofit/>
          </a:bodyPr>
          <a:lstStyle/>
          <a:p>
            <a:pPr>
              <a:lnSpc>
                <a:spcPct val="150000"/>
              </a:lnSpc>
            </a:pPr>
            <a:r>
              <a:rPr lang="en-US" sz="2800" dirty="0"/>
              <a:t>Dependent-word fragments</a:t>
            </a:r>
          </a:p>
          <a:p>
            <a:pPr>
              <a:lnSpc>
                <a:spcPct val="150000"/>
              </a:lnSpc>
            </a:pPr>
            <a:r>
              <a:rPr lang="en-US" sz="2800" i="1" dirty="0"/>
              <a:t>-</a:t>
            </a:r>
            <a:r>
              <a:rPr lang="en-US" sz="2800" i="1" dirty="0" err="1"/>
              <a:t>ing</a:t>
            </a:r>
            <a:r>
              <a:rPr lang="en-US" sz="2800" dirty="0"/>
              <a:t> and</a:t>
            </a:r>
            <a:r>
              <a:rPr lang="en-US" sz="2800" i="1" dirty="0"/>
              <a:t> to</a:t>
            </a:r>
            <a:r>
              <a:rPr lang="en-US" sz="2800" dirty="0"/>
              <a:t> fragments</a:t>
            </a:r>
          </a:p>
          <a:p>
            <a:pPr>
              <a:lnSpc>
                <a:spcPct val="150000"/>
              </a:lnSpc>
            </a:pPr>
            <a:r>
              <a:rPr lang="en-US" sz="2800" dirty="0"/>
              <a:t>Added-detail fragments</a:t>
            </a:r>
          </a:p>
          <a:p>
            <a:pPr>
              <a:lnSpc>
                <a:spcPct val="150000"/>
              </a:lnSpc>
            </a:pPr>
            <a:r>
              <a:rPr lang="en-US" sz="2800" dirty="0"/>
              <a:t>Missing-subject fragments</a:t>
            </a:r>
          </a:p>
          <a:p>
            <a:endParaRPr lang="en-US" sz="2800" dirty="0"/>
          </a:p>
        </p:txBody>
      </p:sp>
    </p:spTree>
    <p:extLst>
      <p:ext uri="{BB962C8B-B14F-4D97-AF65-F5344CB8AC3E}">
        <p14:creationId xmlns:p14="http://schemas.microsoft.com/office/powerpoint/2010/main" val="387728520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73791" y="452718"/>
            <a:ext cx="8977043" cy="1400530"/>
          </a:xfrm>
        </p:spPr>
        <p:txBody>
          <a:bodyPr/>
          <a:lstStyle/>
          <a:p>
            <a:pPr>
              <a:lnSpc>
                <a:spcPct val="150000"/>
              </a:lnSpc>
            </a:pPr>
            <a:r>
              <a:rPr lang="en-US" sz="4400" dirty="0">
                <a:solidFill>
                  <a:schemeClr val="tx1"/>
                </a:solidFill>
              </a:rPr>
              <a:t>Dependent-word fragments</a:t>
            </a:r>
          </a:p>
        </p:txBody>
      </p:sp>
      <p:sp>
        <p:nvSpPr>
          <p:cNvPr id="11267" name="Rectangle 3"/>
          <p:cNvSpPr>
            <a:spLocks noGrp="1" noChangeArrowheads="1"/>
          </p:cNvSpPr>
          <p:nvPr>
            <p:ph type="body" idx="1"/>
          </p:nvPr>
        </p:nvSpPr>
        <p:spPr>
          <a:xfrm>
            <a:off x="1103312" y="1738266"/>
            <a:ext cx="10515440" cy="4510134"/>
          </a:xfrm>
        </p:spPr>
        <p:txBody>
          <a:bodyPr>
            <a:noAutofit/>
          </a:bodyPr>
          <a:lstStyle/>
          <a:p>
            <a:r>
              <a:rPr lang="en-US" sz="2600" dirty="0"/>
              <a:t>It begins with a dependent word like although, after, if, unless, whatever, whether etc.</a:t>
            </a:r>
          </a:p>
          <a:p>
            <a:pPr marL="0" indent="0">
              <a:buNone/>
            </a:pPr>
            <a:r>
              <a:rPr lang="en-US" sz="2600" dirty="0"/>
              <a:t>For example:</a:t>
            </a:r>
          </a:p>
          <a:p>
            <a:pPr marL="514350" indent="-514350">
              <a:buFont typeface="+mj-lt"/>
              <a:buAutoNum type="arabicPeriod"/>
            </a:pPr>
            <a:r>
              <a:rPr lang="en-US" sz="2600" b="1" dirty="0">
                <a:solidFill>
                  <a:srgbClr val="FF0000"/>
                </a:solidFill>
              </a:rPr>
              <a:t>After I learned the price of new cars</a:t>
            </a:r>
            <a:r>
              <a:rPr lang="en-US" sz="2600" dirty="0">
                <a:solidFill>
                  <a:srgbClr val="FF0000"/>
                </a:solidFill>
              </a:rPr>
              <a:t>. </a:t>
            </a:r>
            <a:r>
              <a:rPr lang="en-US" sz="2600" dirty="0"/>
              <a:t>(what happened then?)</a:t>
            </a:r>
          </a:p>
          <a:p>
            <a:pPr marL="514350" indent="-514350">
              <a:buFont typeface="+mj-lt"/>
              <a:buAutoNum type="arabicPeriod"/>
            </a:pPr>
            <a:r>
              <a:rPr lang="en-US" sz="2600" b="1" dirty="0">
                <a:solidFill>
                  <a:srgbClr val="FF0000"/>
                </a:solidFill>
              </a:rPr>
              <a:t>If you got the permission</a:t>
            </a:r>
            <a:r>
              <a:rPr lang="en-US" sz="2600" dirty="0"/>
              <a:t>. (what would happen?)</a:t>
            </a:r>
          </a:p>
          <a:p>
            <a:pPr marL="514350" indent="-514350">
              <a:buFont typeface="+mj-lt"/>
              <a:buAutoNum type="arabicPeriod"/>
            </a:pPr>
            <a:r>
              <a:rPr lang="en-US" sz="2600" b="1" dirty="0">
                <a:solidFill>
                  <a:srgbClr val="FF0000"/>
                </a:solidFill>
              </a:rPr>
              <a:t>Which he did not intend to keep</a:t>
            </a:r>
            <a:r>
              <a:rPr lang="en-US" sz="2600" dirty="0"/>
              <a:t>. (what is this which referring to)</a:t>
            </a:r>
          </a:p>
          <a:p>
            <a:endParaRPr lang="en-US" sz="1000" dirty="0"/>
          </a:p>
          <a:p>
            <a:pPr marL="0" indent="0">
              <a:buNone/>
            </a:pPr>
            <a:r>
              <a:rPr lang="en-US" sz="2600" dirty="0"/>
              <a:t>Being DC, it cannot stand alone; it depends on another statement to complete the thought. Therefore, they are fragments.</a:t>
            </a:r>
          </a:p>
          <a:p>
            <a:pPr eaLnBrk="1" hangingPunct="1">
              <a:lnSpc>
                <a:spcPct val="90000"/>
              </a:lnSpc>
              <a:buFont typeface="Wingdings" pitchFamily="2" charset="2"/>
              <a:buNone/>
            </a:pPr>
            <a:endParaRPr lang="en-US" sz="2600" dirty="0"/>
          </a:p>
        </p:txBody>
      </p:sp>
    </p:spTree>
    <p:extLst>
      <p:ext uri="{BB962C8B-B14F-4D97-AF65-F5344CB8AC3E}">
        <p14:creationId xmlns:p14="http://schemas.microsoft.com/office/powerpoint/2010/main" val="230361811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362" y="452718"/>
            <a:ext cx="8973472" cy="1400530"/>
          </a:xfrm>
        </p:spPr>
        <p:txBody>
          <a:bodyPr/>
          <a:lstStyle/>
          <a:p>
            <a:r>
              <a:rPr lang="en-US" dirty="0">
                <a:solidFill>
                  <a:srgbClr val="92D050"/>
                </a:solidFill>
              </a:rPr>
              <a:t>Correcting a dependent-word fragment</a:t>
            </a:r>
            <a:br>
              <a:rPr lang="en-US" dirty="0">
                <a:solidFill>
                  <a:srgbClr val="92D050"/>
                </a:solidFill>
              </a:rPr>
            </a:br>
            <a:endParaRPr lang="en-US" dirty="0">
              <a:solidFill>
                <a:srgbClr val="92D050"/>
              </a:solidFill>
            </a:endParaRPr>
          </a:p>
        </p:txBody>
      </p:sp>
      <p:sp>
        <p:nvSpPr>
          <p:cNvPr id="3" name="Content Placeholder 2"/>
          <p:cNvSpPr>
            <a:spLocks noGrp="1"/>
          </p:cNvSpPr>
          <p:nvPr>
            <p:ph idx="1"/>
          </p:nvPr>
        </p:nvSpPr>
        <p:spPr>
          <a:xfrm>
            <a:off x="1103311" y="2052918"/>
            <a:ext cx="10068665" cy="4195481"/>
          </a:xfrm>
        </p:spPr>
        <p:txBody>
          <a:bodyPr>
            <a:normAutofit/>
          </a:bodyPr>
          <a:lstStyle/>
          <a:p>
            <a:pPr marL="0" indent="0">
              <a:buNone/>
            </a:pPr>
            <a:r>
              <a:rPr lang="en-US" sz="2800" dirty="0"/>
              <a:t>1. They must be attached to a statement that makes sense standing alone</a:t>
            </a:r>
          </a:p>
          <a:p>
            <a:r>
              <a:rPr lang="en-US" sz="2800" b="1" dirty="0">
                <a:solidFill>
                  <a:srgbClr val="FF0000"/>
                </a:solidFill>
              </a:rPr>
              <a:t>Although I was ill</a:t>
            </a:r>
            <a:r>
              <a:rPr lang="en-US" sz="2800" dirty="0"/>
              <a:t>, I attended the classes.</a:t>
            </a:r>
          </a:p>
          <a:p>
            <a:r>
              <a:rPr lang="en-US" sz="2800" b="1" dirty="0">
                <a:solidFill>
                  <a:srgbClr val="FF0000"/>
                </a:solidFill>
              </a:rPr>
              <a:t>Because it was raining</a:t>
            </a:r>
            <a:r>
              <a:rPr lang="en-US" sz="2800" dirty="0">
                <a:solidFill>
                  <a:srgbClr val="FF0000"/>
                </a:solidFill>
              </a:rPr>
              <a:t>, </a:t>
            </a:r>
            <a:r>
              <a:rPr lang="en-US" sz="2800" dirty="0"/>
              <a:t>I did not go to the university</a:t>
            </a:r>
          </a:p>
          <a:p>
            <a:pPr marL="0" indent="0">
              <a:buNone/>
            </a:pPr>
            <a:r>
              <a:rPr lang="en-US" sz="2800" dirty="0"/>
              <a:t>2. Another way of correcting a dependent word fragment is simply to eliminate the dependent word.</a:t>
            </a:r>
          </a:p>
          <a:p>
            <a:r>
              <a:rPr lang="en-US" sz="2800" dirty="0"/>
              <a:t>I was ill.</a:t>
            </a:r>
          </a:p>
          <a:p>
            <a:r>
              <a:rPr lang="en-US" sz="2800" dirty="0"/>
              <a:t>It was raining.</a:t>
            </a:r>
          </a:p>
          <a:p>
            <a:endParaRPr lang="en-US" sz="2800" dirty="0"/>
          </a:p>
        </p:txBody>
      </p:sp>
    </p:spTree>
    <p:extLst>
      <p:ext uri="{BB962C8B-B14F-4D97-AF65-F5344CB8AC3E}">
        <p14:creationId xmlns:p14="http://schemas.microsoft.com/office/powerpoint/2010/main" val="104053144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149" y="452718"/>
            <a:ext cx="9832063" cy="1400530"/>
          </a:xfrm>
        </p:spPr>
        <p:txBody>
          <a:bodyPr/>
          <a:lstStyle/>
          <a:p>
            <a:r>
              <a:rPr lang="en-US" u="sng" dirty="0">
                <a:solidFill>
                  <a:schemeClr val="tx1"/>
                </a:solidFill>
              </a:rPr>
              <a:t>Activity 1: add a complete thought</a:t>
            </a:r>
          </a:p>
        </p:txBody>
      </p:sp>
      <p:sp>
        <p:nvSpPr>
          <p:cNvPr id="3" name="Content Placeholder 2"/>
          <p:cNvSpPr>
            <a:spLocks noGrp="1"/>
          </p:cNvSpPr>
          <p:nvPr>
            <p:ph idx="1"/>
          </p:nvPr>
        </p:nvSpPr>
        <p:spPr/>
        <p:txBody>
          <a:bodyPr>
            <a:normAutofit/>
          </a:bodyPr>
          <a:lstStyle/>
          <a:p>
            <a:pPr>
              <a:lnSpc>
                <a:spcPct val="150000"/>
              </a:lnSpc>
            </a:pPr>
            <a:r>
              <a:rPr lang="en-US" sz="2800" dirty="0"/>
              <a:t>Because the weather is bad</a:t>
            </a:r>
          </a:p>
          <a:p>
            <a:pPr>
              <a:lnSpc>
                <a:spcPct val="150000"/>
              </a:lnSpc>
            </a:pPr>
            <a:r>
              <a:rPr lang="en-US" sz="2800" dirty="0"/>
              <a:t>If I lend you twenty dollars</a:t>
            </a:r>
          </a:p>
          <a:p>
            <a:pPr>
              <a:lnSpc>
                <a:spcPct val="150000"/>
              </a:lnSpc>
            </a:pPr>
            <a:r>
              <a:rPr lang="en-US" sz="2800" dirty="0"/>
              <a:t>The car that we bought</a:t>
            </a:r>
          </a:p>
          <a:p>
            <a:pPr>
              <a:lnSpc>
                <a:spcPct val="150000"/>
              </a:lnSpc>
            </a:pPr>
            <a:r>
              <a:rPr lang="en-US" sz="2800" dirty="0"/>
              <a:t>Since I was tired</a:t>
            </a:r>
          </a:p>
          <a:p>
            <a:pPr>
              <a:lnSpc>
                <a:spcPct val="150000"/>
              </a:lnSpc>
            </a:pPr>
            <a:r>
              <a:rPr lang="en-US" sz="2800" dirty="0"/>
              <a:t>Before the instructor entered the room</a:t>
            </a:r>
          </a:p>
        </p:txBody>
      </p:sp>
    </p:spTree>
    <p:extLst>
      <p:ext uri="{BB962C8B-B14F-4D97-AF65-F5344CB8AC3E}">
        <p14:creationId xmlns:p14="http://schemas.microsoft.com/office/powerpoint/2010/main" val="247561765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309" y="452718"/>
            <a:ext cx="8982525" cy="1400530"/>
          </a:xfrm>
        </p:spPr>
        <p:txBody>
          <a:bodyPr/>
          <a:lstStyle/>
          <a:p>
            <a:r>
              <a:rPr lang="en-US" u="sng" dirty="0">
                <a:solidFill>
                  <a:schemeClr val="tx1"/>
                </a:solidFill>
              </a:rPr>
              <a:t>Activity 2</a:t>
            </a:r>
          </a:p>
        </p:txBody>
      </p:sp>
      <p:sp>
        <p:nvSpPr>
          <p:cNvPr id="3" name="Content Placeholder 2"/>
          <p:cNvSpPr>
            <a:spLocks noGrp="1"/>
          </p:cNvSpPr>
          <p:nvPr>
            <p:ph idx="1"/>
          </p:nvPr>
        </p:nvSpPr>
        <p:spPr>
          <a:xfrm>
            <a:off x="1103312" y="2052918"/>
            <a:ext cx="9842328" cy="4195481"/>
          </a:xfrm>
        </p:spPr>
        <p:txBody>
          <a:bodyPr>
            <a:normAutofit lnSpcReduction="10000"/>
          </a:bodyPr>
          <a:lstStyle/>
          <a:p>
            <a:pPr>
              <a:lnSpc>
                <a:spcPct val="124000"/>
              </a:lnSpc>
            </a:pPr>
            <a:r>
              <a:rPr lang="en-US" sz="2800" dirty="0"/>
              <a:t>When my </a:t>
            </a:r>
            <a:r>
              <a:rPr lang="en-US" sz="2800" dirty="0" err="1"/>
              <a:t>neighbour</a:t>
            </a:r>
            <a:r>
              <a:rPr lang="en-US" sz="2800" dirty="0"/>
              <a:t> and I both use our cordless telephones. We hear one another’s conversations. One of us needs to get a different phone.</a:t>
            </a:r>
          </a:p>
          <a:p>
            <a:pPr>
              <a:lnSpc>
                <a:spcPct val="124000"/>
              </a:lnSpc>
            </a:pPr>
            <a:r>
              <a:rPr lang="en-US" sz="2800" dirty="0"/>
              <a:t>Bill always turns on the radio in the morning to hear the news. He wants to be sure that World War III has not started. Before he gets on with his day.</a:t>
            </a:r>
          </a:p>
          <a:p>
            <a:endParaRPr lang="en-US" sz="2400" dirty="0"/>
          </a:p>
          <a:p>
            <a:pPr marL="0" indent="0">
              <a:buNone/>
            </a:pPr>
            <a:r>
              <a:rPr lang="en-US" dirty="0"/>
              <a:t>(Do the remaining yourself)</a:t>
            </a:r>
          </a:p>
        </p:txBody>
      </p:sp>
    </p:spTree>
    <p:extLst>
      <p:ext uri="{BB962C8B-B14F-4D97-AF65-F5344CB8AC3E}">
        <p14:creationId xmlns:p14="http://schemas.microsoft.com/office/powerpoint/2010/main" val="4064369031"/>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1371</TotalTime>
  <Words>1682</Words>
  <Application>Microsoft Office PowerPoint</Application>
  <PresentationFormat>Widescreen</PresentationFormat>
  <Paragraphs>1603</Paragraphs>
  <Slides>37</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 Rounded MT Bold</vt:lpstr>
      <vt:lpstr>Calibri</vt:lpstr>
      <vt:lpstr>Century Gothic</vt:lpstr>
      <vt:lpstr>Lucida Sans</vt:lpstr>
      <vt:lpstr>Times New Roman</vt:lpstr>
      <vt:lpstr>Wingdings</vt:lpstr>
      <vt:lpstr>Wingdings 3</vt:lpstr>
      <vt:lpstr>Ion</vt:lpstr>
      <vt:lpstr>WEEK # 4</vt:lpstr>
      <vt:lpstr>Complete Sentences</vt:lpstr>
      <vt:lpstr>What are Fragments?</vt:lpstr>
      <vt:lpstr>PowerPoint Presentation</vt:lpstr>
      <vt:lpstr>Common Fragment Types</vt:lpstr>
      <vt:lpstr>Dependent-word fragments</vt:lpstr>
      <vt:lpstr>Correcting a dependent-word fragment </vt:lpstr>
      <vt:lpstr>Activity 1: add a complete thought</vt:lpstr>
      <vt:lpstr>Activity 2</vt:lpstr>
      <vt:lpstr>-ing and to fragments </vt:lpstr>
      <vt:lpstr>Correcting –ing or to fragments </vt:lpstr>
      <vt:lpstr>PowerPoint Presentation</vt:lpstr>
      <vt:lpstr>Added-detail fragments</vt:lpstr>
      <vt:lpstr>Correcting them</vt:lpstr>
      <vt:lpstr>PowerPoint Presentation</vt:lpstr>
      <vt:lpstr>Missing-subject fragments </vt:lpstr>
      <vt:lpstr>Correcting them</vt:lpstr>
      <vt:lpstr>PowerPoint Presentation</vt:lpstr>
      <vt:lpstr>PowerPoint Presentation</vt:lpstr>
      <vt:lpstr>HOME TASK</vt:lpstr>
      <vt:lpstr>What are Run-ons?</vt:lpstr>
      <vt:lpstr>Fused Sentences</vt:lpstr>
      <vt:lpstr>Comma Splices</vt:lpstr>
      <vt:lpstr>4 ways of Correcting them</vt:lpstr>
      <vt:lpstr>Use a period</vt:lpstr>
      <vt:lpstr>Use a joining word</vt:lpstr>
      <vt:lpstr>Use a semicolon</vt:lpstr>
      <vt:lpstr>Use subordination</vt:lpstr>
      <vt:lpstr>Let’s try a few, just to make sure you can catch any punctuation errors!</vt:lpstr>
      <vt:lpstr>Which is correct?</vt:lpstr>
      <vt:lpstr>Which is correct?</vt:lpstr>
      <vt:lpstr>Which is correct?</vt:lpstr>
      <vt:lpstr>Which is correct?</vt:lpstr>
      <vt:lpstr>Which is correct?</vt:lpstr>
      <vt:lpstr>Let’s do the exercises</vt:lpstr>
      <vt:lpstr>HOME TASK</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English SS150 2+1</dc:title>
  <dc:creator>Windows User</dc:creator>
  <cp:lastModifiedBy>Ms. Wajiha Akber</cp:lastModifiedBy>
  <cp:revision>113</cp:revision>
  <cp:lastPrinted>2023-08-18T10:24:49Z</cp:lastPrinted>
  <dcterms:created xsi:type="dcterms:W3CDTF">2023-08-18T07:50:52Z</dcterms:created>
  <dcterms:modified xsi:type="dcterms:W3CDTF">2024-09-12T19:11:55Z</dcterms:modified>
</cp:coreProperties>
</file>