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1" r:id="rId1"/>
  </p:sldMasterIdLst>
  <p:notesMasterIdLst>
    <p:notesMasterId r:id="rId30"/>
  </p:notesMasterIdLst>
  <p:handoutMasterIdLst>
    <p:handoutMasterId r:id="rId31"/>
  </p:handoutMasterIdLst>
  <p:sldIdLst>
    <p:sldId id="267" r:id="rId2"/>
    <p:sldId id="352" r:id="rId3"/>
    <p:sldId id="353" r:id="rId4"/>
    <p:sldId id="311" r:id="rId5"/>
    <p:sldId id="286" r:id="rId6"/>
    <p:sldId id="327" r:id="rId7"/>
    <p:sldId id="324" r:id="rId8"/>
    <p:sldId id="335" r:id="rId9"/>
    <p:sldId id="336" r:id="rId10"/>
    <p:sldId id="333" r:id="rId11"/>
    <p:sldId id="337" r:id="rId12"/>
    <p:sldId id="339" r:id="rId13"/>
    <p:sldId id="342" r:id="rId14"/>
    <p:sldId id="354" r:id="rId15"/>
    <p:sldId id="343" r:id="rId16"/>
    <p:sldId id="340" r:id="rId17"/>
    <p:sldId id="338" r:id="rId18"/>
    <p:sldId id="349" r:id="rId19"/>
    <p:sldId id="345" r:id="rId20"/>
    <p:sldId id="355" r:id="rId21"/>
    <p:sldId id="356" r:id="rId22"/>
    <p:sldId id="357" r:id="rId23"/>
    <p:sldId id="346" r:id="rId24"/>
    <p:sldId id="347" r:id="rId25"/>
    <p:sldId id="351" r:id="rId26"/>
    <p:sldId id="350" r:id="rId27"/>
    <p:sldId id="348" r:id="rId28"/>
    <p:sldId id="26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s. Wajiha Akber" initials="MWA" lastIdx="1" clrIdx="0">
    <p:extLst>
      <p:ext uri="{19B8F6BF-5375-455C-9EA6-DF929625EA0E}">
        <p15:presenceInfo xmlns:p15="http://schemas.microsoft.com/office/powerpoint/2012/main" userId="S-1-5-21-3977640689-422862915-139025411-673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BB1B"/>
    <a:srgbClr val="9DFF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08T11:58:43.395" idx="1">
    <p:pos x="10" y="10"/>
    <p:text/>
    <p:extLst>
      <p:ext uri="{C676402C-5697-4E1C-873F-D02D1690AC5C}">
        <p15:threadingInfo xmlns:p15="http://schemas.microsoft.com/office/powerpoint/2012/main" timeZoneBias="-30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9857CA-9EFD-47E9-A4B8-1ABB0A9C7552}" type="doc">
      <dgm:prSet loTypeId="urn:microsoft.com/office/officeart/2005/8/layout/process1" loCatId="process" qsTypeId="urn:microsoft.com/office/officeart/2005/8/quickstyle/simple3" qsCatId="simple" csTypeId="urn:microsoft.com/office/officeart/2005/8/colors/accent1_2" csCatId="accent1" phldr="1"/>
      <dgm:spPr/>
    </dgm:pt>
    <dgm:pt modelId="{A085DAA6-3CE7-4E18-88D4-CDB40A88B3BD}">
      <dgm:prSet phldrT="[Text]" custT="1"/>
      <dgm:spPr>
        <a:solidFill>
          <a:schemeClr val="accent2">
            <a:lumMod val="40000"/>
            <a:lumOff val="60000"/>
          </a:schemeClr>
        </a:solidFill>
      </dgm:spPr>
      <dgm:t>
        <a:bodyPr/>
        <a:lstStyle/>
        <a:p>
          <a:r>
            <a:rPr lang="en-US" sz="2800" b="1" dirty="0"/>
            <a:t>Introduction</a:t>
          </a:r>
        </a:p>
      </dgm:t>
    </dgm:pt>
    <dgm:pt modelId="{75E89E5A-A7C9-44C0-B1F1-ED448991365B}" type="parTrans" cxnId="{089C7A43-858E-4806-9F53-148D5D328E84}">
      <dgm:prSet/>
      <dgm:spPr/>
      <dgm:t>
        <a:bodyPr/>
        <a:lstStyle/>
        <a:p>
          <a:endParaRPr lang="en-US"/>
        </a:p>
      </dgm:t>
    </dgm:pt>
    <dgm:pt modelId="{C8C76821-4411-4DFB-83F9-9B1FAFC583E3}" type="sibTrans" cxnId="{089C7A43-858E-4806-9F53-148D5D328E84}">
      <dgm:prSet/>
      <dgm:spPr/>
      <dgm:t>
        <a:bodyPr/>
        <a:lstStyle/>
        <a:p>
          <a:endParaRPr lang="en-US"/>
        </a:p>
      </dgm:t>
    </dgm:pt>
    <dgm:pt modelId="{AFB8EAED-093A-4DC7-8698-EFF7CE7BDC81}">
      <dgm:prSet phldrT="[Text]" custT="1"/>
      <dgm:spPr>
        <a:solidFill>
          <a:schemeClr val="accent2">
            <a:lumMod val="20000"/>
            <a:lumOff val="80000"/>
          </a:schemeClr>
        </a:solidFill>
      </dgm:spPr>
      <dgm:t>
        <a:bodyPr/>
        <a:lstStyle/>
        <a:p>
          <a:r>
            <a:rPr lang="en-US" sz="2800" b="1" dirty="0"/>
            <a:t>Background</a:t>
          </a:r>
        </a:p>
      </dgm:t>
    </dgm:pt>
    <dgm:pt modelId="{DAAFB70E-6E47-4055-AD77-E110AB2E40ED}" type="parTrans" cxnId="{7C7047EE-49F7-4E7A-B8A5-5BB972FA1763}">
      <dgm:prSet/>
      <dgm:spPr/>
      <dgm:t>
        <a:bodyPr/>
        <a:lstStyle/>
        <a:p>
          <a:endParaRPr lang="en-US"/>
        </a:p>
      </dgm:t>
    </dgm:pt>
    <dgm:pt modelId="{7620BE88-1C2A-4000-A281-9E2A606D5CD5}" type="sibTrans" cxnId="{7C7047EE-49F7-4E7A-B8A5-5BB972FA1763}">
      <dgm:prSet/>
      <dgm:spPr/>
      <dgm:t>
        <a:bodyPr/>
        <a:lstStyle/>
        <a:p>
          <a:endParaRPr lang="en-US"/>
        </a:p>
      </dgm:t>
    </dgm:pt>
    <dgm:pt modelId="{DD5698CB-94B7-4B4E-A0D7-072A6EDF9D26}">
      <dgm:prSet phldrT="[Text]" custT="1"/>
      <dgm:spPr>
        <a:solidFill>
          <a:schemeClr val="accent2">
            <a:lumMod val="20000"/>
            <a:lumOff val="80000"/>
          </a:schemeClr>
        </a:solidFill>
      </dgm:spPr>
      <dgm:t>
        <a:bodyPr/>
        <a:lstStyle/>
        <a:p>
          <a:r>
            <a:rPr lang="en-US" sz="2800" b="1" dirty="0"/>
            <a:t>Central Idea</a:t>
          </a:r>
        </a:p>
      </dgm:t>
    </dgm:pt>
    <dgm:pt modelId="{132B7A03-B0C7-4026-9532-5987EAF68331}" type="parTrans" cxnId="{1D0F79DE-1384-4CD8-A940-1D64F3FD91E9}">
      <dgm:prSet/>
      <dgm:spPr/>
      <dgm:t>
        <a:bodyPr/>
        <a:lstStyle/>
        <a:p>
          <a:endParaRPr lang="en-US"/>
        </a:p>
      </dgm:t>
    </dgm:pt>
    <dgm:pt modelId="{A366CB09-7831-4107-9069-09087970A4DC}" type="sibTrans" cxnId="{1D0F79DE-1384-4CD8-A940-1D64F3FD91E9}">
      <dgm:prSet/>
      <dgm:spPr/>
      <dgm:t>
        <a:bodyPr/>
        <a:lstStyle/>
        <a:p>
          <a:endParaRPr lang="en-US"/>
        </a:p>
      </dgm:t>
    </dgm:pt>
    <dgm:pt modelId="{76E2876A-6660-49F9-A68A-FC79D4006C8B}" type="pres">
      <dgm:prSet presAssocID="{889857CA-9EFD-47E9-A4B8-1ABB0A9C7552}" presName="Name0" presStyleCnt="0">
        <dgm:presLayoutVars>
          <dgm:dir/>
          <dgm:resizeHandles val="exact"/>
        </dgm:presLayoutVars>
      </dgm:prSet>
      <dgm:spPr/>
    </dgm:pt>
    <dgm:pt modelId="{43109C0F-3D7A-4C9D-92E4-6D1C959AD665}" type="pres">
      <dgm:prSet presAssocID="{A085DAA6-3CE7-4E18-88D4-CDB40A88B3BD}" presName="node" presStyleLbl="node1" presStyleIdx="0" presStyleCnt="3">
        <dgm:presLayoutVars>
          <dgm:bulletEnabled val="1"/>
        </dgm:presLayoutVars>
      </dgm:prSet>
      <dgm:spPr/>
    </dgm:pt>
    <dgm:pt modelId="{AE2A60FD-66C7-4699-8343-BFFA18562275}" type="pres">
      <dgm:prSet presAssocID="{C8C76821-4411-4DFB-83F9-9B1FAFC583E3}" presName="sibTrans" presStyleLbl="sibTrans2D1" presStyleIdx="0" presStyleCnt="2"/>
      <dgm:spPr/>
    </dgm:pt>
    <dgm:pt modelId="{207D91EC-33EE-441D-9818-A156F3938812}" type="pres">
      <dgm:prSet presAssocID="{C8C76821-4411-4DFB-83F9-9B1FAFC583E3}" presName="connectorText" presStyleLbl="sibTrans2D1" presStyleIdx="0" presStyleCnt="2"/>
      <dgm:spPr/>
    </dgm:pt>
    <dgm:pt modelId="{ACF43B54-19B2-46B8-8624-2ADA060B8EC3}" type="pres">
      <dgm:prSet presAssocID="{AFB8EAED-093A-4DC7-8698-EFF7CE7BDC81}" presName="node" presStyleLbl="node1" presStyleIdx="1" presStyleCnt="3">
        <dgm:presLayoutVars>
          <dgm:bulletEnabled val="1"/>
        </dgm:presLayoutVars>
      </dgm:prSet>
      <dgm:spPr/>
    </dgm:pt>
    <dgm:pt modelId="{38A7852F-BD94-49F7-A188-11D2BC684B28}" type="pres">
      <dgm:prSet presAssocID="{7620BE88-1C2A-4000-A281-9E2A606D5CD5}" presName="sibTrans" presStyleLbl="sibTrans2D1" presStyleIdx="1" presStyleCnt="2"/>
      <dgm:spPr/>
    </dgm:pt>
    <dgm:pt modelId="{E83D6FB9-1B23-4369-866B-1715C2FC07F9}" type="pres">
      <dgm:prSet presAssocID="{7620BE88-1C2A-4000-A281-9E2A606D5CD5}" presName="connectorText" presStyleLbl="sibTrans2D1" presStyleIdx="1" presStyleCnt="2"/>
      <dgm:spPr/>
    </dgm:pt>
    <dgm:pt modelId="{122665C8-B23A-46BF-BE24-6817F19A0932}" type="pres">
      <dgm:prSet presAssocID="{DD5698CB-94B7-4B4E-A0D7-072A6EDF9D26}" presName="node" presStyleLbl="node1" presStyleIdx="2" presStyleCnt="3">
        <dgm:presLayoutVars>
          <dgm:bulletEnabled val="1"/>
        </dgm:presLayoutVars>
      </dgm:prSet>
      <dgm:spPr/>
    </dgm:pt>
  </dgm:ptLst>
  <dgm:cxnLst>
    <dgm:cxn modelId="{A9350C30-C94A-4A6C-B1B8-81BF90663B69}" type="presOf" srcId="{A085DAA6-3CE7-4E18-88D4-CDB40A88B3BD}" destId="{43109C0F-3D7A-4C9D-92E4-6D1C959AD665}" srcOrd="0" destOrd="0" presId="urn:microsoft.com/office/officeart/2005/8/layout/process1"/>
    <dgm:cxn modelId="{AF566A34-6E0B-4A26-A139-367B32133FF2}" type="presOf" srcId="{C8C76821-4411-4DFB-83F9-9B1FAFC583E3}" destId="{207D91EC-33EE-441D-9818-A156F3938812}" srcOrd="1" destOrd="0" presId="urn:microsoft.com/office/officeart/2005/8/layout/process1"/>
    <dgm:cxn modelId="{2A26AF39-0111-4660-B5B3-273EAAC3F22C}" type="presOf" srcId="{889857CA-9EFD-47E9-A4B8-1ABB0A9C7552}" destId="{76E2876A-6660-49F9-A68A-FC79D4006C8B}" srcOrd="0" destOrd="0" presId="urn:microsoft.com/office/officeart/2005/8/layout/process1"/>
    <dgm:cxn modelId="{55B3C03D-0339-4D42-B51D-76186171AB43}" type="presOf" srcId="{DD5698CB-94B7-4B4E-A0D7-072A6EDF9D26}" destId="{122665C8-B23A-46BF-BE24-6817F19A0932}" srcOrd="0" destOrd="0" presId="urn:microsoft.com/office/officeart/2005/8/layout/process1"/>
    <dgm:cxn modelId="{CF595140-755E-4394-B101-1F16219396B0}" type="presOf" srcId="{7620BE88-1C2A-4000-A281-9E2A606D5CD5}" destId="{E83D6FB9-1B23-4369-866B-1715C2FC07F9}" srcOrd="1" destOrd="0" presId="urn:microsoft.com/office/officeart/2005/8/layout/process1"/>
    <dgm:cxn modelId="{089C7A43-858E-4806-9F53-148D5D328E84}" srcId="{889857CA-9EFD-47E9-A4B8-1ABB0A9C7552}" destId="{A085DAA6-3CE7-4E18-88D4-CDB40A88B3BD}" srcOrd="0" destOrd="0" parTransId="{75E89E5A-A7C9-44C0-B1F1-ED448991365B}" sibTransId="{C8C76821-4411-4DFB-83F9-9B1FAFC583E3}"/>
    <dgm:cxn modelId="{0ABF9565-5D79-4689-AD17-D48F59F80D4F}" type="presOf" srcId="{7620BE88-1C2A-4000-A281-9E2A606D5CD5}" destId="{38A7852F-BD94-49F7-A188-11D2BC684B28}" srcOrd="0" destOrd="0" presId="urn:microsoft.com/office/officeart/2005/8/layout/process1"/>
    <dgm:cxn modelId="{1D0F79DE-1384-4CD8-A940-1D64F3FD91E9}" srcId="{889857CA-9EFD-47E9-A4B8-1ABB0A9C7552}" destId="{DD5698CB-94B7-4B4E-A0D7-072A6EDF9D26}" srcOrd="2" destOrd="0" parTransId="{132B7A03-B0C7-4026-9532-5987EAF68331}" sibTransId="{A366CB09-7831-4107-9069-09087970A4DC}"/>
    <dgm:cxn modelId="{3B6077E2-883D-44D0-8AF2-28771AE5AC4B}" type="presOf" srcId="{C8C76821-4411-4DFB-83F9-9B1FAFC583E3}" destId="{AE2A60FD-66C7-4699-8343-BFFA18562275}" srcOrd="0" destOrd="0" presId="urn:microsoft.com/office/officeart/2005/8/layout/process1"/>
    <dgm:cxn modelId="{7C7047EE-49F7-4E7A-B8A5-5BB972FA1763}" srcId="{889857CA-9EFD-47E9-A4B8-1ABB0A9C7552}" destId="{AFB8EAED-093A-4DC7-8698-EFF7CE7BDC81}" srcOrd="1" destOrd="0" parTransId="{DAAFB70E-6E47-4055-AD77-E110AB2E40ED}" sibTransId="{7620BE88-1C2A-4000-A281-9E2A606D5CD5}"/>
    <dgm:cxn modelId="{C2D804F4-4873-491D-A486-4A6B3EC13139}" type="presOf" srcId="{AFB8EAED-093A-4DC7-8698-EFF7CE7BDC81}" destId="{ACF43B54-19B2-46B8-8624-2ADA060B8EC3}" srcOrd="0" destOrd="0" presId="urn:microsoft.com/office/officeart/2005/8/layout/process1"/>
    <dgm:cxn modelId="{FF3B9914-D588-4FEB-9702-F98D938A3A9B}" type="presParOf" srcId="{76E2876A-6660-49F9-A68A-FC79D4006C8B}" destId="{43109C0F-3D7A-4C9D-92E4-6D1C959AD665}" srcOrd="0" destOrd="0" presId="urn:microsoft.com/office/officeart/2005/8/layout/process1"/>
    <dgm:cxn modelId="{51DA0A76-B49A-4E2C-963F-D7D550DCA257}" type="presParOf" srcId="{76E2876A-6660-49F9-A68A-FC79D4006C8B}" destId="{AE2A60FD-66C7-4699-8343-BFFA18562275}" srcOrd="1" destOrd="0" presId="urn:microsoft.com/office/officeart/2005/8/layout/process1"/>
    <dgm:cxn modelId="{F61422E9-6995-4D3F-85BF-80A543937E66}" type="presParOf" srcId="{AE2A60FD-66C7-4699-8343-BFFA18562275}" destId="{207D91EC-33EE-441D-9818-A156F3938812}" srcOrd="0" destOrd="0" presId="urn:microsoft.com/office/officeart/2005/8/layout/process1"/>
    <dgm:cxn modelId="{C444B553-D14D-43E9-B201-4D858A4364D5}" type="presParOf" srcId="{76E2876A-6660-49F9-A68A-FC79D4006C8B}" destId="{ACF43B54-19B2-46B8-8624-2ADA060B8EC3}" srcOrd="2" destOrd="0" presId="urn:microsoft.com/office/officeart/2005/8/layout/process1"/>
    <dgm:cxn modelId="{2376425B-3B8E-4402-A29A-6C8E02ED3687}" type="presParOf" srcId="{76E2876A-6660-49F9-A68A-FC79D4006C8B}" destId="{38A7852F-BD94-49F7-A188-11D2BC684B28}" srcOrd="3" destOrd="0" presId="urn:microsoft.com/office/officeart/2005/8/layout/process1"/>
    <dgm:cxn modelId="{A271AC49-4457-47DC-8206-F64EBC5D6B26}" type="presParOf" srcId="{38A7852F-BD94-49F7-A188-11D2BC684B28}" destId="{E83D6FB9-1B23-4369-866B-1715C2FC07F9}" srcOrd="0" destOrd="0" presId="urn:microsoft.com/office/officeart/2005/8/layout/process1"/>
    <dgm:cxn modelId="{43E08B1E-965E-45ED-AED0-C542FB448B5B}" type="presParOf" srcId="{76E2876A-6660-49F9-A68A-FC79D4006C8B}" destId="{122665C8-B23A-46BF-BE24-6817F19A0932}"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9857CA-9EFD-47E9-A4B8-1ABB0A9C7552}" type="doc">
      <dgm:prSet loTypeId="urn:microsoft.com/office/officeart/2005/8/layout/process1" loCatId="process" qsTypeId="urn:microsoft.com/office/officeart/2005/8/quickstyle/simple3" qsCatId="simple" csTypeId="urn:microsoft.com/office/officeart/2005/8/colors/accent1_2" csCatId="accent1" phldr="1"/>
      <dgm:spPr/>
    </dgm:pt>
    <dgm:pt modelId="{A085DAA6-3CE7-4E18-88D4-CDB40A88B3BD}">
      <dgm:prSet phldrT="[Text]" custT="1"/>
      <dgm:spPr>
        <a:solidFill>
          <a:schemeClr val="accent4">
            <a:lumMod val="40000"/>
            <a:lumOff val="60000"/>
          </a:schemeClr>
        </a:solidFill>
      </dgm:spPr>
      <dgm:t>
        <a:bodyPr/>
        <a:lstStyle/>
        <a:p>
          <a:r>
            <a:rPr lang="en-US" sz="2800" b="1" dirty="0"/>
            <a:t>Body Paragraphs</a:t>
          </a:r>
        </a:p>
      </dgm:t>
    </dgm:pt>
    <dgm:pt modelId="{75E89E5A-A7C9-44C0-B1F1-ED448991365B}" type="parTrans" cxnId="{089C7A43-858E-4806-9F53-148D5D328E84}">
      <dgm:prSet/>
      <dgm:spPr/>
      <dgm:t>
        <a:bodyPr/>
        <a:lstStyle/>
        <a:p>
          <a:endParaRPr lang="en-US"/>
        </a:p>
      </dgm:t>
    </dgm:pt>
    <dgm:pt modelId="{C8C76821-4411-4DFB-83F9-9B1FAFC583E3}" type="sibTrans" cxnId="{089C7A43-858E-4806-9F53-148D5D328E84}">
      <dgm:prSet/>
      <dgm:spPr/>
      <dgm:t>
        <a:bodyPr/>
        <a:lstStyle/>
        <a:p>
          <a:endParaRPr lang="en-US"/>
        </a:p>
      </dgm:t>
    </dgm:pt>
    <dgm:pt modelId="{AFB8EAED-093A-4DC7-8698-EFF7CE7BDC81}">
      <dgm:prSet phldrT="[Text]" custT="1"/>
      <dgm:spPr>
        <a:solidFill>
          <a:schemeClr val="accent4">
            <a:lumMod val="20000"/>
            <a:lumOff val="80000"/>
          </a:schemeClr>
        </a:solidFill>
      </dgm:spPr>
      <dgm:t>
        <a:bodyPr/>
        <a:lstStyle/>
        <a:p>
          <a:r>
            <a:rPr lang="en-US" sz="2800" b="1" dirty="0"/>
            <a:t>Main Points</a:t>
          </a:r>
        </a:p>
      </dgm:t>
    </dgm:pt>
    <dgm:pt modelId="{DAAFB70E-6E47-4055-AD77-E110AB2E40ED}" type="parTrans" cxnId="{7C7047EE-49F7-4E7A-B8A5-5BB972FA1763}">
      <dgm:prSet/>
      <dgm:spPr/>
      <dgm:t>
        <a:bodyPr/>
        <a:lstStyle/>
        <a:p>
          <a:endParaRPr lang="en-US"/>
        </a:p>
      </dgm:t>
    </dgm:pt>
    <dgm:pt modelId="{7620BE88-1C2A-4000-A281-9E2A606D5CD5}" type="sibTrans" cxnId="{7C7047EE-49F7-4E7A-B8A5-5BB972FA1763}">
      <dgm:prSet/>
      <dgm:spPr/>
      <dgm:t>
        <a:bodyPr/>
        <a:lstStyle/>
        <a:p>
          <a:endParaRPr lang="en-US"/>
        </a:p>
      </dgm:t>
    </dgm:pt>
    <dgm:pt modelId="{DD5698CB-94B7-4B4E-A0D7-072A6EDF9D26}">
      <dgm:prSet phldrT="[Text]" custT="1"/>
      <dgm:spPr>
        <a:solidFill>
          <a:schemeClr val="accent4">
            <a:lumMod val="20000"/>
            <a:lumOff val="80000"/>
          </a:schemeClr>
        </a:solidFill>
      </dgm:spPr>
      <dgm:t>
        <a:bodyPr/>
        <a:lstStyle/>
        <a:p>
          <a:r>
            <a:rPr lang="en-US" sz="2800" b="1" dirty="0"/>
            <a:t>Supporting details</a:t>
          </a:r>
        </a:p>
      </dgm:t>
    </dgm:pt>
    <dgm:pt modelId="{132B7A03-B0C7-4026-9532-5987EAF68331}" type="parTrans" cxnId="{1D0F79DE-1384-4CD8-A940-1D64F3FD91E9}">
      <dgm:prSet/>
      <dgm:spPr/>
      <dgm:t>
        <a:bodyPr/>
        <a:lstStyle/>
        <a:p>
          <a:endParaRPr lang="en-US"/>
        </a:p>
      </dgm:t>
    </dgm:pt>
    <dgm:pt modelId="{A366CB09-7831-4107-9069-09087970A4DC}" type="sibTrans" cxnId="{1D0F79DE-1384-4CD8-A940-1D64F3FD91E9}">
      <dgm:prSet/>
      <dgm:spPr/>
      <dgm:t>
        <a:bodyPr/>
        <a:lstStyle/>
        <a:p>
          <a:endParaRPr lang="en-US"/>
        </a:p>
      </dgm:t>
    </dgm:pt>
    <dgm:pt modelId="{76E2876A-6660-49F9-A68A-FC79D4006C8B}" type="pres">
      <dgm:prSet presAssocID="{889857CA-9EFD-47E9-A4B8-1ABB0A9C7552}" presName="Name0" presStyleCnt="0">
        <dgm:presLayoutVars>
          <dgm:dir/>
          <dgm:resizeHandles val="exact"/>
        </dgm:presLayoutVars>
      </dgm:prSet>
      <dgm:spPr/>
    </dgm:pt>
    <dgm:pt modelId="{43109C0F-3D7A-4C9D-92E4-6D1C959AD665}" type="pres">
      <dgm:prSet presAssocID="{A085DAA6-3CE7-4E18-88D4-CDB40A88B3BD}" presName="node" presStyleLbl="node1" presStyleIdx="0" presStyleCnt="3">
        <dgm:presLayoutVars>
          <dgm:bulletEnabled val="1"/>
        </dgm:presLayoutVars>
      </dgm:prSet>
      <dgm:spPr/>
    </dgm:pt>
    <dgm:pt modelId="{AE2A60FD-66C7-4699-8343-BFFA18562275}" type="pres">
      <dgm:prSet presAssocID="{C8C76821-4411-4DFB-83F9-9B1FAFC583E3}" presName="sibTrans" presStyleLbl="sibTrans2D1" presStyleIdx="0" presStyleCnt="2"/>
      <dgm:spPr/>
    </dgm:pt>
    <dgm:pt modelId="{207D91EC-33EE-441D-9818-A156F3938812}" type="pres">
      <dgm:prSet presAssocID="{C8C76821-4411-4DFB-83F9-9B1FAFC583E3}" presName="connectorText" presStyleLbl="sibTrans2D1" presStyleIdx="0" presStyleCnt="2"/>
      <dgm:spPr/>
    </dgm:pt>
    <dgm:pt modelId="{ACF43B54-19B2-46B8-8624-2ADA060B8EC3}" type="pres">
      <dgm:prSet presAssocID="{AFB8EAED-093A-4DC7-8698-EFF7CE7BDC81}" presName="node" presStyleLbl="node1" presStyleIdx="1" presStyleCnt="3">
        <dgm:presLayoutVars>
          <dgm:bulletEnabled val="1"/>
        </dgm:presLayoutVars>
      </dgm:prSet>
      <dgm:spPr/>
    </dgm:pt>
    <dgm:pt modelId="{38A7852F-BD94-49F7-A188-11D2BC684B28}" type="pres">
      <dgm:prSet presAssocID="{7620BE88-1C2A-4000-A281-9E2A606D5CD5}" presName="sibTrans" presStyleLbl="sibTrans2D1" presStyleIdx="1" presStyleCnt="2"/>
      <dgm:spPr/>
    </dgm:pt>
    <dgm:pt modelId="{E83D6FB9-1B23-4369-866B-1715C2FC07F9}" type="pres">
      <dgm:prSet presAssocID="{7620BE88-1C2A-4000-A281-9E2A606D5CD5}" presName="connectorText" presStyleLbl="sibTrans2D1" presStyleIdx="1" presStyleCnt="2"/>
      <dgm:spPr/>
    </dgm:pt>
    <dgm:pt modelId="{122665C8-B23A-46BF-BE24-6817F19A0932}" type="pres">
      <dgm:prSet presAssocID="{DD5698CB-94B7-4B4E-A0D7-072A6EDF9D26}" presName="node" presStyleLbl="node1" presStyleIdx="2" presStyleCnt="3">
        <dgm:presLayoutVars>
          <dgm:bulletEnabled val="1"/>
        </dgm:presLayoutVars>
      </dgm:prSet>
      <dgm:spPr/>
    </dgm:pt>
  </dgm:ptLst>
  <dgm:cxnLst>
    <dgm:cxn modelId="{A9350C30-C94A-4A6C-B1B8-81BF90663B69}" type="presOf" srcId="{A085DAA6-3CE7-4E18-88D4-CDB40A88B3BD}" destId="{43109C0F-3D7A-4C9D-92E4-6D1C959AD665}" srcOrd="0" destOrd="0" presId="urn:microsoft.com/office/officeart/2005/8/layout/process1"/>
    <dgm:cxn modelId="{AF566A34-6E0B-4A26-A139-367B32133FF2}" type="presOf" srcId="{C8C76821-4411-4DFB-83F9-9B1FAFC583E3}" destId="{207D91EC-33EE-441D-9818-A156F3938812}" srcOrd="1" destOrd="0" presId="urn:microsoft.com/office/officeart/2005/8/layout/process1"/>
    <dgm:cxn modelId="{2A26AF39-0111-4660-B5B3-273EAAC3F22C}" type="presOf" srcId="{889857CA-9EFD-47E9-A4B8-1ABB0A9C7552}" destId="{76E2876A-6660-49F9-A68A-FC79D4006C8B}" srcOrd="0" destOrd="0" presId="urn:microsoft.com/office/officeart/2005/8/layout/process1"/>
    <dgm:cxn modelId="{55B3C03D-0339-4D42-B51D-76186171AB43}" type="presOf" srcId="{DD5698CB-94B7-4B4E-A0D7-072A6EDF9D26}" destId="{122665C8-B23A-46BF-BE24-6817F19A0932}" srcOrd="0" destOrd="0" presId="urn:microsoft.com/office/officeart/2005/8/layout/process1"/>
    <dgm:cxn modelId="{CF595140-755E-4394-B101-1F16219396B0}" type="presOf" srcId="{7620BE88-1C2A-4000-A281-9E2A606D5CD5}" destId="{E83D6FB9-1B23-4369-866B-1715C2FC07F9}" srcOrd="1" destOrd="0" presId="urn:microsoft.com/office/officeart/2005/8/layout/process1"/>
    <dgm:cxn modelId="{089C7A43-858E-4806-9F53-148D5D328E84}" srcId="{889857CA-9EFD-47E9-A4B8-1ABB0A9C7552}" destId="{A085DAA6-3CE7-4E18-88D4-CDB40A88B3BD}" srcOrd="0" destOrd="0" parTransId="{75E89E5A-A7C9-44C0-B1F1-ED448991365B}" sibTransId="{C8C76821-4411-4DFB-83F9-9B1FAFC583E3}"/>
    <dgm:cxn modelId="{0ABF9565-5D79-4689-AD17-D48F59F80D4F}" type="presOf" srcId="{7620BE88-1C2A-4000-A281-9E2A606D5CD5}" destId="{38A7852F-BD94-49F7-A188-11D2BC684B28}" srcOrd="0" destOrd="0" presId="urn:microsoft.com/office/officeart/2005/8/layout/process1"/>
    <dgm:cxn modelId="{1D0F79DE-1384-4CD8-A940-1D64F3FD91E9}" srcId="{889857CA-9EFD-47E9-A4B8-1ABB0A9C7552}" destId="{DD5698CB-94B7-4B4E-A0D7-072A6EDF9D26}" srcOrd="2" destOrd="0" parTransId="{132B7A03-B0C7-4026-9532-5987EAF68331}" sibTransId="{A366CB09-7831-4107-9069-09087970A4DC}"/>
    <dgm:cxn modelId="{3B6077E2-883D-44D0-8AF2-28771AE5AC4B}" type="presOf" srcId="{C8C76821-4411-4DFB-83F9-9B1FAFC583E3}" destId="{AE2A60FD-66C7-4699-8343-BFFA18562275}" srcOrd="0" destOrd="0" presId="urn:microsoft.com/office/officeart/2005/8/layout/process1"/>
    <dgm:cxn modelId="{7C7047EE-49F7-4E7A-B8A5-5BB972FA1763}" srcId="{889857CA-9EFD-47E9-A4B8-1ABB0A9C7552}" destId="{AFB8EAED-093A-4DC7-8698-EFF7CE7BDC81}" srcOrd="1" destOrd="0" parTransId="{DAAFB70E-6E47-4055-AD77-E110AB2E40ED}" sibTransId="{7620BE88-1C2A-4000-A281-9E2A606D5CD5}"/>
    <dgm:cxn modelId="{C2D804F4-4873-491D-A486-4A6B3EC13139}" type="presOf" srcId="{AFB8EAED-093A-4DC7-8698-EFF7CE7BDC81}" destId="{ACF43B54-19B2-46B8-8624-2ADA060B8EC3}" srcOrd="0" destOrd="0" presId="urn:microsoft.com/office/officeart/2005/8/layout/process1"/>
    <dgm:cxn modelId="{FF3B9914-D588-4FEB-9702-F98D938A3A9B}" type="presParOf" srcId="{76E2876A-6660-49F9-A68A-FC79D4006C8B}" destId="{43109C0F-3D7A-4C9D-92E4-6D1C959AD665}" srcOrd="0" destOrd="0" presId="urn:microsoft.com/office/officeart/2005/8/layout/process1"/>
    <dgm:cxn modelId="{51DA0A76-B49A-4E2C-963F-D7D550DCA257}" type="presParOf" srcId="{76E2876A-6660-49F9-A68A-FC79D4006C8B}" destId="{AE2A60FD-66C7-4699-8343-BFFA18562275}" srcOrd="1" destOrd="0" presId="urn:microsoft.com/office/officeart/2005/8/layout/process1"/>
    <dgm:cxn modelId="{F61422E9-6995-4D3F-85BF-80A543937E66}" type="presParOf" srcId="{AE2A60FD-66C7-4699-8343-BFFA18562275}" destId="{207D91EC-33EE-441D-9818-A156F3938812}" srcOrd="0" destOrd="0" presId="urn:microsoft.com/office/officeart/2005/8/layout/process1"/>
    <dgm:cxn modelId="{C444B553-D14D-43E9-B201-4D858A4364D5}" type="presParOf" srcId="{76E2876A-6660-49F9-A68A-FC79D4006C8B}" destId="{ACF43B54-19B2-46B8-8624-2ADA060B8EC3}" srcOrd="2" destOrd="0" presId="urn:microsoft.com/office/officeart/2005/8/layout/process1"/>
    <dgm:cxn modelId="{2376425B-3B8E-4402-A29A-6C8E02ED3687}" type="presParOf" srcId="{76E2876A-6660-49F9-A68A-FC79D4006C8B}" destId="{38A7852F-BD94-49F7-A188-11D2BC684B28}" srcOrd="3" destOrd="0" presId="urn:microsoft.com/office/officeart/2005/8/layout/process1"/>
    <dgm:cxn modelId="{A271AC49-4457-47DC-8206-F64EBC5D6B26}" type="presParOf" srcId="{38A7852F-BD94-49F7-A188-11D2BC684B28}" destId="{E83D6FB9-1B23-4369-866B-1715C2FC07F9}" srcOrd="0" destOrd="0" presId="urn:microsoft.com/office/officeart/2005/8/layout/process1"/>
    <dgm:cxn modelId="{43E08B1E-965E-45ED-AED0-C542FB448B5B}" type="presParOf" srcId="{76E2876A-6660-49F9-A68A-FC79D4006C8B}" destId="{122665C8-B23A-46BF-BE24-6817F19A0932}" srcOrd="4"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9857CA-9EFD-47E9-A4B8-1ABB0A9C7552}" type="doc">
      <dgm:prSet loTypeId="urn:microsoft.com/office/officeart/2005/8/layout/process1" loCatId="process" qsTypeId="urn:microsoft.com/office/officeart/2005/8/quickstyle/simple3" qsCatId="simple" csTypeId="urn:microsoft.com/office/officeart/2005/8/colors/accent1_2" csCatId="accent1" phldr="1"/>
      <dgm:spPr/>
    </dgm:pt>
    <dgm:pt modelId="{A085DAA6-3CE7-4E18-88D4-CDB40A88B3BD}">
      <dgm:prSet phldrT="[Text]" custT="1"/>
      <dgm:spPr>
        <a:solidFill>
          <a:schemeClr val="accent5">
            <a:lumMod val="60000"/>
            <a:lumOff val="40000"/>
          </a:schemeClr>
        </a:solidFill>
      </dgm:spPr>
      <dgm:t>
        <a:bodyPr/>
        <a:lstStyle/>
        <a:p>
          <a:r>
            <a:rPr lang="en-US" sz="2800" b="1" dirty="0"/>
            <a:t>Conclusion</a:t>
          </a:r>
        </a:p>
      </dgm:t>
    </dgm:pt>
    <dgm:pt modelId="{75E89E5A-A7C9-44C0-B1F1-ED448991365B}" type="parTrans" cxnId="{089C7A43-858E-4806-9F53-148D5D328E84}">
      <dgm:prSet/>
      <dgm:spPr/>
      <dgm:t>
        <a:bodyPr/>
        <a:lstStyle/>
        <a:p>
          <a:endParaRPr lang="en-US"/>
        </a:p>
      </dgm:t>
    </dgm:pt>
    <dgm:pt modelId="{C8C76821-4411-4DFB-83F9-9B1FAFC583E3}" type="sibTrans" cxnId="{089C7A43-858E-4806-9F53-148D5D328E84}">
      <dgm:prSet/>
      <dgm:spPr/>
      <dgm:t>
        <a:bodyPr/>
        <a:lstStyle/>
        <a:p>
          <a:endParaRPr lang="en-US"/>
        </a:p>
      </dgm:t>
    </dgm:pt>
    <dgm:pt modelId="{AFB8EAED-093A-4DC7-8698-EFF7CE7BDC81}">
      <dgm:prSet phldrT="[Text]" custT="1"/>
      <dgm:spPr>
        <a:solidFill>
          <a:schemeClr val="accent5">
            <a:lumMod val="40000"/>
            <a:lumOff val="60000"/>
          </a:schemeClr>
        </a:solidFill>
      </dgm:spPr>
      <dgm:t>
        <a:bodyPr/>
        <a:lstStyle/>
        <a:p>
          <a:r>
            <a:rPr lang="en-US" sz="2800" b="1" dirty="0" err="1"/>
            <a:t>Summarising</a:t>
          </a:r>
          <a:endParaRPr lang="en-US" sz="2800" b="1" dirty="0"/>
        </a:p>
      </dgm:t>
    </dgm:pt>
    <dgm:pt modelId="{DAAFB70E-6E47-4055-AD77-E110AB2E40ED}" type="parTrans" cxnId="{7C7047EE-49F7-4E7A-B8A5-5BB972FA1763}">
      <dgm:prSet/>
      <dgm:spPr/>
      <dgm:t>
        <a:bodyPr/>
        <a:lstStyle/>
        <a:p>
          <a:endParaRPr lang="en-US"/>
        </a:p>
      </dgm:t>
    </dgm:pt>
    <dgm:pt modelId="{7620BE88-1C2A-4000-A281-9E2A606D5CD5}" type="sibTrans" cxnId="{7C7047EE-49F7-4E7A-B8A5-5BB972FA1763}">
      <dgm:prSet/>
      <dgm:spPr/>
      <dgm:t>
        <a:bodyPr/>
        <a:lstStyle/>
        <a:p>
          <a:endParaRPr lang="en-US"/>
        </a:p>
      </dgm:t>
    </dgm:pt>
    <dgm:pt modelId="{DD5698CB-94B7-4B4E-A0D7-072A6EDF9D26}">
      <dgm:prSet phldrT="[Text]" custT="1"/>
      <dgm:spPr>
        <a:solidFill>
          <a:schemeClr val="accent5">
            <a:lumMod val="40000"/>
            <a:lumOff val="60000"/>
          </a:schemeClr>
        </a:solidFill>
      </dgm:spPr>
      <dgm:t>
        <a:bodyPr/>
        <a:lstStyle/>
        <a:p>
          <a:r>
            <a:rPr lang="en-US" sz="2800" b="1" dirty="0"/>
            <a:t>Restating Central Idea</a:t>
          </a:r>
        </a:p>
      </dgm:t>
    </dgm:pt>
    <dgm:pt modelId="{132B7A03-B0C7-4026-9532-5987EAF68331}" type="parTrans" cxnId="{1D0F79DE-1384-4CD8-A940-1D64F3FD91E9}">
      <dgm:prSet/>
      <dgm:spPr/>
      <dgm:t>
        <a:bodyPr/>
        <a:lstStyle/>
        <a:p>
          <a:endParaRPr lang="en-US"/>
        </a:p>
      </dgm:t>
    </dgm:pt>
    <dgm:pt modelId="{A366CB09-7831-4107-9069-09087970A4DC}" type="sibTrans" cxnId="{1D0F79DE-1384-4CD8-A940-1D64F3FD91E9}">
      <dgm:prSet/>
      <dgm:spPr/>
      <dgm:t>
        <a:bodyPr/>
        <a:lstStyle/>
        <a:p>
          <a:endParaRPr lang="en-US"/>
        </a:p>
      </dgm:t>
    </dgm:pt>
    <dgm:pt modelId="{76E2876A-6660-49F9-A68A-FC79D4006C8B}" type="pres">
      <dgm:prSet presAssocID="{889857CA-9EFD-47E9-A4B8-1ABB0A9C7552}" presName="Name0" presStyleCnt="0">
        <dgm:presLayoutVars>
          <dgm:dir/>
          <dgm:resizeHandles val="exact"/>
        </dgm:presLayoutVars>
      </dgm:prSet>
      <dgm:spPr/>
    </dgm:pt>
    <dgm:pt modelId="{43109C0F-3D7A-4C9D-92E4-6D1C959AD665}" type="pres">
      <dgm:prSet presAssocID="{A085DAA6-3CE7-4E18-88D4-CDB40A88B3BD}" presName="node" presStyleLbl="node1" presStyleIdx="0" presStyleCnt="3">
        <dgm:presLayoutVars>
          <dgm:bulletEnabled val="1"/>
        </dgm:presLayoutVars>
      </dgm:prSet>
      <dgm:spPr/>
    </dgm:pt>
    <dgm:pt modelId="{AE2A60FD-66C7-4699-8343-BFFA18562275}" type="pres">
      <dgm:prSet presAssocID="{C8C76821-4411-4DFB-83F9-9B1FAFC583E3}" presName="sibTrans" presStyleLbl="sibTrans2D1" presStyleIdx="0" presStyleCnt="2"/>
      <dgm:spPr/>
    </dgm:pt>
    <dgm:pt modelId="{207D91EC-33EE-441D-9818-A156F3938812}" type="pres">
      <dgm:prSet presAssocID="{C8C76821-4411-4DFB-83F9-9B1FAFC583E3}" presName="connectorText" presStyleLbl="sibTrans2D1" presStyleIdx="0" presStyleCnt="2"/>
      <dgm:spPr/>
    </dgm:pt>
    <dgm:pt modelId="{ACF43B54-19B2-46B8-8624-2ADA060B8EC3}" type="pres">
      <dgm:prSet presAssocID="{AFB8EAED-093A-4DC7-8698-EFF7CE7BDC81}" presName="node" presStyleLbl="node1" presStyleIdx="1" presStyleCnt="3">
        <dgm:presLayoutVars>
          <dgm:bulletEnabled val="1"/>
        </dgm:presLayoutVars>
      </dgm:prSet>
      <dgm:spPr/>
    </dgm:pt>
    <dgm:pt modelId="{38A7852F-BD94-49F7-A188-11D2BC684B28}" type="pres">
      <dgm:prSet presAssocID="{7620BE88-1C2A-4000-A281-9E2A606D5CD5}" presName="sibTrans" presStyleLbl="sibTrans2D1" presStyleIdx="1" presStyleCnt="2"/>
      <dgm:spPr/>
    </dgm:pt>
    <dgm:pt modelId="{E83D6FB9-1B23-4369-866B-1715C2FC07F9}" type="pres">
      <dgm:prSet presAssocID="{7620BE88-1C2A-4000-A281-9E2A606D5CD5}" presName="connectorText" presStyleLbl="sibTrans2D1" presStyleIdx="1" presStyleCnt="2"/>
      <dgm:spPr/>
    </dgm:pt>
    <dgm:pt modelId="{122665C8-B23A-46BF-BE24-6817F19A0932}" type="pres">
      <dgm:prSet presAssocID="{DD5698CB-94B7-4B4E-A0D7-072A6EDF9D26}" presName="node" presStyleLbl="node1" presStyleIdx="2" presStyleCnt="3">
        <dgm:presLayoutVars>
          <dgm:bulletEnabled val="1"/>
        </dgm:presLayoutVars>
      </dgm:prSet>
      <dgm:spPr/>
    </dgm:pt>
  </dgm:ptLst>
  <dgm:cxnLst>
    <dgm:cxn modelId="{57605D3A-8F00-4C07-BC71-2F1F563974A6}" type="presOf" srcId="{DD5698CB-94B7-4B4E-A0D7-072A6EDF9D26}" destId="{122665C8-B23A-46BF-BE24-6817F19A0932}" srcOrd="0" destOrd="0" presId="urn:microsoft.com/office/officeart/2005/8/layout/process1"/>
    <dgm:cxn modelId="{6CF0C13C-3049-4495-8400-4F9D78CB1BC9}" type="presOf" srcId="{C8C76821-4411-4DFB-83F9-9B1FAFC583E3}" destId="{AE2A60FD-66C7-4699-8343-BFFA18562275}" srcOrd="0" destOrd="0" presId="urn:microsoft.com/office/officeart/2005/8/layout/process1"/>
    <dgm:cxn modelId="{9E685A42-3F48-455E-8021-1785CF240B00}" type="presOf" srcId="{C8C76821-4411-4DFB-83F9-9B1FAFC583E3}" destId="{207D91EC-33EE-441D-9818-A156F3938812}" srcOrd="1" destOrd="0" presId="urn:microsoft.com/office/officeart/2005/8/layout/process1"/>
    <dgm:cxn modelId="{089C7A43-858E-4806-9F53-148D5D328E84}" srcId="{889857CA-9EFD-47E9-A4B8-1ABB0A9C7552}" destId="{A085DAA6-3CE7-4E18-88D4-CDB40A88B3BD}" srcOrd="0" destOrd="0" parTransId="{75E89E5A-A7C9-44C0-B1F1-ED448991365B}" sibTransId="{C8C76821-4411-4DFB-83F9-9B1FAFC583E3}"/>
    <dgm:cxn modelId="{95C2686A-16A5-4D99-8276-AE77CD8AA6A5}" type="presOf" srcId="{7620BE88-1C2A-4000-A281-9E2A606D5CD5}" destId="{38A7852F-BD94-49F7-A188-11D2BC684B28}" srcOrd="0" destOrd="0" presId="urn:microsoft.com/office/officeart/2005/8/layout/process1"/>
    <dgm:cxn modelId="{0F61AD54-2A8D-40CF-8A8F-F32519C412CF}" type="presOf" srcId="{A085DAA6-3CE7-4E18-88D4-CDB40A88B3BD}" destId="{43109C0F-3D7A-4C9D-92E4-6D1C959AD665}" srcOrd="0" destOrd="0" presId="urn:microsoft.com/office/officeart/2005/8/layout/process1"/>
    <dgm:cxn modelId="{8F44BD55-75CE-43F4-927B-F1ACBA3B6316}" type="presOf" srcId="{AFB8EAED-093A-4DC7-8698-EFF7CE7BDC81}" destId="{ACF43B54-19B2-46B8-8624-2ADA060B8EC3}" srcOrd="0" destOrd="0" presId="urn:microsoft.com/office/officeart/2005/8/layout/process1"/>
    <dgm:cxn modelId="{9DB9FD58-0CFD-4453-B9EF-D77BC0407187}" type="presOf" srcId="{889857CA-9EFD-47E9-A4B8-1ABB0A9C7552}" destId="{76E2876A-6660-49F9-A68A-FC79D4006C8B}" srcOrd="0" destOrd="0" presId="urn:microsoft.com/office/officeart/2005/8/layout/process1"/>
    <dgm:cxn modelId="{DF2B62B3-875C-4C15-91F8-815906917257}" type="presOf" srcId="{7620BE88-1C2A-4000-A281-9E2A606D5CD5}" destId="{E83D6FB9-1B23-4369-866B-1715C2FC07F9}" srcOrd="1" destOrd="0" presId="urn:microsoft.com/office/officeart/2005/8/layout/process1"/>
    <dgm:cxn modelId="{1D0F79DE-1384-4CD8-A940-1D64F3FD91E9}" srcId="{889857CA-9EFD-47E9-A4B8-1ABB0A9C7552}" destId="{DD5698CB-94B7-4B4E-A0D7-072A6EDF9D26}" srcOrd="2" destOrd="0" parTransId="{132B7A03-B0C7-4026-9532-5987EAF68331}" sibTransId="{A366CB09-7831-4107-9069-09087970A4DC}"/>
    <dgm:cxn modelId="{7C7047EE-49F7-4E7A-B8A5-5BB972FA1763}" srcId="{889857CA-9EFD-47E9-A4B8-1ABB0A9C7552}" destId="{AFB8EAED-093A-4DC7-8698-EFF7CE7BDC81}" srcOrd="1" destOrd="0" parTransId="{DAAFB70E-6E47-4055-AD77-E110AB2E40ED}" sibTransId="{7620BE88-1C2A-4000-A281-9E2A606D5CD5}"/>
    <dgm:cxn modelId="{D976F22B-3FFE-45F2-A5A3-9DF084AF3B15}" type="presParOf" srcId="{76E2876A-6660-49F9-A68A-FC79D4006C8B}" destId="{43109C0F-3D7A-4C9D-92E4-6D1C959AD665}" srcOrd="0" destOrd="0" presId="urn:microsoft.com/office/officeart/2005/8/layout/process1"/>
    <dgm:cxn modelId="{27D928E8-F482-4AB1-8F1B-17DAF364D1C7}" type="presParOf" srcId="{76E2876A-6660-49F9-A68A-FC79D4006C8B}" destId="{AE2A60FD-66C7-4699-8343-BFFA18562275}" srcOrd="1" destOrd="0" presId="urn:microsoft.com/office/officeart/2005/8/layout/process1"/>
    <dgm:cxn modelId="{4A966CC3-9CD4-4113-8E90-A5B281CB0D1A}" type="presParOf" srcId="{AE2A60FD-66C7-4699-8343-BFFA18562275}" destId="{207D91EC-33EE-441D-9818-A156F3938812}" srcOrd="0" destOrd="0" presId="urn:microsoft.com/office/officeart/2005/8/layout/process1"/>
    <dgm:cxn modelId="{9164C168-EB57-46E0-9DA8-EEDA95B86826}" type="presParOf" srcId="{76E2876A-6660-49F9-A68A-FC79D4006C8B}" destId="{ACF43B54-19B2-46B8-8624-2ADA060B8EC3}" srcOrd="2" destOrd="0" presId="urn:microsoft.com/office/officeart/2005/8/layout/process1"/>
    <dgm:cxn modelId="{0F715033-140E-4840-8335-039AF22A91D1}" type="presParOf" srcId="{76E2876A-6660-49F9-A68A-FC79D4006C8B}" destId="{38A7852F-BD94-49F7-A188-11D2BC684B28}" srcOrd="3" destOrd="0" presId="urn:microsoft.com/office/officeart/2005/8/layout/process1"/>
    <dgm:cxn modelId="{1BB8E0AB-587B-462A-9FA7-21D4FD857ECD}" type="presParOf" srcId="{38A7852F-BD94-49F7-A188-11D2BC684B28}" destId="{E83D6FB9-1B23-4369-866B-1715C2FC07F9}" srcOrd="0" destOrd="0" presId="urn:microsoft.com/office/officeart/2005/8/layout/process1"/>
    <dgm:cxn modelId="{D6338C66-ECF0-40AE-8AC7-329A20633D25}" type="presParOf" srcId="{76E2876A-6660-49F9-A68A-FC79D4006C8B}" destId="{122665C8-B23A-46BF-BE24-6817F19A0932}" srcOrd="4"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9C0F-3D7A-4C9D-92E4-6D1C959AD665}">
      <dsp:nvSpPr>
        <dsp:cNvPr id="0" name=""/>
        <dsp:cNvSpPr/>
      </dsp:nvSpPr>
      <dsp:spPr>
        <a:xfrm>
          <a:off x="8410" y="351642"/>
          <a:ext cx="2513810" cy="1508286"/>
        </a:xfrm>
        <a:prstGeom prst="roundRect">
          <a:avLst>
            <a:gd name="adj" fmla="val 10000"/>
          </a:avLst>
        </a:prstGeom>
        <a:solidFill>
          <a:schemeClr val="accent2">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Introduction</a:t>
          </a:r>
        </a:p>
      </dsp:txBody>
      <dsp:txXfrm>
        <a:off x="52586" y="395818"/>
        <a:ext cx="2425458" cy="1419934"/>
      </dsp:txXfrm>
    </dsp:sp>
    <dsp:sp modelId="{AE2A60FD-66C7-4699-8343-BFFA18562275}">
      <dsp:nvSpPr>
        <dsp:cNvPr id="0" name=""/>
        <dsp:cNvSpPr/>
      </dsp:nvSpPr>
      <dsp:spPr>
        <a:xfrm>
          <a:off x="2773602" y="794073"/>
          <a:ext cx="532927" cy="6234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2773602" y="918758"/>
        <a:ext cx="373049" cy="374055"/>
      </dsp:txXfrm>
    </dsp:sp>
    <dsp:sp modelId="{ACF43B54-19B2-46B8-8624-2ADA060B8EC3}">
      <dsp:nvSpPr>
        <dsp:cNvPr id="0" name=""/>
        <dsp:cNvSpPr/>
      </dsp:nvSpPr>
      <dsp:spPr>
        <a:xfrm>
          <a:off x="3527745" y="351642"/>
          <a:ext cx="2513810" cy="1508286"/>
        </a:xfrm>
        <a:prstGeom prst="roundRect">
          <a:avLst>
            <a:gd name="adj" fmla="val 10000"/>
          </a:avLst>
        </a:prstGeom>
        <a:solidFill>
          <a:schemeClr val="accent2">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Background</a:t>
          </a:r>
        </a:p>
      </dsp:txBody>
      <dsp:txXfrm>
        <a:off x="3571921" y="395818"/>
        <a:ext cx="2425458" cy="1419934"/>
      </dsp:txXfrm>
    </dsp:sp>
    <dsp:sp modelId="{38A7852F-BD94-49F7-A188-11D2BC684B28}">
      <dsp:nvSpPr>
        <dsp:cNvPr id="0" name=""/>
        <dsp:cNvSpPr/>
      </dsp:nvSpPr>
      <dsp:spPr>
        <a:xfrm>
          <a:off x="6292937" y="794073"/>
          <a:ext cx="532927" cy="6234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292937" y="918758"/>
        <a:ext cx="373049" cy="374055"/>
      </dsp:txXfrm>
    </dsp:sp>
    <dsp:sp modelId="{122665C8-B23A-46BF-BE24-6817F19A0932}">
      <dsp:nvSpPr>
        <dsp:cNvPr id="0" name=""/>
        <dsp:cNvSpPr/>
      </dsp:nvSpPr>
      <dsp:spPr>
        <a:xfrm>
          <a:off x="7047080" y="351642"/>
          <a:ext cx="2513810" cy="1508286"/>
        </a:xfrm>
        <a:prstGeom prst="roundRect">
          <a:avLst>
            <a:gd name="adj" fmla="val 10000"/>
          </a:avLst>
        </a:prstGeom>
        <a:solidFill>
          <a:schemeClr val="accent2">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Central Idea</a:t>
          </a:r>
        </a:p>
      </dsp:txBody>
      <dsp:txXfrm>
        <a:off x="7091256" y="395818"/>
        <a:ext cx="2425458" cy="1419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9C0F-3D7A-4C9D-92E4-6D1C959AD665}">
      <dsp:nvSpPr>
        <dsp:cNvPr id="0" name=""/>
        <dsp:cNvSpPr/>
      </dsp:nvSpPr>
      <dsp:spPr>
        <a:xfrm>
          <a:off x="8391" y="377305"/>
          <a:ext cx="2508224" cy="1504934"/>
        </a:xfrm>
        <a:prstGeom prst="roundRect">
          <a:avLst>
            <a:gd name="adj" fmla="val 10000"/>
          </a:avLst>
        </a:prstGeom>
        <a:solidFill>
          <a:schemeClr val="accent4">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Body Paragraphs</a:t>
          </a:r>
        </a:p>
      </dsp:txBody>
      <dsp:txXfrm>
        <a:off x="52469" y="421383"/>
        <a:ext cx="2420068" cy="1416778"/>
      </dsp:txXfrm>
    </dsp:sp>
    <dsp:sp modelId="{AE2A60FD-66C7-4699-8343-BFFA18562275}">
      <dsp:nvSpPr>
        <dsp:cNvPr id="0" name=""/>
        <dsp:cNvSpPr/>
      </dsp:nvSpPr>
      <dsp:spPr>
        <a:xfrm>
          <a:off x="2767438" y="818753"/>
          <a:ext cx="531743" cy="6220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2767438" y="943161"/>
        <a:ext cx="372220" cy="373223"/>
      </dsp:txXfrm>
    </dsp:sp>
    <dsp:sp modelId="{ACF43B54-19B2-46B8-8624-2ADA060B8EC3}">
      <dsp:nvSpPr>
        <dsp:cNvPr id="0" name=""/>
        <dsp:cNvSpPr/>
      </dsp:nvSpPr>
      <dsp:spPr>
        <a:xfrm>
          <a:off x="3519906" y="377305"/>
          <a:ext cx="2508224" cy="1504934"/>
        </a:xfrm>
        <a:prstGeom prst="roundRect">
          <a:avLst>
            <a:gd name="adj" fmla="val 10000"/>
          </a:avLst>
        </a:prstGeom>
        <a:solidFill>
          <a:schemeClr val="accent4">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Main Points</a:t>
          </a:r>
        </a:p>
      </dsp:txBody>
      <dsp:txXfrm>
        <a:off x="3563984" y="421383"/>
        <a:ext cx="2420068" cy="1416778"/>
      </dsp:txXfrm>
    </dsp:sp>
    <dsp:sp modelId="{38A7852F-BD94-49F7-A188-11D2BC684B28}">
      <dsp:nvSpPr>
        <dsp:cNvPr id="0" name=""/>
        <dsp:cNvSpPr/>
      </dsp:nvSpPr>
      <dsp:spPr>
        <a:xfrm>
          <a:off x="6278953" y="818753"/>
          <a:ext cx="531743" cy="62203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278953" y="943161"/>
        <a:ext cx="372220" cy="373223"/>
      </dsp:txXfrm>
    </dsp:sp>
    <dsp:sp modelId="{122665C8-B23A-46BF-BE24-6817F19A0932}">
      <dsp:nvSpPr>
        <dsp:cNvPr id="0" name=""/>
        <dsp:cNvSpPr/>
      </dsp:nvSpPr>
      <dsp:spPr>
        <a:xfrm>
          <a:off x="7031420" y="377305"/>
          <a:ext cx="2508224" cy="1504934"/>
        </a:xfrm>
        <a:prstGeom prst="roundRect">
          <a:avLst>
            <a:gd name="adj" fmla="val 10000"/>
          </a:avLst>
        </a:prstGeom>
        <a:solidFill>
          <a:schemeClr val="accent4">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Supporting details</a:t>
          </a:r>
        </a:p>
      </dsp:txBody>
      <dsp:txXfrm>
        <a:off x="7075498" y="421383"/>
        <a:ext cx="2420068" cy="14167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109C0F-3D7A-4C9D-92E4-6D1C959AD665}">
      <dsp:nvSpPr>
        <dsp:cNvPr id="0" name=""/>
        <dsp:cNvSpPr/>
      </dsp:nvSpPr>
      <dsp:spPr>
        <a:xfrm>
          <a:off x="8382" y="392319"/>
          <a:ext cx="2505431" cy="1503259"/>
        </a:xfrm>
        <a:prstGeom prst="roundRect">
          <a:avLst>
            <a:gd name="adj" fmla="val 10000"/>
          </a:avLst>
        </a:prstGeom>
        <a:solidFill>
          <a:schemeClr val="accent5">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Conclusion</a:t>
          </a:r>
        </a:p>
      </dsp:txBody>
      <dsp:txXfrm>
        <a:off x="52411" y="436348"/>
        <a:ext cx="2417373" cy="1415201"/>
      </dsp:txXfrm>
    </dsp:sp>
    <dsp:sp modelId="{AE2A60FD-66C7-4699-8343-BFFA18562275}">
      <dsp:nvSpPr>
        <dsp:cNvPr id="0" name=""/>
        <dsp:cNvSpPr/>
      </dsp:nvSpPr>
      <dsp:spPr>
        <a:xfrm>
          <a:off x="2764357" y="833275"/>
          <a:ext cx="531151" cy="6213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2764357" y="957544"/>
        <a:ext cx="371806" cy="372809"/>
      </dsp:txXfrm>
    </dsp:sp>
    <dsp:sp modelId="{ACF43B54-19B2-46B8-8624-2ADA060B8EC3}">
      <dsp:nvSpPr>
        <dsp:cNvPr id="0" name=""/>
        <dsp:cNvSpPr/>
      </dsp:nvSpPr>
      <dsp:spPr>
        <a:xfrm>
          <a:off x="3515987" y="392319"/>
          <a:ext cx="2505431" cy="1503259"/>
        </a:xfrm>
        <a:prstGeom prst="roundRect">
          <a:avLst>
            <a:gd name="adj" fmla="val 10000"/>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err="1"/>
            <a:t>Summarising</a:t>
          </a:r>
          <a:endParaRPr lang="en-US" sz="2800" b="1" kern="1200" dirty="0"/>
        </a:p>
      </dsp:txBody>
      <dsp:txXfrm>
        <a:off x="3560016" y="436348"/>
        <a:ext cx="2417373" cy="1415201"/>
      </dsp:txXfrm>
    </dsp:sp>
    <dsp:sp modelId="{38A7852F-BD94-49F7-A188-11D2BC684B28}">
      <dsp:nvSpPr>
        <dsp:cNvPr id="0" name=""/>
        <dsp:cNvSpPr/>
      </dsp:nvSpPr>
      <dsp:spPr>
        <a:xfrm>
          <a:off x="6271962" y="833275"/>
          <a:ext cx="531151" cy="62134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6271962" y="957544"/>
        <a:ext cx="371806" cy="372809"/>
      </dsp:txXfrm>
    </dsp:sp>
    <dsp:sp modelId="{122665C8-B23A-46BF-BE24-6817F19A0932}">
      <dsp:nvSpPr>
        <dsp:cNvPr id="0" name=""/>
        <dsp:cNvSpPr/>
      </dsp:nvSpPr>
      <dsp:spPr>
        <a:xfrm>
          <a:off x="7023591" y="392319"/>
          <a:ext cx="2505431" cy="1503259"/>
        </a:xfrm>
        <a:prstGeom prst="roundRect">
          <a:avLst>
            <a:gd name="adj" fmla="val 10000"/>
          </a:avLst>
        </a:prstGeom>
        <a:solidFill>
          <a:schemeClr val="accent5">
            <a:lumMod val="40000"/>
            <a:lumOff val="6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b="1" kern="1200" dirty="0"/>
            <a:t>Restating Central Idea</a:t>
          </a:r>
        </a:p>
      </dsp:txBody>
      <dsp:txXfrm>
        <a:off x="7067620" y="436348"/>
        <a:ext cx="2417373" cy="141520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1800" cy="458788"/>
          </a:xfrm>
          <a:prstGeom prst="rect">
            <a:avLst/>
          </a:prstGeom>
        </p:spPr>
        <p:txBody>
          <a:bodyPr vert="horz" lIns="91438" tIns="45719" rIns="91438" bIns="45719" rtlCol="0"/>
          <a:lstStyle>
            <a:lvl1pPr algn="l">
              <a:defRPr sz="1200"/>
            </a:lvl1pPr>
          </a:lstStyle>
          <a:p>
            <a:endParaRPr lang="en-US"/>
          </a:p>
        </p:txBody>
      </p:sp>
      <p:sp>
        <p:nvSpPr>
          <p:cNvPr id="3" name="Date Placeholder 2"/>
          <p:cNvSpPr>
            <a:spLocks noGrp="1"/>
          </p:cNvSpPr>
          <p:nvPr>
            <p:ph type="dt" sz="quarter" idx="1"/>
          </p:nvPr>
        </p:nvSpPr>
        <p:spPr>
          <a:xfrm>
            <a:off x="3884614" y="0"/>
            <a:ext cx="2971800" cy="458788"/>
          </a:xfrm>
          <a:prstGeom prst="rect">
            <a:avLst/>
          </a:prstGeom>
        </p:spPr>
        <p:txBody>
          <a:bodyPr vert="horz" lIns="91438" tIns="45719" rIns="91438" bIns="45719" rtlCol="0"/>
          <a:lstStyle>
            <a:lvl1pPr algn="r">
              <a:defRPr sz="1200"/>
            </a:lvl1pPr>
          </a:lstStyle>
          <a:p>
            <a:fld id="{12B01A3C-1CD7-48D4-A71B-631EF62D450B}" type="datetimeFigureOut">
              <a:rPr lang="en-US" smtClean="0"/>
              <a:t>10/17/2024</a:t>
            </a:fld>
            <a:endParaRPr lang="en-US"/>
          </a:p>
        </p:txBody>
      </p:sp>
      <p:sp>
        <p:nvSpPr>
          <p:cNvPr id="4" name="Footer Placeholder 3"/>
          <p:cNvSpPr>
            <a:spLocks noGrp="1"/>
          </p:cNvSpPr>
          <p:nvPr>
            <p:ph type="ftr" sz="quarter" idx="2"/>
          </p:nvPr>
        </p:nvSpPr>
        <p:spPr>
          <a:xfrm>
            <a:off x="1" y="8685214"/>
            <a:ext cx="2971800" cy="458787"/>
          </a:xfrm>
          <a:prstGeom prst="rect">
            <a:avLst/>
          </a:prstGeom>
        </p:spPr>
        <p:txBody>
          <a:bodyPr vert="horz" lIns="91438" tIns="45719" rIns="91438" bIns="45719" rtlCol="0" anchor="b"/>
          <a:lstStyle>
            <a:lvl1pPr algn="l">
              <a:defRPr sz="1200"/>
            </a:lvl1pPr>
          </a:lstStyle>
          <a:p>
            <a:endParaRPr lang="en-US"/>
          </a:p>
        </p:txBody>
      </p:sp>
      <p:sp>
        <p:nvSpPr>
          <p:cNvPr id="5" name="Slide Number Placeholder 4"/>
          <p:cNvSpPr>
            <a:spLocks noGrp="1"/>
          </p:cNvSpPr>
          <p:nvPr>
            <p:ph type="sldNum" sz="quarter" idx="3"/>
          </p:nvPr>
        </p:nvSpPr>
        <p:spPr>
          <a:xfrm>
            <a:off x="3884614" y="8685214"/>
            <a:ext cx="2971800" cy="458787"/>
          </a:xfrm>
          <a:prstGeom prst="rect">
            <a:avLst/>
          </a:prstGeom>
        </p:spPr>
        <p:txBody>
          <a:bodyPr vert="horz" lIns="91438" tIns="45719" rIns="91438" bIns="45719" rtlCol="0" anchor="b"/>
          <a:lstStyle>
            <a:lvl1pPr algn="r">
              <a:defRPr sz="1200"/>
            </a:lvl1pPr>
          </a:lstStyle>
          <a:p>
            <a:fld id="{CDFE4DB8-06BB-43D1-A8D0-9A9DED98D83D}" type="slidenum">
              <a:rPr lang="en-US" smtClean="0"/>
              <a:t>‹#›</a:t>
            </a:fld>
            <a:endParaRPr lang="en-US"/>
          </a:p>
        </p:txBody>
      </p:sp>
    </p:spTree>
    <p:extLst>
      <p:ext uri="{BB962C8B-B14F-4D97-AF65-F5344CB8AC3E}">
        <p14:creationId xmlns:p14="http://schemas.microsoft.com/office/powerpoint/2010/main" val="34262817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6B114F5-6556-49F9-88D3-ED6A7B2E220E}" type="datetimeFigureOut">
              <a:rPr lang="en-US" smtClean="0"/>
              <a:t>10/17/2024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73A711-A6EC-4566-8E3F-3E54724F8E78}" type="slidenum">
              <a:rPr lang="en-US" smtClean="0"/>
              <a:t>‹#›</a:t>
            </a:fld>
            <a:endParaRPr lang="en-US"/>
          </a:p>
        </p:txBody>
      </p:sp>
    </p:spTree>
    <p:extLst>
      <p:ext uri="{BB962C8B-B14F-4D97-AF65-F5344CB8AC3E}">
        <p14:creationId xmlns:p14="http://schemas.microsoft.com/office/powerpoint/2010/main" val="503608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31"/>
          <p:cNvSpPr>
            <a:spLocks noGrp="1" noChangeArrowheads="1"/>
          </p:cNvSpPr>
          <p:nvPr>
            <p:ph type="sldNum" sz="quarter" idx="5"/>
          </p:nvPr>
        </p:nvSpPr>
        <p:spPr>
          <a:noFill/>
        </p:spPr>
        <p:txBody>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fld id="{0939A19E-FC92-4CDF-8718-32595F13EB23}" type="slidenum">
              <a:rPr lang="en-US" sz="1200" smtClean="0">
                <a:latin typeface="Times New Roman" pitchFamily="18" charset="0"/>
              </a:rPr>
              <a:pPr eaLnBrk="1" hangingPunct="1"/>
              <a:t>4</a:t>
            </a:fld>
            <a:endParaRPr lang="en-US" sz="1200">
              <a:latin typeface="Times New Roman" pitchFamily="18" charset="0"/>
            </a:endParaRPr>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4AAD347D-5ACD-4C99-B74B-A9C85AD731AF}" type="datetimeFigureOut">
              <a:rPr lang="en-US" smtClean="0"/>
              <a:t>10/17/2024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D57F1E4F-1CFF-5643-939E-02111984F565}"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6230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05702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5650397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86893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694904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8983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84635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17317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4243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66096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60269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957983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4AAD347D-5ACD-4C99-B74B-A9C85AD731AF}" type="datetimeFigureOut">
              <a:rPr lang="en-US" smtClean="0"/>
              <a:t>10/17/2024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338848609"/>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en.wikipedia.org/wiki/Fine_(penalty)" TargetMode="External"/><Relationship Id="rId3" Type="http://schemas.openxmlformats.org/officeDocument/2006/relationships/hyperlink" Target="https://en.wikipedia.org/wiki/Academic_integrity" TargetMode="External"/><Relationship Id="rId7" Type="http://schemas.openxmlformats.org/officeDocument/2006/relationships/hyperlink" Target="https://en.wikipedia.org/wiki/Expulsion_(academia)" TargetMode="External"/><Relationship Id="rId2" Type="http://schemas.openxmlformats.org/officeDocument/2006/relationships/hyperlink" Target="https://en.wikipedia.org/wiki/Original_work" TargetMode="External"/><Relationship Id="rId1" Type="http://schemas.openxmlformats.org/officeDocument/2006/relationships/slideLayout" Target="../slideLayouts/slideLayout2.xml"/><Relationship Id="rId6" Type="http://schemas.openxmlformats.org/officeDocument/2006/relationships/hyperlink" Target="https://en.wikipedia.org/wiki/Suspension_(punishment)" TargetMode="External"/><Relationship Id="rId5" Type="http://schemas.openxmlformats.org/officeDocument/2006/relationships/hyperlink" Target="https://en.wikipedia.org/wiki/Legal_Entity" TargetMode="External"/><Relationship Id="rId4" Type="http://schemas.openxmlformats.org/officeDocument/2006/relationships/hyperlink" Target="https://en.wikipedia.org/wiki/Journalistic_ethics" TargetMode="External"/><Relationship Id="rId9" Type="http://schemas.openxmlformats.org/officeDocument/2006/relationships/hyperlink" Target="https://en.wikipedia.org/wiki/Imprisonment"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student.unsw.edu.au/node/55" TargetMode="External"/><Relationship Id="rId2" Type="http://schemas.openxmlformats.org/officeDocument/2006/relationships/hyperlink" Target="https://www.student.unsw.edu.au/node/148"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1245524"/>
          </a:xfrm>
        </p:spPr>
        <p:txBody>
          <a:bodyPr/>
          <a:lstStyle/>
          <a:p>
            <a:pPr algn="ctr"/>
            <a:r>
              <a:rPr lang="en-US" sz="4800" dirty="0">
                <a:solidFill>
                  <a:schemeClr val="tx1"/>
                </a:solidFill>
                <a:latin typeface="Arial Rounded MT Bold" panose="020F0704030504030204" pitchFamily="34" charset="0"/>
              </a:rPr>
              <a:t>WEEK # 5</a:t>
            </a:r>
          </a:p>
        </p:txBody>
      </p:sp>
      <p:sp>
        <p:nvSpPr>
          <p:cNvPr id="3" name="Subtitle 2"/>
          <p:cNvSpPr>
            <a:spLocks noGrp="1"/>
          </p:cNvSpPr>
          <p:nvPr>
            <p:ph type="subTitle" idx="1"/>
          </p:nvPr>
        </p:nvSpPr>
        <p:spPr>
          <a:xfrm>
            <a:off x="1154955" y="3025833"/>
            <a:ext cx="8825658" cy="2612967"/>
          </a:xfrm>
        </p:spPr>
        <p:txBody>
          <a:bodyPr>
            <a:normAutofit/>
          </a:bodyPr>
          <a:lstStyle/>
          <a:p>
            <a:pPr algn="ctr"/>
            <a:r>
              <a:rPr lang="en-US" sz="4800" b="1" cap="none" dirty="0">
                <a:solidFill>
                  <a:schemeClr val="tx1"/>
                </a:solidFill>
              </a:rPr>
              <a:t>The Academic Essay</a:t>
            </a:r>
          </a:p>
          <a:p>
            <a:pPr algn="ctr"/>
            <a:r>
              <a:rPr lang="en-US" sz="4800" b="1" cap="none" dirty="0">
                <a:solidFill>
                  <a:schemeClr val="tx1"/>
                </a:solidFill>
              </a:rPr>
              <a:t>Writing Process</a:t>
            </a:r>
          </a:p>
        </p:txBody>
      </p:sp>
    </p:spTree>
    <p:extLst>
      <p:ext uri="{BB962C8B-B14F-4D97-AF65-F5344CB8AC3E}">
        <p14:creationId xmlns:p14="http://schemas.microsoft.com/office/powerpoint/2010/main" val="229701335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389" y="1236617"/>
            <a:ext cx="11312434" cy="5425440"/>
          </a:xfrm>
          <a:solidFill>
            <a:schemeClr val="bg1">
              <a:lumMod val="95000"/>
            </a:schemeClr>
          </a:solidFill>
        </p:spPr>
        <p:txBody>
          <a:bodyPr>
            <a:normAutofit fontScale="92500"/>
          </a:bodyPr>
          <a:lstStyle/>
          <a:p>
            <a:r>
              <a:rPr lang="en-US" sz="2400" i="1" dirty="0">
                <a:solidFill>
                  <a:schemeClr val="tx1"/>
                </a:solidFill>
              </a:rPr>
              <a:t>Underline the </a:t>
            </a:r>
            <a:r>
              <a:rPr lang="en-US" sz="2400" b="1" i="1" u="sng" dirty="0">
                <a:solidFill>
                  <a:schemeClr val="tx1"/>
                </a:solidFill>
              </a:rPr>
              <a:t>key words </a:t>
            </a:r>
            <a:r>
              <a:rPr lang="en-US" sz="2400" i="1" dirty="0">
                <a:solidFill>
                  <a:schemeClr val="tx1"/>
                </a:solidFill>
              </a:rPr>
              <a:t>in the following titles and consider what they are asking you to do.</a:t>
            </a:r>
          </a:p>
          <a:p>
            <a:pPr marL="457200" lvl="0" indent="-457200">
              <a:buFont typeface="+mj-lt"/>
              <a:buAutoNum type="arabicPeriod"/>
            </a:pPr>
            <a:r>
              <a:rPr lang="en-US" sz="2400" dirty="0">
                <a:solidFill>
                  <a:schemeClr val="tx1"/>
                </a:solidFill>
              </a:rPr>
              <a:t>Define Information Technology (IT) and outline its main applications in medicine.</a:t>
            </a:r>
          </a:p>
          <a:p>
            <a:pPr marL="457200" lvl="0" indent="-457200">
              <a:buFont typeface="+mj-lt"/>
              <a:buAutoNum type="arabicPeriod"/>
            </a:pPr>
            <a:r>
              <a:rPr lang="en-US" sz="2400" dirty="0">
                <a:solidFill>
                  <a:schemeClr val="tx1"/>
                </a:solidFill>
              </a:rPr>
              <a:t>Compare and contrast the appeal process in the legal systems of Britain and the USA.</a:t>
            </a:r>
          </a:p>
          <a:p>
            <a:pPr marL="457200" lvl="0" indent="-457200">
              <a:buFont typeface="+mj-lt"/>
              <a:buAutoNum type="arabicPeriod"/>
            </a:pPr>
            <a:r>
              <a:rPr lang="en-US" sz="2400" dirty="0">
                <a:solidFill>
                  <a:schemeClr val="tx1"/>
                </a:solidFill>
              </a:rPr>
              <a:t>Evaluate the effect of mergers in the motor industry in the last ten years.</a:t>
            </a:r>
          </a:p>
          <a:p>
            <a:pPr marL="457200" lvl="0" indent="-457200">
              <a:buFont typeface="+mj-lt"/>
              <a:buAutoNum type="arabicPeriod"/>
            </a:pPr>
            <a:r>
              <a:rPr lang="en-US" sz="2400" dirty="0">
                <a:solidFill>
                  <a:schemeClr val="tx1"/>
                </a:solidFill>
              </a:rPr>
              <a:t>Trace the development of primary education in Britain. Illustrate some of the issues currently facing this sector.</a:t>
            </a:r>
          </a:p>
          <a:p>
            <a:pPr marL="457200" lvl="0" indent="-457200">
              <a:buFont typeface="+mj-lt"/>
              <a:buAutoNum type="arabicPeriod" startAt="5"/>
            </a:pPr>
            <a:r>
              <a:rPr lang="en-US" sz="2400" dirty="0">
                <a:solidFill>
                  <a:schemeClr val="tx1"/>
                </a:solidFill>
              </a:rPr>
              <a:t>Identify the main causes of rural poverty in China.</a:t>
            </a:r>
          </a:p>
          <a:p>
            <a:pPr marL="457200" lvl="0" indent="-457200">
              <a:buFont typeface="+mj-lt"/>
              <a:buAutoNum type="arabicPeriod" startAt="5"/>
            </a:pPr>
            <a:r>
              <a:rPr lang="en-US" sz="2400" dirty="0">
                <a:solidFill>
                  <a:schemeClr val="tx1"/>
                </a:solidFill>
              </a:rPr>
              <a:t>Calculate the likely change in coffee consumption that would result from a 10% fall in the price of coffee beans.</a:t>
            </a:r>
          </a:p>
          <a:p>
            <a:pPr marL="457200" indent="-457200">
              <a:buFont typeface="+mj-lt"/>
              <a:buAutoNum type="arabicPeriod" startAt="5"/>
            </a:pPr>
            <a:r>
              <a:rPr lang="en-US" sz="2400" dirty="0">
                <a:solidFill>
                  <a:schemeClr val="tx1"/>
                </a:solidFill>
              </a:rPr>
              <a:t>Classify the desert regions of Asia and suggest possible approaches to halting their spread.</a:t>
            </a:r>
          </a:p>
          <a:p>
            <a:pPr marL="0" indent="0">
              <a:buNone/>
            </a:pPr>
            <a:r>
              <a:rPr lang="en-US" sz="2400" u="sng" dirty="0">
                <a:solidFill>
                  <a:schemeClr val="tx1"/>
                </a:solidFill>
              </a:rPr>
              <a:t>Note:</a:t>
            </a:r>
            <a:r>
              <a:rPr lang="en-US" sz="2400" dirty="0">
                <a:solidFill>
                  <a:schemeClr val="tx1"/>
                </a:solidFill>
              </a:rPr>
              <a:t> If a title has </a:t>
            </a:r>
            <a:r>
              <a:rPr lang="en-US" sz="2400" b="1" i="1" dirty="0">
                <a:solidFill>
                  <a:schemeClr val="tx1"/>
                </a:solidFill>
              </a:rPr>
              <a:t>two or more key-terms</a:t>
            </a:r>
            <a:r>
              <a:rPr lang="en-US" sz="2400" dirty="0">
                <a:solidFill>
                  <a:schemeClr val="tx1"/>
                </a:solidFill>
              </a:rPr>
              <a:t>, decide how much importance to give to each section of the essay (e.g. title (a) might demand 10% for the definition and 90% for the outline).</a:t>
            </a:r>
          </a:p>
          <a:p>
            <a:pPr marL="457200" lvl="0" indent="-457200">
              <a:buFont typeface="+mj-lt"/>
              <a:buAutoNum type="arabicPeriod" startAt="5"/>
            </a:pPr>
            <a:endParaRPr lang="en-US" sz="2400" dirty="0">
              <a:solidFill>
                <a:schemeClr val="tx1"/>
              </a:solidFill>
            </a:endParaRPr>
          </a:p>
          <a:p>
            <a:pPr marL="457200" lvl="0" indent="-457200">
              <a:buFont typeface="+mj-lt"/>
              <a:buAutoNum type="arabicPeriod"/>
            </a:pPr>
            <a:endParaRPr lang="en-US" sz="4000" b="1" u="sng" dirty="0">
              <a:solidFill>
                <a:srgbClr val="92D050"/>
              </a:solidFill>
            </a:endParaRPr>
          </a:p>
        </p:txBody>
      </p:sp>
      <p:sp>
        <p:nvSpPr>
          <p:cNvPr id="2" name="Rectangle 1">
            <a:extLst>
              <a:ext uri="{FF2B5EF4-FFF2-40B4-BE49-F238E27FC236}">
                <a16:creationId xmlns:a16="http://schemas.microsoft.com/office/drawing/2014/main" id="{BFDCC0CF-6599-AFD7-C459-3C4EEF14DC10}"/>
              </a:ext>
            </a:extLst>
          </p:cNvPr>
          <p:cNvSpPr/>
          <p:nvPr/>
        </p:nvSpPr>
        <p:spPr>
          <a:xfrm>
            <a:off x="4406537" y="409303"/>
            <a:ext cx="3492137" cy="6705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u="sng" dirty="0">
                <a:solidFill>
                  <a:schemeClr val="tx1"/>
                </a:solidFill>
              </a:rPr>
              <a:t>Activity</a:t>
            </a:r>
            <a:endParaRPr lang="en-US" b="1" u="sng" dirty="0">
              <a:solidFill>
                <a:schemeClr val="tx1"/>
              </a:solidFill>
            </a:endParaRPr>
          </a:p>
        </p:txBody>
      </p:sp>
    </p:spTree>
    <p:extLst>
      <p:ext uri="{BB962C8B-B14F-4D97-AF65-F5344CB8AC3E}">
        <p14:creationId xmlns:p14="http://schemas.microsoft.com/office/powerpoint/2010/main" val="1123651639"/>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pPr algn="ctr"/>
            <a:r>
              <a:rPr lang="en-US" sz="4000" b="1" u="sng" dirty="0">
                <a:solidFill>
                  <a:schemeClr val="tx1"/>
                </a:solidFill>
              </a:rPr>
              <a:t>Activity</a:t>
            </a:r>
            <a:br>
              <a:rPr lang="en-US" sz="4000" b="1" u="sng" dirty="0">
                <a:solidFill>
                  <a:srgbClr val="92D050"/>
                </a:solidFill>
              </a:rPr>
            </a:br>
            <a:endParaRPr lang="en-US" dirty="0"/>
          </a:p>
        </p:txBody>
      </p:sp>
      <p:sp>
        <p:nvSpPr>
          <p:cNvPr id="3" name="Content Placeholder 2"/>
          <p:cNvSpPr>
            <a:spLocks noGrp="1"/>
          </p:cNvSpPr>
          <p:nvPr>
            <p:ph idx="1"/>
          </p:nvPr>
        </p:nvSpPr>
        <p:spPr>
          <a:xfrm>
            <a:off x="931025" y="1396538"/>
            <a:ext cx="10673541" cy="4851861"/>
          </a:xfrm>
          <a:solidFill>
            <a:schemeClr val="bg1">
              <a:lumMod val="95000"/>
            </a:schemeClr>
          </a:solidFill>
          <a:ln w="28575">
            <a:solidFill>
              <a:schemeClr val="tx1"/>
            </a:solidFill>
          </a:ln>
        </p:spPr>
        <p:txBody>
          <a:bodyPr>
            <a:normAutofit lnSpcReduction="10000"/>
          </a:bodyPr>
          <a:lstStyle/>
          <a:p>
            <a:pPr marL="0" indent="0">
              <a:buNone/>
            </a:pPr>
            <a:r>
              <a:rPr lang="en-US" sz="2800" b="1" i="1" dirty="0">
                <a:solidFill>
                  <a:schemeClr val="tx1"/>
                </a:solidFill>
              </a:rPr>
              <a:t>Match the terms to the definitions on the right</a:t>
            </a:r>
            <a:endParaRPr lang="en-US" sz="2800" dirty="0">
              <a:solidFill>
                <a:schemeClr val="tx1"/>
              </a:solidFill>
            </a:endParaRPr>
          </a:p>
          <a:p>
            <a:pPr marL="0" indent="0">
              <a:buNone/>
            </a:pPr>
            <a:endParaRPr lang="en-US" sz="2800" dirty="0">
              <a:solidFill>
                <a:schemeClr val="tx1"/>
              </a:solidFill>
            </a:endParaRPr>
          </a:p>
          <a:p>
            <a:r>
              <a:rPr lang="en-US" sz="2800" dirty="0" err="1">
                <a:solidFill>
                  <a:schemeClr val="tx1"/>
                </a:solidFill>
              </a:rPr>
              <a:t>Analyse</a:t>
            </a:r>
            <a:r>
              <a:rPr lang="en-US" sz="2800" dirty="0">
                <a:solidFill>
                  <a:schemeClr val="tx1"/>
                </a:solidFill>
              </a:rPr>
              <a:t>		Give a clear and simple account</a:t>
            </a:r>
          </a:p>
          <a:p>
            <a:r>
              <a:rPr lang="en-US" sz="2800" dirty="0">
                <a:solidFill>
                  <a:schemeClr val="tx1"/>
                </a:solidFill>
              </a:rPr>
              <a:t>Describe		Make a proposal and support it</a:t>
            </a:r>
          </a:p>
          <a:p>
            <a:r>
              <a:rPr lang="en-US" sz="2800" dirty="0">
                <a:solidFill>
                  <a:schemeClr val="tx1"/>
                </a:solidFill>
              </a:rPr>
              <a:t>Examine		Deal with a complex subject by giving the</a:t>
            </a:r>
          </a:p>
          <a:p>
            <a:pPr marL="0" indent="0">
              <a:buNone/>
            </a:pPr>
            <a:r>
              <a:rPr lang="en-US" sz="2800" dirty="0">
                <a:solidFill>
                  <a:schemeClr val="tx1"/>
                </a:solidFill>
              </a:rPr>
              <a:t>			main points</a:t>
            </a:r>
          </a:p>
          <a:p>
            <a:r>
              <a:rPr lang="en-US" sz="2800" dirty="0">
                <a:solidFill>
                  <a:schemeClr val="tx1"/>
                </a:solidFill>
              </a:rPr>
              <a:t>State		Divide into sections and discuss each critically</a:t>
            </a:r>
          </a:p>
          <a:p>
            <a:r>
              <a:rPr lang="en-US" sz="2800" dirty="0">
                <a:solidFill>
                  <a:schemeClr val="tx1"/>
                </a:solidFill>
              </a:rPr>
              <a:t>Suggest		Give a detailed account</a:t>
            </a:r>
          </a:p>
          <a:p>
            <a:r>
              <a:rPr lang="en-US" sz="2800" dirty="0" err="1">
                <a:solidFill>
                  <a:schemeClr val="tx1"/>
                </a:solidFill>
              </a:rPr>
              <a:t>Summarise</a:t>
            </a:r>
            <a:r>
              <a:rPr lang="en-US" sz="2800" dirty="0">
                <a:solidFill>
                  <a:schemeClr val="tx1"/>
                </a:solidFill>
              </a:rPr>
              <a:t>	Look at the various parts and their relationships</a:t>
            </a:r>
          </a:p>
          <a:p>
            <a:endParaRPr lang="en-US" sz="2400" dirty="0">
              <a:solidFill>
                <a:schemeClr val="tx1"/>
              </a:solidFill>
            </a:endParaRPr>
          </a:p>
        </p:txBody>
      </p:sp>
    </p:spTree>
    <p:extLst>
      <p:ext uri="{BB962C8B-B14F-4D97-AF65-F5344CB8AC3E}">
        <p14:creationId xmlns:p14="http://schemas.microsoft.com/office/powerpoint/2010/main" val="376459861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1400530"/>
          </a:xfrm>
        </p:spPr>
        <p:txBody>
          <a:bodyPr/>
          <a:lstStyle/>
          <a:p>
            <a:r>
              <a:rPr lang="en-US" sz="3600" b="1" dirty="0">
                <a:solidFill>
                  <a:schemeClr val="tx1"/>
                </a:solidFill>
              </a:rPr>
              <a:t>Answers</a:t>
            </a:r>
          </a:p>
        </p:txBody>
      </p:sp>
      <p:sp>
        <p:nvSpPr>
          <p:cNvPr id="3" name="Content Placeholder 2"/>
          <p:cNvSpPr>
            <a:spLocks noGrp="1"/>
          </p:cNvSpPr>
          <p:nvPr>
            <p:ph idx="1"/>
          </p:nvPr>
        </p:nvSpPr>
        <p:spPr>
          <a:xfrm>
            <a:off x="1103312" y="1626781"/>
            <a:ext cx="9582409" cy="4763385"/>
          </a:xfrm>
        </p:spPr>
        <p:txBody>
          <a:bodyPr>
            <a:normAutofit/>
          </a:bodyPr>
          <a:lstStyle/>
          <a:p>
            <a:r>
              <a:rPr lang="en-US" sz="2600" dirty="0" err="1">
                <a:solidFill>
                  <a:schemeClr val="tx1"/>
                </a:solidFill>
              </a:rPr>
              <a:t>Analyse</a:t>
            </a:r>
            <a:r>
              <a:rPr lang="en-US" sz="2600" dirty="0">
                <a:solidFill>
                  <a:schemeClr val="tx1"/>
                </a:solidFill>
              </a:rPr>
              <a:t>: Divide into sections and discuss each critically</a:t>
            </a:r>
          </a:p>
          <a:p>
            <a:r>
              <a:rPr lang="en-US" sz="2600" dirty="0">
                <a:solidFill>
                  <a:schemeClr val="tx1"/>
                </a:solidFill>
              </a:rPr>
              <a:t>Describe: Give a detailed account</a:t>
            </a:r>
          </a:p>
          <a:p>
            <a:r>
              <a:rPr lang="en-US" sz="2600" dirty="0">
                <a:solidFill>
                  <a:schemeClr val="tx1"/>
                </a:solidFill>
              </a:rPr>
              <a:t>Examine: Look at the various parts and their relationships</a:t>
            </a:r>
          </a:p>
          <a:p>
            <a:r>
              <a:rPr lang="en-US" sz="2600" dirty="0">
                <a:solidFill>
                  <a:schemeClr val="tx1"/>
                </a:solidFill>
              </a:rPr>
              <a:t>State: Give a clear and simple account 			</a:t>
            </a:r>
          </a:p>
          <a:p>
            <a:r>
              <a:rPr lang="en-US" sz="2600" dirty="0">
                <a:solidFill>
                  <a:schemeClr val="tx1"/>
                </a:solidFill>
              </a:rPr>
              <a:t>Suggest: Make a proposal and support it</a:t>
            </a:r>
          </a:p>
          <a:p>
            <a:r>
              <a:rPr lang="en-US" sz="2600" dirty="0" err="1">
                <a:solidFill>
                  <a:schemeClr val="tx1"/>
                </a:solidFill>
              </a:rPr>
              <a:t>Summarise</a:t>
            </a:r>
            <a:r>
              <a:rPr lang="en-US" sz="2600" dirty="0">
                <a:solidFill>
                  <a:schemeClr val="tx1"/>
                </a:solidFill>
              </a:rPr>
              <a:t>: Deal with a complex subject by giving the main points</a:t>
            </a:r>
          </a:p>
          <a:p>
            <a:pPr marL="0" indent="0">
              <a:buNone/>
            </a:pPr>
            <a:r>
              <a:rPr lang="en-US" sz="2400" dirty="0" err="1">
                <a:solidFill>
                  <a:schemeClr val="tx1"/>
                </a:solidFill>
              </a:rPr>
              <a:t>Analyse</a:t>
            </a:r>
            <a:r>
              <a:rPr lang="en-US" sz="2400" dirty="0">
                <a:solidFill>
                  <a:schemeClr val="tx1"/>
                </a:solidFill>
              </a:rPr>
              <a:t> means to inspect critically while examine is to observe carefully</a:t>
            </a:r>
          </a:p>
        </p:txBody>
      </p:sp>
    </p:spTree>
    <p:extLst>
      <p:ext uri="{BB962C8B-B14F-4D97-AF65-F5344CB8AC3E}">
        <p14:creationId xmlns:p14="http://schemas.microsoft.com/office/powerpoint/2010/main" val="154417345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5221" y="627017"/>
            <a:ext cx="4217625" cy="992777"/>
          </a:xfrm>
          <a:ln w="28575">
            <a:solidFill>
              <a:schemeClr val="tx1"/>
            </a:solidFill>
          </a:ln>
        </p:spPr>
        <p:txBody>
          <a:bodyPr/>
          <a:lstStyle/>
          <a:p>
            <a:r>
              <a:rPr lang="en-US" sz="4000" dirty="0">
                <a:solidFill>
                  <a:schemeClr val="tx1"/>
                </a:solidFill>
              </a:rPr>
              <a:t>Purpose of Writing</a:t>
            </a:r>
          </a:p>
        </p:txBody>
      </p:sp>
      <p:sp>
        <p:nvSpPr>
          <p:cNvPr id="3" name="Content Placeholder 2"/>
          <p:cNvSpPr>
            <a:spLocks noGrp="1"/>
          </p:cNvSpPr>
          <p:nvPr>
            <p:ph idx="1"/>
          </p:nvPr>
        </p:nvSpPr>
        <p:spPr>
          <a:xfrm>
            <a:off x="1184366" y="2133600"/>
            <a:ext cx="9888022" cy="3004457"/>
          </a:xfrm>
        </p:spPr>
        <p:txBody>
          <a:bodyPr>
            <a:noAutofit/>
          </a:bodyPr>
          <a:lstStyle/>
          <a:p>
            <a:r>
              <a:rPr lang="en-US" sz="2600" b="1" dirty="0">
                <a:solidFill>
                  <a:schemeClr val="tx1"/>
                </a:solidFill>
              </a:rPr>
              <a:t>Aim behind writing: to inform, persuade, argue, describe, narrate, compare and contrast, analyze, evaluate, </a:t>
            </a:r>
            <a:r>
              <a:rPr lang="en-US" sz="2600" b="1" dirty="0" err="1">
                <a:solidFill>
                  <a:schemeClr val="tx1"/>
                </a:solidFill>
              </a:rPr>
              <a:t>etc</a:t>
            </a:r>
            <a:endParaRPr lang="en-US" sz="2600" b="1" dirty="0">
              <a:solidFill>
                <a:schemeClr val="tx1"/>
              </a:solidFill>
            </a:endParaRPr>
          </a:p>
          <a:p>
            <a:endParaRPr lang="en-US" sz="2600" b="1" dirty="0"/>
          </a:p>
          <a:p>
            <a:endParaRPr lang="en-US" sz="2600" b="1" dirty="0"/>
          </a:p>
          <a:p>
            <a:pPr marL="0" indent="0" algn="ctr">
              <a:buNone/>
            </a:pPr>
            <a:r>
              <a:rPr lang="en-US" sz="2600" b="1" dirty="0">
                <a:solidFill>
                  <a:schemeClr val="tx1"/>
                </a:solidFill>
              </a:rPr>
              <a:t>Activity is on pg.# 70-71</a:t>
            </a:r>
          </a:p>
        </p:txBody>
      </p:sp>
      <p:sp>
        <p:nvSpPr>
          <p:cNvPr id="99" name="Rectangle 96"/>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38113389"/>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CFD63-8FC7-1DE9-2D3F-E684079F9D35}"/>
              </a:ext>
            </a:extLst>
          </p:cNvPr>
          <p:cNvSpPr>
            <a:spLocks noGrp="1"/>
          </p:cNvSpPr>
          <p:nvPr>
            <p:ph idx="1"/>
          </p:nvPr>
        </p:nvSpPr>
        <p:spPr/>
        <p:txBody>
          <a:bodyPr>
            <a:normAutofit/>
          </a:bodyPr>
          <a:lstStyle/>
          <a:p>
            <a:r>
              <a:rPr lang="en-US" sz="5400" dirty="0">
                <a:solidFill>
                  <a:schemeClr val="tx1"/>
                </a:solidFill>
              </a:rPr>
              <a:t>Home task is on pg. #72</a:t>
            </a:r>
          </a:p>
        </p:txBody>
      </p:sp>
    </p:spTree>
    <p:extLst>
      <p:ext uri="{BB962C8B-B14F-4D97-AF65-F5344CB8AC3E}">
        <p14:creationId xmlns:p14="http://schemas.microsoft.com/office/powerpoint/2010/main" val="2686131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175" y="609600"/>
            <a:ext cx="4165374" cy="1030284"/>
          </a:xfrm>
          <a:ln w="38100">
            <a:solidFill>
              <a:schemeClr val="tx1"/>
            </a:solidFill>
          </a:ln>
        </p:spPr>
        <p:txBody>
          <a:bodyPr/>
          <a:lstStyle/>
          <a:p>
            <a:r>
              <a:rPr lang="en-US" sz="4000" dirty="0">
                <a:solidFill>
                  <a:schemeClr val="tx1"/>
                </a:solidFill>
              </a:rPr>
              <a:t>Audience Analysis</a:t>
            </a:r>
          </a:p>
        </p:txBody>
      </p:sp>
      <p:sp>
        <p:nvSpPr>
          <p:cNvPr id="3" name="Content Placeholder 2"/>
          <p:cNvSpPr>
            <a:spLocks noGrp="1"/>
          </p:cNvSpPr>
          <p:nvPr>
            <p:ph idx="1"/>
          </p:nvPr>
        </p:nvSpPr>
        <p:spPr>
          <a:xfrm>
            <a:off x="1111462" y="2097084"/>
            <a:ext cx="9969076" cy="4428652"/>
          </a:xfrm>
        </p:spPr>
        <p:txBody>
          <a:bodyPr>
            <a:noAutofit/>
          </a:bodyPr>
          <a:lstStyle/>
          <a:p>
            <a:r>
              <a:rPr lang="en-US" sz="2400" dirty="0">
                <a:solidFill>
                  <a:schemeClr val="tx1"/>
                </a:solidFill>
              </a:rPr>
              <a:t>Clearly analyze and understand your readers. (as in age, background, gender)</a:t>
            </a:r>
          </a:p>
          <a:p>
            <a:r>
              <a:rPr lang="en-US" sz="2400" dirty="0">
                <a:solidFill>
                  <a:schemeClr val="tx1"/>
                </a:solidFill>
              </a:rPr>
              <a:t>This is important in guiding you in your selection of material, your vocabulary, your style, and attitude.</a:t>
            </a:r>
          </a:p>
          <a:p>
            <a:pPr marL="0" indent="0">
              <a:buNone/>
            </a:pPr>
            <a:r>
              <a:rPr lang="en-US" sz="3200" b="1" dirty="0">
                <a:solidFill>
                  <a:schemeClr val="tx1"/>
                </a:solidFill>
              </a:rPr>
              <a:t>			</a:t>
            </a:r>
          </a:p>
          <a:p>
            <a:pPr marL="0" indent="0">
              <a:buNone/>
            </a:pPr>
            <a:r>
              <a:rPr lang="en-US" sz="3200" b="1" dirty="0">
                <a:solidFill>
                  <a:schemeClr val="tx1"/>
                </a:solidFill>
              </a:rPr>
              <a:t>                          Activity is on </a:t>
            </a:r>
            <a:r>
              <a:rPr lang="en-US" sz="3200" b="1" dirty="0" err="1">
                <a:solidFill>
                  <a:schemeClr val="tx1"/>
                </a:solidFill>
              </a:rPr>
              <a:t>pg</a:t>
            </a:r>
            <a:r>
              <a:rPr lang="en-US" sz="3200" b="1" dirty="0">
                <a:solidFill>
                  <a:schemeClr val="tx1"/>
                </a:solidFill>
              </a:rPr>
              <a:t># 73</a:t>
            </a:r>
          </a:p>
          <a:p>
            <a:pPr marL="0" indent="0">
              <a:buNone/>
            </a:pPr>
            <a:endParaRPr lang="en-US" sz="2800" b="1" dirty="0">
              <a:solidFill>
                <a:srgbClr val="9DFFCB"/>
              </a:solidFill>
            </a:endParaRPr>
          </a:p>
        </p:txBody>
      </p:sp>
      <p:sp>
        <p:nvSpPr>
          <p:cNvPr id="99" name="Rectangle 96"/>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628193950"/>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144380"/>
            <a:ext cx="11758863" cy="6561220"/>
          </a:xfrm>
        </p:spPr>
        <p:txBody>
          <a:bodyPr>
            <a:noAutofit/>
          </a:bodyPr>
          <a:lstStyle/>
          <a:p>
            <a:pPr marL="0" indent="0" algn="just">
              <a:buNone/>
            </a:pPr>
            <a:r>
              <a:rPr lang="en-US" sz="2800" b="1" dirty="0">
                <a:solidFill>
                  <a:schemeClr val="tx1"/>
                </a:solidFill>
              </a:rPr>
              <a:t>Activity 2: Let’s read two paragraphs taken from different essays and articles. Read and decide who the target audience is in each case.</a:t>
            </a:r>
          </a:p>
          <a:p>
            <a:pPr marL="0" lvl="0" indent="0" algn="just">
              <a:buNone/>
            </a:pPr>
            <a:r>
              <a:rPr lang="en-US" sz="3200" dirty="0">
                <a:solidFill>
                  <a:schemeClr val="tx1"/>
                </a:solidFill>
              </a:rPr>
              <a:t>.</a:t>
            </a:r>
          </a:p>
          <a:p>
            <a:endParaRPr lang="en-US" sz="2800" dirty="0"/>
          </a:p>
        </p:txBody>
      </p:sp>
      <p:sp>
        <p:nvSpPr>
          <p:cNvPr id="2" name="Rectangle 1">
            <a:extLst>
              <a:ext uri="{FF2B5EF4-FFF2-40B4-BE49-F238E27FC236}">
                <a16:creationId xmlns:a16="http://schemas.microsoft.com/office/drawing/2014/main" id="{5C126D94-2768-AA41-2058-534F580F05FC}"/>
              </a:ext>
            </a:extLst>
          </p:cNvPr>
          <p:cNvSpPr/>
          <p:nvPr/>
        </p:nvSpPr>
        <p:spPr>
          <a:xfrm>
            <a:off x="339634" y="1036320"/>
            <a:ext cx="11483398" cy="5468983"/>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200" dirty="0">
                <a:solidFill>
                  <a:schemeClr val="tx1"/>
                </a:solidFill>
              </a:rPr>
              <a:t>Plagiarism is the fraudulent representation of another person's language, thoughts, ideas, or expressions as one's own </a:t>
            </a:r>
            <a:r>
              <a:rPr lang="en-US" sz="3200" u="sng" dirty="0">
                <a:solidFill>
                  <a:schemeClr val="tx1"/>
                </a:solidFill>
                <a:hlinkClick r:id="rId2" tooltip="Original work">
                  <a:extLst>
                    <a:ext uri="{A12FA001-AC4F-418D-AE19-62706E023703}">
                      <ahyp:hlinkClr xmlns:ahyp="http://schemas.microsoft.com/office/drawing/2018/hyperlinkcolor" val="tx"/>
                    </a:ext>
                  </a:extLst>
                </a:hlinkClick>
              </a:rPr>
              <a:t>original work</a:t>
            </a:r>
            <a:r>
              <a:rPr lang="en-US" sz="3200" dirty="0">
                <a:solidFill>
                  <a:schemeClr val="tx1"/>
                </a:solidFill>
              </a:rPr>
              <a:t>. Although precise definitions vary depending on the institution, in many countries and cultures plagiarism is considered a violation of </a:t>
            </a:r>
            <a:r>
              <a:rPr lang="en-US" sz="3200" u="sng" dirty="0">
                <a:solidFill>
                  <a:schemeClr val="tx1"/>
                </a:solidFill>
                <a:hlinkClick r:id="rId3" tooltip="Academic integrity">
                  <a:extLst>
                    <a:ext uri="{A12FA001-AC4F-418D-AE19-62706E023703}">
                      <ahyp:hlinkClr xmlns:ahyp="http://schemas.microsoft.com/office/drawing/2018/hyperlinkcolor" val="tx"/>
                    </a:ext>
                  </a:extLst>
                </a:hlinkClick>
              </a:rPr>
              <a:t>academic integrity</a:t>
            </a:r>
            <a:r>
              <a:rPr lang="en-US" sz="3200" dirty="0">
                <a:solidFill>
                  <a:schemeClr val="tx1"/>
                </a:solidFill>
              </a:rPr>
              <a:t> and </a:t>
            </a:r>
            <a:r>
              <a:rPr lang="en-US" sz="3200" u="sng" dirty="0">
                <a:solidFill>
                  <a:schemeClr val="tx1"/>
                </a:solidFill>
                <a:hlinkClick r:id="rId4" tooltip="Journalistic ethics">
                  <a:extLst>
                    <a:ext uri="{A12FA001-AC4F-418D-AE19-62706E023703}">
                      <ahyp:hlinkClr xmlns:ahyp="http://schemas.microsoft.com/office/drawing/2018/hyperlinkcolor" val="tx"/>
                    </a:ext>
                  </a:extLst>
                </a:hlinkClick>
              </a:rPr>
              <a:t>journalistic ethics</a:t>
            </a:r>
            <a:r>
              <a:rPr lang="en-US" sz="3200" dirty="0">
                <a:solidFill>
                  <a:schemeClr val="tx1"/>
                </a:solidFill>
              </a:rPr>
              <a:t>, as well as social norms around learning, teaching, research, fairness, respect, and responsibility. As such, a person or </a:t>
            </a:r>
            <a:r>
              <a:rPr lang="en-US" sz="3200" u="sng" dirty="0">
                <a:solidFill>
                  <a:schemeClr val="tx1"/>
                </a:solidFill>
                <a:hlinkClick r:id="rId5" tooltip="Legal Entity">
                  <a:extLst>
                    <a:ext uri="{A12FA001-AC4F-418D-AE19-62706E023703}">
                      <ahyp:hlinkClr xmlns:ahyp="http://schemas.microsoft.com/office/drawing/2018/hyperlinkcolor" val="tx"/>
                    </a:ext>
                  </a:extLst>
                </a:hlinkClick>
              </a:rPr>
              <a:t>entity</a:t>
            </a:r>
            <a:r>
              <a:rPr lang="en-US" sz="3200" dirty="0">
                <a:solidFill>
                  <a:schemeClr val="tx1"/>
                </a:solidFill>
              </a:rPr>
              <a:t> that is determined to have committed plagiarism is often subject to various punishments or sanctions, such as  </a:t>
            </a:r>
            <a:r>
              <a:rPr lang="en-US" sz="3200" u="sng" dirty="0">
                <a:solidFill>
                  <a:schemeClr val="tx1"/>
                </a:solidFill>
                <a:hlinkClick r:id="rId6" tooltip="Suspension (punishment)">
                  <a:extLst>
                    <a:ext uri="{A12FA001-AC4F-418D-AE19-62706E023703}">
                      <ahyp:hlinkClr xmlns:ahyp="http://schemas.microsoft.com/office/drawing/2018/hyperlinkcolor" val="tx"/>
                    </a:ext>
                  </a:extLst>
                </a:hlinkClick>
              </a:rPr>
              <a:t>suspension</a:t>
            </a:r>
            <a:r>
              <a:rPr lang="en-US" sz="3200" dirty="0">
                <a:solidFill>
                  <a:schemeClr val="tx1"/>
                </a:solidFill>
              </a:rPr>
              <a:t>, </a:t>
            </a:r>
            <a:r>
              <a:rPr lang="en-US" sz="3200" u="sng" dirty="0">
                <a:solidFill>
                  <a:schemeClr val="tx1"/>
                </a:solidFill>
                <a:hlinkClick r:id="rId7" tooltip="Expulsion (academia)">
                  <a:extLst>
                    <a:ext uri="{A12FA001-AC4F-418D-AE19-62706E023703}">
                      <ahyp:hlinkClr xmlns:ahyp="http://schemas.microsoft.com/office/drawing/2018/hyperlinkcolor" val="tx"/>
                    </a:ext>
                  </a:extLst>
                </a:hlinkClick>
              </a:rPr>
              <a:t>expulsion</a:t>
            </a:r>
            <a:r>
              <a:rPr lang="en-US" sz="3200" dirty="0">
                <a:solidFill>
                  <a:schemeClr val="tx1"/>
                </a:solidFill>
              </a:rPr>
              <a:t> from school or work, </a:t>
            </a:r>
            <a:r>
              <a:rPr lang="en-US" sz="3200" u="sng" dirty="0">
                <a:solidFill>
                  <a:schemeClr val="tx1"/>
                </a:solidFill>
                <a:hlinkClick r:id="rId8" tooltip="Fine (penalty)">
                  <a:extLst>
                    <a:ext uri="{A12FA001-AC4F-418D-AE19-62706E023703}">
                      <ahyp:hlinkClr xmlns:ahyp="http://schemas.microsoft.com/office/drawing/2018/hyperlinkcolor" val="tx"/>
                    </a:ext>
                  </a:extLst>
                </a:hlinkClick>
              </a:rPr>
              <a:t>fines</a:t>
            </a:r>
            <a:r>
              <a:rPr lang="en-US" sz="3200" dirty="0">
                <a:solidFill>
                  <a:schemeClr val="tx1"/>
                </a:solidFill>
              </a:rPr>
              <a:t>, </a:t>
            </a:r>
            <a:r>
              <a:rPr lang="en-US" sz="3200" u="sng" dirty="0">
                <a:solidFill>
                  <a:schemeClr val="tx1"/>
                </a:solidFill>
                <a:hlinkClick r:id="rId9" tooltip="Imprisonment">
                  <a:extLst>
                    <a:ext uri="{A12FA001-AC4F-418D-AE19-62706E023703}">
                      <ahyp:hlinkClr xmlns:ahyp="http://schemas.microsoft.com/office/drawing/2018/hyperlinkcolor" val="tx"/>
                    </a:ext>
                  </a:extLst>
                </a:hlinkClick>
              </a:rPr>
              <a:t>imprisonment</a:t>
            </a:r>
            <a:r>
              <a:rPr lang="en-US" sz="3200" dirty="0">
                <a:solidFill>
                  <a:schemeClr val="tx1"/>
                </a:solidFill>
              </a:rPr>
              <a:t>, and other penalties.</a:t>
            </a:r>
            <a:endParaRPr lang="en-US" sz="3200" dirty="0"/>
          </a:p>
        </p:txBody>
      </p:sp>
    </p:spTree>
    <p:extLst>
      <p:ext uri="{BB962C8B-B14F-4D97-AF65-F5344CB8AC3E}">
        <p14:creationId xmlns:p14="http://schemas.microsoft.com/office/powerpoint/2010/main" val="1845562702"/>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73564-C1AD-8243-4B0D-827A32F0B4B2}"/>
              </a:ext>
            </a:extLst>
          </p:cNvPr>
          <p:cNvSpPr/>
          <p:nvPr/>
        </p:nvSpPr>
        <p:spPr>
          <a:xfrm>
            <a:off x="435430" y="409303"/>
            <a:ext cx="11286307" cy="6130834"/>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3600" b="1" dirty="0">
                <a:solidFill>
                  <a:schemeClr val="tx1"/>
                </a:solidFill>
              </a:rPr>
              <a:t>It's important to know what plagiarism is, and what form it takes </a:t>
            </a:r>
            <a:r>
              <a:rPr lang="en-US" sz="3600" dirty="0">
                <a:solidFill>
                  <a:schemeClr val="tx1"/>
                </a:solidFill>
              </a:rPr>
              <a:t>(some </a:t>
            </a:r>
            <a:r>
              <a:rPr lang="en-US" sz="3600" u="sng" dirty="0">
                <a:solidFill>
                  <a:schemeClr val="tx1"/>
                </a:solidFill>
                <a:hlinkClick r:id="rId2">
                  <a:extLst>
                    <a:ext uri="{A12FA001-AC4F-418D-AE19-62706E023703}">
                      <ahyp:hlinkClr xmlns:ahyp="http://schemas.microsoft.com/office/drawing/2018/hyperlinkcolor" val="tx"/>
                    </a:ext>
                  </a:extLst>
                </a:hlinkClick>
              </a:rPr>
              <a:t>common types of plagiarism </a:t>
            </a:r>
            <a:r>
              <a:rPr lang="en-US" sz="3600" dirty="0">
                <a:solidFill>
                  <a:schemeClr val="tx1"/>
                </a:solidFill>
              </a:rPr>
              <a:t>are listed here). It's also important to</a:t>
            </a:r>
            <a:r>
              <a:rPr lang="en-US" sz="3600" b="1" dirty="0">
                <a:solidFill>
                  <a:schemeClr val="tx1"/>
                </a:solidFill>
              </a:rPr>
              <a:t> know how plagiarism happens. </a:t>
            </a:r>
            <a:r>
              <a:rPr lang="en-US" sz="3600" dirty="0">
                <a:solidFill>
                  <a:schemeClr val="tx1"/>
                </a:solidFill>
              </a:rPr>
              <a:t>The final step is to </a:t>
            </a:r>
            <a:r>
              <a:rPr lang="en-US" sz="3600" b="1" dirty="0">
                <a:solidFill>
                  <a:schemeClr val="tx1"/>
                </a:solidFill>
              </a:rPr>
              <a:t>develop effective academic skills. </a:t>
            </a:r>
            <a:r>
              <a:rPr lang="en-US" sz="3600" dirty="0">
                <a:solidFill>
                  <a:schemeClr val="tx1"/>
                </a:solidFill>
              </a:rPr>
              <a:t>Many students who </a:t>
            </a:r>
            <a:r>
              <a:rPr lang="en-US" sz="3600" dirty="0" err="1">
                <a:solidFill>
                  <a:schemeClr val="tx1"/>
                </a:solidFill>
              </a:rPr>
              <a:t>plagiarise</a:t>
            </a:r>
            <a:r>
              <a:rPr lang="en-US" sz="3600" dirty="0">
                <a:solidFill>
                  <a:schemeClr val="tx1"/>
                </a:solidFill>
              </a:rPr>
              <a:t> do so unintentionally, often because they don't have the academic skills to avoid over-reliance on the work of others or because they aren't sure what constitutes plagiarism. So it's important to take every opportunity to </a:t>
            </a:r>
            <a:r>
              <a:rPr lang="en-US" sz="3600" b="1" dirty="0">
                <a:solidFill>
                  <a:schemeClr val="tx1"/>
                </a:solidFill>
                <a:hlinkClick r:id="rId3">
                  <a:extLst>
                    <a:ext uri="{A12FA001-AC4F-418D-AE19-62706E023703}">
                      <ahyp:hlinkClr xmlns:ahyp="http://schemas.microsoft.com/office/drawing/2018/hyperlinkcolor" val="tx"/>
                    </a:ext>
                  </a:extLst>
                </a:hlinkClick>
              </a:rPr>
              <a:t>develop your academic skills.</a:t>
            </a:r>
            <a:endParaRPr lang="en-US" sz="3600" dirty="0">
              <a:solidFill>
                <a:schemeClr val="tx1"/>
              </a:solidFill>
            </a:endParaRPr>
          </a:p>
          <a:p>
            <a:pPr algn="ctr"/>
            <a:endParaRPr lang="en-US" dirty="0"/>
          </a:p>
        </p:txBody>
      </p:sp>
    </p:spTree>
    <p:extLst>
      <p:ext uri="{BB962C8B-B14F-4D97-AF65-F5344CB8AC3E}">
        <p14:creationId xmlns:p14="http://schemas.microsoft.com/office/powerpoint/2010/main" val="350274022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8108" y="960170"/>
            <a:ext cx="1955783" cy="764128"/>
          </a:xfrm>
          <a:ln w="28575">
            <a:solidFill>
              <a:schemeClr val="tx1"/>
            </a:solidFill>
          </a:ln>
        </p:spPr>
        <p:txBody>
          <a:bodyPr/>
          <a:lstStyle/>
          <a:p>
            <a:r>
              <a:rPr lang="en-US" sz="4000" dirty="0">
                <a:solidFill>
                  <a:schemeClr val="tx1"/>
                </a:solidFill>
              </a:rPr>
              <a:t>   Tone</a:t>
            </a:r>
          </a:p>
        </p:txBody>
      </p:sp>
      <p:sp>
        <p:nvSpPr>
          <p:cNvPr id="3" name="Content Placeholder 2"/>
          <p:cNvSpPr>
            <a:spLocks noGrp="1"/>
          </p:cNvSpPr>
          <p:nvPr>
            <p:ph idx="1"/>
          </p:nvPr>
        </p:nvSpPr>
        <p:spPr>
          <a:xfrm>
            <a:off x="1103312" y="2679405"/>
            <a:ext cx="8946541" cy="2023224"/>
          </a:xfrm>
        </p:spPr>
        <p:txBody>
          <a:bodyPr>
            <a:normAutofit/>
          </a:bodyPr>
          <a:lstStyle/>
          <a:p>
            <a:r>
              <a:rPr lang="en-US" sz="2800" dirty="0">
                <a:solidFill>
                  <a:schemeClr val="tx1"/>
                </a:solidFill>
              </a:rPr>
              <a:t>Based on your topic, purpose, audience, and domain of writing, tone will be decided.</a:t>
            </a:r>
          </a:p>
          <a:p>
            <a:pPr marL="45720" indent="0">
              <a:buNone/>
            </a:pPr>
            <a:r>
              <a:rPr lang="en-US" sz="2800" dirty="0">
                <a:solidFill>
                  <a:schemeClr val="tx1"/>
                </a:solidFill>
              </a:rPr>
              <a:t> </a:t>
            </a:r>
          </a:p>
        </p:txBody>
      </p:sp>
    </p:spTree>
    <p:extLst>
      <p:ext uri="{BB962C8B-B14F-4D97-AF65-F5344CB8AC3E}">
        <p14:creationId xmlns:p14="http://schemas.microsoft.com/office/powerpoint/2010/main" val="1676874999"/>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452718"/>
            <a:ext cx="8947522" cy="852380"/>
          </a:xfrm>
        </p:spPr>
        <p:txBody>
          <a:bodyPr>
            <a:normAutofit/>
          </a:bodyPr>
          <a:lstStyle/>
          <a:p>
            <a:pPr marL="342900" lvl="0" indent="-342900">
              <a:spcBef>
                <a:spcPts val="1000"/>
              </a:spcBef>
            </a:pPr>
            <a:r>
              <a:rPr lang="en-US" sz="2800" b="1" u="sng" dirty="0">
                <a:solidFill>
                  <a:schemeClr val="tx1"/>
                </a:solidFill>
              </a:rPr>
              <a:t>Step 2: Planning (Pre-Writing):</a:t>
            </a:r>
            <a:endParaRPr lang="en-US" sz="4400" dirty="0">
              <a:solidFill>
                <a:schemeClr val="tx1"/>
              </a:solidFill>
            </a:endParaRPr>
          </a:p>
        </p:txBody>
      </p:sp>
      <p:sp>
        <p:nvSpPr>
          <p:cNvPr id="3" name="Content Placeholder 2"/>
          <p:cNvSpPr>
            <a:spLocks noGrp="1"/>
          </p:cNvSpPr>
          <p:nvPr>
            <p:ph idx="1"/>
          </p:nvPr>
        </p:nvSpPr>
        <p:spPr>
          <a:xfrm>
            <a:off x="1103312" y="1363288"/>
            <a:ext cx="10082139" cy="4885112"/>
          </a:xfrm>
        </p:spPr>
        <p:txBody>
          <a:bodyPr>
            <a:noAutofit/>
          </a:bodyPr>
          <a:lstStyle/>
          <a:p>
            <a:pPr marL="0" indent="0">
              <a:buNone/>
            </a:pPr>
            <a:r>
              <a:rPr lang="en-US" sz="2600" dirty="0">
                <a:solidFill>
                  <a:schemeClr val="tx1"/>
                </a:solidFill>
              </a:rPr>
              <a:t>First, plan your writing. Following things are done in the planning stage:</a:t>
            </a:r>
          </a:p>
          <a:p>
            <a:r>
              <a:rPr lang="en-US" sz="2600" u="sng" dirty="0">
                <a:solidFill>
                  <a:schemeClr val="tx1"/>
                </a:solidFill>
              </a:rPr>
              <a:t>Generating ideas:</a:t>
            </a:r>
            <a:r>
              <a:rPr lang="en-US" sz="2600" dirty="0">
                <a:solidFill>
                  <a:schemeClr val="tx1"/>
                </a:solidFill>
              </a:rPr>
              <a:t> you can use the following techniques to come up with ideas:</a:t>
            </a:r>
          </a:p>
          <a:p>
            <a:r>
              <a:rPr lang="en-US" sz="2600" i="1" u="sng" dirty="0">
                <a:solidFill>
                  <a:schemeClr val="tx1"/>
                </a:solidFill>
              </a:rPr>
              <a:t>Brainstorming(pg. 74):</a:t>
            </a:r>
            <a:r>
              <a:rPr lang="en-US" sz="2600" i="1" dirty="0">
                <a:solidFill>
                  <a:schemeClr val="tx1"/>
                </a:solidFill>
              </a:rPr>
              <a:t> </a:t>
            </a:r>
            <a:r>
              <a:rPr lang="en-US" sz="2600" dirty="0">
                <a:solidFill>
                  <a:schemeClr val="tx1"/>
                </a:solidFill>
              </a:rPr>
              <a:t>Jot down all the ideas that come to your mind ignoring issues like relevance or importance of ideas and points. Scan your brain for any prior knowledge you have about the topic. (Clustering involves more focused thinking).</a:t>
            </a:r>
          </a:p>
          <a:p>
            <a:endParaRPr lang="en-US" sz="2600" dirty="0"/>
          </a:p>
        </p:txBody>
      </p:sp>
    </p:spTree>
    <p:extLst>
      <p:ext uri="{BB962C8B-B14F-4D97-AF65-F5344CB8AC3E}">
        <p14:creationId xmlns:p14="http://schemas.microsoft.com/office/powerpoint/2010/main" val="35924918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7438" y="413657"/>
            <a:ext cx="3210859" cy="743339"/>
          </a:xfrm>
          <a:ln w="76200">
            <a:solidFill>
              <a:schemeClr val="accent2">
                <a:lumMod val="60000"/>
                <a:lumOff val="40000"/>
              </a:schemeClr>
            </a:solidFill>
          </a:ln>
        </p:spPr>
        <p:txBody>
          <a:bodyPr>
            <a:normAutofit fontScale="90000"/>
          </a:bodyPr>
          <a:lstStyle/>
          <a:p>
            <a:r>
              <a:rPr lang="en-US" sz="4800" b="1" dirty="0">
                <a:solidFill>
                  <a:schemeClr val="tx1"/>
                </a:solidFill>
              </a:rPr>
              <a:t>    The Essay</a:t>
            </a:r>
            <a:endParaRPr lang="en-US" sz="4800" dirty="0">
              <a:solidFill>
                <a:schemeClr val="tx1"/>
              </a:solidFill>
            </a:endParaRPr>
          </a:p>
        </p:txBody>
      </p:sp>
      <p:sp>
        <p:nvSpPr>
          <p:cNvPr id="3" name="Content Placeholder 2"/>
          <p:cNvSpPr>
            <a:spLocks noGrp="1"/>
          </p:cNvSpPr>
          <p:nvPr>
            <p:ph idx="1"/>
          </p:nvPr>
        </p:nvSpPr>
        <p:spPr>
          <a:xfrm>
            <a:off x="429207" y="1352937"/>
            <a:ext cx="11467323" cy="5243805"/>
          </a:xfrm>
        </p:spPr>
        <p:txBody>
          <a:bodyPr>
            <a:noAutofit/>
          </a:bodyPr>
          <a:lstStyle/>
          <a:p>
            <a:pPr marL="0" indent="0">
              <a:buNone/>
            </a:pPr>
            <a:r>
              <a:rPr lang="en-US" sz="2800" dirty="0">
                <a:solidFill>
                  <a:schemeClr val="tx1"/>
                </a:solidFill>
              </a:rPr>
              <a:t>An essay is a written composition on a single topic or subject performing one of the following functions:</a:t>
            </a:r>
          </a:p>
          <a:p>
            <a:pPr lvl="0"/>
            <a:endParaRPr lang="en-US" sz="2800" dirty="0">
              <a:solidFill>
                <a:schemeClr val="tx1"/>
              </a:solidFill>
            </a:endParaRPr>
          </a:p>
          <a:p>
            <a:pPr lvl="0"/>
            <a:endParaRPr lang="en-US" sz="2800" dirty="0">
              <a:solidFill>
                <a:schemeClr val="tx1"/>
              </a:solidFill>
            </a:endParaRPr>
          </a:p>
          <a:p>
            <a:pPr marL="0" indent="0">
              <a:buNone/>
            </a:pPr>
            <a:endParaRPr lang="en-US" sz="2800" dirty="0">
              <a:solidFill>
                <a:schemeClr val="tx1"/>
              </a:solidFill>
            </a:endParaRPr>
          </a:p>
          <a:p>
            <a:pPr marL="0" indent="0">
              <a:buNone/>
            </a:pPr>
            <a:endParaRPr lang="en-US" sz="2800" dirty="0">
              <a:solidFill>
                <a:schemeClr val="tx1"/>
              </a:solidFill>
            </a:endParaRPr>
          </a:p>
          <a:p>
            <a:pPr marL="0" indent="0">
              <a:buNone/>
            </a:pPr>
            <a:endParaRPr lang="en-US" sz="2800" dirty="0">
              <a:solidFill>
                <a:schemeClr val="tx1"/>
              </a:solidFill>
            </a:endParaRPr>
          </a:p>
          <a:p>
            <a:pPr marL="0" indent="0">
              <a:buNone/>
            </a:pPr>
            <a:r>
              <a:rPr lang="en-US" sz="2800" dirty="0">
                <a:solidFill>
                  <a:schemeClr val="tx1"/>
                </a:solidFill>
              </a:rPr>
              <a:t>Usually, </a:t>
            </a:r>
            <a:r>
              <a:rPr lang="en-US" sz="2800" b="1" dirty="0">
                <a:solidFill>
                  <a:schemeClr val="tx1"/>
                </a:solidFill>
              </a:rPr>
              <a:t>the academic essay</a:t>
            </a:r>
            <a:r>
              <a:rPr lang="en-US" sz="2800" dirty="0">
                <a:solidFill>
                  <a:schemeClr val="tx1"/>
                </a:solidFill>
              </a:rPr>
              <a:t> is a written composition which treats the respective topic in a neutral &amp; objective way. </a:t>
            </a:r>
          </a:p>
          <a:p>
            <a:endParaRPr lang="en-US" sz="2800" dirty="0"/>
          </a:p>
        </p:txBody>
      </p:sp>
      <p:sp>
        <p:nvSpPr>
          <p:cNvPr id="4" name="Rectangle: Rounded Corners 3">
            <a:extLst>
              <a:ext uri="{FF2B5EF4-FFF2-40B4-BE49-F238E27FC236}">
                <a16:creationId xmlns:a16="http://schemas.microsoft.com/office/drawing/2014/main" id="{4BB428F6-8C91-9113-E15C-256A3D5F2F22}"/>
              </a:ext>
            </a:extLst>
          </p:cNvPr>
          <p:cNvSpPr/>
          <p:nvPr/>
        </p:nvSpPr>
        <p:spPr>
          <a:xfrm>
            <a:off x="743340" y="2463282"/>
            <a:ext cx="2214466" cy="555170"/>
          </a:xfrm>
          <a:prstGeom prst="roundRect">
            <a:avLst/>
          </a:prstGeom>
          <a:solidFill>
            <a:schemeClr val="accent3">
              <a:lumMod val="20000"/>
              <a:lumOff val="8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solidFill>
                  <a:schemeClr val="tx1"/>
                </a:solidFill>
              </a:rPr>
              <a:t>Informing about  a given topic</a:t>
            </a:r>
          </a:p>
        </p:txBody>
      </p:sp>
      <p:sp>
        <p:nvSpPr>
          <p:cNvPr id="5" name="Rectangle: Rounded Corners 4">
            <a:extLst>
              <a:ext uri="{FF2B5EF4-FFF2-40B4-BE49-F238E27FC236}">
                <a16:creationId xmlns:a16="http://schemas.microsoft.com/office/drawing/2014/main" id="{4B0D4656-217B-5804-663D-F5728037FFEB}"/>
              </a:ext>
            </a:extLst>
          </p:cNvPr>
          <p:cNvSpPr/>
          <p:nvPr/>
        </p:nvSpPr>
        <p:spPr>
          <a:xfrm>
            <a:off x="3219063" y="2463282"/>
            <a:ext cx="2313992" cy="791548"/>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Describing something / Narrating something</a:t>
            </a:r>
          </a:p>
        </p:txBody>
      </p:sp>
      <p:sp>
        <p:nvSpPr>
          <p:cNvPr id="6" name="Rectangle: Rounded Corners 5">
            <a:extLst>
              <a:ext uri="{FF2B5EF4-FFF2-40B4-BE49-F238E27FC236}">
                <a16:creationId xmlns:a16="http://schemas.microsoft.com/office/drawing/2014/main" id="{4A980243-EF45-0EB9-3AC4-389CB9FA7762}"/>
              </a:ext>
            </a:extLst>
          </p:cNvPr>
          <p:cNvSpPr/>
          <p:nvPr/>
        </p:nvSpPr>
        <p:spPr>
          <a:xfrm>
            <a:off x="5823859" y="2463282"/>
            <a:ext cx="2313992" cy="791548"/>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Arguing against or in </a:t>
            </a:r>
            <a:r>
              <a:rPr lang="en-US" dirty="0" err="1">
                <a:solidFill>
                  <a:schemeClr val="tx1"/>
                </a:solidFill>
              </a:rPr>
              <a:t>favour</a:t>
            </a:r>
            <a:r>
              <a:rPr lang="en-US" dirty="0">
                <a:solidFill>
                  <a:schemeClr val="tx1"/>
                </a:solidFill>
              </a:rPr>
              <a:t> of something</a:t>
            </a:r>
            <a:endParaRPr lang="en-US" dirty="0"/>
          </a:p>
        </p:txBody>
      </p:sp>
      <p:sp>
        <p:nvSpPr>
          <p:cNvPr id="8" name="Rectangle: Rounded Corners 7">
            <a:extLst>
              <a:ext uri="{FF2B5EF4-FFF2-40B4-BE49-F238E27FC236}">
                <a16:creationId xmlns:a16="http://schemas.microsoft.com/office/drawing/2014/main" id="{12CCAB58-7077-463F-97C8-EE6C73DBAE3F}"/>
              </a:ext>
            </a:extLst>
          </p:cNvPr>
          <p:cNvSpPr/>
          <p:nvPr/>
        </p:nvSpPr>
        <p:spPr>
          <a:xfrm>
            <a:off x="2943810" y="3477984"/>
            <a:ext cx="2864497" cy="993709"/>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Displaying feelings/emotions about something</a:t>
            </a:r>
          </a:p>
        </p:txBody>
      </p:sp>
      <p:sp>
        <p:nvSpPr>
          <p:cNvPr id="9" name="Rectangle: Rounded Corners 8">
            <a:extLst>
              <a:ext uri="{FF2B5EF4-FFF2-40B4-BE49-F238E27FC236}">
                <a16:creationId xmlns:a16="http://schemas.microsoft.com/office/drawing/2014/main" id="{6C9B9AFD-E44E-5F87-9FF7-6E8B65E56D2C}"/>
              </a:ext>
            </a:extLst>
          </p:cNvPr>
          <p:cNvSpPr/>
          <p:nvPr/>
        </p:nvSpPr>
        <p:spPr>
          <a:xfrm>
            <a:off x="8428655" y="2463282"/>
            <a:ext cx="2037184" cy="727785"/>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Meditating on an idea or a feeling</a:t>
            </a:r>
          </a:p>
        </p:txBody>
      </p:sp>
      <p:sp>
        <p:nvSpPr>
          <p:cNvPr id="10" name="Rectangle: Rounded Corners 9">
            <a:extLst>
              <a:ext uri="{FF2B5EF4-FFF2-40B4-BE49-F238E27FC236}">
                <a16:creationId xmlns:a16="http://schemas.microsoft.com/office/drawing/2014/main" id="{D35F8E95-C795-8944-DF5C-26E949859930}"/>
              </a:ext>
            </a:extLst>
          </p:cNvPr>
          <p:cNvSpPr/>
          <p:nvPr/>
        </p:nvSpPr>
        <p:spPr>
          <a:xfrm>
            <a:off x="6162867" y="3573627"/>
            <a:ext cx="2313993" cy="727785"/>
          </a:xfrm>
          <a:prstGeom prst="roundRect">
            <a:avLst/>
          </a:prstGeom>
          <a:solidFill>
            <a:schemeClr val="accent3">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Evaluating something, and so on</a:t>
            </a:r>
          </a:p>
        </p:txBody>
      </p:sp>
    </p:spTree>
    <p:extLst>
      <p:ext uri="{BB962C8B-B14F-4D97-AF65-F5344CB8AC3E}">
        <p14:creationId xmlns:p14="http://schemas.microsoft.com/office/powerpoint/2010/main" val="4052150510"/>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08C79-C973-F1CB-DFE4-46EF8F17962B}"/>
              </a:ext>
            </a:extLst>
          </p:cNvPr>
          <p:cNvSpPr>
            <a:spLocks noGrp="1"/>
          </p:cNvSpPr>
          <p:nvPr>
            <p:ph type="title"/>
          </p:nvPr>
        </p:nvSpPr>
        <p:spPr>
          <a:xfrm>
            <a:off x="646111" y="452718"/>
            <a:ext cx="7022015" cy="846693"/>
          </a:xfrm>
        </p:spPr>
        <p:txBody>
          <a:bodyPr/>
          <a:lstStyle/>
          <a:p>
            <a:r>
              <a:rPr lang="en-US" dirty="0">
                <a:solidFill>
                  <a:schemeClr val="tx1"/>
                </a:solidFill>
              </a:rPr>
              <a:t>Methods of Brainstorming:</a:t>
            </a:r>
          </a:p>
        </p:txBody>
      </p:sp>
      <p:pic>
        <p:nvPicPr>
          <p:cNvPr id="4" name="Content Placeholder 3">
            <a:extLst>
              <a:ext uri="{FF2B5EF4-FFF2-40B4-BE49-F238E27FC236}">
                <a16:creationId xmlns:a16="http://schemas.microsoft.com/office/drawing/2014/main" id="{69024501-505A-730D-BE61-CB6E9329DB63}"/>
              </a:ext>
            </a:extLst>
          </p:cNvPr>
          <p:cNvPicPr>
            <a:picLocks noGrp="1" noChangeAspect="1"/>
          </p:cNvPicPr>
          <p:nvPr>
            <p:ph idx="1"/>
          </p:nvPr>
        </p:nvPicPr>
        <p:blipFill rotWithShape="1">
          <a:blip r:embed="rId2"/>
          <a:srcRect l="3419"/>
          <a:stretch/>
        </p:blipFill>
        <p:spPr>
          <a:xfrm>
            <a:off x="512294" y="1434460"/>
            <a:ext cx="7289647" cy="4789262"/>
          </a:xfrm>
          <a:prstGeom prst="rect">
            <a:avLst/>
          </a:prstGeom>
          <a:ln w="38100" cap="sq">
            <a:solidFill>
              <a:schemeClr val="accent4">
                <a:lumMod val="75000"/>
              </a:schemeClr>
            </a:solidFill>
            <a:prstDash val="solid"/>
            <a:miter lim="800000"/>
          </a:ln>
          <a:effectLst>
            <a:outerShdw blurRad="50800" dist="38100" dir="2700000" algn="tl" rotWithShape="0">
              <a:srgbClr val="000000">
                <a:alpha val="43000"/>
              </a:srgbClr>
            </a:outerShdw>
          </a:effectLst>
        </p:spPr>
      </p:pic>
      <p:sp>
        <p:nvSpPr>
          <p:cNvPr id="5" name="TextBox 4">
            <a:extLst>
              <a:ext uri="{FF2B5EF4-FFF2-40B4-BE49-F238E27FC236}">
                <a16:creationId xmlns:a16="http://schemas.microsoft.com/office/drawing/2014/main" id="{F50AC1D4-A313-1778-C110-E159DC9306F9}"/>
              </a:ext>
            </a:extLst>
          </p:cNvPr>
          <p:cNvSpPr txBox="1"/>
          <p:nvPr/>
        </p:nvSpPr>
        <p:spPr>
          <a:xfrm>
            <a:off x="7892716" y="2068738"/>
            <a:ext cx="4090737" cy="4154984"/>
          </a:xfrm>
          <a:prstGeom prst="rect">
            <a:avLst/>
          </a:prstGeom>
          <a:noFill/>
        </p:spPr>
        <p:txBody>
          <a:bodyPr wrap="square" rtlCol="0">
            <a:spAutoFit/>
          </a:bodyPr>
          <a:lstStyle/>
          <a:p>
            <a:pPr>
              <a:buFont typeface="Wingdings" panose="05000000000000000000" pitchFamily="2" charset="2"/>
              <a:buChar char="Ø"/>
            </a:pPr>
            <a:r>
              <a:rPr lang="en-US" sz="2400" i="1" u="sng" dirty="0" err="1"/>
              <a:t>Mindmaping:</a:t>
            </a:r>
            <a:r>
              <a:rPr lang="en-US" sz="2400" dirty="0" err="1"/>
              <a:t>This</a:t>
            </a:r>
            <a:r>
              <a:rPr lang="en-US" sz="2400" dirty="0"/>
              <a:t> technique involves identifying a central topic (often represented as an image) and creating branches indicating the relevant categories that are related to the central topic extending radially from the central idea (Budd, 2004)</a:t>
            </a:r>
          </a:p>
        </p:txBody>
      </p:sp>
    </p:spTree>
    <p:extLst>
      <p:ext uri="{BB962C8B-B14F-4D97-AF65-F5344CB8AC3E}">
        <p14:creationId xmlns:p14="http://schemas.microsoft.com/office/powerpoint/2010/main" val="1211016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8ADD5-440A-0CDD-9A33-AD4EF7102BA2}"/>
              </a:ext>
            </a:extLst>
          </p:cNvPr>
          <p:cNvSpPr>
            <a:spLocks noGrp="1"/>
          </p:cNvSpPr>
          <p:nvPr>
            <p:ph type="title"/>
          </p:nvPr>
        </p:nvSpPr>
        <p:spPr>
          <a:xfrm>
            <a:off x="646111" y="452718"/>
            <a:ext cx="6909721" cy="814608"/>
          </a:xfrm>
        </p:spPr>
        <p:txBody>
          <a:bodyPr/>
          <a:lstStyle/>
          <a:p>
            <a:r>
              <a:rPr lang="en-US" dirty="0">
                <a:solidFill>
                  <a:schemeClr val="tx1"/>
                </a:solidFill>
              </a:rPr>
              <a:t>Methods of Brainstorming:</a:t>
            </a:r>
          </a:p>
        </p:txBody>
      </p:sp>
      <p:pic>
        <p:nvPicPr>
          <p:cNvPr id="4" name="Picture 2" descr="https://open.lib.umn.edu/app/uploads/sites/13/2015/04/dd39b3bc520b1037a32044c122f6d6ad.jpg">
            <a:extLst>
              <a:ext uri="{FF2B5EF4-FFF2-40B4-BE49-F238E27FC236}">
                <a16:creationId xmlns:a16="http://schemas.microsoft.com/office/drawing/2014/main" id="{7688F2FB-0D41-DEFE-91A2-44E1D1D64C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526" y="1540698"/>
            <a:ext cx="8021781" cy="4158187"/>
          </a:xfrm>
          <a:prstGeom prst="rect">
            <a:avLst/>
          </a:prstGeom>
          <a:ln w="38100" cap="sq">
            <a:solidFill>
              <a:schemeClr val="accent4">
                <a:lumMod val="75000"/>
              </a:schemeClr>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29D4F1C-2702-7BE0-C8B7-89DECEB705C5}"/>
              </a:ext>
            </a:extLst>
          </p:cNvPr>
          <p:cNvSpPr txBox="1"/>
          <p:nvPr/>
        </p:nvSpPr>
        <p:spPr>
          <a:xfrm>
            <a:off x="454772" y="1806577"/>
            <a:ext cx="3433010" cy="2831544"/>
          </a:xfrm>
          <a:prstGeom prst="rect">
            <a:avLst/>
          </a:prstGeom>
          <a:noFill/>
        </p:spPr>
        <p:txBody>
          <a:bodyPr wrap="square" rtlCol="0">
            <a:spAutoFit/>
          </a:bodyPr>
          <a:lstStyle/>
          <a:p>
            <a:r>
              <a:rPr lang="en-US" sz="3200" i="1" u="sng" dirty="0"/>
              <a:t>Clustering(pg. 75): </a:t>
            </a:r>
            <a:r>
              <a:rPr lang="en-US" sz="3200" dirty="0"/>
              <a:t>Clustering involves more focused thinking.</a:t>
            </a:r>
          </a:p>
          <a:p>
            <a:endParaRPr lang="en-US" dirty="0"/>
          </a:p>
        </p:txBody>
      </p:sp>
    </p:spTree>
    <p:extLst>
      <p:ext uri="{BB962C8B-B14F-4D97-AF65-F5344CB8AC3E}">
        <p14:creationId xmlns:p14="http://schemas.microsoft.com/office/powerpoint/2010/main" val="3606100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27EC6-B309-033C-0A76-2F3B1B94EE41}"/>
              </a:ext>
            </a:extLst>
          </p:cNvPr>
          <p:cNvSpPr>
            <a:spLocks noGrp="1"/>
          </p:cNvSpPr>
          <p:nvPr>
            <p:ph type="title"/>
          </p:nvPr>
        </p:nvSpPr>
        <p:spPr>
          <a:xfrm>
            <a:off x="646111" y="452718"/>
            <a:ext cx="7005973" cy="814608"/>
          </a:xfrm>
        </p:spPr>
        <p:txBody>
          <a:bodyPr/>
          <a:lstStyle/>
          <a:p>
            <a:r>
              <a:rPr lang="en-US" dirty="0">
                <a:solidFill>
                  <a:schemeClr val="tx1"/>
                </a:solidFill>
              </a:rPr>
              <a:t>Methods of Brainstorming:</a:t>
            </a:r>
          </a:p>
        </p:txBody>
      </p:sp>
      <p:sp>
        <p:nvSpPr>
          <p:cNvPr id="3" name="Content Placeholder 2">
            <a:extLst>
              <a:ext uri="{FF2B5EF4-FFF2-40B4-BE49-F238E27FC236}">
                <a16:creationId xmlns:a16="http://schemas.microsoft.com/office/drawing/2014/main" id="{BCAC653C-D790-C36E-E760-78128DB11319}"/>
              </a:ext>
            </a:extLst>
          </p:cNvPr>
          <p:cNvSpPr>
            <a:spLocks noGrp="1"/>
          </p:cNvSpPr>
          <p:nvPr>
            <p:ph idx="1"/>
          </p:nvPr>
        </p:nvSpPr>
        <p:spPr>
          <a:xfrm>
            <a:off x="465222" y="1379622"/>
            <a:ext cx="3080083" cy="4668252"/>
          </a:xfrm>
        </p:spPr>
        <p:txBody>
          <a:bodyPr/>
          <a:lstStyle/>
          <a:p>
            <a:r>
              <a:rPr lang="en-US" sz="2400" dirty="0">
                <a:solidFill>
                  <a:schemeClr val="tx1"/>
                </a:solidFill>
              </a:rPr>
              <a:t>Free writing: It is to practice writing in general. Used as a preliminary to more formal writing. It involves continuous writing, usually for predetermined period of time.</a:t>
            </a:r>
          </a:p>
          <a:p>
            <a:endParaRPr lang="en-US" dirty="0"/>
          </a:p>
        </p:txBody>
      </p:sp>
      <p:pic>
        <p:nvPicPr>
          <p:cNvPr id="4" name="Picture 3">
            <a:extLst>
              <a:ext uri="{FF2B5EF4-FFF2-40B4-BE49-F238E27FC236}">
                <a16:creationId xmlns:a16="http://schemas.microsoft.com/office/drawing/2014/main" id="{00B00919-3F1B-E5FB-17FD-815651A58EFB}"/>
              </a:ext>
            </a:extLst>
          </p:cNvPr>
          <p:cNvPicPr>
            <a:picLocks noChangeAspect="1"/>
          </p:cNvPicPr>
          <p:nvPr/>
        </p:nvPicPr>
        <p:blipFill>
          <a:blip r:embed="rId2"/>
          <a:stretch>
            <a:fillRect/>
          </a:stretch>
        </p:blipFill>
        <p:spPr>
          <a:xfrm>
            <a:off x="3972433" y="1379622"/>
            <a:ext cx="8176251" cy="5025660"/>
          </a:xfrm>
          <a:prstGeom prst="rect">
            <a:avLst/>
          </a:prstGeom>
          <a:ln w="38100" cap="sq">
            <a:solidFill>
              <a:schemeClr val="accent4">
                <a:lumMod val="75000"/>
              </a:schemeClr>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933907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205346"/>
            <a:ext cx="9362412" cy="5043054"/>
          </a:xfrm>
        </p:spPr>
        <p:txBody>
          <a:bodyPr>
            <a:noAutofit/>
          </a:bodyPr>
          <a:lstStyle/>
          <a:p>
            <a:r>
              <a:rPr lang="en-US" sz="2600" i="1" u="sng" dirty="0">
                <a:solidFill>
                  <a:schemeClr val="tx1"/>
                </a:solidFill>
              </a:rPr>
              <a:t>Discussion: </a:t>
            </a:r>
            <a:r>
              <a:rPr lang="en-US" sz="2600" dirty="0">
                <a:solidFill>
                  <a:schemeClr val="tx1"/>
                </a:solidFill>
              </a:rPr>
              <a:t>Discussion can also be very helpful in generating ideas. Jot down the ideas in a notebook. Scan and review your ideas. Select the most relevant and important ones and decide for a logical order.  Other than this, you can search for ideas by reading books on the essay topic, or surf the net. Skim and scan sites or books. </a:t>
            </a:r>
          </a:p>
          <a:p>
            <a:pPr marL="0" indent="0">
              <a:buNone/>
            </a:pPr>
            <a:r>
              <a:rPr lang="en-US" sz="2600" dirty="0">
                <a:solidFill>
                  <a:schemeClr val="tx1"/>
                </a:solidFill>
              </a:rPr>
              <a:t>Then, organize them into </a:t>
            </a:r>
            <a:r>
              <a:rPr lang="en-US" sz="2600" b="1" u="sng" dirty="0">
                <a:solidFill>
                  <a:schemeClr val="tx1"/>
                </a:solidFill>
              </a:rPr>
              <a:t>an outline </a:t>
            </a:r>
            <a:r>
              <a:rPr lang="en-US" sz="2600" dirty="0">
                <a:solidFill>
                  <a:schemeClr val="tx1"/>
                </a:solidFill>
              </a:rPr>
              <a:t>for your essay by arranging them in a logical order.</a:t>
            </a:r>
          </a:p>
          <a:p>
            <a:pPr marL="0" indent="0">
              <a:buNone/>
            </a:pPr>
            <a:r>
              <a:rPr lang="en-US" sz="2600" dirty="0">
                <a:solidFill>
                  <a:schemeClr val="tx1"/>
                </a:solidFill>
              </a:rPr>
              <a:t>Once you have a rough outline containing ideas for your essay, it is time to move on to the next step of the writing process.</a:t>
            </a:r>
          </a:p>
          <a:p>
            <a:endParaRPr lang="en-US" sz="2600" dirty="0"/>
          </a:p>
        </p:txBody>
      </p:sp>
    </p:spTree>
    <p:extLst>
      <p:ext uri="{BB962C8B-B14F-4D97-AF65-F5344CB8AC3E}">
        <p14:creationId xmlns:p14="http://schemas.microsoft.com/office/powerpoint/2010/main" val="704208216"/>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339702"/>
            <a:ext cx="9784428" cy="4908697"/>
          </a:xfrm>
        </p:spPr>
        <p:txBody>
          <a:bodyPr>
            <a:noAutofit/>
          </a:bodyPr>
          <a:lstStyle/>
          <a:p>
            <a:r>
              <a:rPr lang="en-US" sz="2800" b="1" u="sng" dirty="0">
                <a:solidFill>
                  <a:schemeClr val="tx1"/>
                </a:solidFill>
              </a:rPr>
              <a:t>Step 3: Reading: </a:t>
            </a:r>
          </a:p>
          <a:p>
            <a:pPr>
              <a:buFont typeface="Wingdings" pitchFamily="2" charset="2"/>
              <a:buChar char="§"/>
            </a:pPr>
            <a:r>
              <a:rPr lang="en-US" sz="2800" dirty="0">
                <a:solidFill>
                  <a:schemeClr val="tx1"/>
                </a:solidFill>
              </a:rPr>
              <a:t>After planning, reading is done.</a:t>
            </a:r>
          </a:p>
          <a:p>
            <a:pPr>
              <a:buFont typeface="Wingdings" pitchFamily="2" charset="2"/>
              <a:buChar char="§"/>
            </a:pPr>
            <a:r>
              <a:rPr lang="en-US" sz="2800" dirty="0">
                <a:solidFill>
                  <a:schemeClr val="tx1"/>
                </a:solidFill>
              </a:rPr>
              <a:t>It helps in getting more ideas, vocabulary, sentence structures, etc.</a:t>
            </a:r>
          </a:p>
          <a:p>
            <a:pPr>
              <a:buFont typeface="Wingdings" pitchFamily="2" charset="2"/>
              <a:buChar char="§"/>
            </a:pPr>
            <a:r>
              <a:rPr lang="en-US" sz="2800" dirty="0">
                <a:solidFill>
                  <a:schemeClr val="tx1"/>
                </a:solidFill>
              </a:rPr>
              <a:t>Add the new information in your outline.</a:t>
            </a:r>
          </a:p>
          <a:p>
            <a:pPr>
              <a:buFont typeface="Wingdings" pitchFamily="2" charset="2"/>
              <a:buChar char="§"/>
            </a:pPr>
            <a:r>
              <a:rPr lang="en-US" sz="2800" dirty="0">
                <a:solidFill>
                  <a:schemeClr val="tx1"/>
                </a:solidFill>
              </a:rPr>
              <a:t>Revise and finalize it.</a:t>
            </a:r>
          </a:p>
        </p:txBody>
      </p:sp>
    </p:spTree>
    <p:extLst>
      <p:ext uri="{BB962C8B-B14F-4D97-AF65-F5344CB8AC3E}">
        <p14:creationId xmlns:p14="http://schemas.microsoft.com/office/powerpoint/2010/main" val="2184426949"/>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020726"/>
            <a:ext cx="10230995" cy="5227673"/>
          </a:xfrm>
        </p:spPr>
        <p:txBody>
          <a:bodyPr>
            <a:noAutofit/>
          </a:bodyPr>
          <a:lstStyle/>
          <a:p>
            <a:r>
              <a:rPr lang="en-US" sz="2800" b="1" u="sng" dirty="0">
                <a:solidFill>
                  <a:schemeClr val="tx1"/>
                </a:solidFill>
              </a:rPr>
              <a:t>Step 4: Rough Writing: </a:t>
            </a:r>
          </a:p>
          <a:p>
            <a:pPr>
              <a:buFont typeface="Wingdings" pitchFamily="2" charset="2"/>
              <a:buChar char="§"/>
            </a:pPr>
            <a:r>
              <a:rPr lang="en-US" sz="2800" dirty="0">
                <a:solidFill>
                  <a:schemeClr val="tx1"/>
                </a:solidFill>
              </a:rPr>
              <a:t>Once you have a final outline, write a rough draft ignoring grammatical and organizational concerns.</a:t>
            </a:r>
          </a:p>
          <a:p>
            <a:pPr>
              <a:buFont typeface="Wingdings" pitchFamily="2" charset="2"/>
              <a:buChar char="§"/>
            </a:pPr>
            <a:r>
              <a:rPr lang="en-US" sz="2800" dirty="0">
                <a:solidFill>
                  <a:schemeClr val="tx1"/>
                </a:solidFill>
              </a:rPr>
              <a:t>Most writers find beginning with the introduction paragraph difficult. So, they begin with the main body of the essay, and then write an introduction paragraph.</a:t>
            </a:r>
          </a:p>
          <a:p>
            <a:pPr>
              <a:buFont typeface="Wingdings" pitchFamily="2" charset="2"/>
              <a:buChar char="§"/>
            </a:pPr>
            <a:r>
              <a:rPr lang="en-US" sz="2800" dirty="0">
                <a:solidFill>
                  <a:schemeClr val="tx1"/>
                </a:solidFill>
              </a:rPr>
              <a:t>Your outline and ideas undergo considerable revision at this stage. </a:t>
            </a:r>
          </a:p>
          <a:p>
            <a:pPr>
              <a:buFont typeface="Wingdings" pitchFamily="2" charset="2"/>
              <a:buChar char="§"/>
            </a:pPr>
            <a:r>
              <a:rPr lang="en-US" sz="2800" dirty="0">
                <a:solidFill>
                  <a:schemeClr val="tx1"/>
                </a:solidFill>
              </a:rPr>
              <a:t>After having written the rough draft, it is now time to bring into consideration the issues you ignored in order not to disturb a spontaneous flow of ideas.</a:t>
            </a:r>
          </a:p>
          <a:p>
            <a:endParaRPr lang="en-US" sz="2800" dirty="0"/>
          </a:p>
          <a:p>
            <a:endParaRPr lang="en-US" sz="2800" dirty="0"/>
          </a:p>
        </p:txBody>
      </p:sp>
    </p:spTree>
    <p:extLst>
      <p:ext uri="{BB962C8B-B14F-4D97-AF65-F5344CB8AC3E}">
        <p14:creationId xmlns:p14="http://schemas.microsoft.com/office/powerpoint/2010/main" val="16960566"/>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03312" y="1275908"/>
            <a:ext cx="8946541" cy="4972492"/>
          </a:xfrm>
        </p:spPr>
        <p:txBody>
          <a:bodyPr>
            <a:noAutofit/>
          </a:bodyPr>
          <a:lstStyle/>
          <a:p>
            <a:pPr>
              <a:buClr>
                <a:srgbClr val="1E5155">
                  <a:lumMod val="40000"/>
                  <a:lumOff val="60000"/>
                </a:srgbClr>
              </a:buClr>
            </a:pPr>
            <a:r>
              <a:rPr lang="en-US" sz="2800" b="1" u="sng" dirty="0">
                <a:solidFill>
                  <a:schemeClr val="tx1"/>
                </a:solidFill>
              </a:rPr>
              <a:t>Step 5: Proofreading/Editing/Revising:</a:t>
            </a:r>
          </a:p>
          <a:p>
            <a:pPr marL="45720" indent="0">
              <a:buClr>
                <a:srgbClr val="1E5155">
                  <a:lumMod val="40000"/>
                  <a:lumOff val="60000"/>
                </a:srgbClr>
              </a:buClr>
              <a:buNone/>
            </a:pPr>
            <a:r>
              <a:rPr lang="en-US" sz="2800" dirty="0">
                <a:solidFill>
                  <a:schemeClr val="tx1"/>
                </a:solidFill>
              </a:rPr>
              <a:t>Check your essay for grammatical, structural and organizational mistakes, unity and coherence, etc. </a:t>
            </a:r>
          </a:p>
          <a:p>
            <a:pPr>
              <a:buClr>
                <a:srgbClr val="1E5155">
                  <a:lumMod val="40000"/>
                  <a:lumOff val="60000"/>
                </a:srgbClr>
              </a:buClr>
            </a:pPr>
            <a:endParaRPr lang="en-US" sz="2800" b="1" u="sng" dirty="0">
              <a:solidFill>
                <a:schemeClr val="tx1"/>
              </a:solidFill>
            </a:endParaRPr>
          </a:p>
          <a:p>
            <a:pPr>
              <a:buClr>
                <a:srgbClr val="1E5155">
                  <a:lumMod val="40000"/>
                  <a:lumOff val="60000"/>
                </a:srgbClr>
              </a:buClr>
            </a:pPr>
            <a:r>
              <a:rPr lang="en-US" sz="2800" b="1" u="sng" dirty="0">
                <a:solidFill>
                  <a:schemeClr val="tx1"/>
                </a:solidFill>
              </a:rPr>
              <a:t>Step 6: Final Draft Writing:</a:t>
            </a:r>
          </a:p>
          <a:p>
            <a:pPr>
              <a:buClr>
                <a:srgbClr val="1E5155">
                  <a:lumMod val="40000"/>
                  <a:lumOff val="60000"/>
                </a:srgbClr>
              </a:buClr>
              <a:buFont typeface="Wingdings" pitchFamily="2" charset="2"/>
              <a:buChar char="§"/>
            </a:pPr>
            <a:r>
              <a:rPr lang="en-US" sz="2800" dirty="0">
                <a:solidFill>
                  <a:schemeClr val="tx1"/>
                </a:solidFill>
              </a:rPr>
              <a:t>After proofreading and editing, write a final draft of your essay.</a:t>
            </a:r>
          </a:p>
          <a:p>
            <a:pPr marL="0" lvl="0" indent="0">
              <a:buClr>
                <a:srgbClr val="1E5155">
                  <a:lumMod val="40000"/>
                  <a:lumOff val="60000"/>
                </a:srgbClr>
              </a:buClr>
              <a:buNone/>
            </a:pPr>
            <a:br>
              <a:rPr lang="en-US" sz="2800" b="1" dirty="0">
                <a:solidFill>
                  <a:prstClr val="white"/>
                </a:solidFill>
              </a:rPr>
            </a:br>
            <a:br>
              <a:rPr lang="en-US" sz="2800" b="1" dirty="0">
                <a:solidFill>
                  <a:prstClr val="white"/>
                </a:solidFill>
              </a:rPr>
            </a:br>
            <a:endParaRPr lang="en-US" sz="2800" dirty="0">
              <a:solidFill>
                <a:prstClr val="white"/>
              </a:solidFill>
            </a:endParaRPr>
          </a:p>
          <a:p>
            <a:endParaRPr lang="en-US" sz="2800" dirty="0"/>
          </a:p>
        </p:txBody>
      </p:sp>
    </p:spTree>
    <p:extLst>
      <p:ext uri="{BB962C8B-B14F-4D97-AF65-F5344CB8AC3E}">
        <p14:creationId xmlns:p14="http://schemas.microsoft.com/office/powerpoint/2010/main" val="675437756"/>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8.jpeg" descr="TheWritingProcess.gif"/>
          <p:cNvPicPr/>
          <p:nvPr/>
        </p:nvPicPr>
        <p:blipFill>
          <a:blip r:embed="rId2" cstate="print"/>
          <a:stretch>
            <a:fillRect/>
          </a:stretch>
        </p:blipFill>
        <p:spPr>
          <a:xfrm>
            <a:off x="1201479" y="0"/>
            <a:ext cx="9324754" cy="6858000"/>
          </a:xfrm>
          <a:prstGeom prst="rect">
            <a:avLst/>
          </a:prstGeom>
        </p:spPr>
      </p:pic>
    </p:spTree>
    <p:extLst>
      <p:ext uri="{BB962C8B-B14F-4D97-AF65-F5344CB8AC3E}">
        <p14:creationId xmlns:p14="http://schemas.microsoft.com/office/powerpoint/2010/main" val="3651672152"/>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38329" y="1970116"/>
            <a:ext cx="8825660" cy="1862051"/>
          </a:xfrm>
        </p:spPr>
        <p:txBody>
          <a:bodyPr/>
          <a:lstStyle/>
          <a:p>
            <a:r>
              <a:rPr lang="en-US" b="1" dirty="0"/>
              <a:t>Thank you </a:t>
            </a:r>
            <a:r>
              <a:rPr lang="en-US" b="1" dirty="0">
                <a:sym typeface="Wingdings" panose="05000000000000000000" pitchFamily="2" charset="2"/>
              </a:rPr>
              <a:t></a:t>
            </a:r>
            <a:endParaRPr lang="en-US" b="1" dirty="0"/>
          </a:p>
        </p:txBody>
      </p:sp>
      <p:grpSp>
        <p:nvGrpSpPr>
          <p:cNvPr id="3" name="Group 5"/>
          <p:cNvGrpSpPr>
            <a:grpSpLocks/>
          </p:cNvGrpSpPr>
          <p:nvPr/>
        </p:nvGrpSpPr>
        <p:grpSpPr bwMode="auto">
          <a:xfrm>
            <a:off x="6731000" y="455865"/>
            <a:ext cx="3039533" cy="2743200"/>
            <a:chOff x="2519" y="943"/>
            <a:chExt cx="1436" cy="1728"/>
          </a:xfrm>
        </p:grpSpPr>
        <p:pic>
          <p:nvPicPr>
            <p:cNvPr id="4" name="Picture 3" descr="j0078790"/>
            <p:cNvPicPr>
              <a:picLocks noChangeAspect="1" noChangeArrowheads="1"/>
            </p:cNvPicPr>
            <p:nvPr/>
          </p:nvPicPr>
          <p:blipFill>
            <a:blip r:embed="rId2" cstate="print">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2519" y="943"/>
              <a:ext cx="1379" cy="1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 Box 4"/>
            <p:cNvSpPr txBox="1">
              <a:spLocks noChangeArrowheads="1"/>
            </p:cNvSpPr>
            <p:nvPr/>
          </p:nvSpPr>
          <p:spPr bwMode="auto">
            <a:xfrm>
              <a:off x="3360" y="1008"/>
              <a:ext cx="595" cy="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a:solidFill>
                    <a:schemeClr val="tx1"/>
                  </a:solidFill>
                  <a:latin typeface="Arial" charset="0"/>
                </a:defRPr>
              </a:lvl1pPr>
              <a:lvl2pPr marL="742950" indent="-285750" eaLnBrk="0" hangingPunct="0">
                <a:defRPr kumimoji="1" sz="2800">
                  <a:solidFill>
                    <a:schemeClr val="tx1"/>
                  </a:solidFill>
                  <a:latin typeface="Arial" charset="0"/>
                </a:defRPr>
              </a:lvl2pPr>
              <a:lvl3pPr marL="1143000" indent="-228600" eaLnBrk="0" hangingPunct="0">
                <a:defRPr kumimoji="1" sz="2800">
                  <a:solidFill>
                    <a:schemeClr val="tx1"/>
                  </a:solidFill>
                  <a:latin typeface="Arial" charset="0"/>
                </a:defRPr>
              </a:lvl3pPr>
              <a:lvl4pPr marL="1600200" indent="-228600" eaLnBrk="0" hangingPunct="0">
                <a:defRPr kumimoji="1" sz="2800">
                  <a:solidFill>
                    <a:schemeClr val="tx1"/>
                  </a:solidFill>
                  <a:latin typeface="Arial" charset="0"/>
                </a:defRPr>
              </a:lvl4pPr>
              <a:lvl5pPr marL="2057400" indent="-228600" eaLnBrk="0" hangingPunct="0">
                <a:defRPr kumimoji="1" sz="2800">
                  <a:solidFill>
                    <a:schemeClr val="tx1"/>
                  </a:solidFill>
                  <a:latin typeface="Arial" charset="0"/>
                </a:defRPr>
              </a:lvl5pPr>
              <a:lvl6pPr marL="25146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6pPr>
              <a:lvl7pPr marL="29718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7pPr>
              <a:lvl8pPr marL="34290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8pPr>
              <a:lvl9pPr marL="3886200" indent="-228600" eaLnBrk="0" fontAlgn="base" hangingPunct="0">
                <a:spcBef>
                  <a:spcPct val="20000"/>
                </a:spcBef>
                <a:spcAft>
                  <a:spcPct val="0"/>
                </a:spcAft>
                <a:buClr>
                  <a:schemeClr val="hlink"/>
                </a:buClr>
                <a:buSzPct val="60000"/>
                <a:buFont typeface="Wingdings" pitchFamily="2" charset="2"/>
                <a:defRPr kumimoji="1" sz="2800">
                  <a:solidFill>
                    <a:schemeClr val="tx1"/>
                  </a:solidFill>
                  <a:latin typeface="Arial" charset="0"/>
                </a:defRPr>
              </a:lvl9pPr>
            </a:lstStyle>
            <a:p>
              <a:pPr eaLnBrk="1" hangingPunct="1">
                <a:spcBef>
                  <a:spcPct val="50000"/>
                </a:spcBef>
                <a:defRPr/>
              </a:pPr>
              <a:r>
                <a:rPr lang="en-US" sz="1800" b="1" dirty="0">
                  <a:solidFill>
                    <a:schemeClr val="bg2">
                      <a:lumMod val="60000"/>
                      <a:lumOff val="40000"/>
                    </a:schemeClr>
                  </a:solidFill>
                  <a:latin typeface="Times New Roman" pitchFamily="18" charset="0"/>
                </a:rPr>
                <a:t>The </a:t>
              </a:r>
            </a:p>
            <a:p>
              <a:pPr eaLnBrk="1" hangingPunct="1">
                <a:spcBef>
                  <a:spcPct val="50000"/>
                </a:spcBef>
                <a:defRPr/>
              </a:pPr>
              <a:r>
                <a:rPr lang="en-US" sz="1800" b="1" dirty="0">
                  <a:solidFill>
                    <a:schemeClr val="bg2">
                      <a:lumMod val="60000"/>
                      <a:lumOff val="40000"/>
                    </a:schemeClr>
                  </a:solidFill>
                  <a:latin typeface="Times New Roman" pitchFamily="18" charset="0"/>
                </a:rPr>
                <a:t>END!</a:t>
              </a:r>
            </a:p>
          </p:txBody>
        </p:sp>
      </p:grpSp>
    </p:spTree>
    <p:extLst>
      <p:ext uri="{BB962C8B-B14F-4D97-AF65-F5344CB8AC3E}">
        <p14:creationId xmlns:p14="http://schemas.microsoft.com/office/powerpoint/2010/main" val="199341687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05785" y="452718"/>
            <a:ext cx="9120565" cy="732270"/>
          </a:xfrm>
        </p:spPr>
        <p:txBody>
          <a:bodyPr>
            <a:normAutofit/>
          </a:bodyPr>
          <a:lstStyle/>
          <a:p>
            <a:r>
              <a:rPr lang="en-US" dirty="0">
                <a:ln w="0"/>
                <a:solidFill>
                  <a:schemeClr val="tx1"/>
                </a:solidFill>
                <a:effectLst>
                  <a:outerShdw blurRad="38100" dist="19050" dir="2700000" algn="tl" rotWithShape="0">
                    <a:schemeClr val="dk1">
                      <a:alpha val="40000"/>
                    </a:schemeClr>
                  </a:outerShdw>
                </a:effectLst>
              </a:rPr>
              <a:t>STANDARD ACADEMIC ESSAY:</a:t>
            </a:r>
          </a:p>
        </p:txBody>
      </p:sp>
      <p:sp>
        <p:nvSpPr>
          <p:cNvPr id="4" name="Content Placeholder 3"/>
          <p:cNvSpPr>
            <a:spLocks noGrp="1"/>
          </p:cNvSpPr>
          <p:nvPr>
            <p:ph idx="1"/>
          </p:nvPr>
        </p:nvSpPr>
        <p:spPr>
          <a:xfrm>
            <a:off x="905070" y="1716833"/>
            <a:ext cx="10110802" cy="4379167"/>
          </a:xfrm>
        </p:spPr>
        <p:txBody>
          <a:bodyPr>
            <a:noAutofit/>
          </a:bodyPr>
          <a:lstStyle/>
          <a:p>
            <a:r>
              <a:rPr lang="en-US" sz="3200" dirty="0">
                <a:ln w="0"/>
                <a:solidFill>
                  <a:schemeClr val="tx1"/>
                </a:solidFill>
                <a:effectLst>
                  <a:outerShdw blurRad="38100" dist="19050" dir="2700000" algn="tl" rotWithShape="0">
                    <a:schemeClr val="dk1">
                      <a:alpha val="40000"/>
                    </a:schemeClr>
                  </a:outerShdw>
                </a:effectLst>
              </a:rPr>
              <a:t>It must contain 5 paragraphs and a maximum of 350 words</a:t>
            </a:r>
          </a:p>
          <a:p>
            <a:r>
              <a:rPr lang="en-US" sz="3200" dirty="0">
                <a:ln w="0"/>
                <a:solidFill>
                  <a:schemeClr val="tx1"/>
                </a:solidFill>
                <a:effectLst>
                  <a:outerShdw blurRad="38100" dist="19050" dir="2700000" algn="tl" rotWithShape="0">
                    <a:schemeClr val="dk1">
                      <a:alpha val="40000"/>
                    </a:schemeClr>
                  </a:outerShdw>
                </a:effectLst>
              </a:rPr>
              <a:t>The first and the last paragraphs are designated to introducing and concluding the topic</a:t>
            </a:r>
          </a:p>
          <a:p>
            <a:r>
              <a:rPr lang="en-US" sz="3200" dirty="0">
                <a:ln w="0"/>
                <a:solidFill>
                  <a:schemeClr val="tx1"/>
                </a:solidFill>
                <a:effectLst>
                  <a:outerShdw blurRad="38100" dist="19050" dir="2700000" algn="tl" rotWithShape="0">
                    <a:schemeClr val="dk1">
                      <a:alpha val="40000"/>
                    </a:schemeClr>
                  </a:outerShdw>
                </a:effectLst>
              </a:rPr>
              <a:t>The middle three paragraphs are reserved for the main body of an essay</a:t>
            </a:r>
          </a:p>
          <a:p>
            <a:r>
              <a:rPr lang="en-US" sz="3200" u="sng" dirty="0">
                <a:ln w="0"/>
                <a:solidFill>
                  <a:schemeClr val="tx1"/>
                </a:solidFill>
                <a:effectLst>
                  <a:outerShdw blurRad="38100" dist="19050" dir="2700000" algn="tl" rotWithShape="0">
                    <a:schemeClr val="dk1">
                      <a:alpha val="40000"/>
                    </a:schemeClr>
                  </a:outerShdw>
                </a:effectLst>
              </a:rPr>
              <a:t>Techniques of writing and the structure of paragraphs may differ in accordance with the type of the essay</a:t>
            </a:r>
          </a:p>
          <a:p>
            <a:endParaRPr lang="en-US" sz="2800" dirty="0"/>
          </a:p>
        </p:txBody>
      </p:sp>
    </p:spTree>
    <p:extLst>
      <p:ext uri="{BB962C8B-B14F-4D97-AF65-F5344CB8AC3E}">
        <p14:creationId xmlns:p14="http://schemas.microsoft.com/office/powerpoint/2010/main" val="3597678892"/>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20800" y="597528"/>
            <a:ext cx="10464800" cy="1078871"/>
          </a:xfrm>
        </p:spPr>
        <p:txBody>
          <a:bodyPr/>
          <a:lstStyle/>
          <a:p>
            <a:r>
              <a:rPr lang="en-US" sz="4800" b="1" dirty="0">
                <a:solidFill>
                  <a:schemeClr val="tx1"/>
                </a:solidFill>
              </a:rPr>
              <a:t>Reading to Write:</a:t>
            </a:r>
          </a:p>
        </p:txBody>
      </p:sp>
      <p:sp>
        <p:nvSpPr>
          <p:cNvPr id="4099" name="Rectangle 3"/>
          <p:cNvSpPr>
            <a:spLocks noGrp="1" noChangeArrowheads="1"/>
          </p:cNvSpPr>
          <p:nvPr>
            <p:ph idx="1"/>
          </p:nvPr>
        </p:nvSpPr>
        <p:spPr>
          <a:xfrm>
            <a:off x="1199626" y="1828800"/>
            <a:ext cx="10281174" cy="4191000"/>
          </a:xfrm>
        </p:spPr>
        <p:txBody>
          <a:bodyPr>
            <a:normAutofit/>
          </a:bodyPr>
          <a:lstStyle/>
          <a:p>
            <a:r>
              <a:rPr lang="en-US" sz="2800" dirty="0">
                <a:solidFill>
                  <a:schemeClr val="tx1"/>
                </a:solidFill>
              </a:rPr>
              <a:t>Read the essays (61-64) and identify the </a:t>
            </a:r>
            <a:r>
              <a:rPr lang="en-US" sz="2800" b="1" u="sng" dirty="0">
                <a:solidFill>
                  <a:schemeClr val="tx1"/>
                </a:solidFill>
              </a:rPr>
              <a:t>central idea</a:t>
            </a:r>
            <a:r>
              <a:rPr lang="en-US" sz="2800" dirty="0">
                <a:solidFill>
                  <a:schemeClr val="tx1"/>
                </a:solidFill>
              </a:rPr>
              <a:t> of each essay. Also, identify the </a:t>
            </a:r>
            <a:r>
              <a:rPr lang="en-US" sz="2800" b="1" u="sng" dirty="0">
                <a:solidFill>
                  <a:schemeClr val="tx1"/>
                </a:solidFill>
              </a:rPr>
              <a:t>main ideas/sub-topics</a:t>
            </a:r>
            <a:r>
              <a:rPr lang="en-US" sz="2800" dirty="0">
                <a:solidFill>
                  <a:schemeClr val="tx1"/>
                </a:solidFill>
              </a:rPr>
              <a:t> and the </a:t>
            </a:r>
            <a:r>
              <a:rPr lang="en-US" sz="2800" b="1" u="sng" dirty="0">
                <a:solidFill>
                  <a:schemeClr val="tx1"/>
                </a:solidFill>
              </a:rPr>
              <a:t>supporting material</a:t>
            </a:r>
            <a:r>
              <a:rPr lang="en-US" sz="2800" dirty="0">
                <a:solidFill>
                  <a:schemeClr val="tx1"/>
                </a:solidFill>
              </a:rPr>
              <a:t> used by the writers to elaborate the main ideas.</a:t>
            </a:r>
          </a:p>
        </p:txBody>
      </p:sp>
      <p:sp>
        <p:nvSpPr>
          <p:cNvPr id="4100" name="Text Box 24"/>
          <p:cNvSpPr txBox="1">
            <a:spLocks noChangeArrowheads="1"/>
          </p:cNvSpPr>
          <p:nvPr/>
        </p:nvSpPr>
        <p:spPr bwMode="auto">
          <a:xfrm>
            <a:off x="508000" y="5791200"/>
            <a:ext cx="11176000"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ahoma" pitchFamily="34" charset="0"/>
              </a:defRPr>
            </a:lvl1pPr>
            <a:lvl2pPr marL="742950" indent="-285750" eaLnBrk="0" hangingPunct="0">
              <a:defRPr sz="2400">
                <a:solidFill>
                  <a:schemeClr val="tx1"/>
                </a:solidFill>
                <a:latin typeface="Tahoma" pitchFamily="34" charset="0"/>
              </a:defRPr>
            </a:lvl2pPr>
            <a:lvl3pPr marL="1143000" indent="-228600" eaLnBrk="0" hangingPunct="0">
              <a:defRPr sz="2400">
                <a:solidFill>
                  <a:schemeClr val="tx1"/>
                </a:solidFill>
                <a:latin typeface="Tahoma" pitchFamily="34" charset="0"/>
              </a:defRPr>
            </a:lvl3pPr>
            <a:lvl4pPr marL="1600200" indent="-228600" eaLnBrk="0" hangingPunct="0">
              <a:defRPr sz="2400">
                <a:solidFill>
                  <a:schemeClr val="tx1"/>
                </a:solidFill>
                <a:latin typeface="Tahoma" pitchFamily="34" charset="0"/>
              </a:defRPr>
            </a:lvl4pPr>
            <a:lvl5pPr marL="2057400" indent="-228600" eaLnBrk="0" hangingPunct="0">
              <a:defRPr sz="2400">
                <a:solidFill>
                  <a:schemeClr val="tx1"/>
                </a:solidFill>
                <a:latin typeface="Tahoma" pitchFamily="34" charset="0"/>
              </a:defRPr>
            </a:lvl5pPr>
            <a:lvl6pPr marL="2514600" indent="-228600" eaLnBrk="0" fontAlgn="base" hangingPunct="0">
              <a:spcBef>
                <a:spcPct val="0"/>
              </a:spcBef>
              <a:spcAft>
                <a:spcPct val="0"/>
              </a:spcAft>
              <a:defRPr sz="2400">
                <a:solidFill>
                  <a:schemeClr val="tx1"/>
                </a:solidFill>
                <a:latin typeface="Tahoma" pitchFamily="34" charset="0"/>
              </a:defRPr>
            </a:lvl6pPr>
            <a:lvl7pPr marL="2971800" indent="-228600" eaLnBrk="0" fontAlgn="base" hangingPunct="0">
              <a:spcBef>
                <a:spcPct val="0"/>
              </a:spcBef>
              <a:spcAft>
                <a:spcPct val="0"/>
              </a:spcAft>
              <a:defRPr sz="2400">
                <a:solidFill>
                  <a:schemeClr val="tx1"/>
                </a:solidFill>
                <a:latin typeface="Tahoma" pitchFamily="34" charset="0"/>
              </a:defRPr>
            </a:lvl7pPr>
            <a:lvl8pPr marL="3429000" indent="-228600" eaLnBrk="0" fontAlgn="base" hangingPunct="0">
              <a:spcBef>
                <a:spcPct val="0"/>
              </a:spcBef>
              <a:spcAft>
                <a:spcPct val="0"/>
              </a:spcAft>
              <a:defRPr sz="2400">
                <a:solidFill>
                  <a:schemeClr val="tx1"/>
                </a:solidFill>
                <a:latin typeface="Tahoma" pitchFamily="34" charset="0"/>
              </a:defRPr>
            </a:lvl8pPr>
            <a:lvl9pPr marL="3886200" indent="-228600" eaLnBrk="0" fontAlgn="base" hangingPunct="0">
              <a:spcBef>
                <a:spcPct val="0"/>
              </a:spcBef>
              <a:spcAft>
                <a:spcPct val="0"/>
              </a:spcAft>
              <a:defRPr sz="2400">
                <a:solidFill>
                  <a:schemeClr val="tx1"/>
                </a:solidFill>
                <a:latin typeface="Tahoma" pitchFamily="34" charset="0"/>
              </a:defRPr>
            </a:lvl9pPr>
          </a:lstStyle>
          <a:p>
            <a:pPr eaLnBrk="1" hangingPunct="1">
              <a:lnSpc>
                <a:spcPct val="90000"/>
              </a:lnSpc>
              <a:spcBef>
                <a:spcPct val="20000"/>
              </a:spcBef>
              <a:buClr>
                <a:schemeClr val="accent2"/>
              </a:buClr>
              <a:buSzPct val="80000"/>
              <a:buFont typeface="Wingdings" pitchFamily="2" charset="2"/>
              <a:buNone/>
            </a:pPr>
            <a:endParaRPr lang="en-US">
              <a:latin typeface="Times New Roman" pitchFamily="18" charset="0"/>
            </a:endParaRPr>
          </a:p>
        </p:txBody>
      </p:sp>
    </p:spTree>
    <p:extLst>
      <p:ext uri="{BB962C8B-B14F-4D97-AF65-F5344CB8AC3E}">
        <p14:creationId xmlns:p14="http://schemas.microsoft.com/office/powerpoint/2010/main" val="40989488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613" y="612108"/>
            <a:ext cx="9404723" cy="1400530"/>
          </a:xfrm>
        </p:spPr>
        <p:txBody>
          <a:bodyPr/>
          <a:lstStyle/>
          <a:p>
            <a:r>
              <a:rPr lang="en-US" sz="4800" b="1" dirty="0">
                <a:solidFill>
                  <a:schemeClr val="tx1"/>
                </a:solidFill>
              </a:rPr>
              <a:t>Essay 1: Losing Touch</a:t>
            </a:r>
          </a:p>
        </p:txBody>
      </p:sp>
      <p:sp>
        <p:nvSpPr>
          <p:cNvPr id="3" name="Content Placeholder 2"/>
          <p:cNvSpPr>
            <a:spLocks noGrp="1"/>
          </p:cNvSpPr>
          <p:nvPr>
            <p:ph idx="1"/>
          </p:nvPr>
        </p:nvSpPr>
        <p:spPr>
          <a:xfrm>
            <a:off x="789710" y="1704109"/>
            <a:ext cx="10523912" cy="4713316"/>
          </a:xfrm>
        </p:spPr>
        <p:txBody>
          <a:bodyPr>
            <a:noAutofit/>
          </a:bodyPr>
          <a:lstStyle/>
          <a:p>
            <a:r>
              <a:rPr lang="en-US" sz="2800" dirty="0"/>
              <a:t> </a:t>
            </a:r>
            <a:r>
              <a:rPr lang="en-US" sz="2800" b="1" u="sng" dirty="0">
                <a:solidFill>
                  <a:schemeClr val="tx1"/>
                </a:solidFill>
              </a:rPr>
              <a:t>Central idea:</a:t>
            </a:r>
            <a:r>
              <a:rPr lang="en-US" sz="2800" dirty="0">
                <a:solidFill>
                  <a:schemeClr val="tx1"/>
                </a:solidFill>
              </a:rPr>
              <a:t> the inventions of modern technology seem to be cutting us off from contact with our fellow human beings</a:t>
            </a:r>
            <a:endParaRPr lang="en-US" sz="200" dirty="0">
              <a:solidFill>
                <a:schemeClr val="tx1"/>
              </a:solidFill>
            </a:endParaRPr>
          </a:p>
          <a:p>
            <a:r>
              <a:rPr lang="en-US" sz="2800" b="1" u="sng" dirty="0">
                <a:solidFill>
                  <a:schemeClr val="tx1"/>
                </a:solidFill>
              </a:rPr>
              <a:t>Main ideas/sub-topics:</a:t>
            </a:r>
            <a:r>
              <a:rPr lang="en-US" sz="2800" dirty="0">
                <a:solidFill>
                  <a:schemeClr val="tx1"/>
                </a:solidFill>
              </a:rPr>
              <a:t> </a:t>
            </a:r>
          </a:p>
          <a:p>
            <a:pPr marL="514350" indent="-514350">
              <a:buFont typeface="+mj-lt"/>
              <a:buAutoNum type="arabicPeriod"/>
            </a:pPr>
            <a:r>
              <a:rPr lang="en-US" sz="2800" dirty="0">
                <a:solidFill>
                  <a:schemeClr val="tx1"/>
                </a:solidFill>
              </a:rPr>
              <a:t>The world of business is one area in which technology is isolating us</a:t>
            </a:r>
          </a:p>
          <a:p>
            <a:pPr marL="514350" indent="-514350">
              <a:buFont typeface="+mj-lt"/>
              <a:buAutoNum type="arabicPeriod"/>
            </a:pPr>
            <a:r>
              <a:rPr lang="en-US" sz="2800" dirty="0">
                <a:solidFill>
                  <a:schemeClr val="tx1"/>
                </a:solidFill>
              </a:rPr>
              <a:t>Another area that technology is changing is entertainment. Music, for instance, was once a group </a:t>
            </a:r>
          </a:p>
          <a:p>
            <a:pPr marL="514350" indent="-514350">
              <a:buFont typeface="+mj-lt"/>
              <a:buAutoNum type="arabicPeriod"/>
            </a:pPr>
            <a:r>
              <a:rPr lang="en-US" sz="2800" dirty="0">
                <a:solidFill>
                  <a:schemeClr val="tx1"/>
                </a:solidFill>
              </a:rPr>
              <a:t>Education is a third important area in which technology is separating us from others</a:t>
            </a:r>
          </a:p>
          <a:p>
            <a:endParaRPr lang="en-US" sz="2800" dirty="0"/>
          </a:p>
        </p:txBody>
      </p:sp>
    </p:spTree>
    <p:extLst>
      <p:ext uri="{BB962C8B-B14F-4D97-AF65-F5344CB8AC3E}">
        <p14:creationId xmlns:p14="http://schemas.microsoft.com/office/powerpoint/2010/main" val="141319577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22845954"/>
              </p:ext>
            </p:extLst>
          </p:nvPr>
        </p:nvGraphicFramePr>
        <p:xfrm>
          <a:off x="871870" y="0"/>
          <a:ext cx="9569302" cy="22115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4065656554"/>
              </p:ext>
            </p:extLst>
          </p:nvPr>
        </p:nvGraphicFramePr>
        <p:xfrm>
          <a:off x="893135" y="1865886"/>
          <a:ext cx="9548037" cy="225954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p:cNvGraphicFramePr/>
          <p:nvPr>
            <p:extLst>
              <p:ext uri="{D42A27DB-BD31-4B8C-83A1-F6EECF244321}">
                <p14:modId xmlns:p14="http://schemas.microsoft.com/office/powerpoint/2010/main" val="3453962070"/>
              </p:ext>
            </p:extLst>
          </p:nvPr>
        </p:nvGraphicFramePr>
        <p:xfrm>
          <a:off x="893135" y="3719497"/>
          <a:ext cx="9537406" cy="228789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7" name="Title 6"/>
          <p:cNvSpPr>
            <a:spLocks noGrp="1"/>
          </p:cNvSpPr>
          <p:nvPr>
            <p:ph type="title"/>
          </p:nvPr>
        </p:nvSpPr>
        <p:spPr>
          <a:xfrm>
            <a:off x="1495646" y="5633357"/>
            <a:ext cx="9803219" cy="885685"/>
          </a:xfrm>
        </p:spPr>
        <p:txBody>
          <a:bodyPr/>
          <a:lstStyle/>
          <a:p>
            <a:r>
              <a:rPr lang="en-US" sz="2800" b="1" dirty="0">
                <a:solidFill>
                  <a:schemeClr val="tx1"/>
                </a:solidFill>
              </a:rPr>
              <a:t> Therefore, we can divide an essay into 3 major parts</a:t>
            </a:r>
            <a:endParaRPr lang="en-US" sz="2800" b="1" dirty="0"/>
          </a:p>
        </p:txBody>
      </p:sp>
    </p:spTree>
    <p:extLst>
      <p:ext uri="{BB962C8B-B14F-4D97-AF65-F5344CB8AC3E}">
        <p14:creationId xmlns:p14="http://schemas.microsoft.com/office/powerpoint/2010/main" val="298063767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9933" y="609600"/>
            <a:ext cx="5372133" cy="774625"/>
          </a:xfrm>
        </p:spPr>
        <p:txBody>
          <a:bodyPr/>
          <a:lstStyle/>
          <a:p>
            <a:r>
              <a:rPr lang="en-US" sz="4400" dirty="0">
                <a:ln w="0">
                  <a:solidFill>
                    <a:schemeClr val="accent3">
                      <a:lumMod val="75000"/>
                    </a:schemeClr>
                  </a:solidFill>
                </a:ln>
                <a:solidFill>
                  <a:schemeClr val="tx1"/>
                </a:solidFill>
                <a:effectLst>
                  <a:outerShdw blurRad="38100" dist="19050" dir="2700000" algn="tl" rotWithShape="0">
                    <a:schemeClr val="dk1">
                      <a:alpha val="40000"/>
                    </a:schemeClr>
                  </a:outerShdw>
                </a:effectLst>
              </a:rPr>
              <a:t>The Process of Writing</a:t>
            </a:r>
            <a:endParaRPr lang="en-US" dirty="0">
              <a:ln w="0">
                <a:solidFill>
                  <a:schemeClr val="accent3">
                    <a:lumMod val="75000"/>
                  </a:schemeClr>
                </a:solidFill>
              </a:ln>
              <a:solidFill>
                <a:schemeClr val="tx1"/>
              </a:solidFill>
              <a:effectLst>
                <a:outerShdw blurRad="38100" dist="19050" dir="2700000" algn="tl" rotWithShape="0">
                  <a:schemeClr val="dk1">
                    <a:alpha val="40000"/>
                  </a:schemeClr>
                </a:outerShdw>
              </a:effectLst>
            </a:endParaRPr>
          </a:p>
        </p:txBody>
      </p:sp>
      <p:sp>
        <p:nvSpPr>
          <p:cNvPr id="5" name="Rectangle: Rounded Corners 4">
            <a:extLst>
              <a:ext uri="{FF2B5EF4-FFF2-40B4-BE49-F238E27FC236}">
                <a16:creationId xmlns:a16="http://schemas.microsoft.com/office/drawing/2014/main" id="{6CE1EC2F-32D0-F4EA-C24F-89C819FF0A3B}"/>
              </a:ext>
            </a:extLst>
          </p:cNvPr>
          <p:cNvSpPr/>
          <p:nvPr/>
        </p:nvSpPr>
        <p:spPr>
          <a:xfrm>
            <a:off x="2425958" y="1635966"/>
            <a:ext cx="7147249" cy="830609"/>
          </a:xfrm>
          <a:prstGeom prst="roundRect">
            <a:avLst/>
          </a:prstGeom>
          <a:solidFill>
            <a:schemeClr val="accent3">
              <a:lumMod val="20000"/>
              <a:lumOff val="8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u="sng" dirty="0">
                <a:solidFill>
                  <a:schemeClr val="tx1"/>
                </a:solidFill>
              </a:rPr>
              <a:t>Step 1: Assessing the writing situation:</a:t>
            </a:r>
            <a:endParaRPr lang="en-US" sz="3200" u="sng" dirty="0">
              <a:solidFill>
                <a:schemeClr val="tx1"/>
              </a:solidFill>
            </a:endParaRPr>
          </a:p>
        </p:txBody>
      </p:sp>
      <p:sp>
        <p:nvSpPr>
          <p:cNvPr id="6" name="Rectangle: Rounded Corners 5">
            <a:extLst>
              <a:ext uri="{FF2B5EF4-FFF2-40B4-BE49-F238E27FC236}">
                <a16:creationId xmlns:a16="http://schemas.microsoft.com/office/drawing/2014/main" id="{B645A255-100A-CA1D-18D5-5BD7B89E36CE}"/>
              </a:ext>
            </a:extLst>
          </p:cNvPr>
          <p:cNvSpPr/>
          <p:nvPr/>
        </p:nvSpPr>
        <p:spPr>
          <a:xfrm>
            <a:off x="471358" y="3453655"/>
            <a:ext cx="1940767" cy="1152011"/>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u="sng" dirty="0">
                <a:ln w="0"/>
                <a:solidFill>
                  <a:schemeClr val="tx1"/>
                </a:solidFill>
                <a:effectLst>
                  <a:outerShdw blurRad="38100" dist="19050" dir="2700000" algn="tl" rotWithShape="0">
                    <a:schemeClr val="dk1">
                      <a:alpha val="40000"/>
                    </a:schemeClr>
                  </a:outerShdw>
                </a:effectLst>
              </a:rPr>
              <a:t>The Topic:</a:t>
            </a:r>
            <a:r>
              <a:rPr lang="en-US" sz="2000" dirty="0">
                <a:ln w="0"/>
                <a:solidFill>
                  <a:schemeClr val="tx1"/>
                </a:solidFill>
                <a:effectLst>
                  <a:outerShdw blurRad="38100" dist="19050" dir="2700000" algn="tl" rotWithShape="0">
                    <a:schemeClr val="dk1">
                      <a:alpha val="40000"/>
                    </a:schemeClr>
                  </a:outerShdw>
                </a:effectLst>
              </a:rPr>
              <a:t> Focus on key words</a:t>
            </a:r>
          </a:p>
        </p:txBody>
      </p:sp>
      <p:sp>
        <p:nvSpPr>
          <p:cNvPr id="7" name="Rectangle: Rounded Corners 6">
            <a:extLst>
              <a:ext uri="{FF2B5EF4-FFF2-40B4-BE49-F238E27FC236}">
                <a16:creationId xmlns:a16="http://schemas.microsoft.com/office/drawing/2014/main" id="{377A583E-FC28-0A76-AEF8-3E32C92C6C57}"/>
              </a:ext>
            </a:extLst>
          </p:cNvPr>
          <p:cNvSpPr/>
          <p:nvPr/>
        </p:nvSpPr>
        <p:spPr>
          <a:xfrm>
            <a:off x="2780552" y="3820695"/>
            <a:ext cx="2518718" cy="2044292"/>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200" u="sng" dirty="0">
                <a:ln w="0"/>
                <a:solidFill>
                  <a:schemeClr val="tx1"/>
                </a:solidFill>
                <a:effectLst>
                  <a:outerShdw blurRad="38100" dist="19050" dir="2700000" algn="tl" rotWithShape="0">
                    <a:schemeClr val="dk1">
                      <a:alpha val="40000"/>
                    </a:schemeClr>
                  </a:outerShdw>
                </a:effectLst>
              </a:rPr>
              <a:t>The Purpose:</a:t>
            </a:r>
            <a:r>
              <a:rPr lang="en-US" sz="2200" dirty="0">
                <a:ln w="0"/>
                <a:solidFill>
                  <a:schemeClr val="tx1"/>
                </a:solidFill>
                <a:effectLst>
                  <a:outerShdw blurRad="38100" dist="19050" dir="2700000" algn="tl" rotWithShape="0">
                    <a:schemeClr val="dk1">
                      <a:alpha val="40000"/>
                    </a:schemeClr>
                  </a:outerShdw>
                </a:effectLst>
              </a:rPr>
              <a:t> Your aim behind writing (inform, persuade, argue, describe, evaluate, etc.)</a:t>
            </a:r>
          </a:p>
        </p:txBody>
      </p:sp>
      <p:sp>
        <p:nvSpPr>
          <p:cNvPr id="8" name="Rectangle: Rounded Corners 7">
            <a:extLst>
              <a:ext uri="{FF2B5EF4-FFF2-40B4-BE49-F238E27FC236}">
                <a16:creationId xmlns:a16="http://schemas.microsoft.com/office/drawing/2014/main" id="{13B9F928-9401-3FAD-56F2-755E53AE8373}"/>
              </a:ext>
            </a:extLst>
          </p:cNvPr>
          <p:cNvSpPr/>
          <p:nvPr/>
        </p:nvSpPr>
        <p:spPr>
          <a:xfrm>
            <a:off x="5798850" y="3694187"/>
            <a:ext cx="2659224" cy="2297309"/>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u="sng" dirty="0">
                <a:ln w="0"/>
                <a:solidFill>
                  <a:schemeClr val="tx1"/>
                </a:solidFill>
                <a:effectLst>
                  <a:outerShdw blurRad="38100" dist="19050" dir="2700000" algn="tl" rotWithShape="0">
                    <a:schemeClr val="dk1">
                      <a:alpha val="40000"/>
                    </a:schemeClr>
                  </a:outerShdw>
                </a:effectLst>
              </a:rPr>
              <a:t>Audience:</a:t>
            </a:r>
            <a:r>
              <a:rPr lang="en-US" sz="2000" dirty="0">
                <a:ln w="0"/>
                <a:solidFill>
                  <a:schemeClr val="tx1"/>
                </a:solidFill>
                <a:effectLst>
                  <a:outerShdw blurRad="38100" dist="19050" dir="2700000" algn="tl" rotWithShape="0">
                    <a:schemeClr val="dk1">
                      <a:alpha val="40000"/>
                    </a:schemeClr>
                  </a:outerShdw>
                </a:effectLst>
              </a:rPr>
              <a:t> Understand your readers (it guides you to select your material, vocabulary, style, and attitude).</a:t>
            </a:r>
          </a:p>
        </p:txBody>
      </p:sp>
      <p:sp>
        <p:nvSpPr>
          <p:cNvPr id="9" name="Rectangle: Rounded Corners 8">
            <a:extLst>
              <a:ext uri="{FF2B5EF4-FFF2-40B4-BE49-F238E27FC236}">
                <a16:creationId xmlns:a16="http://schemas.microsoft.com/office/drawing/2014/main" id="{62E96387-B63A-3374-F2DF-0F2F3F0C79E5}"/>
              </a:ext>
            </a:extLst>
          </p:cNvPr>
          <p:cNvSpPr/>
          <p:nvPr/>
        </p:nvSpPr>
        <p:spPr>
          <a:xfrm>
            <a:off x="8895717" y="3694187"/>
            <a:ext cx="2659224" cy="2044292"/>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u="sng" dirty="0">
                <a:ln w="0"/>
                <a:solidFill>
                  <a:schemeClr val="tx1"/>
                </a:solidFill>
                <a:effectLst>
                  <a:outerShdw blurRad="38100" dist="19050" dir="2700000" algn="tl" rotWithShape="0">
                    <a:schemeClr val="dk1">
                      <a:alpha val="40000"/>
                    </a:schemeClr>
                  </a:outerShdw>
                </a:effectLst>
              </a:rPr>
              <a:t>Tone:</a:t>
            </a:r>
            <a:r>
              <a:rPr lang="en-US" sz="2000" dirty="0">
                <a:ln w="0"/>
                <a:solidFill>
                  <a:schemeClr val="tx1"/>
                </a:solidFill>
                <a:effectLst>
                  <a:outerShdw blurRad="38100" dist="19050" dir="2700000" algn="tl" rotWithShape="0">
                    <a:schemeClr val="dk1">
                      <a:alpha val="40000"/>
                    </a:schemeClr>
                  </a:outerShdw>
                </a:effectLst>
              </a:rPr>
              <a:t> The voice of the writer (depends on the audience, subject matter, purpose, and domain of writing).</a:t>
            </a:r>
          </a:p>
        </p:txBody>
      </p:sp>
      <p:cxnSp>
        <p:nvCxnSpPr>
          <p:cNvPr id="11" name="Straight Arrow Connector 10">
            <a:extLst>
              <a:ext uri="{FF2B5EF4-FFF2-40B4-BE49-F238E27FC236}">
                <a16:creationId xmlns:a16="http://schemas.microsoft.com/office/drawing/2014/main" id="{202A68E3-66F6-6EDB-2015-01426CF27224}"/>
              </a:ext>
            </a:extLst>
          </p:cNvPr>
          <p:cNvCxnSpPr>
            <a:cxnSpLocks/>
          </p:cNvCxnSpPr>
          <p:nvPr/>
        </p:nvCxnSpPr>
        <p:spPr>
          <a:xfrm flipH="1">
            <a:off x="1986987" y="2466575"/>
            <a:ext cx="1061013" cy="987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066AFE3-7FAB-3832-D4CC-1A48AF07923A}"/>
              </a:ext>
            </a:extLst>
          </p:cNvPr>
          <p:cNvCxnSpPr>
            <a:cxnSpLocks/>
          </p:cNvCxnSpPr>
          <p:nvPr/>
        </p:nvCxnSpPr>
        <p:spPr>
          <a:xfrm flipH="1">
            <a:off x="3904956" y="2466574"/>
            <a:ext cx="195537" cy="1354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C3C954A-9C50-8914-09F8-5A9810D99A55}"/>
              </a:ext>
            </a:extLst>
          </p:cNvPr>
          <p:cNvCxnSpPr>
            <a:cxnSpLocks/>
          </p:cNvCxnSpPr>
          <p:nvPr/>
        </p:nvCxnSpPr>
        <p:spPr>
          <a:xfrm flipH="1">
            <a:off x="6778114" y="2466574"/>
            <a:ext cx="674340" cy="1229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EDA5659-4911-AD1F-24F8-89D6CDC04A68}"/>
              </a:ext>
            </a:extLst>
          </p:cNvPr>
          <p:cNvCxnSpPr>
            <a:cxnSpLocks/>
            <a:endCxn id="9" idx="0"/>
          </p:cNvCxnSpPr>
          <p:nvPr/>
        </p:nvCxnSpPr>
        <p:spPr>
          <a:xfrm>
            <a:off x="9370423" y="2516026"/>
            <a:ext cx="854906" cy="11781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419925"/>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094" y="609600"/>
            <a:ext cx="5907088" cy="856113"/>
          </a:xfrm>
          <a:ln w="28575">
            <a:solidFill>
              <a:schemeClr val="accent4">
                <a:lumMod val="50000"/>
              </a:schemeClr>
            </a:solidFill>
          </a:ln>
        </p:spPr>
        <p:txBody>
          <a:bodyPr/>
          <a:lstStyle/>
          <a:p>
            <a:r>
              <a:rPr lang="en-US" sz="4000" dirty="0">
                <a:solidFill>
                  <a:schemeClr val="tx1"/>
                </a:solidFill>
              </a:rPr>
              <a:t>Understanding the Topic</a:t>
            </a:r>
          </a:p>
        </p:txBody>
      </p:sp>
      <p:sp>
        <p:nvSpPr>
          <p:cNvPr id="3" name="Content Placeholder 2"/>
          <p:cNvSpPr>
            <a:spLocks noGrp="1"/>
          </p:cNvSpPr>
          <p:nvPr>
            <p:ph idx="1"/>
          </p:nvPr>
        </p:nvSpPr>
        <p:spPr>
          <a:xfrm>
            <a:off x="696686" y="1593669"/>
            <a:ext cx="10375702" cy="4588229"/>
          </a:xfrm>
        </p:spPr>
        <p:txBody>
          <a:bodyPr>
            <a:noAutofit/>
          </a:bodyPr>
          <a:lstStyle/>
          <a:p>
            <a:r>
              <a:rPr lang="en-US" sz="2400" b="1" dirty="0">
                <a:solidFill>
                  <a:schemeClr val="tx1"/>
                </a:solidFill>
              </a:rPr>
              <a:t>Here are some possible subjects for an essay (300 words). Mark each subject as </a:t>
            </a:r>
            <a:r>
              <a:rPr lang="en-US" sz="2400" b="1" u="sng" dirty="0">
                <a:solidFill>
                  <a:schemeClr val="tx1"/>
                </a:solidFill>
              </a:rPr>
              <a:t>‘too broad’</a:t>
            </a:r>
            <a:r>
              <a:rPr lang="en-US" sz="2400" b="1" dirty="0">
                <a:solidFill>
                  <a:schemeClr val="tx1"/>
                </a:solidFill>
              </a:rPr>
              <a:t> or </a:t>
            </a:r>
            <a:r>
              <a:rPr lang="en-US" sz="2400" b="1" u="sng" dirty="0">
                <a:solidFill>
                  <a:schemeClr val="tx1"/>
                </a:solidFill>
              </a:rPr>
              <a:t>‘about right’</a:t>
            </a:r>
            <a:r>
              <a:rPr lang="en-US" sz="2400" b="1" dirty="0">
                <a:solidFill>
                  <a:schemeClr val="tx1"/>
                </a:solidFill>
              </a:rPr>
              <a:t>.</a:t>
            </a:r>
          </a:p>
          <a:p>
            <a:pPr marL="0" indent="0">
              <a:buNone/>
            </a:pPr>
            <a:endParaRPr lang="en-US" sz="100" b="1" dirty="0"/>
          </a:p>
          <a:p>
            <a:pPr marL="514350" indent="-514350">
              <a:spcBef>
                <a:spcPts val="0"/>
              </a:spcBef>
              <a:buAutoNum type="arabicPeriod"/>
            </a:pPr>
            <a:r>
              <a:rPr lang="en-US" sz="2600" dirty="0">
                <a:solidFill>
                  <a:schemeClr val="tx1"/>
                </a:solidFill>
              </a:rPr>
              <a:t>World war II</a:t>
            </a:r>
          </a:p>
          <a:p>
            <a:pPr marL="514350" indent="-514350">
              <a:spcBef>
                <a:spcPts val="0"/>
              </a:spcBef>
              <a:buAutoNum type="arabicPeriod"/>
            </a:pPr>
            <a:r>
              <a:rPr lang="en-US" sz="2600" dirty="0">
                <a:solidFill>
                  <a:schemeClr val="tx1"/>
                </a:solidFill>
              </a:rPr>
              <a:t>Nuclear power</a:t>
            </a:r>
          </a:p>
          <a:p>
            <a:pPr marL="514350" indent="-514350">
              <a:spcBef>
                <a:spcPts val="0"/>
              </a:spcBef>
              <a:buAutoNum type="arabicPeriod"/>
            </a:pPr>
            <a:r>
              <a:rPr lang="en-US" sz="2600" dirty="0">
                <a:solidFill>
                  <a:schemeClr val="tx1"/>
                </a:solidFill>
              </a:rPr>
              <a:t>Computers</a:t>
            </a:r>
          </a:p>
          <a:p>
            <a:pPr marL="514350" indent="-514350">
              <a:spcBef>
                <a:spcPts val="0"/>
              </a:spcBef>
              <a:buAutoNum type="arabicPeriod"/>
            </a:pPr>
            <a:r>
              <a:rPr lang="en-US" sz="2600" dirty="0">
                <a:solidFill>
                  <a:schemeClr val="tx1"/>
                </a:solidFill>
              </a:rPr>
              <a:t>The whooping crane’s struggle for survival</a:t>
            </a:r>
          </a:p>
          <a:p>
            <a:pPr marL="514350" indent="-514350">
              <a:spcBef>
                <a:spcPts val="0"/>
              </a:spcBef>
              <a:buAutoNum type="arabicPeriod"/>
            </a:pPr>
            <a:r>
              <a:rPr lang="en-US" sz="2600" dirty="0">
                <a:solidFill>
                  <a:schemeClr val="tx1"/>
                </a:solidFill>
              </a:rPr>
              <a:t>Pollution</a:t>
            </a:r>
          </a:p>
          <a:p>
            <a:pPr marL="514350" indent="-514350">
              <a:spcBef>
                <a:spcPts val="0"/>
              </a:spcBef>
              <a:buAutoNum type="arabicPeriod"/>
            </a:pPr>
            <a:r>
              <a:rPr lang="en-US" sz="2600" dirty="0">
                <a:solidFill>
                  <a:schemeClr val="tx1"/>
                </a:solidFill>
              </a:rPr>
              <a:t>The difficulties of living in one-parent family</a:t>
            </a:r>
          </a:p>
          <a:p>
            <a:pPr marL="514350" indent="-514350">
              <a:spcBef>
                <a:spcPts val="0"/>
              </a:spcBef>
              <a:buAutoNum type="arabicPeriod"/>
            </a:pPr>
            <a:r>
              <a:rPr lang="en-US" sz="2600" dirty="0">
                <a:solidFill>
                  <a:schemeClr val="tx1"/>
                </a:solidFill>
              </a:rPr>
              <a:t>Technology</a:t>
            </a:r>
          </a:p>
          <a:p>
            <a:pPr marL="514350" indent="-514350">
              <a:spcBef>
                <a:spcPts val="0"/>
              </a:spcBef>
              <a:buAutoNum type="arabicPeriod"/>
            </a:pPr>
            <a:r>
              <a:rPr lang="en-US" sz="2600" dirty="0">
                <a:solidFill>
                  <a:schemeClr val="tx1"/>
                </a:solidFill>
              </a:rPr>
              <a:t>Honesty</a:t>
            </a:r>
          </a:p>
          <a:p>
            <a:pPr marL="514350" indent="-514350">
              <a:spcBef>
                <a:spcPts val="0"/>
              </a:spcBef>
              <a:buAutoNum type="arabicPeriod"/>
            </a:pPr>
            <a:r>
              <a:rPr lang="en-US" sz="2600" dirty="0">
                <a:solidFill>
                  <a:schemeClr val="tx1"/>
                </a:solidFill>
              </a:rPr>
              <a:t>Marriage</a:t>
            </a:r>
          </a:p>
          <a:p>
            <a:pPr marL="514350" indent="-514350">
              <a:spcBef>
                <a:spcPts val="0"/>
              </a:spcBef>
              <a:buAutoNum type="arabicPeriod"/>
            </a:pPr>
            <a:r>
              <a:rPr lang="en-US" sz="2600" dirty="0">
                <a:solidFill>
                  <a:schemeClr val="tx1"/>
                </a:solidFill>
              </a:rPr>
              <a:t>Getting a job</a:t>
            </a:r>
          </a:p>
          <a:p>
            <a:pPr marL="514350" indent="-514350">
              <a:buAutoNum type="arabicPeriod"/>
            </a:pPr>
            <a:endParaRPr lang="en-US" sz="2800" b="1" dirty="0">
              <a:solidFill>
                <a:srgbClr val="9DFFCB"/>
              </a:solidFill>
            </a:endParaRPr>
          </a:p>
        </p:txBody>
      </p:sp>
      <p:sp>
        <p:nvSpPr>
          <p:cNvPr id="99" name="Rectangle 96"/>
          <p:cNvSpPr>
            <a:spLocks noChangeArrowheads="1"/>
          </p:cNvSpPr>
          <p:nvPr/>
        </p:nvSpPr>
        <p:spPr bwMode="auto">
          <a:xfrm>
            <a:off x="152400" y="1524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7200882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57301" y="629662"/>
            <a:ext cx="3477397" cy="728876"/>
          </a:xfrm>
          <a:ln w="38100">
            <a:solidFill>
              <a:schemeClr val="tx1"/>
            </a:solidFill>
          </a:ln>
        </p:spPr>
        <p:txBody>
          <a:bodyPr>
            <a:normAutofit/>
          </a:bodyPr>
          <a:lstStyle/>
          <a:p>
            <a:r>
              <a:rPr lang="en-US" sz="4000" dirty="0" err="1">
                <a:solidFill>
                  <a:schemeClr val="tx1"/>
                </a:solidFill>
              </a:rPr>
              <a:t>Analysing</a:t>
            </a:r>
            <a:r>
              <a:rPr lang="en-US" sz="4000" dirty="0">
                <a:solidFill>
                  <a:schemeClr val="tx1"/>
                </a:solidFill>
              </a:rPr>
              <a:t> titles </a:t>
            </a:r>
            <a:endParaRPr lang="en-US" sz="4000" dirty="0"/>
          </a:p>
        </p:txBody>
      </p:sp>
      <p:sp>
        <p:nvSpPr>
          <p:cNvPr id="3" name="Content Placeholder 2"/>
          <p:cNvSpPr>
            <a:spLocks noGrp="1"/>
          </p:cNvSpPr>
          <p:nvPr>
            <p:ph idx="1"/>
          </p:nvPr>
        </p:nvSpPr>
        <p:spPr>
          <a:xfrm>
            <a:off x="1109004" y="1581919"/>
            <a:ext cx="9973991" cy="4905965"/>
          </a:xfrm>
          <a:ln>
            <a:noFill/>
          </a:ln>
        </p:spPr>
        <p:txBody>
          <a:bodyPr>
            <a:noAutofit/>
          </a:bodyPr>
          <a:lstStyle/>
          <a:p>
            <a:pPr marL="0" indent="0">
              <a:buNone/>
            </a:pPr>
            <a:r>
              <a:rPr lang="en-US" sz="2400" dirty="0">
                <a:solidFill>
                  <a:schemeClr val="tx1"/>
                </a:solidFill>
              </a:rPr>
              <a:t>Be clear what the title is asking before starting to plan the essay</a:t>
            </a:r>
          </a:p>
          <a:p>
            <a:r>
              <a:rPr lang="en-US" sz="2400" dirty="0">
                <a:solidFill>
                  <a:schemeClr val="tx1"/>
                </a:solidFill>
              </a:rPr>
              <a:t>To identify the main requirements of the title</a:t>
            </a:r>
          </a:p>
          <a:p>
            <a:r>
              <a:rPr lang="en-US" sz="2400" dirty="0">
                <a:solidFill>
                  <a:schemeClr val="tx1"/>
                </a:solidFill>
              </a:rPr>
              <a:t>To determine the organization of the essay</a:t>
            </a:r>
          </a:p>
          <a:p>
            <a:pPr marL="0" indent="0">
              <a:buNone/>
            </a:pPr>
            <a:r>
              <a:rPr lang="en-US" sz="2400" b="1" dirty="0">
                <a:solidFill>
                  <a:schemeClr val="tx1"/>
                </a:solidFill>
              </a:rPr>
              <a:t>For example:</a:t>
            </a:r>
          </a:p>
          <a:p>
            <a:pPr marL="0" indent="0">
              <a:buNone/>
            </a:pPr>
            <a:r>
              <a:rPr lang="en-US" sz="2400" b="1" i="1" dirty="0">
                <a:solidFill>
                  <a:schemeClr val="tx1"/>
                </a:solidFill>
              </a:rPr>
              <a:t>	Academic qualifications are of little practical benefit in the real world – Discuss</a:t>
            </a:r>
            <a:endParaRPr lang="en-US" sz="2400" b="1" dirty="0">
              <a:solidFill>
                <a:schemeClr val="tx1"/>
              </a:solidFill>
            </a:endParaRPr>
          </a:p>
          <a:p>
            <a:r>
              <a:rPr lang="en-US" sz="2400" dirty="0">
                <a:solidFill>
                  <a:schemeClr val="tx1"/>
                </a:solidFill>
              </a:rPr>
              <a:t>Discussing involves examining the benefits and drawbacks of something.</a:t>
            </a:r>
          </a:p>
          <a:p>
            <a:pPr marL="0" indent="0">
              <a:buNone/>
            </a:pPr>
            <a:r>
              <a:rPr lang="en-US" sz="2400" dirty="0">
                <a:solidFill>
                  <a:schemeClr val="tx1"/>
                </a:solidFill>
              </a:rPr>
              <a:t>	</a:t>
            </a:r>
            <a:r>
              <a:rPr lang="en-US" sz="2400" b="1" i="1" dirty="0">
                <a:solidFill>
                  <a:schemeClr val="tx1"/>
                </a:solidFill>
              </a:rPr>
              <a:t>Relate the development of railways to the rise of nineteenth-century European nationalism.</a:t>
            </a:r>
          </a:p>
          <a:p>
            <a:r>
              <a:rPr lang="en-US" sz="2400" i="1" dirty="0">
                <a:solidFill>
                  <a:schemeClr val="tx1"/>
                </a:solidFill>
              </a:rPr>
              <a:t>Relate </a:t>
            </a:r>
            <a:r>
              <a:rPr lang="en-US" sz="2400" dirty="0">
                <a:solidFill>
                  <a:schemeClr val="tx1"/>
                </a:solidFill>
              </a:rPr>
              <a:t>means to link one thing to another. </a:t>
            </a:r>
          </a:p>
        </p:txBody>
      </p:sp>
    </p:spTree>
    <p:extLst>
      <p:ext uri="{BB962C8B-B14F-4D97-AF65-F5344CB8AC3E}">
        <p14:creationId xmlns:p14="http://schemas.microsoft.com/office/powerpoint/2010/main" val="3038147401"/>
      </p:ext>
    </p:extLst>
  </p:cSld>
  <p:clrMapOvr>
    <a:masterClrMapping/>
  </p:clrMapOvr>
  <p:transition spd="slow">
    <p:push dir="u"/>
  </p:transition>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2297</TotalTime>
  <Words>1642</Words>
  <Application>Microsoft Office PowerPoint</Application>
  <PresentationFormat>Widescreen</PresentationFormat>
  <Paragraphs>147</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 Rounded MT Bold</vt:lpstr>
      <vt:lpstr>Calibri</vt:lpstr>
      <vt:lpstr>Corbel</vt:lpstr>
      <vt:lpstr>Times New Roman</vt:lpstr>
      <vt:lpstr>Wingdings</vt:lpstr>
      <vt:lpstr>Basis</vt:lpstr>
      <vt:lpstr>WEEK # 5</vt:lpstr>
      <vt:lpstr>    The Essay</vt:lpstr>
      <vt:lpstr>STANDARD ACADEMIC ESSAY:</vt:lpstr>
      <vt:lpstr>Reading to Write:</vt:lpstr>
      <vt:lpstr>Essay 1: Losing Touch</vt:lpstr>
      <vt:lpstr> Therefore, we can divide an essay into 3 major parts</vt:lpstr>
      <vt:lpstr>The Process of Writing</vt:lpstr>
      <vt:lpstr>Understanding the Topic</vt:lpstr>
      <vt:lpstr>Analysing titles </vt:lpstr>
      <vt:lpstr>PowerPoint Presentation</vt:lpstr>
      <vt:lpstr>Activity </vt:lpstr>
      <vt:lpstr>Answers</vt:lpstr>
      <vt:lpstr>Purpose of Writing</vt:lpstr>
      <vt:lpstr>PowerPoint Presentation</vt:lpstr>
      <vt:lpstr>Audience Analysis</vt:lpstr>
      <vt:lpstr>PowerPoint Presentation</vt:lpstr>
      <vt:lpstr>PowerPoint Presentation</vt:lpstr>
      <vt:lpstr>   Tone</vt:lpstr>
      <vt:lpstr>Step 2: Planning (Pre-Writing):</vt:lpstr>
      <vt:lpstr>Methods of Brainstorming:</vt:lpstr>
      <vt:lpstr>Methods of Brainstorming:</vt:lpstr>
      <vt:lpstr>Methods of Brainstorming:</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English SS150 2+1</dc:title>
  <dc:creator>Windows User</dc:creator>
  <cp:lastModifiedBy>Ms. Wajiha Akber</cp:lastModifiedBy>
  <cp:revision>172</cp:revision>
  <cp:lastPrinted>2023-08-18T10:24:49Z</cp:lastPrinted>
  <dcterms:created xsi:type="dcterms:W3CDTF">2023-08-18T07:50:52Z</dcterms:created>
  <dcterms:modified xsi:type="dcterms:W3CDTF">2024-10-17T09:53:00Z</dcterms:modified>
</cp:coreProperties>
</file>