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4"/>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10" r:id="rId18"/>
    <p:sldId id="428" r:id="rId19"/>
    <p:sldId id="427" r:id="rId20"/>
    <p:sldId id="511" r:id="rId21"/>
    <p:sldId id="512" r:id="rId22"/>
    <p:sldId id="513" r:id="rId23"/>
    <p:sldId id="514" r:id="rId24"/>
    <p:sldId id="515" r:id="rId25"/>
    <p:sldId id="516" r:id="rId26"/>
    <p:sldId id="518" r:id="rId27"/>
    <p:sldId id="521" r:id="rId28"/>
    <p:sldId id="430" r:id="rId29"/>
    <p:sldId id="429" r:id="rId30"/>
    <p:sldId id="503" r:id="rId31"/>
    <p:sldId id="431" r:id="rId32"/>
    <p:sldId id="467" r:id="rId33"/>
    <p:sldId id="433" r:id="rId34"/>
    <p:sldId id="469" r:id="rId35"/>
    <p:sldId id="470" r:id="rId36"/>
    <p:sldId id="471" r:id="rId37"/>
    <p:sldId id="481" r:id="rId38"/>
    <p:sldId id="479" r:id="rId39"/>
    <p:sldId id="480" r:id="rId40"/>
    <p:sldId id="483" r:id="rId41"/>
    <p:sldId id="486" r:id="rId42"/>
    <p:sldId id="487" r:id="rId43"/>
    <p:sldId id="438" r:id="rId44"/>
    <p:sldId id="504" r:id="rId45"/>
    <p:sldId id="439" r:id="rId46"/>
    <p:sldId id="506" r:id="rId47"/>
    <p:sldId id="440" r:id="rId48"/>
    <p:sldId id="442" r:id="rId49"/>
    <p:sldId id="485" r:id="rId50"/>
    <p:sldId id="484" r:id="rId51"/>
    <p:sldId id="507" r:id="rId52"/>
    <p:sldId id="443" r:id="rId53"/>
    <p:sldId id="444" r:id="rId54"/>
    <p:sldId id="445" r:id="rId55"/>
    <p:sldId id="496" r:id="rId56"/>
    <p:sldId id="446" r:id="rId57"/>
    <p:sldId id="450" r:id="rId58"/>
    <p:sldId id="454" r:id="rId59"/>
    <p:sldId id="494" r:id="rId60"/>
    <p:sldId id="453" r:id="rId61"/>
    <p:sldId id="455" r:id="rId62"/>
    <p:sldId id="488" r:id="rId63"/>
    <p:sldId id="457" r:id="rId64"/>
    <p:sldId id="489" r:id="rId65"/>
    <p:sldId id="456" r:id="rId66"/>
    <p:sldId id="490" r:id="rId67"/>
    <p:sldId id="491" r:id="rId68"/>
    <p:sldId id="495" r:id="rId69"/>
    <p:sldId id="523" r:id="rId70"/>
    <p:sldId id="522" r:id="rId71"/>
    <p:sldId id="524" r:id="rId72"/>
    <p:sldId id="525" r:id="rId73"/>
    <p:sldId id="526" r:id="rId74"/>
    <p:sldId id="497" r:id="rId75"/>
    <p:sldId id="473" r:id="rId76"/>
    <p:sldId id="474" r:id="rId77"/>
    <p:sldId id="475" r:id="rId78"/>
    <p:sldId id="476" r:id="rId79"/>
    <p:sldId id="477" r:id="rId80"/>
    <p:sldId id="478" r:id="rId81"/>
    <p:sldId id="492" r:id="rId82"/>
    <p:sldId id="493"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10"/>
            <p14:sldId id="428"/>
            <p14:sldId id="427"/>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438"/>
            <p14:sldId id="504"/>
            <p14:sldId id="439"/>
            <p14:sldId id="506"/>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3488" autoAdjust="0"/>
  </p:normalViewPr>
  <p:slideViewPr>
    <p:cSldViewPr>
      <p:cViewPr varScale="1">
        <p:scale>
          <a:sx n="75" d="100"/>
          <a:sy n="75" d="100"/>
        </p:scale>
        <p:origin x="1704" y="36"/>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06.05.2019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Запрос 1.</a:t>
            </a:r>
            <a:endParaRPr lang="en-US" dirty="0" smtClean="0"/>
          </a:p>
          <a:p>
            <a:r>
              <a:rPr lang="en-US" dirty="0" err="1" smtClean="0"/>
              <a:t>var</a:t>
            </a:r>
            <a:r>
              <a:rPr lang="en-US" dirty="0" smtClean="0"/>
              <a:t> count = </a:t>
            </a:r>
            <a:r>
              <a:rPr lang="en-US" dirty="0" err="1" smtClean="0"/>
              <a:t>students.Count</a:t>
            </a:r>
            <a:r>
              <a:rPr lang="en-US" dirty="0" smtClean="0"/>
              <a:t>(s =&gt; </a:t>
            </a:r>
            <a:r>
              <a:rPr lang="en-US" dirty="0" err="1" smtClean="0"/>
              <a:t>s.Group</a:t>
            </a:r>
            <a:r>
              <a:rPr lang="en-US" dirty="0" smtClean="0"/>
              <a:t> == “A”);</a:t>
            </a:r>
          </a:p>
          <a:p>
            <a:r>
              <a:rPr lang="en-US" dirty="0" err="1" smtClean="0"/>
              <a:t>var</a:t>
            </a:r>
            <a:r>
              <a:rPr lang="en-US" dirty="0" smtClean="0"/>
              <a:t> </a:t>
            </a:r>
            <a:r>
              <a:rPr lang="en-US" dirty="0" err="1" smtClean="0"/>
              <a:t>sumPerStudent</a:t>
            </a:r>
            <a:r>
              <a:rPr lang="en-US" dirty="0" smtClean="0"/>
              <a:t> = X</a:t>
            </a:r>
            <a:r>
              <a:rPr lang="en-US" baseline="0" dirty="0" smtClean="0"/>
              <a:t> / count;</a:t>
            </a:r>
          </a:p>
          <a:p>
            <a:r>
              <a:rPr lang="en-US" baseline="0" dirty="0" err="1" smtClean="0"/>
              <a:t>foreach</a:t>
            </a:r>
            <a:r>
              <a:rPr lang="en-US" baseline="0" dirty="0" smtClean="0"/>
              <a:t> (</a:t>
            </a:r>
            <a:r>
              <a:rPr lang="en-US" baseline="0" dirty="0" err="1" smtClean="0"/>
              <a:t>var</a:t>
            </a:r>
            <a:r>
              <a:rPr lang="en-US" baseline="0" dirty="0" smtClean="0"/>
              <a:t> s in </a:t>
            </a:r>
            <a:r>
              <a:rPr lang="en-US" baseline="0" dirty="0" err="1" smtClean="0"/>
              <a:t>students.Where</a:t>
            </a:r>
            <a:r>
              <a:rPr lang="en-US" baseline="0" dirty="0" smtClean="0"/>
              <a:t>(s =&gt; </a:t>
            </a:r>
            <a:r>
              <a:rPr lang="en-US" baseline="0" dirty="0" err="1" smtClean="0"/>
              <a:t>s.Group</a:t>
            </a:r>
            <a:r>
              <a:rPr lang="en-US" baseline="0" dirty="0" smtClean="0"/>
              <a:t> == “A”))</a:t>
            </a:r>
          </a:p>
          <a:p>
            <a:r>
              <a:rPr lang="en-US" baseline="0" dirty="0" smtClean="0"/>
              <a:t>    </a:t>
            </a:r>
            <a:r>
              <a:rPr lang="en-US" baseline="0" dirty="0" err="1" smtClean="0"/>
              <a:t>s.Money</a:t>
            </a:r>
            <a:r>
              <a:rPr lang="en-US" baseline="0" dirty="0" smtClean="0"/>
              <a:t> +=</a:t>
            </a:r>
            <a:r>
              <a:rPr lang="ru-RU" baseline="0" dirty="0" smtClean="0"/>
              <a:t> </a:t>
            </a:r>
            <a:r>
              <a:rPr lang="en-US" baseline="0" dirty="0" err="1" smtClean="0"/>
              <a:t>sumPerStudent</a:t>
            </a:r>
            <a:r>
              <a:rPr lang="en-US" baseline="0" dirty="0" smtClean="0"/>
              <a:t>;</a:t>
            </a:r>
          </a:p>
          <a:p>
            <a:endParaRPr lang="en-US" baseline="0" dirty="0" smtClean="0"/>
          </a:p>
          <a:p>
            <a:r>
              <a:rPr lang="ru-RU" baseline="0" dirty="0" smtClean="0"/>
              <a:t>Запрос 2.</a:t>
            </a:r>
            <a:endParaRPr lang="en-US" baseline="0" dirty="0" smtClean="0"/>
          </a:p>
          <a:p>
            <a:r>
              <a:rPr lang="en-US" baseline="0" dirty="0" err="1" smtClean="0"/>
              <a:t>students.SingleOrDefault</a:t>
            </a:r>
            <a:r>
              <a:rPr lang="en-US" baseline="0" dirty="0" smtClean="0"/>
              <a:t>(s =&gt; </a:t>
            </a:r>
            <a:r>
              <a:rPr lang="en-US" baseline="0" dirty="0" err="1" smtClean="0"/>
              <a:t>s.Id</a:t>
            </a:r>
            <a:r>
              <a:rPr lang="en-US" baseline="0" dirty="0" smtClean="0"/>
              <a:t> == Id)?.Group = “B”;</a:t>
            </a:r>
          </a:p>
          <a:p>
            <a:endParaRPr lang="en-US" baseline="0" dirty="0" smtClean="0"/>
          </a:p>
          <a:p>
            <a:r>
              <a:rPr lang="ru-RU" baseline="0" dirty="0" smtClean="0"/>
              <a:t>Выборка меняется, поэтому распределенная сумма может быть меньше </a:t>
            </a:r>
            <a:r>
              <a:rPr lang="en-US" baseline="0" dirty="0" smtClean="0"/>
              <a:t>X</a:t>
            </a:r>
            <a:r>
              <a:rPr lang="ru-RU" baseline="0" dirty="0" smtClean="0"/>
              <a:t> (</a:t>
            </a:r>
            <a:r>
              <a:rPr lang="en-US" baseline="0" dirty="0" smtClean="0"/>
              <a:t>phantom reads)</a:t>
            </a:r>
          </a:p>
          <a:p>
            <a:r>
              <a:rPr lang="ru-RU" baseline="0" dirty="0" smtClean="0"/>
              <a:t>Запрос 2 может быть отменен и студент не получит материальную помощь, либо распределенная сумма окажется больше </a:t>
            </a:r>
            <a:r>
              <a:rPr lang="en-US" baseline="0" dirty="0" smtClean="0"/>
              <a:t>X (dirty read)</a:t>
            </a:r>
            <a:endParaRPr lang="ru-RU" baseline="0" dirty="0" smtClean="0"/>
          </a:p>
          <a:p>
            <a:endParaRPr lang="en-US" baseline="0" dirty="0" smtClean="0"/>
          </a:p>
          <a:p>
            <a:r>
              <a:rPr lang="en-US" baseline="0" dirty="0" smtClean="0"/>
              <a:t>+= </a:t>
            </a:r>
            <a:r>
              <a:rPr lang="ru-RU" baseline="0" dirty="0" smtClean="0"/>
              <a:t>потенциально опасная операция, если еще какой-то запрос распределяет деньги (</a:t>
            </a:r>
            <a:r>
              <a:rPr lang="en-US" baseline="0" dirty="0" smtClean="0"/>
              <a:t>lost update)</a:t>
            </a:r>
            <a:endParaRPr lang="ru-RU" baseline="0" dirty="0" smtClean="0"/>
          </a:p>
          <a:p>
            <a:r>
              <a:rPr lang="ru-RU" baseline="0" dirty="0" smtClean="0"/>
              <a:t>Бывают еще проблемы с повторным чтением (</a:t>
            </a:r>
            <a:r>
              <a:rPr lang="en-US" baseline="0" dirty="0" smtClean="0"/>
              <a:t>not-repeatable read)</a:t>
            </a:r>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Плохо, если БД постоянно падает и не доступна. Такой БД</a:t>
            </a:r>
            <a:r>
              <a:rPr lang="ru-RU" baseline="0" dirty="0" smtClean="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вдруг так произошло, что одна часть кластера</a:t>
            </a:r>
            <a:r>
              <a:rPr lang="ru-RU" baseline="0" dirty="0" smtClean="0"/>
              <a:t> потеряла связь с другой, то не должно быть так, что пользователь увидит разные данные с разных получившихся частей кластера.</a:t>
            </a:r>
          </a:p>
          <a:p>
            <a:r>
              <a:rPr lang="ru-RU" baseline="0" dirty="0" smtClean="0"/>
              <a:t>Не должно быть так, что после восстановления связности те данные, что были записаны в момент проблемы, потерялись.</a:t>
            </a:r>
          </a:p>
          <a:p>
            <a:r>
              <a:rPr lang="en-US" baseline="0" dirty="0" smtClean="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указанные три пункта</a:t>
            </a:r>
            <a:r>
              <a:rPr lang="en-US" dirty="0" smtClean="0"/>
              <a:t>.</a:t>
            </a:r>
          </a:p>
          <a:p>
            <a:r>
              <a:rPr lang="ru-RU" dirty="0" smtClean="0"/>
              <a:t>Невозможно</a:t>
            </a:r>
            <a:r>
              <a:rPr lang="ru-RU" baseline="0" dirty="0" smtClean="0"/>
              <a:t> не потому, что разработчики ленивые, а потому, что это ограничения физического мира.</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которую</a:t>
            </a:r>
            <a:r>
              <a:rPr lang="ru-RU" sz="1200" b="0" i="0" u="none" strike="noStrike" kern="1200" baseline="0" dirty="0" smtClean="0">
                <a:solidFill>
                  <a:schemeClr val="tx1"/>
                </a:solidFill>
                <a:effectLst/>
                <a:latin typeface="+mn-lt"/>
                <a:ea typeface="+mn-ea"/>
                <a:cs typeface="+mn-cs"/>
              </a:rPr>
              <a:t> мы выработаем для</a:t>
            </a:r>
            <a:r>
              <a:rPr lang="ru-RU" sz="1200" b="0" i="0" u="none" strike="noStrike" kern="1200" dirty="0" smtClean="0">
                <a:solidFill>
                  <a:schemeClr val="tx1"/>
                </a:solidFill>
                <a:effectLst/>
                <a:latin typeface="+mn-lt"/>
                <a:ea typeface="+mn-ea"/>
                <a:cs typeface="+mn-cs"/>
              </a:rPr>
              <a:t> использования </a:t>
            </a:r>
            <a:r>
              <a:rPr lang="en-US" sz="1200" b="0" i="0" u="none" strike="noStrike" kern="1200" dirty="0" smtClean="0">
                <a:solidFill>
                  <a:schemeClr val="tx1"/>
                </a:solidFill>
                <a:effectLst/>
                <a:latin typeface="+mn-lt"/>
                <a:ea typeface="+mn-ea"/>
                <a:cs typeface="+mn-cs"/>
              </a:rPr>
              <a:t>NoSQL </a:t>
            </a:r>
            <a:r>
              <a:rPr lang="ru-RU" sz="1200" b="0" i="0" u="none" strike="noStrike" kern="1200" dirty="0" smtClean="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“MongoDB”</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smtClean="0">
                <a:solidFill>
                  <a:schemeClr val="tx1"/>
                </a:solidFill>
                <a:effectLst/>
                <a:latin typeface="+mn-lt"/>
                <a:ea typeface="+mn-ea"/>
                <a:cs typeface="+mn-cs"/>
              </a:rPr>
              <a:t>Монге</a:t>
            </a:r>
            <a:r>
              <a:rPr lang="ru-RU" sz="1200" b="0" i="0" u="none" strike="noStrike" kern="1200" dirty="0" smtClean="0">
                <a:solidFill>
                  <a:schemeClr val="tx1"/>
                </a:solidFill>
                <a:effectLst/>
                <a:latin typeface="+mn-lt"/>
                <a:ea typeface="+mn-ea"/>
                <a:cs typeface="+mn-cs"/>
              </a:rPr>
              <a:t>, об этом будет явно говориться.</a:t>
            </a:r>
            <a:endParaRPr lang="ru-RU" b="0" dirty="0" smtClean="0">
              <a:effectLst/>
            </a:endParaRPr>
          </a:p>
          <a:p>
            <a:pPr rtl="0"/>
            <a:endParaRPr lang="en-US"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MongoDB</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является </a:t>
            </a:r>
            <a:r>
              <a:rPr lang="ru-RU" sz="1200" b="0" i="0" u="none" strike="noStrike" kern="1200" dirty="0" smtClean="0">
                <a:solidFill>
                  <a:schemeClr val="tx1"/>
                </a:solidFill>
                <a:effectLst/>
                <a:latin typeface="+mn-lt"/>
                <a:ea typeface="+mn-ea"/>
                <a:cs typeface="+mn-cs"/>
              </a:rPr>
              <a:t>достаточно популярной и дружелюбной для новичков</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 используемой в </a:t>
            </a:r>
            <a:r>
              <a:rPr lang="ru-RU" sz="1200" b="0" i="0" u="none" strike="noStrike" kern="1200" dirty="0" err="1" smtClean="0">
                <a:solidFill>
                  <a:schemeClr val="tx1"/>
                </a:solidFill>
                <a:effectLst/>
                <a:latin typeface="+mn-lt"/>
                <a:ea typeface="+mn-ea"/>
                <a:cs typeface="+mn-cs"/>
              </a:rPr>
              <a:t>продакшне</a:t>
            </a:r>
            <a:r>
              <a:rPr lang="ru-RU" sz="1200" b="0" i="0" u="none" strike="noStrike" kern="1200" dirty="0" smtClean="0">
                <a:solidFill>
                  <a:schemeClr val="tx1"/>
                </a:solidFill>
                <a:effectLst/>
                <a:latin typeface="+mn-lt"/>
                <a:ea typeface="+mn-ea"/>
                <a:cs typeface="+mn-cs"/>
              </a:rPr>
              <a:t> во многих сервисах. Н</a:t>
            </a:r>
            <a:r>
              <a:rPr lang="ru-RU" dirty="0" smtClean="0"/>
              <a:t>а её примере легко показывать приемы в работе с БД. </a:t>
            </a:r>
            <a:r>
              <a:rPr lang="ru-RU" sz="1200" b="0" i="0" u="none" strike="noStrike" kern="1200" dirty="0" err="1" smtClean="0">
                <a:solidFill>
                  <a:schemeClr val="tx1"/>
                </a:solidFill>
                <a:effectLst/>
                <a:latin typeface="+mn-lt"/>
                <a:ea typeface="+mn-ea"/>
                <a:cs typeface="+mn-cs"/>
              </a:rPr>
              <a:t>Монга</a:t>
            </a:r>
            <a:r>
              <a:rPr lang="ru-RU" sz="1200" b="0" i="0" u="none" strike="noStrike" kern="1200" dirty="0" smtClean="0">
                <a:solidFill>
                  <a:schemeClr val="tx1"/>
                </a:solidFill>
                <a:effectLst/>
                <a:latin typeface="+mn-lt"/>
                <a:ea typeface="+mn-ea"/>
                <a:cs typeface="+mn-cs"/>
              </a:rPr>
              <a:t> относится к </a:t>
            </a:r>
            <a:r>
              <a:rPr lang="ru-RU" sz="1200" b="1" i="0" u="none" strike="noStrike" kern="1200" dirty="0" smtClean="0">
                <a:solidFill>
                  <a:schemeClr val="tx1"/>
                </a:solidFill>
                <a:effectLst/>
                <a:latin typeface="+mn-lt"/>
                <a:ea typeface="+mn-ea"/>
                <a:cs typeface="+mn-cs"/>
              </a:rPr>
              <a:t>документ-ориентированным </a:t>
            </a:r>
            <a:r>
              <a:rPr lang="ru-RU" sz="1200" b="0" i="0" u="none" strike="noStrike" kern="1200" dirty="0" smtClean="0">
                <a:solidFill>
                  <a:schemeClr val="tx1"/>
                </a:solidFill>
                <a:effectLst/>
                <a:latin typeface="+mn-lt"/>
                <a:ea typeface="+mn-ea"/>
                <a:cs typeface="+mn-cs"/>
              </a:rPr>
              <a:t>базам данных. То есть она</a:t>
            </a:r>
            <a:r>
              <a:rPr lang="ru-RU" sz="1200" b="0" i="0" u="none" strike="noStrike" kern="1200" baseline="0" dirty="0" smtClean="0">
                <a:solidFill>
                  <a:schemeClr val="tx1"/>
                </a:solidFill>
                <a:effectLst/>
                <a:latin typeface="+mn-lt"/>
                <a:ea typeface="+mn-ea"/>
                <a:cs typeface="+mn-cs"/>
              </a:rPr>
              <a:t> хранит документы</a:t>
            </a:r>
            <a:r>
              <a:rPr lang="ru-RU" sz="1200" b="0" i="0" u="none" strike="noStrike" kern="1200" dirty="0" smtClean="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Что</a:t>
            </a:r>
            <a:r>
              <a:rPr lang="ru-RU" baseline="0" dirty="0" smtClean="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СУБД = Система управления базами данных</a:t>
            </a:r>
            <a:endParaRPr lang="ru-RU"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smtClean="0"/>
              <a:t> есть и те, которые представляют из себя библиотеку и могут использоваться только из кода без общения по сети.</a:t>
            </a:r>
            <a:endParaRPr lang="ru-RU" dirty="0" smtClean="0"/>
          </a:p>
          <a:p>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например, коллекция пользователей какого-нибудь форума. В ней лежит</a:t>
            </a:r>
            <a:r>
              <a:rPr lang="ru-RU" baseline="0" dirty="0" smtClean="0"/>
              <a:t> множество документов. У каждого документа есть несколько полей </a:t>
            </a:r>
            <a:r>
              <a:rPr lang="en-US" baseline="0" dirty="0" smtClean="0"/>
              <a:t>(Login, Role)</a:t>
            </a:r>
            <a:r>
              <a:rPr lang="ru-RU" baseline="0" dirty="0" smtClean="0"/>
              <a:t> с их значениями. Не все БД требуют строгого соответствия структуры документов. </a:t>
            </a:r>
            <a:r>
              <a:rPr lang="ru-RU" baseline="0" dirty="0" err="1" smtClean="0"/>
              <a:t>Монга</a:t>
            </a:r>
            <a:r>
              <a:rPr lang="ru-RU" baseline="0" dirty="0" smtClean="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a:t>
            </a:r>
            <a:r>
              <a:rPr lang="ru-RU" baseline="0" dirty="0" smtClean="0"/>
              <a:t> представить, как же БД может хранить все документы коллекции, чтобы мы могли их сохранить и поискать.</a:t>
            </a:r>
          </a:p>
          <a:p>
            <a:r>
              <a:rPr lang="ru-RU" baseline="0" dirty="0" smtClean="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p>
          <a:p>
            <a:endParaRPr lang="ru-RU" baseline="0" dirty="0" smtClean="0"/>
          </a:p>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a:t>
            </a:r>
          </a:p>
          <a:p>
            <a:endParaRPr lang="ru-RU" baseline="0" dirty="0" smtClean="0"/>
          </a:p>
          <a:p>
            <a:r>
              <a:rPr lang="ru-RU" baseline="0" dirty="0" smtClean="0"/>
              <a:t>Какая структура данных нам поможет?</a:t>
            </a:r>
          </a:p>
          <a:p>
            <a:endParaRPr lang="ru-RU" baseline="0" dirty="0" smtClean="0"/>
          </a:p>
          <a:p>
            <a:r>
              <a:rPr lang="ru-RU" baseline="0" dirty="0" smtClean="0"/>
              <a:t>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endParaRPr lang="en-US" baseline="0" dirty="0" smtClean="0"/>
          </a:p>
          <a:p>
            <a:r>
              <a:rPr lang="ru-RU" baseline="0" dirty="0" smtClean="0"/>
              <a:t>Вместо </a:t>
            </a:r>
            <a:r>
              <a:rPr lang="ru-RU" baseline="0" dirty="0" err="1" smtClean="0"/>
              <a:t>хэштаблицы</a:t>
            </a:r>
            <a:r>
              <a:rPr lang="ru-RU" baseline="0" dirty="0" smtClean="0"/>
              <a:t> можно было бы использовать Б-дерево. В целом </a:t>
            </a:r>
            <a:r>
              <a:rPr lang="ru-RU" baseline="0" dirty="0" err="1" smtClean="0"/>
              <a:t>хэши</a:t>
            </a:r>
            <a:r>
              <a:rPr lang="ru-RU" baseline="0" dirty="0" smtClean="0"/>
              <a:t> и </a:t>
            </a:r>
            <a:r>
              <a:rPr lang="en-US" baseline="0" dirty="0" smtClean="0"/>
              <a:t>B</a:t>
            </a:r>
            <a:r>
              <a:rPr lang="ru-RU" baseline="0" dirty="0" smtClean="0"/>
              <a:t>-деревья - основные рабочие лошадки в СУБД. Но бывают и СУБД исключения, в которых используются другие структуры данных</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a:t>
            </a:r>
          </a:p>
          <a:p>
            <a:endParaRPr lang="ru-RU" baseline="0" dirty="0" smtClean="0"/>
          </a:p>
          <a:p>
            <a:r>
              <a:rPr lang="ru-RU" baseline="0" dirty="0" smtClean="0"/>
              <a:t>Какая структура данных нам поможет?</a:t>
            </a:r>
          </a:p>
          <a:p>
            <a:endParaRPr lang="ru-RU" baseline="0" dirty="0" smtClean="0"/>
          </a:p>
          <a:p>
            <a:r>
              <a:rPr lang="ru-RU" baseline="0" dirty="0" smtClean="0"/>
              <a:t>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endParaRPr lang="en-US" baseline="0" dirty="0" smtClean="0"/>
          </a:p>
          <a:p>
            <a:r>
              <a:rPr lang="ru-RU" baseline="0" dirty="0" smtClean="0"/>
              <a:t>Вместо </a:t>
            </a:r>
            <a:r>
              <a:rPr lang="ru-RU" baseline="0" dirty="0" err="1" smtClean="0"/>
              <a:t>хэштаблицы</a:t>
            </a:r>
            <a:r>
              <a:rPr lang="ru-RU" baseline="0" dirty="0" smtClean="0"/>
              <a:t> можно было бы использовать Б-дерево. В целом </a:t>
            </a:r>
            <a:r>
              <a:rPr lang="ru-RU" baseline="0" dirty="0" err="1" smtClean="0"/>
              <a:t>хэши</a:t>
            </a:r>
            <a:r>
              <a:rPr lang="ru-RU" baseline="0" dirty="0" smtClean="0"/>
              <a:t> и </a:t>
            </a:r>
            <a:r>
              <a:rPr lang="en-US" baseline="0" dirty="0" smtClean="0"/>
              <a:t>B</a:t>
            </a:r>
            <a:r>
              <a:rPr lang="ru-RU" baseline="0" dirty="0" smtClean="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мы можем искать только по полному совпадению. А может захотеться искать по признаку «больше\меньше\</a:t>
            </a:r>
            <a:r>
              <a:rPr lang="ru-RU" baseline="0" dirty="0" err="1" smtClean="0"/>
              <a:t>префиск</a:t>
            </a:r>
            <a:r>
              <a:rPr lang="ru-RU" baseline="0" dirty="0" smtClean="0"/>
              <a:t>\диапазон».</a:t>
            </a:r>
          </a:p>
          <a:p>
            <a:r>
              <a:rPr lang="ru-RU" baseline="0" dirty="0" smtClean="0"/>
              <a:t>Можно построить любую </a:t>
            </a:r>
            <a:r>
              <a:rPr lang="en-US" baseline="0" dirty="0" smtClean="0"/>
              <a:t>ordered </a:t>
            </a:r>
            <a:r>
              <a:rPr lang="ru-RU" baseline="0" dirty="0" smtClean="0"/>
              <a:t>структуру, где ключ – то поле документа, по которому мы хотим хитро искать,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быстрые (но не такие как в </a:t>
            </a:r>
            <a:r>
              <a:rPr lang="en-US" baseline="0" dirty="0" err="1" smtClean="0"/>
              <a:t>HashTable</a:t>
            </a:r>
            <a:r>
              <a:rPr lang="en-US" baseline="0" dirty="0" smtClean="0"/>
              <a:t>)</a:t>
            </a:r>
            <a:r>
              <a:rPr lang="ru-RU" baseline="0" dirty="0" smtClean="0"/>
              <a:t>, а запись документа сильно не замедлилась. Но при этом у нас появились более богатые возможности для поиска.</a:t>
            </a:r>
          </a:p>
          <a:p>
            <a:r>
              <a:rPr lang="ru-RU" baseline="0" dirty="0" smtClean="0"/>
              <a:t>Примерами таких структур могут быть: древовидные структуры (часто распространены </a:t>
            </a:r>
            <a:r>
              <a:rPr lang="en-US" baseline="0" dirty="0" smtClean="0"/>
              <a:t>B-Tree</a:t>
            </a:r>
            <a:r>
              <a:rPr lang="ru-RU" baseline="0" dirty="0" smtClean="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smtClean="0"/>
          </a:p>
          <a:p>
            <a:r>
              <a:rPr lang="ru-RU" baseline="0" dirty="0" smtClean="0"/>
              <a:t>А если захочется полнотекстового поиска, то подойдут </a:t>
            </a:r>
            <a:r>
              <a:rPr lang="ru-RU" baseline="0" dirty="0" err="1" smtClean="0"/>
              <a:t>суффиксные</a:t>
            </a:r>
            <a:r>
              <a:rPr lang="ru-RU" baseline="0" dirty="0" smtClean="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smtClean="0">
                <a:solidFill>
                  <a:schemeClr val="tx1"/>
                </a:solidFill>
                <a:effectLst/>
                <a:latin typeface="+mn-lt"/>
                <a:ea typeface="+mn-ea"/>
                <a:cs typeface="+mn-cs"/>
              </a:rPr>
              <a:t>индексе</a:t>
            </a:r>
            <a:r>
              <a:rPr lang="ru-RU" sz="1200" b="0" i="0" u="none" strike="noStrike" kern="1200" dirty="0" smtClean="0">
                <a:solidFill>
                  <a:schemeClr val="tx1"/>
                </a:solidFill>
                <a:effectLst/>
                <a:latin typeface="+mn-lt"/>
                <a:ea typeface="+mn-ea"/>
                <a:cs typeface="+mn-cs"/>
              </a:rPr>
              <a:t>. Это то, о чем</a:t>
            </a:r>
            <a:r>
              <a:rPr lang="ru-RU" sz="1200" b="0" i="0" u="none" strike="noStrike" kern="1200" baseline="0" dirty="0" smtClean="0">
                <a:solidFill>
                  <a:schemeClr val="tx1"/>
                </a:solidFill>
                <a:effectLst/>
                <a:latin typeface="+mn-lt"/>
                <a:ea typeface="+mn-ea"/>
                <a:cs typeface="+mn-cs"/>
              </a:rPr>
              <a:t> мы говорили на предыдущих слайдах. </a:t>
            </a:r>
            <a:r>
              <a:rPr lang="ru-RU" sz="1200" b="0" i="0" u="none" strike="noStrike" kern="1200" dirty="0" smtClean="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smtClean="0">
                <a:solidFill>
                  <a:schemeClr val="tx1"/>
                </a:solidFill>
                <a:effectLst/>
                <a:latin typeface="+mn-lt"/>
                <a:ea typeface="+mn-ea"/>
                <a:cs typeface="+mn-cs"/>
              </a:rPr>
              <a:t>хеш</a:t>
            </a:r>
            <a:r>
              <a:rPr lang="ru-RU" sz="1200" b="0" i="0" u="none" strike="noStrike" kern="1200" dirty="0" smtClean="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smtClean="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smtClean="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Индексы часто разделяют на два типа -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Яркими примерами могут выступать </a:t>
            </a:r>
            <a:r>
              <a:rPr lang="ru-RU" sz="1200" b="0" i="0" u="none" strike="noStrike" kern="1200" dirty="0" err="1" smtClean="0">
                <a:solidFill>
                  <a:schemeClr val="tx1"/>
                </a:solidFill>
                <a:effectLst/>
                <a:latin typeface="+mn-lt"/>
                <a:ea typeface="+mn-ea"/>
                <a:cs typeface="+mn-cs"/>
              </a:rPr>
              <a:t>HashTable</a:t>
            </a:r>
            <a:r>
              <a:rPr lang="ru-RU" sz="1200" b="0" i="0" u="none" strike="noStrike" kern="1200" dirty="0" smtClean="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smtClean="0">
                <a:solidFill>
                  <a:schemeClr val="tx1"/>
                </a:solidFill>
                <a:effectLst/>
                <a:latin typeface="+mn-lt"/>
                <a:ea typeface="+mn-ea"/>
                <a:cs typeface="+mn-cs"/>
              </a:rPr>
              <a:t>Tree</a:t>
            </a:r>
            <a:r>
              <a:rPr lang="ru-RU" sz="1200" b="0" i="0" u="none" strike="noStrike" kern="1200" dirty="0" smtClean="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smtClean="0">
                <a:solidFill>
                  <a:schemeClr val="tx1"/>
                </a:solidFill>
                <a:effectLst/>
                <a:latin typeface="+mn-lt"/>
                <a:ea typeface="+mn-ea"/>
                <a:cs typeface="+mn-cs"/>
              </a:rPr>
              <a:t>шардируются</a:t>
            </a:r>
            <a:r>
              <a:rPr lang="ru-RU" sz="1200" b="1"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smtClean="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абстрагироваться от</a:t>
            </a:r>
            <a:r>
              <a:rPr lang="ru-RU" sz="1200" b="0" i="0" u="none" strike="noStrike" kern="1200" baseline="0" dirty="0" smtClean="0">
                <a:solidFill>
                  <a:schemeClr val="tx1"/>
                </a:solidFill>
                <a:effectLst/>
                <a:latin typeface="+mn-lt"/>
                <a:ea typeface="+mn-ea"/>
                <a:cs typeface="+mn-cs"/>
              </a:rPr>
              <a:t> конкретной структуры данных, с помощью которой создан </a:t>
            </a:r>
            <a:r>
              <a:rPr lang="en-US" sz="1200" b="0" i="0" u="none" strike="noStrike" kern="1200" baseline="0" dirty="0" smtClean="0">
                <a:solidFill>
                  <a:schemeClr val="tx1"/>
                </a:solidFill>
                <a:effectLst/>
                <a:latin typeface="+mn-lt"/>
                <a:ea typeface="+mn-ea"/>
                <a:cs typeface="+mn-cs"/>
              </a:rPr>
              <a:t>ordered index</a:t>
            </a:r>
            <a:r>
              <a:rPr lang="ru-RU" sz="1200" b="0" i="0" u="none" strike="noStrike" kern="1200" baseline="0" dirty="0" smtClean="0">
                <a:solidFill>
                  <a:schemeClr val="tx1"/>
                </a:solidFill>
                <a:effectLst/>
                <a:latin typeface="+mn-lt"/>
                <a:ea typeface="+mn-ea"/>
                <a:cs typeface="+mn-cs"/>
              </a:rPr>
              <a:t>, просто считать, что она поддерживает порядок по какому-то полю, за счёт чего умеет быстро </a:t>
            </a:r>
            <a:r>
              <a:rPr lang="en-US" sz="1200" b="0" i="0" u="none" strike="noStrike" kern="1200" baseline="0" dirty="0" smtClean="0">
                <a:solidFill>
                  <a:schemeClr val="tx1"/>
                </a:solidFill>
                <a:effectLst/>
                <a:latin typeface="+mn-lt"/>
                <a:ea typeface="+mn-ea"/>
                <a:cs typeface="+mn-cs"/>
              </a:rPr>
              <a:t>O(</a:t>
            </a:r>
            <a:r>
              <a:rPr lang="en-US" sz="1200" b="0" i="0" u="none" strike="noStrike" kern="1200" baseline="0" dirty="0" err="1" smtClean="0">
                <a:solidFill>
                  <a:schemeClr val="tx1"/>
                </a:solidFill>
                <a:effectLst/>
                <a:latin typeface="+mn-lt"/>
                <a:ea typeface="+mn-ea"/>
                <a:cs typeface="+mn-cs"/>
              </a:rPr>
              <a:t>logN</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smtClean="0">
                <a:solidFill>
                  <a:schemeClr val="tx1"/>
                </a:solidFill>
                <a:effectLst/>
                <a:latin typeface="+mn-lt"/>
                <a:ea typeface="+mn-ea"/>
                <a:cs typeface="+mn-cs"/>
              </a:rPr>
              <a:t>O(1)</a:t>
            </a: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Давайте</a:t>
            </a:r>
            <a:r>
              <a:rPr lang="ru-RU" sz="1200" b="0" i="0" u="none" strike="noStrike" kern="1200" baseline="0" dirty="0" smtClean="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smtClean="0">
                <a:solidFill>
                  <a:schemeClr val="tx1"/>
                </a:solidFill>
                <a:effectLst/>
                <a:latin typeface="+mn-lt"/>
                <a:ea typeface="+mn-ea"/>
                <a:cs typeface="+mn-cs"/>
              </a:rPr>
              <a:t>ordered</a:t>
            </a:r>
            <a:r>
              <a:rPr lang="ru-RU" sz="1200" b="0" i="0" u="none" strike="noStrike" kern="1200" baseline="0" dirty="0" smtClean="0">
                <a:solidFill>
                  <a:schemeClr val="tx1"/>
                </a:solidFill>
                <a:effectLst/>
                <a:latin typeface="+mn-lt"/>
                <a:ea typeface="+mn-ea"/>
                <a:cs typeface="+mn-cs"/>
              </a:rPr>
              <a:t> индексе. </a:t>
            </a:r>
            <a:r>
              <a:rPr lang="ru-RU" sz="1200" b="0" i="0" u="none" strike="noStrike" kern="1200" dirty="0" smtClean="0">
                <a:solidFill>
                  <a:schemeClr val="tx1"/>
                </a:solidFill>
                <a:effectLst/>
                <a:latin typeface="+mn-lt"/>
                <a:ea typeface="+mn-ea"/>
                <a:cs typeface="+mn-cs"/>
              </a:rPr>
              <a:t>Поиск в нем медленнее, чем в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smtClean="0">
                <a:solidFill>
                  <a:schemeClr val="tx1"/>
                </a:solidFill>
                <a:effectLst/>
                <a:latin typeface="+mn-lt"/>
                <a:ea typeface="+mn-ea"/>
                <a:cs typeface="+mn-cs"/>
              </a:rPr>
              <a:t>skip</a:t>
            </a:r>
            <a:r>
              <a:rPr lang="ru-RU" sz="1200" b="1" i="0" u="none" strike="noStrike" kern="1200" dirty="0" smtClean="0">
                <a:solidFill>
                  <a:schemeClr val="tx1"/>
                </a:solidFill>
                <a:effectLst/>
                <a:latin typeface="+mn-lt"/>
                <a:ea typeface="+mn-ea"/>
                <a:cs typeface="+mn-cs"/>
              </a:rPr>
              <a:t>/</a:t>
            </a:r>
            <a:r>
              <a:rPr lang="ru-RU" sz="1200" b="1" i="0" u="none" strike="noStrike" kern="1200" dirty="0" err="1" smtClean="0">
                <a:solidFill>
                  <a:schemeClr val="tx1"/>
                </a:solidFill>
                <a:effectLst/>
                <a:latin typeface="+mn-lt"/>
                <a:ea typeface="+mn-ea"/>
                <a:cs typeface="+mn-cs"/>
              </a:rPr>
              <a:t>take</a:t>
            </a:r>
            <a:r>
              <a:rPr lang="ru-RU" sz="1200" b="0" i="0" u="none" strike="noStrike" kern="1200" dirty="0" smtClean="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a:t>
            </a:r>
          </a:p>
          <a:p>
            <a:pPr rtl="0"/>
            <a:endParaRPr lang="ru-RU" sz="1200" b="0" i="0" u="none" strike="noStrike" kern="120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Для</a:t>
            </a:r>
            <a:r>
              <a:rPr lang="ru-RU" sz="1200" b="0" i="0" u="none" strike="noStrike" kern="1200" baseline="0" dirty="0" smtClean="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smtClean="0">
              <a:effectLst/>
            </a:endParaRPr>
          </a:p>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база данных может самостоятельно отдать вам только те первые N, которые не содержат в себе картинку.</a:t>
            </a:r>
            <a:endParaRPr lang="ru-RU" b="0" dirty="0" smtClean="0">
              <a:effectLst/>
            </a:endParaRPr>
          </a:p>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smtClean="0"/>
          </a:p>
          <a:p>
            <a:r>
              <a:rPr lang="ru-RU" dirty="0" smtClean="0"/>
              <a:t>Привет </a:t>
            </a:r>
            <a:r>
              <a:rPr lang="en-US" dirty="0" smtClean="0"/>
              <a:t>ACM’</a:t>
            </a:r>
            <a:r>
              <a:rPr lang="ru-RU" dirty="0" err="1" smtClean="0"/>
              <a:t>щикам</a:t>
            </a:r>
            <a:r>
              <a:rPr lang="ru-RU" dirty="0" smtClean="0"/>
              <a:t>!</a:t>
            </a:r>
          </a:p>
          <a:p>
            <a:endParaRPr lang="ru-RU" dirty="0" smtClean="0"/>
          </a:p>
          <a:p>
            <a:pPr marL="457200" indent="-457200" algn="just">
              <a:buFont typeface="Arial" panose="020B0604020202020204" pitchFamily="34" charset="0"/>
              <a:buChar char="•"/>
            </a:pPr>
            <a:r>
              <a:rPr lang="ru-RU" sz="1200" dirty="0" smtClean="0"/>
              <a:t>Если вы используете </a:t>
            </a:r>
            <a:r>
              <a:rPr lang="ru-RU" sz="1200" dirty="0" err="1" smtClean="0"/>
              <a:t>Hash</a:t>
            </a:r>
            <a:r>
              <a:rPr lang="ru-RU" sz="1200" dirty="0" smtClean="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smtClean="0"/>
              <a:t>Если вы используете древесную структуру для поиска по условию больше\меньше\диапазон, эта же структура (любая </a:t>
            </a:r>
            <a:r>
              <a:rPr lang="ru-RU" sz="1200" dirty="0" err="1" smtClean="0"/>
              <a:t>ordered</a:t>
            </a:r>
            <a:r>
              <a:rPr lang="ru-RU" sz="1200" dirty="0" smtClean="0"/>
              <a:t> коллекция) может использоваться и в базах данных.</a:t>
            </a:r>
          </a:p>
          <a:p>
            <a:pPr marL="457200" indent="-457200" algn="just">
              <a:buFont typeface="Arial" panose="020B0604020202020204" pitchFamily="34" charset="0"/>
              <a:buChar char="•"/>
            </a:pPr>
            <a:r>
              <a:rPr lang="ru-RU" sz="1200" dirty="0" smtClean="0"/>
              <a:t>Если вы просто читаете гигантский файл с определенного </a:t>
            </a:r>
            <a:r>
              <a:rPr lang="ru-RU" sz="1200" dirty="0" err="1" smtClean="0"/>
              <a:t>offset’а</a:t>
            </a:r>
            <a:r>
              <a:rPr lang="ru-RU" sz="1200" dirty="0" smtClean="0"/>
              <a:t>, то и такой подход может использоваться в базах данных.</a:t>
            </a:r>
          </a:p>
          <a:p>
            <a:pPr marL="457200" indent="-457200" algn="just">
              <a:buFont typeface="Arial" panose="020B0604020202020204" pitchFamily="34" charset="0"/>
              <a:buChar char="•"/>
            </a:pPr>
            <a:r>
              <a:rPr lang="en-US" sz="1200" dirty="0" smtClean="0"/>
              <a:t>…</a:t>
            </a:r>
            <a:endParaRPr lang="ru-RU" sz="1200" dirty="0" smtClean="0"/>
          </a:p>
          <a:p>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элементов из него займет </a:t>
            </a:r>
            <a:r>
              <a:rPr lang="en-US" sz="1200" dirty="0" smtClean="0"/>
              <a:t>O(M + log(N))</a:t>
            </a:r>
            <a:r>
              <a:rPr lang="ru-RU" sz="1200" dirty="0" smtClean="0"/>
              <a:t> </a:t>
            </a:r>
            <a:r>
              <a:rPr lang="ru-RU" sz="1200" b="0" i="0" u="none" strike="noStrike" kern="1200" dirty="0" smtClean="0">
                <a:solidFill>
                  <a:schemeClr val="tx1"/>
                </a:solidFill>
                <a:effectLst/>
                <a:latin typeface="+mn-lt"/>
                <a:ea typeface="+mn-ea"/>
                <a:cs typeface="+mn-cs"/>
              </a:rPr>
              <a:t>времени. Если нам нужно отфильтровать часть, то это займет </a:t>
            </a:r>
            <a:r>
              <a:rPr lang="en-US" sz="1200" dirty="0" smtClean="0"/>
              <a:t>O(M</a:t>
            </a:r>
            <a:r>
              <a:rPr lang="ru-RU" sz="1200" dirty="0" smtClean="0"/>
              <a:t> + </a:t>
            </a:r>
            <a:r>
              <a:rPr lang="en-US" sz="1200" dirty="0" smtClean="0"/>
              <a:t>K + log(N))</a:t>
            </a:r>
            <a:r>
              <a:rPr lang="ru-RU" sz="1200" dirty="0" smtClean="0"/>
              <a:t> </a:t>
            </a:r>
            <a:r>
              <a:rPr lang="ru-RU" sz="1200" b="0" i="0" u="none" strike="noStrike" kern="1200" dirty="0" smtClean="0">
                <a:solidFill>
                  <a:schemeClr val="tx1"/>
                </a:solidFill>
                <a:effectLst/>
                <a:latin typeface="+mn-lt"/>
                <a:ea typeface="+mn-ea"/>
                <a:cs typeface="+mn-cs"/>
              </a:rPr>
              <a:t>времени, где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 количество неподходящих элементов в первых M +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элементов. И если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 </a:t>
            </a:r>
            <a:r>
              <a:rPr lang="ru-RU" sz="1200" b="0" i="0" u="none" strike="noStrike" kern="1200" dirty="0" err="1" smtClean="0">
                <a:solidFill>
                  <a:schemeClr val="tx1"/>
                </a:solidFill>
                <a:effectLst/>
                <a:latin typeface="+mn-lt"/>
                <a:ea typeface="+mn-ea"/>
                <a:cs typeface="+mn-cs"/>
              </a:rPr>
              <a:t>const</a:t>
            </a:r>
            <a:r>
              <a:rPr lang="en-US" sz="1200" b="0" i="0" u="none" strike="noStrike" kern="1200" dirty="0" smtClean="0">
                <a:solidFill>
                  <a:schemeClr val="tx1"/>
                </a:solidFill>
                <a:effectLst/>
                <a:latin typeface="+mn-lt"/>
                <a:ea typeface="+mn-ea"/>
                <a:cs typeface="+mn-cs"/>
              </a:rPr>
              <a:t> + log(N)</a:t>
            </a:r>
            <a:r>
              <a:rPr lang="ru-RU" sz="1200" b="0" i="0" u="none" strike="noStrike" kern="1200" dirty="0" smtClean="0">
                <a:solidFill>
                  <a:schemeClr val="tx1"/>
                </a:solidFill>
                <a:effectLst/>
                <a:latin typeface="+mn-lt"/>
                <a:ea typeface="+mn-ea"/>
                <a:cs typeface="+mn-cs"/>
              </a:rPr>
              <a:t>), чего мы и добивались.</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smtClean="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smtClean="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smtClean="0">
              <a:effectLst/>
            </a:endParaRPr>
          </a:p>
          <a:p>
            <a:pPr rtl="0"/>
            <a:r>
              <a:rPr lang="ru-RU" sz="1200" b="0" i="0" u="none" strike="noStrike" kern="1200" dirty="0" smtClean="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smtClean="0">
                <a:solidFill>
                  <a:schemeClr val="tx1"/>
                </a:solidFill>
                <a:effectLst/>
                <a:latin typeface="+mn-lt"/>
                <a:ea typeface="+mn-ea"/>
                <a:cs typeface="+mn-cs"/>
              </a:rPr>
              <a:t>букингами</a:t>
            </a:r>
            <a:r>
              <a:rPr lang="ru-RU" sz="1200" b="0" i="0" u="none" strike="noStrike" kern="1200" dirty="0" smtClean="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фича</a:t>
            </a:r>
            <a:r>
              <a:rPr lang="ru-RU" sz="1200" b="0" i="0" u="none" strike="noStrike" kern="1200" dirty="0" smtClean="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smtClean="0">
                <a:solidFill>
                  <a:schemeClr val="tx1"/>
                </a:solidFill>
                <a:effectLst/>
                <a:latin typeface="+mn-lt"/>
                <a:ea typeface="+mn-ea"/>
                <a:cs typeface="+mn-cs"/>
              </a:rPr>
              <a:t>Available</a:t>
            </a:r>
            <a:r>
              <a:rPr lang="ru-RU" sz="1200" b="0" i="0" u="none" strike="noStrike"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думают и заполняют решение в </a:t>
            </a:r>
            <a:r>
              <a:rPr lang="ru-RU" sz="1200" b="0" i="0" u="none" strike="noStrike" kern="1200" dirty="0" err="1" smtClean="0">
                <a:solidFill>
                  <a:schemeClr val="tx1"/>
                </a:solidFill>
                <a:effectLst/>
                <a:latin typeface="+mn-lt"/>
                <a:ea typeface="+mn-ea"/>
                <a:cs typeface="+mn-cs"/>
              </a:rPr>
              <a:t>гуглдоке</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smtClean="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smtClean="0">
                <a:solidFill>
                  <a:schemeClr val="tx1"/>
                </a:solidFill>
                <a:effectLst/>
                <a:latin typeface="+mn-lt"/>
                <a:ea typeface="+mn-ea"/>
                <a:cs typeface="+mn-cs"/>
              </a:rPr>
              <a:t>Нужна привязка к комнате (просто знать </a:t>
            </a:r>
            <a:r>
              <a:rPr lang="ru-RU" sz="1200" b="0" i="0" u="none" strike="noStrike" kern="1200" dirty="0" err="1" smtClean="0">
                <a:solidFill>
                  <a:schemeClr val="tx1"/>
                </a:solidFill>
                <a:effectLst/>
                <a:latin typeface="+mn-lt"/>
                <a:ea typeface="+mn-ea"/>
                <a:cs typeface="+mn-cs"/>
              </a:rPr>
              <a:t>roomId</a:t>
            </a:r>
            <a:r>
              <a:rPr lang="ru-RU" sz="1200" b="0" i="0" u="none" strike="noStrike" kern="1200" dirty="0" smtClean="0">
                <a:solidFill>
                  <a:schemeClr val="tx1"/>
                </a:solidFill>
                <a:effectLst/>
                <a:latin typeface="+mn-lt"/>
                <a:ea typeface="+mn-ea"/>
                <a:cs typeface="+mn-cs"/>
              </a:rPr>
              <a:t>).</a:t>
            </a:r>
          </a:p>
          <a:p>
            <a:pPr rtl="0" fontAlgn="base"/>
            <a:r>
              <a:rPr lang="ru-RU" sz="1200" b="0" i="0" u="none" strike="noStrike" kern="1200" dirty="0" smtClean="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smtClean="0">
                <a:solidFill>
                  <a:schemeClr val="tx1"/>
                </a:solidFill>
                <a:effectLst/>
                <a:latin typeface="+mn-lt"/>
                <a:ea typeface="+mn-ea"/>
                <a:cs typeface="+mn-cs"/>
              </a:rPr>
              <a:t>предпроверку</a:t>
            </a:r>
            <a:r>
              <a:rPr lang="ru-RU" sz="1200" b="0" i="0" u="none" strike="noStrike" kern="1200" dirty="0" smtClean="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[проекции, </a:t>
            </a:r>
            <a:r>
              <a:rPr lang="ru-RU" sz="1200" b="0" i="0" u="none" strike="noStrike" kern="1200" dirty="0" err="1" smtClean="0">
                <a:solidFill>
                  <a:schemeClr val="tx1"/>
                </a:solidFill>
                <a:effectLst/>
                <a:latin typeface="+mn-lt"/>
                <a:ea typeface="+mn-ea"/>
                <a:cs typeface="+mn-cs"/>
              </a:rPr>
              <a:t>distinct</a:t>
            </a:r>
            <a:r>
              <a:rPr lang="ru-RU" sz="1200" b="0" i="0" u="none" strike="noStrike" kern="1200" dirty="0" smtClean="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smtClean="0">
                <a:solidFill>
                  <a:schemeClr val="tx1"/>
                </a:solidFill>
                <a:effectLst/>
                <a:latin typeface="+mn-lt"/>
                <a:ea typeface="+mn-ea"/>
                <a:cs typeface="+mn-cs"/>
              </a:rPr>
              <a:t> гостей</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index</a:t>
            </a:r>
            <a:r>
              <a:rPr lang="ru-RU" sz="1200" b="0" i="0" u="none" strike="noStrike" kern="1200" dirty="0" smtClean="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smtClean="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smtClean="0">
                <a:solidFill>
                  <a:schemeClr val="tx1"/>
                </a:solidFill>
                <a:effectLst/>
                <a:latin typeface="+mn-lt"/>
                <a:ea typeface="+mn-ea"/>
                <a:cs typeface="+mn-cs"/>
              </a:rPr>
              <a:t>To</a:t>
            </a:r>
            <a:r>
              <a:rPr lang="ru-RU" sz="1200" b="0" i="0" u="none" strike="noStrike" kern="1200" baseline="0" dirty="0" smtClean="0">
                <a:solidFill>
                  <a:schemeClr val="tx1"/>
                </a:solidFill>
                <a:effectLst/>
                <a:latin typeface="+mn-lt"/>
                <a:ea typeface="+mn-ea"/>
                <a:cs typeface="+mn-cs"/>
              </a:rPr>
              <a:t>, фильтруя </a:t>
            </a:r>
            <a:r>
              <a:rPr lang="en-US" sz="1200" b="0" i="0" u="none" strike="noStrike" kern="1200" baseline="0" dirty="0" smtClean="0">
                <a:solidFill>
                  <a:schemeClr val="tx1"/>
                </a:solidFill>
                <a:effectLst/>
                <a:latin typeface="+mn-lt"/>
                <a:ea typeface="+mn-ea"/>
                <a:cs typeface="+mn-cs"/>
              </a:rPr>
              <a:t>From</a:t>
            </a:r>
            <a:r>
              <a:rPr lang="ru-RU" sz="1200" b="0" i="0" u="none" strike="noStrike" kern="1200" baseline="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Например, </a:t>
            </a:r>
            <a:r>
              <a:rPr lang="en-US" dirty="0" smtClean="0"/>
              <a:t>KD</a:t>
            </a:r>
            <a:r>
              <a:rPr lang="ru-RU" dirty="0" smtClean="0"/>
              <a:t>-дерево,</a:t>
            </a:r>
            <a:r>
              <a:rPr lang="ru-RU" baseline="0" dirty="0" smtClean="0"/>
              <a:t> </a:t>
            </a:r>
            <a:r>
              <a:rPr lang="en-US" baseline="0" dirty="0" smtClean="0"/>
              <a:t>R-</a:t>
            </a:r>
            <a:r>
              <a:rPr lang="ru-RU" baseline="0" dirty="0" smtClean="0"/>
              <a:t>дерево, </a:t>
            </a:r>
            <a:r>
              <a:rPr lang="ru-RU" baseline="0" dirty="0" err="1" smtClean="0"/>
              <a:t>квадродерево</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1. Аналогично предыдущему, но нужен</a:t>
            </a:r>
            <a:r>
              <a:rPr lang="ru-RU" sz="1200" b="0" i="0" u="none" strike="noStrike" kern="1200" baseline="0" dirty="0" smtClean="0">
                <a:solidFill>
                  <a:schemeClr val="tx1"/>
                </a:solidFill>
                <a:effectLst/>
                <a:latin typeface="+mn-lt"/>
                <a:ea typeface="+mn-ea"/>
                <a:cs typeface="+mn-cs"/>
              </a:rPr>
              <a:t> новый составной индекс </a:t>
            </a:r>
            <a:r>
              <a:rPr lang="en-US" sz="1200" b="0" i="0" u="none" strike="noStrike" kern="1200" baseline="0" dirty="0" smtClean="0">
                <a:solidFill>
                  <a:schemeClr val="tx1"/>
                </a:solidFill>
                <a:effectLst/>
                <a:latin typeface="+mn-lt"/>
                <a:ea typeface="+mn-ea"/>
                <a:cs typeface="+mn-cs"/>
              </a:rPr>
              <a:t>(</a:t>
            </a:r>
            <a:r>
              <a:rPr lang="en-US" sz="1200" b="0" i="0" u="none" strike="noStrike" kern="1200" baseline="0" dirty="0" err="1" smtClean="0">
                <a:solidFill>
                  <a:schemeClr val="tx1"/>
                </a:solidFill>
                <a:effectLst/>
                <a:latin typeface="+mn-lt"/>
                <a:ea typeface="+mn-ea"/>
                <a:cs typeface="+mn-cs"/>
              </a:rPr>
              <a:t>HotelId</a:t>
            </a:r>
            <a:r>
              <a:rPr lang="en-US" sz="1200" b="0" i="0" u="none" strike="noStrike" kern="1200" baseline="0" dirty="0" smtClean="0">
                <a:solidFill>
                  <a:schemeClr val="tx1"/>
                </a:solidFill>
                <a:effectLst/>
                <a:latin typeface="+mn-lt"/>
                <a:ea typeface="+mn-ea"/>
                <a:cs typeface="+mn-cs"/>
              </a:rPr>
              <a:t>, To)</a:t>
            </a:r>
            <a:r>
              <a:rPr lang="ru-RU" sz="1200" b="0" i="0" u="none" strike="noStrike" kern="1200" baseline="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smtClean="0">
                <a:solidFill>
                  <a:schemeClr val="tx1"/>
                </a:solidFill>
                <a:effectLst/>
                <a:latin typeface="+mn-lt"/>
                <a:ea typeface="+mn-ea"/>
                <a:cs typeface="+mn-cs"/>
              </a:rPr>
              <a:t> (те, </a:t>
            </a:r>
            <a:r>
              <a:rPr lang="ru-RU" sz="1200" b="0" i="0" u="none" strike="noStrike" kern="1200" dirty="0" smtClean="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smtClean="0">
                <a:solidFill>
                  <a:schemeClr val="tx1"/>
                </a:solidFill>
                <a:effectLst/>
                <a:latin typeface="+mn-lt"/>
                <a:ea typeface="+mn-ea"/>
                <a:cs typeface="+mn-cs"/>
              </a:rPr>
              <a:t>uniq</a:t>
            </a:r>
            <a:r>
              <a:rPr lang="ru-RU" sz="1200" b="0" i="0" u="none" strike="noStrike" kern="1200" dirty="0" smtClean="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smtClean="0">
                <a:solidFill>
                  <a:schemeClr val="tx1"/>
                </a:solidFill>
                <a:effectLst/>
                <a:latin typeface="+mn-lt"/>
                <a:ea typeface="+mn-ea"/>
                <a:cs typeface="+mn-cs"/>
              </a:rPr>
              <a:t>Монго</a:t>
            </a:r>
            <a:r>
              <a:rPr lang="ru-RU" sz="1200" b="0" i="0" u="none" strike="noStrike" kern="1200" dirty="0" smtClean="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smtClean="0">
                <a:solidFill>
                  <a:schemeClr val="tx1"/>
                </a:solidFill>
                <a:effectLst/>
                <a:latin typeface="+mn-lt"/>
                <a:ea typeface="+mn-ea"/>
                <a:cs typeface="+mn-cs"/>
              </a:rPr>
              <a:t>шарда</a:t>
            </a:r>
            <a:r>
              <a:rPr lang="ru-RU" sz="1200" b="0" i="0" u="none" strike="noStrike" kern="1200" dirty="0" smtClean="0">
                <a:solidFill>
                  <a:schemeClr val="tx1"/>
                </a:solidFill>
                <a:effectLst/>
                <a:latin typeface="+mn-lt"/>
                <a:ea typeface="+mn-ea"/>
                <a:cs typeface="+mn-cs"/>
              </a:rPr>
              <a:t>), но на самом деле далеко не все </a:t>
            </a:r>
            <a:r>
              <a:rPr lang="ru-RU" sz="1200" b="0" i="0" u="none" strike="noStrike" kern="1200" dirty="0" err="1" smtClean="0">
                <a:solidFill>
                  <a:schemeClr val="tx1"/>
                </a:solidFill>
                <a:effectLst/>
                <a:latin typeface="+mn-lt"/>
                <a:ea typeface="+mn-ea"/>
                <a:cs typeface="+mn-cs"/>
              </a:rPr>
              <a:t>NoSQL</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хранилки</a:t>
            </a:r>
            <a:r>
              <a:rPr lang="ru-RU" sz="1200" b="0" i="0" u="none" strike="noStrike" kern="1200" dirty="0" smtClean="0">
                <a:solidFill>
                  <a:schemeClr val="tx1"/>
                </a:solidFill>
                <a:effectLst/>
                <a:latin typeface="+mn-lt"/>
                <a:ea typeface="+mn-ea"/>
                <a:cs typeface="+mn-cs"/>
              </a:rPr>
              <a:t> так умеют.</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smtClean="0">
                <a:solidFill>
                  <a:schemeClr val="tx1"/>
                </a:solidFill>
                <a:effectLst/>
                <a:latin typeface="+mn-lt"/>
                <a:ea typeface="+mn-ea"/>
                <a:cs typeface="+mn-cs"/>
              </a:rPr>
              <a:t>like</a:t>
            </a:r>
            <a:r>
              <a:rPr lang="ru-RU" sz="1200" b="0" i="0" u="none" strike="noStrike" kern="1200" dirty="0" smtClean="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smtClean="0">
                <a:solidFill>
                  <a:schemeClr val="tx1"/>
                </a:solidFill>
                <a:effectLst/>
                <a:latin typeface="+mn-lt"/>
                <a:ea typeface="+mn-ea"/>
                <a:cs typeface="+mn-cs"/>
              </a:rPr>
              <a:t>JOIN’ят</a:t>
            </a:r>
            <a:r>
              <a:rPr lang="ru-RU" sz="1200" b="0" i="0" u="none" strike="noStrike" kern="1200" dirty="0" smtClean="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smtClean="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smtClean="0">
              <a:solidFill>
                <a:schemeClr val="tx1"/>
              </a:solidFill>
              <a:effectLst/>
              <a:latin typeface="+mn-lt"/>
              <a:ea typeface="+mn-ea"/>
              <a:cs typeface="+mn-cs"/>
            </a:endParaRPr>
          </a:p>
          <a:p>
            <a:endParaRPr lang="ru-RU" sz="1200" b="0" i="0" u="none" strike="noStrike"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smtClean="0">
                <a:solidFill>
                  <a:schemeClr val="tx1"/>
                </a:solidFill>
                <a:effectLst/>
                <a:latin typeface="+mn-lt"/>
                <a:ea typeface="+mn-ea"/>
                <a:cs typeface="+mn-cs"/>
              </a:rPr>
              <a:t>хранилка</a:t>
            </a:r>
            <a:r>
              <a:rPr lang="ru-RU" sz="1200" b="0" i="0" u="none" strike="noStrike" kern="1200" dirty="0" smtClean="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smtClean="0">
                <a:solidFill>
                  <a:schemeClr val="tx1"/>
                </a:solidFill>
                <a:effectLst/>
                <a:latin typeface="+mn-lt"/>
                <a:ea typeface="+mn-ea"/>
                <a:cs typeface="+mn-cs"/>
              </a:rPr>
              <a:t>google</a:t>
            </a:r>
            <a:r>
              <a:rPr lang="ru-RU" sz="1200" b="0" i="0" u="none" strike="noStrike" kern="1200" dirty="0" smtClean="0">
                <a:solidFill>
                  <a:schemeClr val="tx1"/>
                </a:solidFill>
                <a:effectLst/>
                <a:latin typeface="+mn-lt"/>
                <a:ea typeface="+mn-ea"/>
                <a:cs typeface="+mn-cs"/>
              </a:rPr>
              <a:t>, SQL вам явно не подойдет. Реляционная алгебра</a:t>
            </a:r>
            <a:r>
              <a:rPr lang="ru-RU" sz="1200" b="0" i="0" u="none" strike="noStrike" kern="1200" baseline="0" dirty="0" smtClean="0">
                <a:solidFill>
                  <a:schemeClr val="tx1"/>
                </a:solidFill>
                <a:effectLst/>
                <a:latin typeface="+mn-lt"/>
                <a:ea typeface="+mn-ea"/>
                <a:cs typeface="+mn-cs"/>
              </a:rPr>
              <a:t> не применима так просто к распределенным системам. </a:t>
            </a:r>
            <a:r>
              <a:rPr lang="ru-RU" sz="1200" b="0" i="0" kern="1200" dirty="0" smtClean="0">
                <a:solidFill>
                  <a:schemeClr val="tx1"/>
                </a:solidFill>
                <a:effectLst/>
                <a:latin typeface="+mn-lt"/>
                <a:ea typeface="+mn-ea"/>
                <a:cs typeface="+mn-cs"/>
              </a:rPr>
              <a:t>По слухам, </a:t>
            </a:r>
            <a:r>
              <a:rPr lang="ru-RU" sz="1200" b="0" i="0" kern="1200" dirty="0" err="1" smtClean="0">
                <a:solidFill>
                  <a:schemeClr val="tx1"/>
                </a:solidFill>
                <a:effectLst/>
                <a:latin typeface="+mn-lt"/>
                <a:ea typeface="+mn-ea"/>
                <a:cs typeface="+mn-cs"/>
              </a:rPr>
              <a:t>CockroachDB</a:t>
            </a:r>
            <a:r>
              <a:rPr lang="ru-RU" sz="1200" b="0" i="0" kern="1200" dirty="0" smtClean="0">
                <a:solidFill>
                  <a:schemeClr val="tx1"/>
                </a:solidFill>
                <a:effectLst/>
                <a:latin typeface="+mn-lt"/>
                <a:ea typeface="+mn-ea"/>
                <a:cs typeface="+mn-cs"/>
              </a:rPr>
              <a:t> как раз опровергает (пытается опровергнуть) это утверждение.</a:t>
            </a:r>
            <a:endParaRPr lang="ru-RU"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 Изучайте</a:t>
            </a:r>
            <a:r>
              <a:rPr lang="ru-RU" baseline="0" dirty="0" smtClean="0"/>
              <a:t> не только </a:t>
            </a:r>
            <a:r>
              <a:rPr lang="en-US" baseline="0" dirty="0" smtClean="0"/>
              <a:t>API</a:t>
            </a:r>
            <a:r>
              <a:rPr lang="ru-RU" baseline="0" dirty="0" smtClean="0"/>
              <a:t> </a:t>
            </a:r>
            <a:r>
              <a:rPr lang="en-US" baseline="0" dirty="0" smtClean="0"/>
              <a:t>C#</a:t>
            </a:r>
            <a:r>
              <a:rPr lang="ru-RU" baseline="0" dirty="0" smtClean="0"/>
              <a:t> клиента, но и родной язык запросов. Его документация полнее и вернее.</a:t>
            </a:r>
          </a:p>
          <a:p>
            <a:r>
              <a:rPr lang="en-US" baseline="0" dirty="0" smtClean="0"/>
              <a:t>API</a:t>
            </a:r>
            <a:r>
              <a:rPr lang="ru-RU" baseline="0" dirty="0" smtClean="0"/>
              <a:t> </a:t>
            </a:r>
            <a:r>
              <a:rPr lang="en-US" baseline="0" dirty="0" smtClean="0"/>
              <a:t>C#</a:t>
            </a:r>
            <a:r>
              <a:rPr lang="ru-RU" baseline="0" dirty="0" smtClean="0"/>
              <a:t> нужно лишь для строгой типизации и поддерживает опускание на уровень </a:t>
            </a:r>
            <a:r>
              <a:rPr lang="en-US" baseline="0" dirty="0" smtClean="0"/>
              <a:t>BSON</a:t>
            </a:r>
            <a:r>
              <a:rPr lang="ru-RU" baseline="0" dirty="0" smtClean="0"/>
              <a:t>-языка запросов.</a:t>
            </a:r>
          </a:p>
          <a:p>
            <a:endParaRPr lang="ru-RU" baseline="0" dirty="0" smtClean="0"/>
          </a:p>
          <a:p>
            <a:r>
              <a:rPr lang="ru-RU" baseline="0" dirty="0" smtClean="0"/>
              <a:t>2. Можно делать сложные запросы к </a:t>
            </a:r>
            <a:r>
              <a:rPr lang="en-US" baseline="0" dirty="0" smtClean="0"/>
              <a:t>Mongo</a:t>
            </a:r>
            <a:r>
              <a:rPr lang="ru-RU" baseline="0" dirty="0" smtClean="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Показать </a:t>
            </a:r>
            <a:r>
              <a:rPr lang="en-US" sz="1200" b="0" i="0" kern="1200" dirty="0" err="1" smtClean="0">
                <a:solidFill>
                  <a:schemeClr val="tx1"/>
                </a:solidFill>
                <a:effectLst/>
                <a:latin typeface="+mn-lt"/>
                <a:ea typeface="+mn-ea"/>
                <a:cs typeface="+mn-cs"/>
              </a:rPr>
              <a:t>UpdatePlayersWhenGameIsFinished</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a:t>
            </a:r>
            <a:r>
              <a:rPr lang="ru-RU" sz="1200" b="0" i="0" kern="1200" baseline="0" dirty="0" smtClean="0">
                <a:solidFill>
                  <a:schemeClr val="tx1"/>
                </a:solidFill>
                <a:effectLst/>
                <a:latin typeface="+mn-lt"/>
                <a:ea typeface="+mn-ea"/>
                <a:cs typeface="+mn-cs"/>
              </a:rPr>
              <a:t> </a:t>
            </a:r>
            <a:r>
              <a:rPr lang="en-US" sz="1200" kern="1200" dirty="0" err="1" smtClean="0">
                <a:solidFill>
                  <a:schemeClr val="tx1"/>
                </a:solidFill>
                <a:latin typeface="+mn-lt"/>
                <a:ea typeface="+mn-ea"/>
                <a:cs typeface="+mn-cs"/>
              </a:rPr>
              <a:t>GetOrCreateByLogin</a:t>
            </a:r>
            <a:r>
              <a:rPr lang="ru-RU" baseline="0" dirty="0" smtClean="0"/>
              <a:t> из</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https://github.com/kontur-courses/web-game/blob/solved/WebGame/Domain/MongoUserRepositoty.cs</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3</a:t>
            </a:r>
            <a:r>
              <a:rPr lang="ru-RU" baseline="0" dirty="0" smtClean="0"/>
              <a:t>. Управляемость за счет разделения. Например, на </a:t>
            </a:r>
            <a:r>
              <a:rPr lang="en-US" baseline="0" dirty="0" smtClean="0"/>
              <a:t>User </a:t>
            </a:r>
            <a:r>
              <a:rPr lang="ru-RU" baseline="0" dirty="0" smtClean="0"/>
              <a:t>в </a:t>
            </a:r>
            <a:r>
              <a:rPr lang="en-US" baseline="0" dirty="0" smtClean="0"/>
              <a:t>Domain </a:t>
            </a:r>
            <a:r>
              <a:rPr lang="ru-RU" baseline="0" dirty="0" smtClean="0"/>
              <a:t>и </a:t>
            </a:r>
            <a:r>
              <a:rPr lang="en-US" baseline="0" dirty="0" err="1" smtClean="0"/>
              <a:t>UserEntity</a:t>
            </a:r>
            <a:r>
              <a:rPr lang="en-US" baseline="0" dirty="0" smtClean="0"/>
              <a:t> </a:t>
            </a:r>
            <a:r>
              <a:rPr lang="ru-RU" baseline="0" dirty="0" smtClean="0"/>
              <a:t>в </a:t>
            </a:r>
            <a:r>
              <a:rPr lang="en-US" baseline="0" dirty="0" smtClean="0"/>
              <a:t>DB. </a:t>
            </a:r>
            <a:r>
              <a:rPr lang="en-US" baseline="0" dirty="0" err="1" smtClean="0"/>
              <a:t>Automapper</a:t>
            </a:r>
            <a:r>
              <a:rPr lang="en-US" baseline="0" dirty="0" smtClean="0"/>
              <a:t> </a:t>
            </a:r>
            <a:r>
              <a:rPr lang="ru-RU" baseline="0" dirty="0" smtClean="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80</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Поскольку в БД могут храниться как единицы ГБ (</a:t>
            </a:r>
            <a:r>
              <a:rPr lang="ru-RU" dirty="0" err="1" smtClean="0"/>
              <a:t>сайтик</a:t>
            </a:r>
            <a:r>
              <a:rPr lang="ru-RU" dirty="0" smtClean="0"/>
              <a:t>-магазин), так и </a:t>
            </a:r>
            <a:r>
              <a:rPr lang="ru-RU" dirty="0" err="1" smtClean="0"/>
              <a:t>эксабайты</a:t>
            </a:r>
            <a:r>
              <a:rPr lang="ru-RU" dirty="0" smtClean="0"/>
              <a:t> данных (</a:t>
            </a:r>
            <a:r>
              <a:rPr lang="ru-RU" dirty="0" err="1" smtClean="0"/>
              <a:t>google</a:t>
            </a:r>
            <a:r>
              <a:rPr lang="ru-RU" dirty="0" smtClean="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Распределенная = </a:t>
            </a:r>
            <a:r>
              <a:rPr lang="en-US" sz="1200" b="0" i="1" kern="1200" dirty="0" smtClean="0">
                <a:solidFill>
                  <a:schemeClr val="tx1"/>
                </a:solidFill>
                <a:effectLst/>
                <a:latin typeface="+mn-lt"/>
                <a:ea typeface="+mn-ea"/>
                <a:cs typeface="+mn-cs"/>
              </a:rPr>
              <a:t>distributed database, DDB</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К 2014 году по косвенным оценкам компания</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Google</a:t>
            </a:r>
            <a:r>
              <a:rPr lang="ru-RU" sz="1200" b="0" i="0" kern="1200" dirty="0" smtClean="0">
                <a:solidFill>
                  <a:schemeClr val="tx1"/>
                </a:solidFill>
                <a:effectLst/>
                <a:latin typeface="+mn-lt"/>
                <a:ea typeface="+mn-ea"/>
                <a:cs typeface="+mn-cs"/>
              </a:rPr>
              <a:t> хранила на своих серверах до 10—15 </a:t>
            </a:r>
            <a:r>
              <a:rPr lang="ru-RU" sz="1200" b="0" i="0" kern="1200" dirty="0" err="1" smtClean="0">
                <a:solidFill>
                  <a:schemeClr val="tx1"/>
                </a:solidFill>
                <a:effectLst/>
                <a:latin typeface="+mn-lt"/>
                <a:ea typeface="+mn-ea"/>
                <a:cs typeface="+mn-cs"/>
              </a:rPr>
              <a:t>эксабайт</a:t>
            </a:r>
            <a:r>
              <a:rPr lang="ru-RU" sz="1200" b="0" i="0" kern="1200" dirty="0" smtClean="0">
                <a:solidFill>
                  <a:schemeClr val="tx1"/>
                </a:solidFill>
                <a:effectLst/>
                <a:latin typeface="+mn-lt"/>
                <a:ea typeface="+mn-ea"/>
                <a:cs typeface="+mn-cs"/>
              </a:rPr>
              <a:t> данных в совокупности)</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Распределенные также</a:t>
            </a:r>
            <a:r>
              <a:rPr lang="ru-RU" sz="1200" b="0" i="0" kern="1200" baseline="0" dirty="0" smtClean="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если БД хранит данные на жестком диске, то</a:t>
            </a:r>
            <a:r>
              <a:rPr lang="ru-RU" baseline="0" dirty="0" smtClean="0"/>
              <a:t> в памяти хранится только </a:t>
            </a:r>
            <a:r>
              <a:rPr lang="ru-RU" baseline="0" dirty="0" err="1" smtClean="0"/>
              <a:t>кеш</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Помимо стандартных</a:t>
            </a:r>
            <a:r>
              <a:rPr lang="ru-RU" baseline="0" dirty="0" smtClean="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smtClean="0"/>
              <a:t>врядли</a:t>
            </a:r>
            <a:r>
              <a:rPr lang="ru-RU" baseline="0" dirty="0" smtClean="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Одним из наиболее </a:t>
            </a:r>
            <a:r>
              <a:rPr lang="ru-RU" baseline="0" dirty="0" smtClean="0"/>
              <a:t>популярных и исторически сложившихся разделений можно считать разделение баз данных на реляционные и </a:t>
            </a:r>
            <a:r>
              <a:rPr lang="en-US" baseline="0" dirty="0" smtClean="0"/>
              <a:t>NoSQL</a:t>
            </a:r>
            <a:endParaRPr lang="en-US" dirty="0" smtClean="0"/>
          </a:p>
          <a:p>
            <a:r>
              <a:rPr lang="en-US" baseline="0" dirty="0" smtClean="0"/>
              <a:t>SQL – </a:t>
            </a:r>
            <a:r>
              <a:rPr lang="ru-RU" baseline="0" dirty="0" smtClean="0"/>
              <a:t>на самом деле это </a:t>
            </a:r>
            <a:r>
              <a:rPr lang="en-US" baseline="0" dirty="0" smtClean="0"/>
              <a:t>structured query language</a:t>
            </a:r>
            <a:r>
              <a:rPr lang="ru-RU" baseline="0" dirty="0" smtClean="0"/>
              <a:t>. Это не база данных, а язык запроса к базам данных.</a:t>
            </a:r>
            <a:endParaRPr lang="en-US" baseline="0" dirty="0" smtClean="0"/>
          </a:p>
          <a:p>
            <a:r>
              <a:rPr lang="ru-RU" baseline="0" dirty="0" smtClean="0"/>
              <a:t>Иногда </a:t>
            </a:r>
            <a:r>
              <a:rPr lang="en-US" baseline="0" dirty="0" smtClean="0"/>
              <a:t>SQL </a:t>
            </a:r>
            <a:r>
              <a:rPr lang="ru-RU" baseline="0" dirty="0" smtClean="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smtClean="0"/>
              <a:t>SQL </a:t>
            </a:r>
            <a:r>
              <a:rPr lang="ru-RU" baseline="0" dirty="0" smtClean="0"/>
              <a:t>был именно у реляционных баз данных). Сейчас </a:t>
            </a:r>
            <a:r>
              <a:rPr lang="en-US" baseline="0" dirty="0" smtClean="0"/>
              <a:t>SQL </a:t>
            </a:r>
            <a:r>
              <a:rPr lang="ru-RU" baseline="0" dirty="0" smtClean="0"/>
              <a:t>как язык запросов прикручивают ко всему, где только не лень.</a:t>
            </a:r>
          </a:p>
          <a:p>
            <a:endParaRPr lang="ru-RU" baseline="0" dirty="0" smtClean="0"/>
          </a:p>
          <a:p>
            <a:r>
              <a:rPr lang="ru-RU" baseline="0" dirty="0" smtClean="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smtClean="0"/>
              <a:t/>
            </a:r>
            <a:br>
              <a:rPr lang="ru-RU" baseline="0" dirty="0" smtClean="0"/>
            </a:br>
            <a:r>
              <a:rPr lang="ru-RU" baseline="0" dirty="0" smtClean="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smtClean="0"/>
              <a:t>Where</a:t>
            </a:r>
            <a:r>
              <a:rPr lang="ru-RU" baseline="0" dirty="0" smtClean="0"/>
              <a:t>, </a:t>
            </a:r>
            <a:r>
              <a:rPr lang="ru-RU" baseline="0" dirty="0" err="1" smtClean="0"/>
              <a:t>Select</a:t>
            </a:r>
            <a:r>
              <a:rPr lang="ru-RU" baseline="0" dirty="0" smtClean="0"/>
              <a:t>, </a:t>
            </a:r>
            <a:r>
              <a:rPr lang="ru-RU" baseline="0" dirty="0" err="1" smtClean="0"/>
              <a:t>GroupBy</a:t>
            </a:r>
            <a:r>
              <a:rPr lang="ru-RU" baseline="0" dirty="0" smtClean="0"/>
              <a:t>, </a:t>
            </a:r>
            <a:r>
              <a:rPr lang="ru-RU" baseline="0" dirty="0" err="1" smtClean="0"/>
              <a:t>Join</a:t>
            </a:r>
            <a:r>
              <a:rPr lang="en-US" baseline="0" dirty="0" smtClean="0"/>
              <a:t> —</a:t>
            </a:r>
            <a:r>
              <a:rPr lang="ru-RU" baseline="0" dirty="0" smtClean="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smtClean="0"/>
              <a:t>NoSQL</a:t>
            </a:r>
            <a:r>
              <a:rPr lang="ru-RU" baseline="0" dirty="0" smtClean="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smtClean="0"/>
              <a:t>шардирования</a:t>
            </a:r>
            <a:r>
              <a:rPr lang="ru-RU" baseline="0" dirty="0" smtClean="0"/>
              <a:t>.</a:t>
            </a:r>
          </a:p>
          <a:p>
            <a:endParaRPr lang="ru-RU" baseline="0" dirty="0" smtClean="0"/>
          </a:p>
          <a:p>
            <a:r>
              <a:rPr lang="en-US" baseline="0" dirty="0" smtClean="0"/>
              <a:t>NoSQL - </a:t>
            </a:r>
            <a:r>
              <a:rPr lang="ru-RU" baseline="0" dirty="0" err="1" smtClean="0"/>
              <a:t>NoSQL</a:t>
            </a:r>
            <a:r>
              <a:rPr lang="ru-RU" baseline="0" dirty="0" smtClean="0"/>
              <a:t> </a:t>
            </a:r>
            <a:r>
              <a:rPr lang="ru-RU" baseline="0" dirty="0" err="1" smtClean="0"/>
              <a:t>обзначает</a:t>
            </a:r>
            <a:r>
              <a:rPr lang="ru-RU" baseline="0" dirty="0" smtClean="0"/>
              <a:t> не «Не SQL», а «</a:t>
            </a:r>
            <a:r>
              <a:rPr lang="ru-RU" baseline="0" dirty="0" err="1" smtClean="0"/>
              <a:t>Not</a:t>
            </a:r>
            <a:r>
              <a:rPr lang="ru-RU" baseline="0" dirty="0" smtClean="0"/>
              <a:t> </a:t>
            </a:r>
            <a:r>
              <a:rPr lang="ru-RU" baseline="0" dirty="0" err="1" smtClean="0"/>
              <a:t>only</a:t>
            </a:r>
            <a:r>
              <a:rPr lang="ru-RU" baseline="0" dirty="0" smtClean="0"/>
              <a:t> SQL»</a:t>
            </a:r>
            <a:r>
              <a:rPr lang="en-US" baseline="0" dirty="0" smtClean="0"/>
              <a:t> </a:t>
            </a:r>
            <a:r>
              <a:rPr lang="ru-RU" baseline="0" dirty="0" smtClean="0"/>
              <a:t>или на русском: «Не </a:t>
            </a:r>
            <a:r>
              <a:rPr lang="en-US" baseline="0" dirty="0" smtClean="0"/>
              <a:t>SQL</a:t>
            </a:r>
            <a:r>
              <a:rPr lang="ru-RU" baseline="0" dirty="0" smtClean="0"/>
              <a:t>-ем единым»! Если следовать определению из Википедии, то: </a:t>
            </a:r>
            <a:r>
              <a:rPr lang="en-US" baseline="0" dirty="0" smtClean="0"/>
              <a:t>NoSQL - </a:t>
            </a:r>
            <a:r>
              <a:rPr lang="ru-RU" baseline="0" dirty="0" smtClean="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smtClean="0"/>
              <a:t>atomicity</a:t>
            </a:r>
            <a:r>
              <a:rPr lang="ru-RU" baseline="0" dirty="0" smtClean="0"/>
              <a:t>) и согласованности данных (англ. </a:t>
            </a:r>
            <a:r>
              <a:rPr lang="ru-RU" baseline="0" dirty="0" err="1" smtClean="0"/>
              <a:t>consistency</a:t>
            </a:r>
            <a:r>
              <a:rPr lang="ru-RU" baseline="0" dirty="0" smtClean="0"/>
              <a:t>). </a:t>
            </a:r>
          </a:p>
          <a:p>
            <a:endParaRPr lang="ru-RU" baseline="0" dirty="0" smtClean="0"/>
          </a:p>
          <a:p>
            <a:r>
              <a:rPr lang="ru-RU" baseline="0" dirty="0" smtClean="0"/>
              <a:t>На сегодняшний день и реляционные и </a:t>
            </a:r>
            <a:r>
              <a:rPr lang="en-US" baseline="0" dirty="0" smtClean="0"/>
              <a:t>NoSQL </a:t>
            </a:r>
            <a:r>
              <a:rPr lang="ru-RU" baseline="0" dirty="0" smtClean="0"/>
              <a:t>базы данных широко используются по всему миру. Мы в нашем курсе будем работать с одним конкретным типом </a:t>
            </a:r>
            <a:r>
              <a:rPr lang="en-US" baseline="0" dirty="0" smtClean="0"/>
              <a:t>NoSQL</a:t>
            </a:r>
            <a:r>
              <a:rPr lang="ru-RU" baseline="0" dirty="0" smtClean="0"/>
              <a:t> БД </a:t>
            </a:r>
            <a:r>
              <a:rPr lang="en-US" baseline="0" dirty="0" smtClean="0"/>
              <a:t>— </a:t>
            </a:r>
            <a:r>
              <a:rPr lang="ru-RU" baseline="0" dirty="0" smtClean="0"/>
              <a:t>документной СУБД</a:t>
            </a:r>
            <a:r>
              <a:rPr lang="en-US" baseline="0" dirty="0" smtClean="0"/>
              <a:t>. </a:t>
            </a:r>
            <a:r>
              <a:rPr lang="ru-RU" baseline="0" dirty="0" smtClean="0"/>
              <a:t>Этому есть несколько причин.</a:t>
            </a:r>
          </a:p>
          <a:p>
            <a:pPr marL="228600" indent="-228600">
              <a:buAutoNum type="arabicPeriod"/>
            </a:pPr>
            <a:r>
              <a:rPr lang="ru-RU" baseline="0" dirty="0" smtClean="0"/>
              <a:t>Они интуитивно понятны. Не нужно вникать в реляционную алгебру, чтобы хранить данные. Документные базы</a:t>
            </a:r>
            <a:r>
              <a:rPr lang="en-US" baseline="0" dirty="0" smtClean="0"/>
              <a:t> </a:t>
            </a:r>
            <a:r>
              <a:rPr lang="ru-RU" baseline="0" dirty="0" smtClean="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smtClean="0"/>
              <a:t>Реляционные БД (</a:t>
            </a:r>
            <a:r>
              <a:rPr lang="en-US" baseline="0" dirty="0" smtClean="0"/>
              <a:t>MySQL, </a:t>
            </a:r>
            <a:r>
              <a:rPr lang="ru-RU" baseline="0" dirty="0" smtClean="0"/>
              <a:t>например</a:t>
            </a:r>
            <a:r>
              <a:rPr lang="en-US" baseline="0" dirty="0" smtClean="0"/>
              <a:t>) </a:t>
            </a:r>
            <a:r>
              <a:rPr lang="ru-RU" baseline="0" dirty="0" smtClean="0"/>
              <a:t>обычно в каком-то виде рассматриваются на традиционных курсах по БД в университете.</a:t>
            </a:r>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mod="1">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mod="1">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mod="1">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mod="1">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web-ga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hub.com/kontur-courses/web-game/Db.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 структуры Базы</a:t>
            </a:r>
            <a:r>
              <a:rPr lang="en-US" dirty="0" smtClean="0"/>
              <a:t> </a:t>
            </a:r>
            <a:r>
              <a:rPr lang="ru-RU" dirty="0" smtClean="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a:t>
            </a:r>
            <a:r>
              <a:rPr lang="en-US" sz="3200" dirty="0" smtClean="0">
                <a:hlinkClick r:id="rId3"/>
              </a:rPr>
              <a:t>github.com/kontur-courses/web-game</a:t>
            </a:r>
            <a:r>
              <a:rPr lang="en-US" sz="3200" dirty="0" smtClean="0"/>
              <a:t> </a:t>
            </a:r>
            <a:endParaRPr lang="en-US" sz="3200" b="1" dirty="0" smtClean="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Реляционные</a:t>
            </a:r>
          </a:p>
          <a:p>
            <a:pPr marL="457200" indent="-457200">
              <a:buFont typeface="Arial" panose="020B0604020202020204" pitchFamily="34" charset="0"/>
              <a:buChar char="•"/>
            </a:pPr>
            <a:r>
              <a:rPr lang="en-US" dirty="0" smtClean="0"/>
              <a:t>NoSQL:</a:t>
            </a:r>
          </a:p>
          <a:p>
            <a:pPr marL="1200095" lvl="1" indent="-457200"/>
            <a:r>
              <a:rPr lang="ru-RU" dirty="0" smtClean="0"/>
              <a:t>Документные</a:t>
            </a:r>
          </a:p>
          <a:p>
            <a:pPr marL="1200095" lvl="1" indent="-457200"/>
            <a:r>
              <a:rPr lang="ru-RU" dirty="0" smtClean="0"/>
              <a:t>Колоночные</a:t>
            </a:r>
          </a:p>
          <a:p>
            <a:pPr marL="1200095" lvl="1" indent="-457200"/>
            <a:r>
              <a:rPr lang="ru-RU" dirty="0" smtClean="0"/>
              <a:t>Ключ-значение</a:t>
            </a:r>
            <a:endParaRPr lang="ru-RU" dirty="0"/>
          </a:p>
        </p:txBody>
      </p:sp>
      <p:sp>
        <p:nvSpPr>
          <p:cNvPr id="3" name="Заголовок 2"/>
          <p:cNvSpPr>
            <a:spLocks noGrp="1"/>
          </p:cNvSpPr>
          <p:nvPr>
            <p:ph type="title"/>
          </p:nvPr>
        </p:nvSpPr>
        <p:spPr/>
        <p:txBody>
          <a:bodyPr/>
          <a:lstStyle/>
          <a:p>
            <a:r>
              <a:rPr lang="en-US" strike="sngStrike" dirty="0" smtClean="0"/>
              <a:t>SQL</a:t>
            </a:r>
            <a:r>
              <a:rPr lang="en-US" dirty="0" smtClean="0"/>
              <a:t> vs </a:t>
            </a:r>
            <a:r>
              <a:rPr lang="en-US" dirty="0" err="1" smtClean="0"/>
              <a:t>nosql</a:t>
            </a:r>
            <a:endParaRPr lang="ru-RU" dirty="0"/>
          </a:p>
        </p:txBody>
      </p:sp>
    </p:spTree>
    <p:extLst>
      <p:ext uri="{BB962C8B-B14F-4D97-AF65-F5344CB8AC3E}">
        <p14:creationId xmlns:p14="http://schemas.microsoft.com/office/powerpoint/2010/main" val="876444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Требования к БД</a:t>
            </a:r>
            <a:endParaRPr lang="ru-RU" dirty="0"/>
          </a:p>
        </p:txBody>
      </p:sp>
    </p:spTree>
    <p:extLst>
      <p:ext uri="{BB962C8B-B14F-4D97-AF65-F5344CB8AC3E}">
        <p14:creationId xmlns:p14="http://schemas.microsoft.com/office/powerpoint/2010/main" val="3356169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Нельзя прочитать/записать половину </a:t>
            </a:r>
            <a:r>
              <a:rPr lang="ru-RU" dirty="0"/>
              <a:t>записи </a:t>
            </a:r>
            <a:r>
              <a:rPr lang="ru-RU" dirty="0" smtClean="0"/>
              <a:t/>
            </a:r>
            <a:br>
              <a:rPr lang="ru-RU" dirty="0" smtClean="0"/>
            </a:br>
            <a:r>
              <a:rPr lang="ru-RU" dirty="0" smtClean="0"/>
              <a:t>(«</a:t>
            </a:r>
            <a:r>
              <a:rPr lang="ru-RU" dirty="0"/>
              <a:t>мама мыла </a:t>
            </a:r>
            <a:r>
              <a:rPr lang="ru-RU" dirty="0" err="1"/>
              <a:t>ра</a:t>
            </a:r>
            <a:r>
              <a:rPr lang="ru-RU" dirty="0" smtClean="0"/>
              <a:t>»)</a:t>
            </a:r>
            <a:endParaRPr lang="en-US" dirty="0" smtClean="0"/>
          </a:p>
        </p:txBody>
      </p:sp>
      <p:sp>
        <p:nvSpPr>
          <p:cNvPr id="3" name="Заголовок 2"/>
          <p:cNvSpPr>
            <a:spLocks noGrp="1"/>
          </p:cNvSpPr>
          <p:nvPr>
            <p:ph type="title"/>
          </p:nvPr>
        </p:nvSpPr>
        <p:spPr/>
        <p:txBody>
          <a:bodyPr/>
          <a:lstStyle/>
          <a:p>
            <a:r>
              <a:rPr lang="en-US" dirty="0" smtClean="0"/>
              <a:t>Atomicity</a:t>
            </a:r>
            <a:endParaRPr lang="ru-RU" dirty="0"/>
          </a:p>
        </p:txBody>
      </p:sp>
    </p:spTree>
    <p:extLst>
      <p:ext uri="{BB962C8B-B14F-4D97-AF65-F5344CB8AC3E}">
        <p14:creationId xmlns:p14="http://schemas.microsoft.com/office/powerpoint/2010/main" val="608929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Данные </a:t>
            </a:r>
            <a:r>
              <a:rPr lang="ru-RU" dirty="0"/>
              <a:t>не должны </a:t>
            </a:r>
            <a:r>
              <a:rPr lang="ru-RU" dirty="0" smtClean="0"/>
              <a:t>теряться после успешного сохранения</a:t>
            </a:r>
            <a:endParaRPr lang="en-US" dirty="0" smtClean="0"/>
          </a:p>
          <a:p>
            <a:endParaRPr lang="ru-RU" dirty="0" smtClean="0"/>
          </a:p>
          <a:p>
            <a:r>
              <a:rPr lang="ru-RU" dirty="0" smtClean="0"/>
              <a:t>Как? Репликация, </a:t>
            </a:r>
            <a:r>
              <a:rPr lang="ru-RU" dirty="0"/>
              <a:t>рейд </a:t>
            </a:r>
            <a:r>
              <a:rPr lang="ru-RU" dirty="0" smtClean="0"/>
              <a:t>дисков, </a:t>
            </a:r>
            <a:r>
              <a:rPr lang="en-US" dirty="0" smtClean="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smtClean="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После успешного или неуспешного выполнения запроса данные должны быть согласованы</a:t>
            </a:r>
          </a:p>
          <a:p>
            <a:pPr fontAlgn="base"/>
            <a:endParaRPr lang="ru-RU" dirty="0"/>
          </a:p>
          <a:p>
            <a:pPr fontAlgn="base"/>
            <a:r>
              <a:rPr lang="ru-RU" dirty="0" smtClean="0"/>
              <a:t>Если Фред переводит Барни 100</a:t>
            </a:r>
            <a:r>
              <a:rPr lang="en-US" dirty="0" smtClean="0"/>
              <a:t>$</a:t>
            </a:r>
            <a:r>
              <a:rPr lang="ru-RU" dirty="0" smtClean="0"/>
              <a:t>, то после:</a:t>
            </a:r>
            <a:br>
              <a:rPr lang="ru-RU" dirty="0" smtClean="0"/>
            </a:br>
            <a:r>
              <a:rPr lang="ru-RU" dirty="0" smtClean="0"/>
              <a:t>— либо у Фреда </a:t>
            </a:r>
            <a:r>
              <a:rPr lang="ru-RU" dirty="0" smtClean="0">
                <a:solidFill>
                  <a:srgbClr val="C00000"/>
                </a:solidFill>
              </a:rPr>
              <a:t>-100</a:t>
            </a:r>
            <a:r>
              <a:rPr lang="en-US" dirty="0" smtClean="0">
                <a:solidFill>
                  <a:srgbClr val="C00000"/>
                </a:solidFill>
              </a:rPr>
              <a:t>$</a:t>
            </a:r>
            <a:r>
              <a:rPr lang="ru-RU" dirty="0" smtClean="0"/>
              <a:t>	и у Барни </a:t>
            </a:r>
            <a:r>
              <a:rPr lang="en-US" dirty="0" smtClean="0">
                <a:solidFill>
                  <a:srgbClr val="027E17"/>
                </a:solidFill>
              </a:rPr>
              <a:t>+100$</a:t>
            </a:r>
          </a:p>
          <a:p>
            <a:pPr fontAlgn="base"/>
            <a:r>
              <a:rPr lang="en-US" dirty="0" smtClean="0"/>
              <a:t>—</a:t>
            </a:r>
            <a:r>
              <a:rPr lang="ru-RU" dirty="0" smtClean="0"/>
              <a:t> либо у Фреда -0</a:t>
            </a:r>
            <a:r>
              <a:rPr lang="en-US" dirty="0" smtClean="0"/>
              <a:t>$</a:t>
            </a:r>
            <a:r>
              <a:rPr lang="ru-RU" dirty="0" smtClean="0"/>
              <a:t>	и у Барни </a:t>
            </a:r>
            <a:r>
              <a:rPr lang="en-US" dirty="0" smtClean="0"/>
              <a:t>+0$</a:t>
            </a:r>
            <a:endParaRPr lang="ru-RU" dirty="0" smtClean="0"/>
          </a:p>
        </p:txBody>
      </p:sp>
      <p:sp>
        <p:nvSpPr>
          <p:cNvPr id="3" name="Заголовок 2"/>
          <p:cNvSpPr>
            <a:spLocks noGrp="1"/>
          </p:cNvSpPr>
          <p:nvPr>
            <p:ph type="title"/>
          </p:nvPr>
        </p:nvSpPr>
        <p:spPr/>
        <p:txBody>
          <a:bodyPr/>
          <a:lstStyle/>
          <a:p>
            <a:r>
              <a:rPr lang="en-US" dirty="0" smtClean="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smtClean="0"/>
              <a:t>Параллельно выполняемые запросы не должны оказывать влияние на результат</a:t>
            </a:r>
          </a:p>
          <a:p>
            <a:endParaRPr lang="ru-RU" dirty="0" smtClean="0"/>
          </a:p>
          <a:p>
            <a:r>
              <a:rPr lang="ru-RU" sz="2800" dirty="0" smtClean="0"/>
              <a:t>Один запрос распределяет материальную помощь</a:t>
            </a:r>
            <a:br>
              <a:rPr lang="ru-RU" sz="2800" dirty="0" smtClean="0"/>
            </a:br>
            <a:r>
              <a:rPr lang="ru-RU" sz="2800" dirty="0" smtClean="0"/>
              <a:t>в размере </a:t>
            </a:r>
            <a:r>
              <a:rPr lang="en-US" sz="2800" dirty="0" smtClean="0"/>
              <a:t>X </a:t>
            </a:r>
            <a:r>
              <a:rPr lang="ru-RU" sz="2800" dirty="0" smtClean="0"/>
              <a:t>студентам группы </a:t>
            </a:r>
            <a:r>
              <a:rPr lang="en-US" sz="2800" dirty="0" smtClean="0"/>
              <a:t>A</a:t>
            </a:r>
            <a:r>
              <a:rPr lang="ru-RU" sz="2800" dirty="0" smtClean="0"/>
              <a:t>,</a:t>
            </a:r>
            <a:r>
              <a:rPr lang="en-US" sz="2800" dirty="0" smtClean="0"/>
              <a:t/>
            </a:r>
            <a:br>
              <a:rPr lang="en-US" sz="2800" dirty="0" smtClean="0"/>
            </a:br>
            <a:r>
              <a:rPr lang="ru-RU" sz="2800" dirty="0" smtClean="0"/>
              <a:t>другой запрос переводит одного из студентов в группу </a:t>
            </a:r>
            <a:r>
              <a:rPr lang="en-US" sz="2800" dirty="0" smtClean="0"/>
              <a:t>B</a:t>
            </a:r>
          </a:p>
          <a:p>
            <a:endParaRPr lang="ru-RU" sz="2800" dirty="0" smtClean="0"/>
          </a:p>
          <a:p>
            <a:endParaRPr lang="en-US" sz="2800" dirty="0"/>
          </a:p>
          <a:p>
            <a:r>
              <a:rPr lang="ru-RU" dirty="0" smtClean="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smtClean="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smtClean="0">
                <a:latin typeface="+mn-lt"/>
              </a:rPr>
              <a:t>A</a:t>
            </a:r>
            <a:r>
              <a:rPr lang="en-US" dirty="0" smtClean="0">
                <a:latin typeface="+mn-lt"/>
              </a:rPr>
              <a:t>tomicity</a:t>
            </a:r>
          </a:p>
          <a:p>
            <a:r>
              <a:rPr lang="en-US" b="1" dirty="0" smtClean="0">
                <a:latin typeface="+mn-lt"/>
              </a:rPr>
              <a:t>C</a:t>
            </a:r>
            <a:r>
              <a:rPr lang="en-US" dirty="0" smtClean="0">
                <a:latin typeface="+mn-lt"/>
              </a:rPr>
              <a:t>onsistency</a:t>
            </a:r>
          </a:p>
          <a:p>
            <a:r>
              <a:rPr lang="en-US" b="1" dirty="0" smtClean="0">
                <a:latin typeface="+mn-lt"/>
              </a:rPr>
              <a:t>I</a:t>
            </a:r>
            <a:r>
              <a:rPr lang="en-US" dirty="0" smtClean="0">
                <a:latin typeface="+mn-lt"/>
              </a:rPr>
              <a:t>solation</a:t>
            </a:r>
          </a:p>
          <a:p>
            <a:r>
              <a:rPr lang="en-US" b="1" dirty="0" smtClean="0">
                <a:latin typeface="+mn-lt"/>
              </a:rPr>
              <a:t>D</a:t>
            </a:r>
            <a:r>
              <a:rPr lang="en-US" dirty="0" smtClean="0">
                <a:latin typeface="+mn-lt"/>
              </a:rPr>
              <a:t>urability</a:t>
            </a:r>
          </a:p>
          <a:p>
            <a:endParaRPr lang="ru-RU" dirty="0" smtClean="0">
              <a:latin typeface="+mn-lt"/>
            </a:endParaRPr>
          </a:p>
          <a:p>
            <a:endParaRPr lang="en-US" dirty="0">
              <a:latin typeface="+mn-lt"/>
            </a:endParaRPr>
          </a:p>
          <a:p>
            <a:r>
              <a:rPr lang="ru-RU" sz="3000" dirty="0" smtClean="0">
                <a:latin typeface="+mn-lt"/>
              </a:rPr>
              <a:t>Желаемый набор требований</a:t>
            </a:r>
            <a:br>
              <a:rPr lang="ru-RU" sz="3000" dirty="0" smtClean="0">
                <a:latin typeface="+mn-lt"/>
              </a:rPr>
            </a:br>
            <a:r>
              <a:rPr lang="ru-RU" sz="3000" dirty="0" smtClean="0">
                <a:latin typeface="+mn-lt"/>
              </a:rPr>
              <a:t>Сложно обеспечить, особенно в распределенных БД</a:t>
            </a:r>
            <a:endParaRPr lang="ru-RU" sz="3000" dirty="0">
              <a:latin typeface="+mn-lt"/>
            </a:endParaRPr>
          </a:p>
        </p:txBody>
      </p:sp>
      <p:sp>
        <p:nvSpPr>
          <p:cNvPr id="3" name="Заголовок 2"/>
          <p:cNvSpPr>
            <a:spLocks noGrp="1"/>
          </p:cNvSpPr>
          <p:nvPr>
            <p:ph type="title"/>
          </p:nvPr>
        </p:nvSpPr>
        <p:spPr/>
        <p:txBody>
          <a:bodyPr/>
          <a:lstStyle/>
          <a:p>
            <a:r>
              <a:rPr lang="en-US" dirty="0" smtClean="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БД </a:t>
            </a:r>
            <a:r>
              <a:rPr lang="ru-RU" dirty="0"/>
              <a:t>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smtClean="0"/>
              <a:t>availability</a:t>
            </a:r>
            <a:endParaRPr lang="ru-RU" dirty="0"/>
          </a:p>
        </p:txBody>
      </p:sp>
    </p:spTree>
    <p:extLst>
      <p:ext uri="{BB962C8B-B14F-4D97-AF65-F5344CB8AC3E}">
        <p14:creationId xmlns:p14="http://schemas.microsoft.com/office/powerpoint/2010/main" val="2047887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Распределенная БД </a:t>
            </a:r>
            <a:r>
              <a:rPr lang="ru-RU" dirty="0"/>
              <a:t>должна быть устойчива </a:t>
            </a:r>
            <a:r>
              <a:rPr lang="ru-RU" dirty="0" smtClean="0"/>
              <a:t>к</a:t>
            </a:r>
            <a:r>
              <a:rPr lang="en-US" dirty="0" smtClean="0"/>
              <a:t> </a:t>
            </a:r>
            <a:r>
              <a:rPr lang="ru-RU" dirty="0" err="1" smtClean="0"/>
              <a:t>brain-split</a:t>
            </a:r>
            <a:endParaRPr lang="ru-RU" dirty="0"/>
          </a:p>
        </p:txBody>
      </p:sp>
      <p:sp>
        <p:nvSpPr>
          <p:cNvPr id="3" name="Заголовок 2"/>
          <p:cNvSpPr>
            <a:spLocks noGrp="1"/>
          </p:cNvSpPr>
          <p:nvPr>
            <p:ph type="title"/>
          </p:nvPr>
        </p:nvSpPr>
        <p:spPr/>
        <p:txBody>
          <a:bodyPr/>
          <a:lstStyle/>
          <a:p>
            <a:r>
              <a:rPr lang="en-US" dirty="0" smtClean="0"/>
              <a:t>Partition tolerance</a:t>
            </a:r>
            <a:endParaRPr lang="ru-RU" dirty="0"/>
          </a:p>
        </p:txBody>
      </p:sp>
    </p:spTree>
    <p:extLst>
      <p:ext uri="{BB962C8B-B14F-4D97-AF65-F5344CB8AC3E}">
        <p14:creationId xmlns:p14="http://schemas.microsoft.com/office/powerpoint/2010/main" val="1285980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В распределенной системе </a:t>
            </a:r>
            <a:r>
              <a:rPr lang="ru-RU" b="1" dirty="0" smtClean="0"/>
              <a:t>невозможно</a:t>
            </a:r>
            <a:r>
              <a:rPr lang="ru-RU" dirty="0" smtClean="0"/>
              <a:t> обеспечить одновременное выполнение:</a:t>
            </a:r>
          </a:p>
          <a:p>
            <a:pPr marL="457200" indent="-457200">
              <a:buFontTx/>
              <a:buChar char="-"/>
            </a:pPr>
            <a:r>
              <a:rPr lang="en-US" sz="3000" b="1" dirty="0" smtClean="0"/>
              <a:t>Consistency</a:t>
            </a:r>
            <a:r>
              <a:rPr lang="en-US" sz="3000" dirty="0" smtClean="0"/>
              <a:t> (</a:t>
            </a:r>
            <a:r>
              <a:rPr lang="ru-RU" sz="3000" dirty="0" smtClean="0"/>
              <a:t>Целостности</a:t>
            </a:r>
            <a:r>
              <a:rPr lang="en-US" sz="3000" dirty="0" smtClean="0"/>
              <a:t>)</a:t>
            </a:r>
            <a:endParaRPr lang="ru-RU" sz="3000" dirty="0" smtClean="0"/>
          </a:p>
          <a:p>
            <a:pPr marL="457200" indent="-457200">
              <a:buFontTx/>
              <a:buChar char="-"/>
            </a:pPr>
            <a:r>
              <a:rPr lang="en-US" sz="3000" b="1" dirty="0" smtClean="0"/>
              <a:t>Availability</a:t>
            </a:r>
            <a:r>
              <a:rPr lang="en-US" sz="3000" dirty="0" smtClean="0"/>
              <a:t> (</a:t>
            </a:r>
            <a:r>
              <a:rPr lang="ru-RU" sz="3000" dirty="0" smtClean="0"/>
              <a:t>Доступности</a:t>
            </a:r>
            <a:r>
              <a:rPr lang="en-US" sz="3000" dirty="0" smtClean="0"/>
              <a:t>)</a:t>
            </a:r>
            <a:endParaRPr lang="ru-RU" sz="3000" dirty="0" smtClean="0"/>
          </a:p>
          <a:p>
            <a:pPr marL="457200" indent="-457200">
              <a:buFontTx/>
              <a:buChar char="-"/>
            </a:pPr>
            <a:r>
              <a:rPr lang="en-US" sz="3000" b="1" dirty="0" smtClean="0"/>
              <a:t>Partition Tolerance</a:t>
            </a:r>
            <a:r>
              <a:rPr lang="en-US" sz="3000" dirty="0" smtClean="0"/>
              <a:t> (</a:t>
            </a:r>
            <a:r>
              <a:rPr lang="ru-RU" sz="3000" dirty="0" smtClean="0"/>
              <a:t>Устойчивости к сбоям узлов</a:t>
            </a:r>
            <a:r>
              <a:rPr lang="en-US" sz="3000" dirty="0" smtClean="0"/>
              <a:t>)</a:t>
            </a:r>
          </a:p>
          <a:p>
            <a:endParaRPr lang="en-US" sz="3000" dirty="0"/>
          </a:p>
          <a:p>
            <a:pPr algn="ctr"/>
            <a:r>
              <a:rPr lang="ru-RU" sz="3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smtClean="0"/>
              <a:t>Правильно называть – СУБД</a:t>
            </a:r>
            <a:br>
              <a:rPr lang="ru-RU" sz="2800" dirty="0" smtClean="0"/>
            </a:br>
            <a:r>
              <a:rPr lang="ru-RU" sz="2800" dirty="0" smtClean="0"/>
              <a:t>В разговорной речи часто СУБД = БД (</a:t>
            </a:r>
            <a:r>
              <a:rPr lang="en-US" sz="2800" dirty="0" smtClean="0"/>
              <a:t>DB)</a:t>
            </a:r>
            <a:endParaRPr lang="ru-RU" sz="2800" dirty="0" smtClean="0"/>
          </a:p>
          <a:p>
            <a:pPr marL="457200" indent="-457200">
              <a:buFont typeface="Arial" panose="020B0604020202020204" pitchFamily="34" charset="0"/>
              <a:buChar char="•"/>
            </a:pPr>
            <a:r>
              <a:rPr lang="ru-RU" sz="2800" dirty="0" smtClean="0"/>
              <a:t>БД — хранит данные, отдает/обновляет по запросу</a:t>
            </a:r>
          </a:p>
          <a:p>
            <a:pPr marL="457200" indent="-457200">
              <a:buFont typeface="Arial" panose="020B0604020202020204" pitchFamily="34" charset="0"/>
              <a:buChar char="•"/>
            </a:pPr>
            <a:r>
              <a:rPr lang="ru-RU" sz="2800" dirty="0" smtClean="0"/>
              <a:t>БД </a:t>
            </a:r>
            <a:r>
              <a:rPr lang="en-US" sz="2800" dirty="0" smtClean="0"/>
              <a:t>—</a:t>
            </a:r>
            <a:r>
              <a:rPr lang="ru-RU" sz="2800" dirty="0" smtClean="0"/>
              <a:t> это обычно сервис, доступный по сети</a:t>
            </a:r>
          </a:p>
          <a:p>
            <a:pPr marL="457200" indent="-457200">
              <a:buFont typeface="Arial" panose="020B0604020202020204" pitchFamily="34" charset="0"/>
              <a:buChar char="•"/>
            </a:pPr>
            <a:r>
              <a:rPr lang="ru-RU" sz="2800" dirty="0" smtClean="0"/>
              <a:t>БД </a:t>
            </a:r>
            <a:r>
              <a:rPr lang="en-US" sz="2800" dirty="0" smtClean="0"/>
              <a:t>—</a:t>
            </a:r>
            <a:r>
              <a:rPr lang="ru-RU" sz="2800" dirty="0" smtClean="0"/>
              <a:t> сложная внутри, простая в использовании</a:t>
            </a:r>
            <a:endParaRPr lang="ru-RU" sz="2800" dirty="0"/>
          </a:p>
        </p:txBody>
      </p:sp>
      <p:sp>
        <p:nvSpPr>
          <p:cNvPr id="3" name="Заголовок 2"/>
          <p:cNvSpPr>
            <a:spLocks noGrp="1"/>
          </p:cNvSpPr>
          <p:nvPr>
            <p:ph type="title"/>
          </p:nvPr>
        </p:nvSpPr>
        <p:spPr/>
        <p:txBody>
          <a:bodyPr/>
          <a:lstStyle/>
          <a:p>
            <a:r>
              <a:rPr lang="ru-RU" dirty="0" smtClean="0"/>
              <a:t>Что такое база данных</a:t>
            </a:r>
            <a:r>
              <a:rPr lang="ru-RU" dirty="0"/>
              <a:t>?</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Система рассчитывает, что сеть надежна,</a:t>
            </a:r>
            <a:br>
              <a:rPr lang="ru-RU" dirty="0" smtClean="0"/>
            </a:br>
            <a:r>
              <a:rPr lang="ru-RU" dirty="0" smtClean="0"/>
              <a:t>либо не распределенная</a:t>
            </a:r>
          </a:p>
        </p:txBody>
      </p:sp>
      <p:sp>
        <p:nvSpPr>
          <p:cNvPr id="3" name="Заголовок 2"/>
          <p:cNvSpPr>
            <a:spLocks noGrp="1"/>
          </p:cNvSpPr>
          <p:nvPr>
            <p:ph type="title"/>
          </p:nvPr>
        </p:nvSpPr>
        <p:spPr/>
        <p:txBody>
          <a:bodyPr/>
          <a:lstStyle/>
          <a:p>
            <a:r>
              <a:rPr lang="ru-RU" dirty="0" smtClean="0"/>
              <a:t>Пример </a:t>
            </a:r>
            <a:r>
              <a:rPr lang="en-US" dirty="0" err="1" smtClean="0"/>
              <a:t>c+A</a:t>
            </a:r>
            <a:endParaRPr lang="ru-RU" dirty="0"/>
          </a:p>
        </p:txBody>
      </p:sp>
    </p:spTree>
    <p:extLst>
      <p:ext uri="{BB962C8B-B14F-4D97-AF65-F5344CB8AC3E}">
        <p14:creationId xmlns:p14="http://schemas.microsoft.com/office/powerpoint/2010/main" val="1637917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a:t>
            </a:r>
            <a:r>
              <a:rPr lang="ru-RU" dirty="0" smtClean="0"/>
              <a:t>синхронно</a:t>
            </a:r>
          </a:p>
          <a:p>
            <a:r>
              <a:rPr lang="ru-RU" dirty="0" smtClean="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smtClean="0"/>
              <a:t>Пример </a:t>
            </a:r>
            <a:r>
              <a:rPr lang="en-US" dirty="0" smtClean="0"/>
              <a:t>C+PT</a:t>
            </a:r>
            <a:endParaRPr lang="ru-RU" dirty="0"/>
          </a:p>
        </p:txBody>
      </p:sp>
    </p:spTree>
    <p:extLst>
      <p:ext uri="{BB962C8B-B14F-4D97-AF65-F5344CB8AC3E}">
        <p14:creationId xmlns:p14="http://schemas.microsoft.com/office/powerpoint/2010/main" val="3333225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a:t>
            </a:r>
            <a:r>
              <a:rPr lang="ru-RU" dirty="0" smtClean="0"/>
              <a:t>кластеру</a:t>
            </a:r>
            <a:endParaRPr lang="en-US" dirty="0" smtClean="0"/>
          </a:p>
          <a:p>
            <a:r>
              <a:rPr lang="ru-RU" dirty="0" smtClean="0"/>
              <a:t>Система </a:t>
            </a:r>
            <a:r>
              <a:rPr lang="ru-RU" dirty="0"/>
              <a:t>переживает падения части серверов, но когда они входят в строй, они будут выдавать </a:t>
            </a:r>
            <a:r>
              <a:rPr lang="ru-RU" dirty="0" smtClean="0"/>
              <a:t>старые данные</a:t>
            </a:r>
          </a:p>
        </p:txBody>
      </p:sp>
      <p:sp>
        <p:nvSpPr>
          <p:cNvPr id="3" name="Заголовок 2"/>
          <p:cNvSpPr>
            <a:spLocks noGrp="1"/>
          </p:cNvSpPr>
          <p:nvPr>
            <p:ph type="title"/>
          </p:nvPr>
        </p:nvSpPr>
        <p:spPr/>
        <p:txBody>
          <a:bodyPr/>
          <a:lstStyle/>
          <a:p>
            <a:r>
              <a:rPr lang="ru-RU" dirty="0" smtClean="0"/>
              <a:t>Пример </a:t>
            </a:r>
            <a:r>
              <a:rPr lang="en-US" dirty="0"/>
              <a:t>A</a:t>
            </a:r>
            <a:r>
              <a:rPr lang="en-US" dirty="0" smtClean="0"/>
              <a:t>+PT</a:t>
            </a:r>
            <a:endParaRPr lang="ru-RU" dirty="0"/>
          </a:p>
        </p:txBody>
      </p:sp>
    </p:spTree>
    <p:extLst>
      <p:ext uri="{BB962C8B-B14F-4D97-AF65-F5344CB8AC3E}">
        <p14:creationId xmlns:p14="http://schemas.microsoft.com/office/powerpoint/2010/main" val="2098834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Теорема доказана с конкретными формулировками понятий </a:t>
            </a:r>
            <a:r>
              <a:rPr lang="en-US" dirty="0" smtClean="0"/>
              <a:t>C, A </a:t>
            </a:r>
            <a:r>
              <a:rPr lang="ru-RU" dirty="0" smtClean="0"/>
              <a:t>и </a:t>
            </a:r>
            <a:r>
              <a:rPr lang="en-US" dirty="0" smtClean="0"/>
              <a:t>PT</a:t>
            </a:r>
          </a:p>
          <a:p>
            <a:endParaRPr lang="ru-RU" dirty="0" smtClean="0"/>
          </a:p>
          <a:p>
            <a:r>
              <a:rPr lang="ru-RU" dirty="0" smtClean="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smtClean="0"/>
              <a:t>Обход </a:t>
            </a:r>
            <a:r>
              <a:rPr lang="en-US" dirty="0" smtClean="0"/>
              <a:t>CAP</a:t>
            </a:r>
            <a:r>
              <a:rPr lang="ru-RU" dirty="0" smtClean="0"/>
              <a:t>-теоремы</a:t>
            </a:r>
            <a:endParaRPr lang="ru-RU" dirty="0"/>
          </a:p>
        </p:txBody>
      </p:sp>
    </p:spTree>
    <p:extLst>
      <p:ext uri="{BB962C8B-B14F-4D97-AF65-F5344CB8AC3E}">
        <p14:creationId xmlns:p14="http://schemas.microsoft.com/office/powerpoint/2010/main" val="498290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smtClean="0"/>
              <a:t>Брюер</a:t>
            </a:r>
            <a:r>
              <a:rPr lang="ru-RU" dirty="0" smtClean="0"/>
              <a:t> предложил оказаться от </a:t>
            </a:r>
            <a:r>
              <a:rPr lang="en-US" dirty="0" smtClean="0"/>
              <a:t>Consistency</a:t>
            </a:r>
            <a:r>
              <a:rPr lang="ru-RU" dirty="0" smtClean="0"/>
              <a:t>,</a:t>
            </a:r>
            <a:br>
              <a:rPr lang="ru-RU" dirty="0" smtClean="0"/>
            </a:br>
            <a:r>
              <a:rPr lang="ru-RU" dirty="0" smtClean="0"/>
              <a:t>но мягко:</a:t>
            </a:r>
            <a:endParaRPr lang="en-US" dirty="0" smtClean="0"/>
          </a:p>
          <a:p>
            <a:endParaRPr lang="ru-RU" dirty="0" smtClean="0"/>
          </a:p>
          <a:p>
            <a:r>
              <a:rPr lang="en-US" b="1" dirty="0" smtClean="0"/>
              <a:t>B</a:t>
            </a:r>
            <a:r>
              <a:rPr lang="en-US" dirty="0" smtClean="0"/>
              <a:t>asically</a:t>
            </a:r>
            <a:r>
              <a:rPr lang="en-US" dirty="0"/>
              <a:t> </a:t>
            </a:r>
            <a:r>
              <a:rPr lang="en-US" b="1" dirty="0" smtClean="0"/>
              <a:t>A</a:t>
            </a:r>
            <a:r>
              <a:rPr lang="en-US" dirty="0" smtClean="0"/>
              <a:t>vailable</a:t>
            </a:r>
          </a:p>
          <a:p>
            <a:r>
              <a:rPr lang="en-US" b="1" dirty="0" smtClean="0"/>
              <a:t>S</a:t>
            </a:r>
            <a:r>
              <a:rPr lang="en-US" dirty="0" smtClean="0"/>
              <a:t>oft state</a:t>
            </a:r>
          </a:p>
          <a:p>
            <a:r>
              <a:rPr lang="en-US" b="1" dirty="0" smtClean="0"/>
              <a:t>E</a:t>
            </a:r>
            <a:r>
              <a:rPr lang="en-US" dirty="0" smtClean="0"/>
              <a:t>ventual consistency</a:t>
            </a:r>
            <a:endParaRPr lang="en-US" dirty="0"/>
          </a:p>
        </p:txBody>
      </p:sp>
      <p:sp>
        <p:nvSpPr>
          <p:cNvPr id="3" name="Заголовок 2"/>
          <p:cNvSpPr>
            <a:spLocks noGrp="1"/>
          </p:cNvSpPr>
          <p:nvPr>
            <p:ph type="title"/>
          </p:nvPr>
        </p:nvSpPr>
        <p:spPr/>
        <p:txBody>
          <a:bodyPr/>
          <a:lstStyle/>
          <a:p>
            <a:r>
              <a:rPr lang="en-US" dirty="0" smtClean="0"/>
              <a:t>BASE</a:t>
            </a:r>
            <a:endParaRPr lang="ru-RU" dirty="0"/>
          </a:p>
        </p:txBody>
      </p:sp>
    </p:spTree>
    <p:extLst>
      <p:ext uri="{BB962C8B-B14F-4D97-AF65-F5344CB8AC3E}">
        <p14:creationId xmlns:p14="http://schemas.microsoft.com/office/powerpoint/2010/main" val="1796637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smtClean="0"/>
              <a:t>B</a:t>
            </a:r>
            <a:r>
              <a:rPr lang="en-US" dirty="0" smtClean="0"/>
              <a:t>asically</a:t>
            </a:r>
            <a:r>
              <a:rPr lang="en-US" dirty="0"/>
              <a:t> </a:t>
            </a:r>
            <a:r>
              <a:rPr lang="en-US" b="1" dirty="0" smtClean="0"/>
              <a:t>A</a:t>
            </a:r>
            <a:r>
              <a:rPr lang="en-US" dirty="0" smtClean="0"/>
              <a:t>vailable</a:t>
            </a:r>
            <a:endParaRPr lang="ru-RU" dirty="0"/>
          </a:p>
          <a:p>
            <a:r>
              <a:rPr lang="ru-RU" sz="3000" dirty="0" smtClean="0"/>
              <a:t>	= </a:t>
            </a:r>
            <a:r>
              <a:rPr lang="en-US" sz="3000" dirty="0" smtClean="0"/>
              <a:t>Availability </a:t>
            </a:r>
            <a:r>
              <a:rPr lang="ru-RU" sz="3000" dirty="0"/>
              <a:t>в </a:t>
            </a:r>
            <a:r>
              <a:rPr lang="en-US" sz="3000" dirty="0"/>
              <a:t>CAP</a:t>
            </a:r>
          </a:p>
          <a:p>
            <a:r>
              <a:rPr lang="en-US" b="1" dirty="0" smtClean="0"/>
              <a:t>S</a:t>
            </a:r>
            <a:r>
              <a:rPr lang="en-US" dirty="0" smtClean="0"/>
              <a:t>oft state</a:t>
            </a:r>
            <a:br>
              <a:rPr lang="en-US" dirty="0" smtClean="0"/>
            </a:br>
            <a:r>
              <a:rPr lang="ru-RU" sz="3000" dirty="0"/>
              <a:t>	состояние меняется даже без внешних 	воздействий, чтобы прийти к </a:t>
            </a:r>
            <a:r>
              <a:rPr lang="ru-RU" sz="3000" dirty="0" smtClean="0"/>
              <a:t>согласованности</a:t>
            </a:r>
            <a:endParaRPr lang="en-US" dirty="0" smtClean="0"/>
          </a:p>
          <a:p>
            <a:r>
              <a:rPr lang="en-US" b="1" dirty="0" smtClean="0"/>
              <a:t>E</a:t>
            </a:r>
            <a:r>
              <a:rPr lang="en-US" dirty="0" smtClean="0"/>
              <a:t>ventual consistency</a:t>
            </a:r>
            <a:br>
              <a:rPr lang="en-US" dirty="0" smtClean="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smtClean="0"/>
              <a:t>BASE</a:t>
            </a:r>
            <a:endParaRPr lang="ru-RU" dirty="0"/>
          </a:p>
        </p:txBody>
      </p:sp>
    </p:spTree>
    <p:extLst>
      <p:ext uri="{BB962C8B-B14F-4D97-AF65-F5344CB8AC3E}">
        <p14:creationId xmlns:p14="http://schemas.microsoft.com/office/powerpoint/2010/main" val="2330851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BASE</a:t>
            </a:r>
            <a:r>
              <a:rPr lang="en-US" dirty="0" smtClean="0"/>
              <a:t> </a:t>
            </a:r>
            <a:r>
              <a:rPr lang="ru-RU" dirty="0" smtClean="0"/>
              <a:t>вместо </a:t>
            </a:r>
            <a:r>
              <a:rPr lang="en-US" b="1" dirty="0" smtClean="0"/>
              <a:t>ACID</a:t>
            </a:r>
            <a:endParaRPr lang="ru-RU" b="1" dirty="0"/>
          </a:p>
        </p:txBody>
      </p:sp>
    </p:spTree>
    <p:extLst>
      <p:ext uri="{BB962C8B-B14F-4D97-AF65-F5344CB8AC3E}">
        <p14:creationId xmlns:p14="http://schemas.microsoft.com/office/powerpoint/2010/main" val="951686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Обычно, самое важное:</a:t>
            </a:r>
          </a:p>
          <a:p>
            <a:pPr marL="514350" indent="-514350" fontAlgn="base">
              <a:buFont typeface="+mj-lt"/>
              <a:buAutoNum type="arabicPeriod"/>
            </a:pPr>
            <a:r>
              <a:rPr lang="ru-RU" dirty="0" smtClean="0"/>
              <a:t>Данные </a:t>
            </a:r>
            <a:r>
              <a:rPr lang="ru-RU" dirty="0"/>
              <a:t>не должны теряться </a:t>
            </a:r>
            <a:endParaRPr lang="ru-RU" dirty="0" smtClean="0"/>
          </a:p>
          <a:p>
            <a:pPr marL="514350" indent="-514350" fontAlgn="base">
              <a:buFont typeface="+mj-lt"/>
              <a:buAutoNum type="arabicPeriod"/>
            </a:pPr>
            <a:r>
              <a:rPr lang="ru-RU" dirty="0"/>
              <a:t>Д</a:t>
            </a:r>
            <a:r>
              <a:rPr lang="ru-RU" dirty="0" smtClean="0"/>
              <a:t>анные </a:t>
            </a:r>
            <a:r>
              <a:rPr lang="ru-RU" dirty="0"/>
              <a:t>должны быть </a:t>
            </a:r>
            <a:r>
              <a:rPr lang="ru-RU" dirty="0" smtClean="0"/>
              <a:t>согласованы</a:t>
            </a:r>
          </a:p>
          <a:p>
            <a:pPr marL="514350" indent="-514350" fontAlgn="base">
              <a:buFont typeface="+mj-lt"/>
              <a:buAutoNum type="arabicPeriod"/>
            </a:pPr>
            <a:r>
              <a:rPr lang="ru-RU" dirty="0" smtClean="0"/>
              <a:t>Устойчива </a:t>
            </a:r>
            <a:r>
              <a:rPr lang="ru-RU" dirty="0"/>
              <a:t>к </a:t>
            </a:r>
            <a:r>
              <a:rPr lang="ru-RU" dirty="0" err="1" smtClean="0"/>
              <a:t>brain-split</a:t>
            </a:r>
            <a:endParaRPr lang="ru-RU" dirty="0" smtClean="0"/>
          </a:p>
          <a:p>
            <a:pPr fontAlgn="base"/>
            <a:endParaRPr lang="ru-RU" dirty="0" smtClean="0"/>
          </a:p>
          <a:p>
            <a:pPr fontAlgn="base"/>
            <a:r>
              <a:rPr lang="ru-RU" dirty="0" smtClean="0"/>
              <a:t>Как это достигается </a:t>
            </a:r>
            <a:r>
              <a:rPr lang="en-US" dirty="0" smtClean="0"/>
              <a:t>—</a:t>
            </a:r>
            <a:r>
              <a:rPr lang="ru-RU" dirty="0" smtClean="0"/>
              <a:t> за рамками этого блока</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4092171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smtClean="0"/>
              <a:t>БД </a:t>
            </a:r>
            <a:r>
              <a:rPr lang="ru-RU" b="1" dirty="0"/>
              <a:t>должна работать </a:t>
            </a:r>
            <a:r>
              <a:rPr lang="ru-RU" b="1" dirty="0" smtClean="0"/>
              <a:t>быстро </a:t>
            </a:r>
          </a:p>
          <a:p>
            <a:pPr fontAlgn="base"/>
            <a:endParaRPr lang="ru-RU" dirty="0"/>
          </a:p>
          <a:p>
            <a:pPr fontAlgn="base"/>
            <a:r>
              <a:rPr lang="ru-RU" dirty="0" smtClean="0"/>
              <a:t>Это </a:t>
            </a:r>
            <a:r>
              <a:rPr lang="ru-RU" dirty="0"/>
              <a:t>сильно зависит в том числе и от того, как ей пользоваться и как спроектировать данные в </a:t>
            </a:r>
            <a:r>
              <a:rPr lang="ru-RU" dirty="0" smtClean="0"/>
              <a:t>ней</a:t>
            </a:r>
          </a:p>
          <a:p>
            <a:pPr fontAlgn="base"/>
            <a:endParaRPr lang="ru-RU" dirty="0" smtClean="0"/>
          </a:p>
          <a:p>
            <a:pPr fontAlgn="base"/>
            <a:r>
              <a:rPr lang="ru-RU" dirty="0" smtClean="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3645416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 структуры БД</a:t>
            </a:r>
            <a:endParaRPr lang="ru-RU" dirty="0"/>
          </a:p>
        </p:txBody>
      </p:sp>
    </p:spTree>
    <p:extLst>
      <p:ext uri="{BB962C8B-B14F-4D97-AF65-F5344CB8AC3E}">
        <p14:creationId xmlns:p14="http://schemas.microsoft.com/office/powerpoint/2010/main" val="91955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Солянка </a:t>
            </a:r>
            <a:r>
              <a:rPr lang="ru-RU" b="1" dirty="0" smtClean="0"/>
              <a:t>алгоритмов и структур данных</a:t>
            </a:r>
          </a:p>
          <a:p>
            <a:pPr marL="457200" indent="-457200">
              <a:buFont typeface="Arial" panose="020B0604020202020204" pitchFamily="34" charset="0"/>
              <a:buChar char="•"/>
            </a:pPr>
            <a:r>
              <a:rPr lang="en-US" dirty="0" smtClean="0"/>
              <a:t>Hash-</a:t>
            </a:r>
            <a:r>
              <a:rPr lang="ru-RU" dirty="0" smtClean="0"/>
              <a:t>таблицы</a:t>
            </a:r>
          </a:p>
          <a:p>
            <a:pPr marL="457200" indent="-457200">
              <a:buFont typeface="Arial" panose="020B0604020202020204" pitchFamily="34" charset="0"/>
              <a:buChar char="•"/>
            </a:pPr>
            <a:r>
              <a:rPr lang="ru-RU" dirty="0" smtClean="0"/>
              <a:t>Деревья поиска</a:t>
            </a:r>
          </a:p>
          <a:p>
            <a:pPr marL="457200" indent="-457200">
              <a:buFont typeface="Arial" panose="020B0604020202020204" pitchFamily="34" charset="0"/>
              <a:buChar char="•"/>
            </a:pPr>
            <a:r>
              <a:rPr lang="ru-RU" dirty="0" smtClean="0"/>
              <a:t>Бинарный поиск</a:t>
            </a:r>
          </a:p>
          <a:p>
            <a:pPr marL="457200" indent="-457200">
              <a:buFont typeface="Arial" panose="020B0604020202020204" pitchFamily="34" charset="0"/>
              <a:buChar char="•"/>
            </a:pPr>
            <a:r>
              <a:rPr lang="ru-RU" dirty="0" smtClean="0"/>
              <a:t>Чтение из файла по </a:t>
            </a:r>
            <a:r>
              <a:rPr lang="en-US" dirty="0" smtClean="0"/>
              <a:t>offset</a:t>
            </a:r>
            <a:endParaRPr lang="ru-RU" dirty="0" smtClean="0"/>
          </a:p>
          <a:p>
            <a:r>
              <a:rPr lang="ru-RU" dirty="0"/>
              <a:t>и</a:t>
            </a:r>
            <a:r>
              <a:rPr lang="ru-RU" dirty="0" smtClean="0"/>
              <a:t> многое другое…</a:t>
            </a:r>
            <a:endParaRPr lang="ru-RU" dirty="0"/>
          </a:p>
        </p:txBody>
      </p:sp>
      <p:sp>
        <p:nvSpPr>
          <p:cNvPr id="3" name="Заголовок 2"/>
          <p:cNvSpPr>
            <a:spLocks noGrp="1"/>
          </p:cNvSpPr>
          <p:nvPr>
            <p:ph type="title"/>
          </p:nvPr>
        </p:nvSpPr>
        <p:spPr/>
        <p:txBody>
          <a:bodyPr/>
          <a:lstStyle/>
          <a:p>
            <a:r>
              <a:rPr lang="ru-RU" dirty="0" smtClean="0"/>
              <a:t>БД — это не магия</a:t>
            </a:r>
            <a:endParaRPr lang="ru-RU" dirty="0"/>
          </a:p>
        </p:txBody>
      </p:sp>
    </p:spTree>
    <p:extLst>
      <p:ext uri="{BB962C8B-B14F-4D97-AF65-F5344CB8AC3E}">
        <p14:creationId xmlns:p14="http://schemas.microsoft.com/office/powerpoint/2010/main" val="2449511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О чем поговорим:</a:t>
            </a:r>
          </a:p>
          <a:p>
            <a:pPr marL="457200" indent="-457200">
              <a:buFont typeface="Arial" panose="020B0604020202020204" pitchFamily="34" charset="0"/>
              <a:buChar char="•"/>
            </a:pPr>
            <a:r>
              <a:rPr lang="ru-RU" dirty="0" smtClean="0"/>
              <a:t>Коллекции, поиск по индексам</a:t>
            </a:r>
          </a:p>
          <a:p>
            <a:pPr marL="457200" indent="-457200">
              <a:buFont typeface="Arial" panose="020B0604020202020204" pitchFamily="34" charset="0"/>
              <a:buChar char="•"/>
            </a:pPr>
            <a:r>
              <a:rPr lang="ru-RU" dirty="0" smtClean="0"/>
              <a:t>Примеры на БД </a:t>
            </a:r>
            <a:r>
              <a:rPr lang="ru-RU" dirty="0"/>
              <a:t>«</a:t>
            </a:r>
            <a:r>
              <a:rPr lang="en-US" dirty="0" smtClean="0"/>
              <a:t>MongoDB</a:t>
            </a:r>
            <a:r>
              <a:rPr lang="ru-RU" dirty="0"/>
              <a:t>»</a:t>
            </a:r>
            <a:endParaRPr lang="en-US" dirty="0" smtClean="0"/>
          </a:p>
          <a:p>
            <a:endParaRPr lang="en-US" dirty="0"/>
          </a:p>
        </p:txBody>
      </p:sp>
      <p:sp>
        <p:nvSpPr>
          <p:cNvPr id="3" name="Заголовок 2"/>
          <p:cNvSpPr>
            <a:spLocks noGrp="1"/>
          </p:cNvSpPr>
          <p:nvPr>
            <p:ph type="title"/>
          </p:nvPr>
        </p:nvSpPr>
        <p:spPr/>
        <p:txBody>
          <a:bodyPr/>
          <a:lstStyle/>
          <a:p>
            <a:r>
              <a:rPr lang="ru-RU" dirty="0" smtClean="0"/>
              <a:t>Только Основы</a:t>
            </a:r>
            <a:endParaRPr lang="ru-RU" dirty="0"/>
          </a:p>
        </p:txBody>
      </p:sp>
    </p:spTree>
    <p:extLst>
      <p:ext uri="{BB962C8B-B14F-4D97-AF65-F5344CB8AC3E}">
        <p14:creationId xmlns:p14="http://schemas.microsoft.com/office/powerpoint/2010/main" val="113573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smtClean="0"/>
              <a:t>Документная</a:t>
            </a:r>
          </a:p>
          <a:p>
            <a:pPr marL="457200" indent="-457200">
              <a:buFont typeface="Arial" panose="020B0604020202020204" pitchFamily="34" charset="0"/>
              <a:buChar char="•"/>
            </a:pPr>
            <a:r>
              <a:rPr lang="ru-RU" dirty="0" smtClean="0"/>
              <a:t>Масштабируемая</a:t>
            </a:r>
          </a:p>
          <a:p>
            <a:pPr marL="457200" indent="-457200">
              <a:buFont typeface="Arial" panose="020B0604020202020204" pitchFamily="34" charset="0"/>
              <a:buChar char="•"/>
            </a:pPr>
            <a:r>
              <a:rPr lang="ru-RU" dirty="0" smtClean="0"/>
              <a:t>Гибкая</a:t>
            </a:r>
            <a:endParaRPr lang="en-US" dirty="0"/>
          </a:p>
        </p:txBody>
      </p:sp>
      <p:sp>
        <p:nvSpPr>
          <p:cNvPr id="2" name="Заголовок 1"/>
          <p:cNvSpPr>
            <a:spLocks noGrp="1"/>
          </p:cNvSpPr>
          <p:nvPr>
            <p:ph type="title"/>
          </p:nvPr>
        </p:nvSpPr>
        <p:spPr/>
        <p:txBody>
          <a:bodyPr/>
          <a:lstStyle/>
          <a:p>
            <a:r>
              <a:rPr lang="en-US" sz="4800" dirty="0" err="1" smtClean="0"/>
              <a:t>MONGOdb</a:t>
            </a:r>
            <a:endParaRPr lang="en-US" sz="4600" dirty="0"/>
          </a:p>
        </p:txBody>
      </p:sp>
    </p:spTree>
    <p:extLst>
      <p:ext uri="{BB962C8B-B14F-4D97-AF65-F5344CB8AC3E}">
        <p14:creationId xmlns:p14="http://schemas.microsoft.com/office/powerpoint/2010/main" val="1275032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smtClean="0"/>
              <a:t>Users:</a:t>
            </a:r>
          </a:p>
          <a:p>
            <a:pPr marL="457200" indent="-457200">
              <a:buFont typeface="Arial" panose="020B0604020202020204" pitchFamily="34" charset="0"/>
              <a:buChar char="•"/>
            </a:pPr>
            <a:r>
              <a:rPr lang="en-US" sz="2800" dirty="0" smtClean="0"/>
              <a:t>{</a:t>
            </a:r>
            <a:r>
              <a:rPr lang="en-US" sz="2800" i="1" dirty="0">
                <a:solidFill>
                  <a:schemeClr val="accent1"/>
                </a:solidFill>
              </a:rPr>
              <a:t>”Login</a:t>
            </a:r>
            <a:r>
              <a:rPr lang="en-US" sz="2800" i="1" dirty="0" smtClean="0">
                <a:solidFill>
                  <a:schemeClr val="accent1"/>
                </a:solidFill>
              </a:rPr>
              <a:t>”: </a:t>
            </a:r>
            <a:r>
              <a:rPr lang="en-US" sz="2800" dirty="0"/>
              <a:t>”</a:t>
            </a:r>
            <a:r>
              <a:rPr lang="en-US" sz="2800" dirty="0" err="1"/>
              <a:t>Ciceron</a:t>
            </a:r>
            <a:r>
              <a:rPr lang="en-US" sz="2800" dirty="0" smtClean="0"/>
              <a:t>”, </a:t>
            </a:r>
            <a:r>
              <a:rPr lang="en-US" sz="2800" i="1" dirty="0">
                <a:solidFill>
                  <a:schemeClr val="accent1"/>
                </a:solidFill>
              </a:rPr>
              <a:t>”Role</a:t>
            </a:r>
            <a:r>
              <a:rPr lang="en-US" sz="2800" i="1" dirty="0" smtClean="0">
                <a:solidFill>
                  <a:schemeClr val="accent1"/>
                </a:solidFill>
              </a:rPr>
              <a:t>”</a:t>
            </a:r>
            <a:r>
              <a:rPr lang="en-US" sz="2800" dirty="0" smtClean="0">
                <a:solidFill>
                  <a:schemeClr val="accent1"/>
                </a:solidFill>
              </a:rPr>
              <a:t>: </a:t>
            </a:r>
            <a:r>
              <a:rPr lang="en-US" sz="2800" dirty="0"/>
              <a:t>”Owner</a:t>
            </a:r>
            <a:r>
              <a:rPr lang="en-US" sz="2800" dirty="0" smtClean="0"/>
              <a:t>”}</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ru-RU" sz="2800" i="1" dirty="0" smtClean="0">
                <a:solidFill>
                  <a:schemeClr val="accent1"/>
                </a:solidFill>
              </a:rPr>
              <a:t> </a:t>
            </a:r>
            <a:r>
              <a:rPr lang="en-US" sz="2800" dirty="0"/>
              <a:t>”</a:t>
            </a:r>
            <a:r>
              <a:rPr lang="en-US" sz="2800" dirty="0" smtClean="0"/>
              <a:t>Popper”,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Admin”, </a:t>
            </a:r>
            <a:r>
              <a:rPr lang="en-US" sz="2800" i="1" dirty="0">
                <a:solidFill>
                  <a:schemeClr val="accent1"/>
                </a:solidFill>
              </a:rPr>
              <a:t>”</a:t>
            </a:r>
            <a:r>
              <a:rPr lang="en-US" sz="2800" i="1" dirty="0" err="1" smtClean="0">
                <a:solidFill>
                  <a:schemeClr val="accent1"/>
                </a:solidFill>
              </a:rPr>
              <a:t>BanHammer</a:t>
            </a:r>
            <a:r>
              <a:rPr lang="en-US" sz="2800" i="1" dirty="0">
                <a:solidFill>
                  <a:schemeClr val="accent1"/>
                </a:solidFill>
              </a:rPr>
              <a:t>”:</a:t>
            </a:r>
            <a:r>
              <a:rPr lang="en-US" sz="2800" dirty="0"/>
              <a:t> ”</a:t>
            </a:r>
            <a:r>
              <a:rPr lang="en-US" sz="2800" dirty="0" smtClean="0"/>
              <a:t>true”}</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smtClean="0"/>
              <a:t>”</a:t>
            </a:r>
            <a:r>
              <a:rPr lang="en-US" sz="2800" dirty="0" err="1" smtClean="0"/>
              <a:t>Freid</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 </a:t>
            </a:r>
            <a:r>
              <a:rPr lang="en-US" sz="2800" i="1" dirty="0">
                <a:solidFill>
                  <a:schemeClr val="accent1"/>
                </a:solidFill>
              </a:rPr>
              <a:t>”</a:t>
            </a:r>
            <a:r>
              <a:rPr lang="en-US" sz="2800" i="1" dirty="0" smtClean="0">
                <a:solidFill>
                  <a:schemeClr val="accent1"/>
                </a:solidFill>
              </a:rPr>
              <a:t>Status</a:t>
            </a:r>
            <a:r>
              <a:rPr lang="en-US" sz="2800" i="1" dirty="0">
                <a:solidFill>
                  <a:schemeClr val="accent1"/>
                </a:solidFill>
              </a:rPr>
              <a:t>”:</a:t>
            </a:r>
            <a:r>
              <a:rPr lang="en-US" sz="2800" dirty="0"/>
              <a:t> ”</a:t>
            </a:r>
            <a:r>
              <a:rPr lang="en-US" sz="2800" dirty="0" smtClean="0"/>
              <a:t>Ban”}</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a:t>”</a:t>
            </a:r>
            <a:r>
              <a:rPr lang="en-US" sz="2800" dirty="0" err="1" smtClean="0"/>
              <a:t>ImmanuelKant</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a:t>
            </a:r>
            <a:endParaRPr lang="en-US" sz="2800" dirty="0"/>
          </a:p>
          <a:p>
            <a:pPr marL="457200" indent="-457200">
              <a:buFont typeface="Arial" panose="020B0604020202020204" pitchFamily="34" charset="0"/>
              <a:buChar char="•"/>
            </a:pPr>
            <a:r>
              <a:rPr lang="en-US" sz="2800" dirty="0" smtClean="0"/>
              <a:t>…</a:t>
            </a:r>
            <a:endParaRPr lang="ru-RU" sz="2800" dirty="0" smtClean="0"/>
          </a:p>
          <a:p>
            <a:r>
              <a:rPr lang="en-US" sz="2800" dirty="0" smtClean="0"/>
              <a:t>Messages:</a:t>
            </a:r>
          </a:p>
          <a:p>
            <a:pPr marL="457200" indent="-457200">
              <a:buFont typeface="Arial" panose="020B0604020202020204" pitchFamily="34" charset="0"/>
              <a:buChar char="•"/>
            </a:pPr>
            <a:r>
              <a:rPr lang="en-US" sz="2800" dirty="0" smtClean="0"/>
              <a:t>{</a:t>
            </a:r>
            <a:r>
              <a:rPr lang="en-US" sz="2800" i="1" dirty="0" smtClean="0">
                <a:solidFill>
                  <a:schemeClr val="accent1"/>
                </a:solidFill>
              </a:rPr>
              <a:t>”Author”:</a:t>
            </a:r>
            <a:r>
              <a:rPr lang="en-US" sz="2800" dirty="0" smtClean="0">
                <a:solidFill>
                  <a:schemeClr val="accent1"/>
                </a:solidFill>
              </a:rPr>
              <a:t> </a:t>
            </a:r>
            <a:r>
              <a:rPr lang="en-US" sz="2800" dirty="0"/>
              <a:t>”</a:t>
            </a:r>
            <a:r>
              <a:rPr lang="en-US" sz="2800" dirty="0" err="1"/>
              <a:t>Freid</a:t>
            </a:r>
            <a:r>
              <a:rPr lang="en-US" sz="2800" dirty="0"/>
              <a:t>”, </a:t>
            </a:r>
            <a:r>
              <a:rPr lang="en-US" sz="2800" i="1" dirty="0" smtClean="0">
                <a:solidFill>
                  <a:schemeClr val="accent1"/>
                </a:solidFill>
              </a:rPr>
              <a:t>”Text”:</a:t>
            </a:r>
            <a:r>
              <a:rPr lang="en-US" sz="2800" dirty="0" smtClean="0"/>
              <a:t> ”Hi all”, </a:t>
            </a:r>
            <a:r>
              <a:rPr lang="en-US" sz="2800" i="1" dirty="0" smtClean="0">
                <a:solidFill>
                  <a:schemeClr val="accent1"/>
                </a:solidFill>
              </a:rPr>
              <a:t>”Timestamp”:</a:t>
            </a:r>
            <a:r>
              <a:rPr lang="en-US" sz="2800" dirty="0" smtClean="0"/>
              <a:t> ”2019-02-21”}</a:t>
            </a:r>
          </a:p>
          <a:p>
            <a:pPr marL="457200" indent="-457200">
              <a:buFont typeface="Arial" panose="020B0604020202020204" pitchFamily="34" charset="0"/>
              <a:buChar char="•"/>
            </a:pPr>
            <a:endParaRPr lang="en-US" sz="2800" dirty="0"/>
          </a:p>
          <a:p>
            <a:endParaRPr lang="en-US" sz="2800" dirty="0" smtClean="0"/>
          </a:p>
          <a:p>
            <a:endParaRPr lang="ru-RU" sz="2800" dirty="0"/>
          </a:p>
        </p:txBody>
      </p:sp>
      <p:sp>
        <p:nvSpPr>
          <p:cNvPr id="3" name="Заголовок 2"/>
          <p:cNvSpPr>
            <a:spLocks noGrp="1"/>
          </p:cNvSpPr>
          <p:nvPr>
            <p:ph type="title"/>
          </p:nvPr>
        </p:nvSpPr>
        <p:spPr/>
        <p:txBody>
          <a:bodyPr/>
          <a:lstStyle/>
          <a:p>
            <a:r>
              <a:rPr lang="ru-RU" dirty="0" smtClean="0"/>
              <a:t>Коллекции</a:t>
            </a:r>
            <a:endParaRPr lang="ru-RU" dirty="0"/>
          </a:p>
        </p:txBody>
      </p:sp>
    </p:spTree>
    <p:extLst>
      <p:ext uri="{BB962C8B-B14F-4D97-AF65-F5344CB8AC3E}">
        <p14:creationId xmlns:p14="http://schemas.microsoft.com/office/powerpoint/2010/main" val="3061166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А как их искать? </a:t>
            </a:r>
            <a:br>
              <a:rPr lang="ru-RU" dirty="0" smtClean="0"/>
            </a:br>
            <a:endParaRPr lang="ru-RU" dirty="0" smtClean="0"/>
          </a:p>
          <a:p>
            <a:r>
              <a:rPr lang="ru-RU" dirty="0" smtClean="0"/>
              <a:t>Найти пользователя с заданным логином</a:t>
            </a:r>
          </a:p>
          <a:p>
            <a:endParaRPr lang="ru-RU" dirty="0"/>
          </a:p>
          <a:p>
            <a:r>
              <a:rPr lang="ru-RU" dirty="0" smtClean="0"/>
              <a:t>А быстро</a:t>
            </a:r>
            <a:r>
              <a:rPr lang="ru-RU" dirty="0"/>
              <a:t>?</a:t>
            </a:r>
            <a:endParaRPr lang="ru-RU" dirty="0" smtClean="0"/>
          </a:p>
        </p:txBody>
      </p:sp>
      <p:sp>
        <p:nvSpPr>
          <p:cNvPr id="3" name="Заголовок 2"/>
          <p:cNvSpPr>
            <a:spLocks noGrp="1"/>
          </p:cNvSpPr>
          <p:nvPr>
            <p:ph type="title"/>
          </p:nvPr>
        </p:nvSpPr>
        <p:spPr/>
        <p:txBody>
          <a:bodyPr/>
          <a:lstStyle/>
          <a:p>
            <a:r>
              <a:rPr lang="ru-RU" dirty="0" smtClean="0"/>
              <a:t>Как хранить документы?</a:t>
            </a:r>
            <a:endParaRPr lang="ru-RU" dirty="0"/>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Рядом с файлом данных коллекции хранить </a:t>
            </a:r>
            <a:r>
              <a:rPr lang="en-US" b="1" dirty="0" err="1" smtClean="0"/>
              <a:t>HashTable</a:t>
            </a:r>
            <a:r>
              <a:rPr lang="ru-RU" dirty="0" smtClean="0"/>
              <a:t>:</a:t>
            </a:r>
            <a:br>
              <a:rPr lang="ru-RU" dirty="0" smtClean="0"/>
            </a:br>
            <a:r>
              <a:rPr lang="en-US" dirty="0" smtClean="0"/>
              <a:t>Login → </a:t>
            </a:r>
            <a:r>
              <a:rPr lang="ru-RU" dirty="0" smtClean="0"/>
              <a:t>	смещение в файле данных, по которому 		записан пользователь с таким </a:t>
            </a:r>
            <a:r>
              <a:rPr lang="en-US" dirty="0" smtClean="0"/>
              <a:t>Login</a:t>
            </a:r>
            <a:endParaRPr lang="ru-RU" dirty="0"/>
          </a:p>
        </p:txBody>
      </p:sp>
      <p:sp>
        <p:nvSpPr>
          <p:cNvPr id="3" name="Заголовок 2"/>
          <p:cNvSpPr>
            <a:spLocks noGrp="1"/>
          </p:cNvSpPr>
          <p:nvPr>
            <p:ph type="title"/>
          </p:nvPr>
        </p:nvSpPr>
        <p:spPr/>
        <p:txBody>
          <a:bodyPr/>
          <a:lstStyle/>
          <a:p>
            <a:r>
              <a:rPr lang="ru-RU" dirty="0" smtClean="0"/>
              <a:t>Поиск по точному совпадению</a:t>
            </a:r>
            <a:endParaRPr lang="ru-RU" dirty="0"/>
          </a:p>
        </p:txBody>
      </p:sp>
    </p:spTree>
    <p:extLst>
      <p:ext uri="{BB962C8B-B14F-4D97-AF65-F5344CB8AC3E}">
        <p14:creationId xmlns:p14="http://schemas.microsoft.com/office/powerpoint/2010/main" val="3464778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Найти все сообщения с января по февраль</a:t>
            </a:r>
          </a:p>
          <a:p>
            <a:r>
              <a:rPr lang="ru-RU" dirty="0" smtClean="0"/>
              <a:t>Любая </a:t>
            </a:r>
            <a:r>
              <a:rPr lang="en-US" dirty="0" smtClean="0"/>
              <a:t>ordered </a:t>
            </a:r>
            <a:r>
              <a:rPr lang="ru-RU" dirty="0" smtClean="0"/>
              <a:t>структура</a:t>
            </a:r>
            <a:endParaRPr lang="en-US" dirty="0" smtClean="0"/>
          </a:p>
        </p:txBody>
      </p:sp>
      <p:sp>
        <p:nvSpPr>
          <p:cNvPr id="3" name="Заголовок 2"/>
          <p:cNvSpPr>
            <a:spLocks noGrp="1"/>
          </p:cNvSpPr>
          <p:nvPr>
            <p:ph type="title"/>
          </p:nvPr>
        </p:nvSpPr>
        <p:spPr/>
        <p:txBody>
          <a:bodyPr/>
          <a:lstStyle/>
          <a:p>
            <a:r>
              <a:rPr lang="ru-RU" dirty="0" smtClean="0"/>
              <a:t>Поиск по диапазону</a:t>
            </a:r>
            <a:endParaRPr lang="ru-RU" dirty="0"/>
          </a:p>
        </p:txBody>
      </p:sp>
    </p:spTree>
    <p:extLst>
      <p:ext uri="{BB962C8B-B14F-4D97-AF65-F5344CB8AC3E}">
        <p14:creationId xmlns:p14="http://schemas.microsoft.com/office/powerpoint/2010/main" val="337383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smtClean="0"/>
              <a:t>Может быть много индексов у одной коллекции</a:t>
            </a:r>
          </a:p>
          <a:p>
            <a:pPr marL="457200" indent="-457200">
              <a:buFont typeface="Arial" panose="020B0604020202020204" pitchFamily="34" charset="0"/>
              <a:buChar char="•"/>
            </a:pPr>
            <a:r>
              <a:rPr lang="ru-RU" dirty="0" smtClean="0"/>
              <a:t>Занимает дополнительное место</a:t>
            </a:r>
          </a:p>
          <a:p>
            <a:pPr marL="457200" indent="-457200">
              <a:buFont typeface="Arial" panose="020B0604020202020204" pitchFamily="34" charset="0"/>
              <a:buChar char="•"/>
            </a:pPr>
            <a:r>
              <a:rPr lang="ru-RU" dirty="0" smtClean="0"/>
              <a:t>Замедляет операции обновления данных</a:t>
            </a:r>
          </a:p>
          <a:p>
            <a:pPr marL="457200" indent="-457200">
              <a:buFont typeface="Arial" panose="020B0604020202020204" pitchFamily="34" charset="0"/>
              <a:buChar char="•"/>
            </a:pPr>
            <a:r>
              <a:rPr lang="ru-RU" dirty="0" smtClean="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smtClean="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smtClean="0">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smtClean="0">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smtClean="0">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117450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smtClean="0"/>
          </a:p>
          <a:p>
            <a:endParaRPr lang="ru-RU" dirty="0"/>
          </a:p>
          <a:p>
            <a:r>
              <a:rPr lang="ru-RU" strike="sngStrike" dirty="0" smtClean="0"/>
              <a:t>Администрирование БД</a:t>
            </a:r>
            <a:r>
              <a:rPr lang="ru-RU" dirty="0" smtClean="0"/>
              <a:t> != </a:t>
            </a:r>
            <a:r>
              <a:rPr lang="ru-RU" b="1" dirty="0" smtClean="0"/>
              <a:t>Использование БД</a:t>
            </a:r>
            <a:r>
              <a:rPr lang="ru-RU" b="1" dirty="0"/>
              <a:t/>
            </a:r>
            <a:br>
              <a:rPr lang="ru-RU" b="1" dirty="0"/>
            </a:br>
            <a:endParaRPr lang="ru-RU" b="1" dirty="0"/>
          </a:p>
        </p:txBody>
      </p:sp>
      <p:sp>
        <p:nvSpPr>
          <p:cNvPr id="3" name="Заголовок 2"/>
          <p:cNvSpPr>
            <a:spLocks noGrp="1"/>
          </p:cNvSpPr>
          <p:nvPr>
            <p:ph type="title"/>
          </p:nvPr>
        </p:nvSpPr>
        <p:spPr/>
        <p:txBody>
          <a:bodyPr/>
          <a:lstStyle/>
          <a:p>
            <a:r>
              <a:rPr lang="ru-RU" sz="3600" dirty="0" smtClean="0"/>
              <a:t>Использовать просто, но есть нюансы</a:t>
            </a:r>
            <a:endParaRPr lang="ru-RU" sz="3600" dirty="0"/>
          </a:p>
        </p:txBody>
      </p:sp>
    </p:spTree>
    <p:extLst>
      <p:ext uri="{BB962C8B-B14F-4D97-AF65-F5344CB8AC3E}">
        <p14:creationId xmlns:p14="http://schemas.microsoft.com/office/powerpoint/2010/main" val="164991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smtClean="0"/>
              <a:t>1</a:t>
            </a:r>
            <a:endParaRPr lang="en-US" dirty="0"/>
          </a:p>
          <a:p>
            <a:pPr marL="514350" indent="-514350">
              <a:buFont typeface="Arial" panose="020B0604020202020204" pitchFamily="34" charset="0"/>
              <a:buAutoNum type="arabicPeriod"/>
            </a:pPr>
            <a:r>
              <a:rPr lang="ru-RU" dirty="0" smtClean="0"/>
              <a:t>2</a:t>
            </a:r>
            <a:endParaRPr lang="en-US" dirty="0"/>
          </a:p>
          <a:p>
            <a:pPr marL="514350" indent="-514350">
              <a:buAutoNum type="arabicPeriod"/>
            </a:pPr>
            <a:r>
              <a:rPr lang="ru-RU" dirty="0"/>
              <a:t>3</a:t>
            </a:r>
            <a:endParaRPr lang="en-US" dirty="0" smtClean="0"/>
          </a:p>
          <a:p>
            <a:pPr marL="514350" indent="-514350">
              <a:buFont typeface="Arial" panose="020B0604020202020204" pitchFamily="34" charset="0"/>
              <a:buAutoNum type="arabicPeriod"/>
            </a:pPr>
            <a:r>
              <a:rPr lang="ru-RU" dirty="0" smtClean="0"/>
              <a:t>4</a:t>
            </a:r>
            <a:endParaRPr lang="en-US" dirty="0"/>
          </a:p>
          <a:p>
            <a:pPr marL="514350" indent="-514350">
              <a:buAutoNum type="arabicPeriod"/>
            </a:pPr>
            <a:r>
              <a:rPr lang="ru-RU" dirty="0" smtClean="0"/>
              <a:t>50</a:t>
            </a:r>
            <a:endParaRPr lang="en-US" dirty="0" smtClean="0"/>
          </a:p>
          <a:p>
            <a:pPr marL="514350" indent="-514350">
              <a:buFont typeface="Arial" panose="020B0604020202020204" pitchFamily="34" charset="0"/>
              <a:buAutoNum type="arabicPeriod"/>
            </a:pPr>
            <a:r>
              <a:rPr lang="ru-RU" dirty="0" smtClean="0"/>
              <a:t>60</a:t>
            </a:r>
            <a:endParaRPr lang="en-US" dirty="0"/>
          </a:p>
          <a:p>
            <a:pPr marL="514350" indent="-514350">
              <a:buFont typeface="Arial" panose="020B0604020202020204" pitchFamily="34" charset="0"/>
              <a:buAutoNum type="arabicPeriod"/>
            </a:pPr>
            <a:r>
              <a:rPr lang="ru-RU" dirty="0" smtClean="0"/>
              <a:t>70</a:t>
            </a:r>
            <a:endParaRPr lang="en-US" dirty="0"/>
          </a:p>
          <a:p>
            <a:pPr marL="514350" indent="-514350">
              <a:buAutoNum type="arabicPeriod"/>
            </a:pPr>
            <a:endParaRPr lang="en-US" dirty="0" smtClean="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smtClean="0"/>
              <a:t>Ordered index </a:t>
            </a:r>
            <a:r>
              <a:rPr lang="ru-RU" sz="3600" dirty="0" smtClean="0"/>
              <a:t>≈ сортированный список</a:t>
            </a:r>
            <a:endParaRPr lang="ru-RU" sz="3600" dirty="0"/>
          </a:p>
        </p:txBody>
      </p:sp>
    </p:spTree>
    <p:extLst>
      <p:ext uri="{BB962C8B-B14F-4D97-AF65-F5344CB8AC3E}">
        <p14:creationId xmlns:p14="http://schemas.microsoft.com/office/powerpoint/2010/main" val="4196270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smtClean="0"/>
              <a:t>Задан порядок</a:t>
            </a:r>
            <a:r>
              <a:rPr lang="en-US" sz="2400" dirty="0" smtClean="0"/>
              <a:t> (collation)</a:t>
            </a:r>
            <a:endParaRPr lang="ru-RU" sz="2400" dirty="0" smtClean="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smtClean="0"/>
              <a:t>)</a:t>
            </a:r>
            <a:endParaRPr lang="ru-RU" sz="2400" dirty="0" smtClean="0"/>
          </a:p>
          <a:p>
            <a:pPr marL="342900" indent="-342900">
              <a:buFont typeface="Arial" panose="020B0604020202020204" pitchFamily="34" charset="0"/>
              <a:buChar char="•"/>
            </a:pPr>
            <a:r>
              <a:rPr lang="ru-RU" sz="2400" dirty="0" smtClean="0"/>
              <a:t>Переход </a:t>
            </a:r>
            <a:r>
              <a:rPr lang="ru-RU" sz="2400" dirty="0"/>
              <a:t>к предыдущему/следующему в среднем </a:t>
            </a:r>
            <a:r>
              <a:rPr lang="en-US" sz="2400" dirty="0"/>
              <a:t>O(1</a:t>
            </a:r>
            <a:r>
              <a:rPr lang="en-US" sz="2400" dirty="0" smtClean="0"/>
              <a:t>)</a:t>
            </a:r>
            <a:endParaRPr lang="ru-RU" sz="2400" dirty="0" smtClean="0"/>
          </a:p>
          <a:p>
            <a:pPr marL="342900" indent="-342900">
              <a:buFont typeface="Arial" panose="020B0604020202020204" pitchFamily="34" charset="0"/>
              <a:buChar char="•"/>
            </a:pPr>
            <a:r>
              <a:rPr lang="ru-RU" sz="2400" dirty="0" smtClean="0"/>
              <a:t>Поиск </a:t>
            </a:r>
            <a:r>
              <a:rPr lang="en-US" sz="2400" dirty="0" err="1" smtClean="0"/>
              <a:t>i</a:t>
            </a:r>
            <a:r>
              <a:rPr lang="ru-RU" sz="2400" dirty="0" smtClean="0"/>
              <a:t>-ого </a:t>
            </a:r>
            <a:r>
              <a:rPr lang="en-US" sz="2400" dirty="0" smtClean="0"/>
              <a:t>O(</a:t>
            </a:r>
            <a:r>
              <a:rPr lang="en-US" sz="2400" dirty="0" err="1" smtClean="0"/>
              <a:t>logN</a:t>
            </a:r>
            <a:r>
              <a:rPr lang="en-US" sz="2400" dirty="0" smtClean="0"/>
              <a:t>)</a:t>
            </a:r>
            <a:endParaRPr lang="ru-RU" sz="2400" dirty="0" smtClean="0"/>
          </a:p>
        </p:txBody>
      </p:sp>
      <p:sp>
        <p:nvSpPr>
          <p:cNvPr id="3" name="Заголовок 2"/>
          <p:cNvSpPr>
            <a:spLocks noGrp="1"/>
          </p:cNvSpPr>
          <p:nvPr>
            <p:ph type="title"/>
          </p:nvPr>
        </p:nvSpPr>
        <p:spPr/>
        <p:txBody>
          <a:bodyPr/>
          <a:lstStyle/>
          <a:p>
            <a:r>
              <a:rPr lang="en-US" dirty="0" smtClean="0"/>
              <a:t>Ordered Index</a:t>
            </a:r>
            <a:r>
              <a:rPr lang="en-US" dirty="0"/>
              <a:t> </a:t>
            </a:r>
            <a:r>
              <a:rPr lang="en-US" dirty="0" smtClean="0"/>
              <a:t>— </a:t>
            </a:r>
            <a:r>
              <a:rPr lang="ru-RU" dirty="0" smtClean="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r>
              <a:rPr lang="ru-RU" dirty="0" smtClean="0"/>
              <a:t>0</a:t>
            </a:r>
            <a:endParaRPr lang="ru-RU" dirty="0"/>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50</a:t>
            </a:r>
            <a:endParaRPr lang="ru-RU" dirty="0"/>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r>
              <a:rPr lang="ru-RU" dirty="0" smtClean="0"/>
              <a:t>0</a:t>
            </a:r>
            <a:endParaRPr lang="ru-RU" dirty="0"/>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Tree>
    <p:extLst>
      <p:ext uri="{BB962C8B-B14F-4D97-AF65-F5344CB8AC3E}">
        <p14:creationId xmlns:p14="http://schemas.microsoft.com/office/powerpoint/2010/main" val="14039970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a:t>
            </a:r>
            <a:r>
              <a:rPr lang="ru-RU" dirty="0" smtClean="0"/>
              <a:t>0</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r>
              <a:rPr lang="ru-RU" dirty="0" smtClean="0"/>
              <a:t>0</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a:t>
            </a:r>
            <a:r>
              <a:rPr lang="ru-RU" dirty="0" smtClean="0"/>
              <a:t>0</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smtClean="0"/>
              <a:t>skip 1, take 3</a:t>
            </a:r>
            <a:r>
              <a:rPr lang="ru-RU" dirty="0" smtClean="0"/>
              <a:t>, с конца</a:t>
            </a:r>
            <a:endParaRPr lang="en-US" dirty="0"/>
          </a:p>
        </p:txBody>
      </p:sp>
    </p:spTree>
    <p:extLst>
      <p:ext uri="{BB962C8B-B14F-4D97-AF65-F5344CB8AC3E}">
        <p14:creationId xmlns:p14="http://schemas.microsoft.com/office/powerpoint/2010/main" val="41429731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smtClean="0"/>
              <a:t>skip 1, take 3</a:t>
            </a:r>
            <a:r>
              <a:rPr lang="ru-RU" dirty="0" smtClean="0"/>
              <a:t>, с конца</a:t>
            </a:r>
            <a:endParaRPr lang="en-US" dirty="0"/>
          </a:p>
        </p:txBody>
      </p:sp>
      <p:sp>
        <p:nvSpPr>
          <p:cNvPr id="3" name="Заголовок 2"/>
          <p:cNvSpPr>
            <a:spLocks noGrp="1"/>
          </p:cNvSpPr>
          <p:nvPr>
            <p:ph type="title"/>
          </p:nvPr>
        </p:nvSpPr>
        <p:spPr/>
        <p:txBody>
          <a:bodyPr/>
          <a:lstStyle/>
          <a:p>
            <a:r>
              <a:rPr lang="en-US" dirty="0" smtClean="0"/>
              <a:t>SKIP/</a:t>
            </a:r>
            <a:r>
              <a:rPr lang="en-US" dirty="0" err="1" smtClean="0"/>
              <a:t>tAKE</a:t>
            </a:r>
            <a:endParaRPr lang="ru-RU" dirty="0"/>
          </a:p>
        </p:txBody>
      </p:sp>
    </p:spTree>
    <p:extLst>
      <p:ext uri="{BB962C8B-B14F-4D97-AF65-F5344CB8AC3E}">
        <p14:creationId xmlns:p14="http://schemas.microsoft.com/office/powerpoint/2010/main" val="25397938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smtClean="0"/>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a:t>
            </a:r>
            <a:r>
              <a:rPr lang="ru-RU" dirty="0" smtClean="0"/>
              <a:t>0</a:t>
            </a:r>
            <a:r>
              <a:rPr lang="en-US" dirty="0" smtClean="0"/>
              <a:t>,</a:t>
            </a:r>
            <a:r>
              <a:rPr lang="ru-RU" dirty="0" smtClean="0"/>
              <a:t/>
            </a:r>
            <a:br>
              <a:rPr lang="ru-RU" dirty="0" smtClean="0"/>
            </a:br>
            <a:r>
              <a:rPr lang="en-US" dirty="0" smtClean="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r>
              <a:rPr lang="ru-RU" dirty="0" smtClean="0"/>
              <a:t>0</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70</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r>
              <a:rPr lang="ru-RU" dirty="0" smtClean="0"/>
              <a:t/>
            </a:r>
            <a:br>
              <a:rPr lang="ru-RU" dirty="0" smtClean="0"/>
            </a:br>
            <a:r>
              <a:rPr lang="en-US" dirty="0" smtClean="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smtClean="0"/>
              <a:t>1</a:t>
            </a:r>
            <a:r>
              <a:rPr lang="en-US" strike="sngStrike" dirty="0" smtClean="0"/>
              <a:t>, cat</a:t>
            </a:r>
            <a:endParaRPr lang="en-US" strike="sngStrike"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smtClean="0"/>
              <a:t>60</a:t>
            </a:r>
            <a:r>
              <a:rPr lang="en-US" strike="sngStrike" dirty="0" smtClean="0"/>
              <a:t>, cat</a:t>
            </a:r>
            <a:endParaRPr lang="en-US" strike="sngStrike" dirty="0"/>
          </a:p>
          <a:p>
            <a:pPr marL="514350" indent="-514350">
              <a:buFont typeface="Arial" panose="020B0604020202020204" pitchFamily="34" charset="0"/>
              <a:buAutoNum type="arabicPeriod"/>
            </a:pPr>
            <a:r>
              <a:rPr lang="ru-RU" dirty="0" smtClean="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 + </a:t>
            </a:r>
            <a:r>
              <a:rPr lang="ru-RU" dirty="0" smtClean="0"/>
              <a:t>Фильтрация</a:t>
            </a:r>
            <a:endParaRPr lang="ru-RU" dirty="0"/>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smtClean="0">
                <a:solidFill>
                  <a:schemeClr val="accent1"/>
                </a:solidFill>
              </a:rPr>
              <a:t>Топ М сообщений = взять первое и </a:t>
            </a:r>
            <a:r>
              <a:rPr lang="en-US" sz="2800" dirty="0" smtClean="0">
                <a:solidFill>
                  <a:schemeClr val="accent1"/>
                </a:solidFill>
              </a:rPr>
              <a:t>M</a:t>
            </a:r>
            <a:r>
              <a:rPr lang="ru-RU" sz="2800" dirty="0" smtClean="0">
                <a:solidFill>
                  <a:schemeClr val="accent1"/>
                </a:solidFill>
              </a:rPr>
              <a:t> раз перейти к следующему</a:t>
            </a:r>
            <a:r>
              <a:rPr lang="en-US" sz="2800" dirty="0" smtClean="0">
                <a:solidFill>
                  <a:schemeClr val="accent1"/>
                </a:solidFill>
              </a:rPr>
              <a:t>: </a:t>
            </a:r>
            <a:r>
              <a:rPr lang="en-US" sz="2800" dirty="0" smtClean="0"/>
              <a:t>O(M + </a:t>
            </a:r>
            <a:r>
              <a:rPr lang="en-US" sz="2800" dirty="0" err="1" smtClean="0"/>
              <a:t>logN</a:t>
            </a:r>
            <a:r>
              <a:rPr lang="en-US" sz="2800" dirty="0" smtClean="0"/>
              <a:t>)</a:t>
            </a:r>
          </a:p>
          <a:p>
            <a:pPr marL="457200" indent="-457200">
              <a:buFont typeface="Arial" panose="020B0604020202020204" pitchFamily="34" charset="0"/>
              <a:buChar char="•"/>
            </a:pPr>
            <a:r>
              <a:rPr lang="ru-RU" sz="2800" dirty="0" smtClean="0">
                <a:solidFill>
                  <a:schemeClr val="accent1"/>
                </a:solidFill>
              </a:rPr>
              <a:t>Топ </a:t>
            </a:r>
            <a:r>
              <a:rPr lang="en-US" sz="2800" dirty="0" smtClean="0">
                <a:solidFill>
                  <a:schemeClr val="accent1"/>
                </a:solidFill>
              </a:rPr>
              <a:t>M</a:t>
            </a:r>
            <a:r>
              <a:rPr lang="ru-RU" sz="2800" dirty="0" smtClean="0">
                <a:solidFill>
                  <a:schemeClr val="accent1"/>
                </a:solidFill>
              </a:rPr>
              <a:t> без картинок = взять первое и, пропуская картинки, переходить к следующему, пока не наберем </a:t>
            </a:r>
            <a:r>
              <a:rPr lang="en-US" sz="2800" dirty="0" smtClean="0">
                <a:solidFill>
                  <a:schemeClr val="accent1"/>
                </a:solidFill>
              </a:rPr>
              <a:t>M</a:t>
            </a:r>
            <a:r>
              <a:rPr lang="ru-RU" sz="2800" dirty="0" smtClean="0">
                <a:solidFill>
                  <a:schemeClr val="accent1"/>
                </a:solidFill>
              </a:rPr>
              <a:t> в результат: </a:t>
            </a:r>
            <a:r>
              <a:rPr lang="en-US" sz="2800" dirty="0" smtClean="0"/>
              <a:t>O(M + K </a:t>
            </a:r>
            <a:r>
              <a:rPr lang="en-US" sz="2800" dirty="0"/>
              <a:t>+ </a:t>
            </a:r>
            <a:r>
              <a:rPr lang="en-US" sz="2800" dirty="0" err="1" smtClean="0"/>
              <a:t>logN</a:t>
            </a:r>
            <a:r>
              <a:rPr lang="en-US" sz="2800" dirty="0" smtClean="0"/>
              <a:t>)</a:t>
            </a:r>
            <a:r>
              <a:rPr lang="ru-RU" sz="2800" dirty="0" smtClean="0"/>
              <a:t>,</a:t>
            </a:r>
            <a:br>
              <a:rPr lang="ru-RU" sz="2800" dirty="0" smtClean="0"/>
            </a:br>
            <a:r>
              <a:rPr lang="en-US" sz="2800" dirty="0" smtClean="0"/>
              <a:t>K –</a:t>
            </a:r>
            <a:r>
              <a:rPr lang="ru-RU" sz="2800" dirty="0" smtClean="0"/>
              <a:t> количество сообщений с картинками</a:t>
            </a:r>
            <a:br>
              <a:rPr lang="ru-RU" sz="2800" dirty="0" smtClean="0"/>
            </a:br>
            <a:r>
              <a:rPr lang="ru-RU" sz="2800" dirty="0" smtClean="0"/>
              <a:t>в первых </a:t>
            </a:r>
            <a:r>
              <a:rPr lang="en-US" sz="2800" dirty="0" smtClean="0"/>
              <a:t>M + K </a:t>
            </a:r>
            <a:r>
              <a:rPr lang="ru-RU" sz="2800" dirty="0" smtClean="0"/>
              <a:t>сообщениях.</a:t>
            </a:r>
            <a:r>
              <a:rPr lang="en-US" sz="2800" dirty="0" smtClean="0"/>
              <a:t> </a:t>
            </a:r>
            <a:br>
              <a:rPr lang="en-US" sz="2800" dirty="0" smtClean="0"/>
            </a:br>
            <a:r>
              <a:rPr lang="ru-RU" sz="2800" dirty="0" smtClean="0"/>
              <a:t>Если мы знаем, что К мало, то хорошо</a:t>
            </a:r>
            <a:endParaRPr lang="ru-RU" sz="2800" dirty="0"/>
          </a:p>
        </p:txBody>
      </p:sp>
    </p:spTree>
    <p:extLst>
      <p:ext uri="{BB962C8B-B14F-4D97-AF65-F5344CB8AC3E}">
        <p14:creationId xmlns:p14="http://schemas.microsoft.com/office/powerpoint/2010/main" val="12200822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Показать последние </a:t>
            </a:r>
            <a:r>
              <a:rPr lang="en-US" dirty="0" smtClean="0"/>
              <a:t>T</a:t>
            </a:r>
            <a:r>
              <a:rPr lang="ru-RU" dirty="0" smtClean="0"/>
              <a:t> сообщений из заданного </a:t>
            </a:r>
            <a:r>
              <a:rPr lang="ru-RU" dirty="0" err="1" smtClean="0"/>
              <a:t>треда</a:t>
            </a:r>
            <a:r>
              <a:rPr lang="ru-RU" dirty="0" smtClean="0"/>
              <a:t> обсуждений</a:t>
            </a:r>
          </a:p>
          <a:p>
            <a:pPr marL="457200" indent="-457200">
              <a:buFont typeface="Arial" panose="020B0604020202020204" pitchFamily="34" charset="0"/>
              <a:buChar char="•"/>
            </a:pPr>
            <a:r>
              <a:rPr lang="ru-RU" dirty="0" err="1" smtClean="0"/>
              <a:t>Тредов</a:t>
            </a:r>
            <a:r>
              <a:rPr lang="ru-RU" dirty="0" smtClean="0"/>
              <a:t> много</a:t>
            </a:r>
          </a:p>
          <a:p>
            <a:pPr marL="457200" indent="-457200">
              <a:buFont typeface="Arial" panose="020B0604020202020204" pitchFamily="34" charset="0"/>
              <a:buChar char="•"/>
            </a:pPr>
            <a:r>
              <a:rPr lang="ru-RU" dirty="0" smtClean="0"/>
              <a:t>Могут обратиться как к старому </a:t>
            </a:r>
            <a:r>
              <a:rPr lang="ru-RU" dirty="0" err="1" smtClean="0"/>
              <a:t>треду</a:t>
            </a:r>
            <a:r>
              <a:rPr lang="ru-RU" dirty="0" smtClean="0"/>
              <a:t>, </a:t>
            </a:r>
            <a:br>
              <a:rPr lang="ru-RU" dirty="0" smtClean="0"/>
            </a:br>
            <a:r>
              <a:rPr lang="ru-RU" dirty="0" smtClean="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Составные индексы</a:t>
            </a:r>
            <a:endParaRPr lang="en-US" dirty="0"/>
          </a:p>
        </p:txBody>
      </p:sp>
      <p:sp>
        <p:nvSpPr>
          <p:cNvPr id="4" name="Объект 3"/>
          <p:cNvSpPr>
            <a:spLocks noGrp="1"/>
          </p:cNvSpPr>
          <p:nvPr>
            <p:ph sz="quarter" idx="11"/>
          </p:nvPr>
        </p:nvSpPr>
        <p:spPr/>
        <p:txBody>
          <a:bodyPr/>
          <a:lstStyle/>
          <a:p>
            <a:r>
              <a:rPr lang="en-US" dirty="0" err="1" smtClean="0"/>
              <a:t>TopicId</a:t>
            </a:r>
            <a:r>
              <a:rPr lang="en-US" dirty="0" smtClean="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smtClean="0"/>
              <a:t>Найти последние сообщения в топике </a:t>
            </a:r>
            <a:r>
              <a:rPr lang="en-US" dirty="0" smtClean="0"/>
              <a:t>6:</a:t>
            </a:r>
          </a:p>
          <a:p>
            <a:endParaRPr lang="en-US" dirty="0" smtClean="0"/>
          </a:p>
          <a:p>
            <a:r>
              <a:rPr lang="ru-RU" dirty="0" smtClean="0"/>
              <a:t>Найти левую границу</a:t>
            </a:r>
            <a:br>
              <a:rPr lang="ru-RU" dirty="0" smtClean="0"/>
            </a:br>
            <a:r>
              <a:rPr lang="en-US" dirty="0" smtClean="0"/>
              <a:t>(</a:t>
            </a:r>
            <a:r>
              <a:rPr lang="ru-RU" dirty="0" smtClean="0"/>
              <a:t>6</a:t>
            </a:r>
            <a:r>
              <a:rPr lang="en-US" dirty="0" smtClean="0"/>
              <a:t>, </a:t>
            </a:r>
            <a:r>
              <a:rPr lang="en-US" dirty="0" err="1" smtClean="0"/>
              <a:t>Date.MaxValue</a:t>
            </a:r>
            <a:r>
              <a:rPr lang="ru-RU" dirty="0" smtClean="0"/>
              <a:t>), и взять </a:t>
            </a:r>
            <a:r>
              <a:rPr lang="en-US" dirty="0" smtClean="0"/>
              <a:t>M</a:t>
            </a:r>
            <a:r>
              <a:rPr lang="ru-RU" dirty="0"/>
              <a:t> </a:t>
            </a:r>
            <a:r>
              <a:rPr lang="ru-RU" dirty="0" smtClean="0"/>
              <a:t>предыдущих значений, пока </a:t>
            </a:r>
            <a:r>
              <a:rPr lang="en-US" dirty="0" err="1" smtClean="0"/>
              <a:t>TopicId</a:t>
            </a:r>
            <a:r>
              <a:rPr lang="ru-RU" dirty="0" smtClean="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u="sng" dirty="0" smtClean="0"/>
              <a:t>Unordered</a:t>
            </a:r>
            <a:r>
              <a:rPr lang="en-US" dirty="0" smtClean="0"/>
              <a:t> 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smtClean="0"/>
              <a:t>Messages:</a:t>
            </a:r>
          </a:p>
          <a:p>
            <a:pPr marL="1200095" lvl="1" indent="-457200"/>
            <a:r>
              <a:rPr lang="en-US" u="sng" dirty="0" smtClean="0"/>
              <a:t>Unordered</a:t>
            </a:r>
            <a:r>
              <a:rPr lang="en-US" dirty="0" smtClean="0"/>
              <a:t> index on </a:t>
            </a:r>
            <a:r>
              <a:rPr lang="en-US" dirty="0" err="1" smtClean="0">
                <a:solidFill>
                  <a:schemeClr val="accent1"/>
                </a:solidFill>
              </a:rPr>
              <a:t>MessageId</a:t>
            </a:r>
            <a:endParaRPr lang="en-US" dirty="0" smtClean="0">
              <a:solidFill>
                <a:schemeClr val="accent1"/>
              </a:solidFill>
            </a:endParaRPr>
          </a:p>
          <a:p>
            <a:pPr marL="1200095" lvl="1" indent="-457200"/>
            <a:r>
              <a:rPr lang="en-US" u="sng" dirty="0"/>
              <a:t>O</a:t>
            </a:r>
            <a:r>
              <a:rPr lang="en-US" u="sng" dirty="0" smtClean="0"/>
              <a:t>rdered</a:t>
            </a:r>
            <a:r>
              <a:rPr lang="en-US" dirty="0" smtClean="0"/>
              <a:t> </a:t>
            </a:r>
            <a:r>
              <a:rPr lang="en-US" dirty="0"/>
              <a:t>index on </a:t>
            </a:r>
            <a:r>
              <a:rPr lang="en-US" dirty="0" smtClean="0">
                <a:solidFill>
                  <a:schemeClr val="accent1"/>
                </a:solidFill>
              </a:rPr>
              <a:t>Likes</a:t>
            </a:r>
            <a:endParaRPr lang="en-US" dirty="0">
              <a:solidFill>
                <a:schemeClr val="accent1"/>
              </a:solidFill>
            </a:endParaRPr>
          </a:p>
          <a:p>
            <a:pPr marL="1200095" lvl="1" indent="-457200"/>
            <a:r>
              <a:rPr lang="en-US" b="1" u="sng" dirty="0"/>
              <a:t>Ordered</a:t>
            </a:r>
            <a:r>
              <a:rPr lang="en-US" b="1" dirty="0"/>
              <a:t> index on </a:t>
            </a:r>
            <a:r>
              <a:rPr lang="en-US" b="1" dirty="0" err="1" smtClean="0">
                <a:solidFill>
                  <a:schemeClr val="accent1"/>
                </a:solidFill>
              </a:rPr>
              <a:t>TopicId</a:t>
            </a:r>
            <a:r>
              <a:rPr lang="en-US" b="1" dirty="0" smtClean="0">
                <a:solidFill>
                  <a:schemeClr val="accent1"/>
                </a:solidFill>
              </a:rPr>
              <a:t>, </a:t>
            </a:r>
            <a:r>
              <a:rPr lang="en-US" b="1" dirty="0" err="1" smtClean="0">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smtClean="0"/>
              <a:t>Составной индекс</a:t>
            </a:r>
            <a:endParaRPr lang="ru-RU" dirty="0"/>
          </a:p>
        </p:txBody>
      </p:sp>
    </p:spTree>
    <p:extLst>
      <p:ext uri="{BB962C8B-B14F-4D97-AF65-F5344CB8AC3E}">
        <p14:creationId xmlns:p14="http://schemas.microsoft.com/office/powerpoint/2010/main" val="186428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Классификация БД</a:t>
            </a:r>
            <a:endParaRPr lang="ru-RU" dirty="0"/>
          </a:p>
        </p:txBody>
      </p:sp>
    </p:spTree>
    <p:extLst>
      <p:ext uri="{BB962C8B-B14F-4D97-AF65-F5344CB8AC3E}">
        <p14:creationId xmlns:p14="http://schemas.microsoft.com/office/powerpoint/2010/main" val="3104559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Стратегия поиска в БД</a:t>
            </a:r>
          </a:p>
          <a:p>
            <a:pPr marL="457200" indent="-457200">
              <a:buFont typeface="Arial" panose="020B0604020202020204" pitchFamily="34" charset="0"/>
              <a:buChar char="•"/>
            </a:pPr>
            <a:r>
              <a:rPr lang="ru-RU" dirty="0" smtClean="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smtClean="0"/>
              <a:t>Выводы ПО ПРОЕКТИРОВАНИЮ</a:t>
            </a:r>
            <a:endParaRPr lang="ru-RU" dirty="0"/>
          </a:p>
        </p:txBody>
      </p:sp>
    </p:spTree>
    <p:extLst>
      <p:ext uri="{BB962C8B-B14F-4D97-AF65-F5344CB8AC3E}">
        <p14:creationId xmlns:p14="http://schemas.microsoft.com/office/powerpoint/2010/main" val="398152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smtClean="0"/>
              <a:t>Максимально сильно сузить выборку </a:t>
            </a:r>
            <a:br>
              <a:rPr lang="ru-RU" dirty="0" smtClean="0"/>
            </a:br>
            <a:r>
              <a:rPr lang="ru-RU" dirty="0" smtClean="0"/>
              <a:t>с помощью поиска по индексу до малого числа документов</a:t>
            </a:r>
          </a:p>
          <a:p>
            <a:pPr marL="514350" indent="-514350">
              <a:buFont typeface="+mj-lt"/>
              <a:buAutoNum type="arabicPeriod"/>
            </a:pPr>
            <a:r>
              <a:rPr lang="ru-RU" dirty="0" smtClean="0"/>
              <a:t>Отфильтровать оставшееся</a:t>
            </a:r>
          </a:p>
          <a:p>
            <a:endParaRPr lang="ru-RU" dirty="0" smtClean="0"/>
          </a:p>
          <a:p>
            <a:r>
              <a:rPr lang="ru-RU" dirty="0" smtClean="0"/>
              <a:t>Идеально, если поиски будут происходить по</a:t>
            </a:r>
            <a:r>
              <a:rPr lang="en-US" dirty="0" smtClean="0"/>
              <a:t> </a:t>
            </a:r>
            <a:r>
              <a:rPr lang="ru-RU" dirty="0" smtClean="0"/>
              <a:t>точечному, известному ключу</a:t>
            </a:r>
            <a:endParaRPr lang="ru-RU" dirty="0"/>
          </a:p>
        </p:txBody>
      </p:sp>
      <p:sp>
        <p:nvSpPr>
          <p:cNvPr id="3" name="Заголовок 2"/>
          <p:cNvSpPr>
            <a:spLocks noGrp="1"/>
          </p:cNvSpPr>
          <p:nvPr>
            <p:ph type="title"/>
          </p:nvPr>
        </p:nvSpPr>
        <p:spPr/>
        <p:txBody>
          <a:bodyPr/>
          <a:lstStyle/>
          <a:p>
            <a:r>
              <a:rPr lang="ru-RU" dirty="0" smtClean="0"/>
              <a:t>Стратегия ПОИСКА В </a:t>
            </a:r>
            <a:r>
              <a:rPr lang="ru-RU" dirty="0" err="1" smtClean="0"/>
              <a:t>бд</a:t>
            </a:r>
            <a:endParaRPr lang="ru-RU" dirty="0"/>
          </a:p>
        </p:txBody>
      </p:sp>
    </p:spTree>
    <p:extLst>
      <p:ext uri="{BB962C8B-B14F-4D97-AF65-F5344CB8AC3E}">
        <p14:creationId xmlns:p14="http://schemas.microsoft.com/office/powerpoint/2010/main" val="9570460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smtClean="0"/>
              <a:t>Заранее выяснить какие запросы БД должна уметь обрабатывать эффективно</a:t>
            </a:r>
          </a:p>
          <a:p>
            <a:pPr marL="514350" indent="-514350">
              <a:buFont typeface="+mj-lt"/>
              <a:buAutoNum type="arabicPeriod"/>
            </a:pPr>
            <a:r>
              <a:rPr lang="ru-RU" dirty="0" smtClean="0"/>
              <a:t>Понять, какие будут коллекции</a:t>
            </a:r>
          </a:p>
          <a:p>
            <a:pPr marL="514350" indent="-514350">
              <a:buFont typeface="+mj-lt"/>
              <a:buAutoNum type="arabicPeriod"/>
            </a:pPr>
            <a:r>
              <a:rPr lang="ru-RU" dirty="0" smtClean="0"/>
              <a:t>Спланировать, где нужны индексы</a:t>
            </a:r>
          </a:p>
          <a:p>
            <a:pPr marL="514350" indent="-514350">
              <a:buFont typeface="+mj-lt"/>
              <a:buAutoNum type="arabicPeriod"/>
            </a:pPr>
            <a:r>
              <a:rPr lang="ru-RU" dirty="0" smtClean="0"/>
              <a:t>А где можно просто отфильтровать, опираясь на знание природы данных и сэкономить на</a:t>
            </a:r>
            <a:r>
              <a:rPr lang="en-US" dirty="0" smtClean="0"/>
              <a:t> </a:t>
            </a:r>
            <a:r>
              <a:rPr lang="ru-RU" dirty="0" smtClean="0"/>
              <a:t>индексах</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smtClean="0"/>
              <a:t>Стратегия Проектирования структуры БД</a:t>
            </a:r>
            <a:endParaRPr lang="ru-RU" sz="3600" dirty="0"/>
          </a:p>
        </p:txBody>
      </p:sp>
    </p:spTree>
    <p:extLst>
      <p:ext uri="{BB962C8B-B14F-4D97-AF65-F5344CB8AC3E}">
        <p14:creationId xmlns:p14="http://schemas.microsoft.com/office/powerpoint/2010/main" val="19525394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Понимать </a:t>
            </a:r>
            <a:r>
              <a:rPr lang="ru-RU" dirty="0"/>
              <a:t>специфику своих </a:t>
            </a:r>
            <a:r>
              <a:rPr lang="ru-RU" dirty="0" smtClean="0"/>
              <a:t>потребностей</a:t>
            </a:r>
            <a:endParaRPr lang="ru-RU" dirty="0"/>
          </a:p>
          <a:p>
            <a:pPr marL="457200" indent="-457200">
              <a:buFont typeface="Arial" panose="020B0604020202020204" pitchFamily="34" charset="0"/>
              <a:buChar char="•"/>
            </a:pPr>
            <a:r>
              <a:rPr lang="ru-RU" dirty="0"/>
              <a:t>Понимать ограничения и сильные стороны разных </a:t>
            </a:r>
            <a:r>
              <a:rPr lang="ru-RU" dirty="0" smtClean="0"/>
              <a:t>СУБД</a:t>
            </a:r>
          </a:p>
          <a:p>
            <a:pPr marL="457200" indent="-457200">
              <a:buFont typeface="Arial" panose="020B0604020202020204" pitchFamily="34" charset="0"/>
              <a:buChar char="•"/>
            </a:pPr>
            <a:r>
              <a:rPr lang="ru-RU" dirty="0" smtClean="0"/>
              <a:t>Возможно, даже </a:t>
            </a:r>
            <a:r>
              <a:rPr lang="ru-RU" dirty="0"/>
              <a:t>и</a:t>
            </a:r>
            <a:r>
              <a:rPr lang="ru-RU" dirty="0" smtClean="0"/>
              <a:t>спользовать несколько СУБД в одном проекте</a:t>
            </a:r>
          </a:p>
          <a:p>
            <a:pPr marL="457200" indent="-457200">
              <a:buFont typeface="Arial" panose="020B0604020202020204" pitchFamily="34" charset="0"/>
              <a:buChar char="•"/>
            </a:pPr>
            <a:r>
              <a:rPr lang="ru-RU" dirty="0" smtClean="0"/>
              <a:t>Это умение приходит с опытом и кругозором</a:t>
            </a:r>
            <a:endParaRPr lang="ru-RU" dirty="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err="1" smtClean="0"/>
              <a:t>сТРАТЕГИЯ</a:t>
            </a:r>
            <a:r>
              <a:rPr lang="ru-RU" dirty="0" smtClean="0"/>
              <a:t> Выбора БД</a:t>
            </a:r>
            <a:endParaRPr lang="ru-RU" dirty="0"/>
          </a:p>
        </p:txBody>
      </p:sp>
    </p:spTree>
    <p:extLst>
      <p:ext uri="{BB962C8B-B14F-4D97-AF65-F5344CB8AC3E}">
        <p14:creationId xmlns:p14="http://schemas.microsoft.com/office/powerpoint/2010/main" val="14899506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 проектирования БД</a:t>
            </a:r>
            <a:endParaRPr lang="ru-RU" dirty="0"/>
          </a:p>
        </p:txBody>
      </p:sp>
    </p:spTree>
    <p:extLst>
      <p:ext uri="{BB962C8B-B14F-4D97-AF65-F5344CB8AC3E}">
        <p14:creationId xmlns:p14="http://schemas.microsoft.com/office/powerpoint/2010/main" val="6174108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Сервис для отелей</a:t>
            </a:r>
            <a:endParaRPr lang="ru-RU" dirty="0"/>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solidFill>
                  <a:srgbClr val="0000FF"/>
                </a:solidFill>
                <a:latin typeface="Consolas" panose="020B0609020204030204" pitchFamily="49" charset="0"/>
              </a:rPr>
              <a:t>public interface </a:t>
            </a:r>
            <a:r>
              <a:rPr lang="en-US" sz="1800" dirty="0" err="1" smtClean="0">
                <a:solidFill>
                  <a:srgbClr val="0000FF"/>
                </a:solidFill>
                <a:latin typeface="Consolas" panose="020B0609020204030204" pitchFamily="49" charset="0"/>
              </a:rPr>
              <a:t>IHotelRepository</a:t>
            </a:r>
            <a:endParaRPr lang="ru-RU" sz="1800" dirty="0" smtClean="0">
              <a:latin typeface="Consolas" panose="020B0609020204030204" pitchFamily="49" charset="0"/>
            </a:endParaRPr>
          </a:p>
          <a:p>
            <a:r>
              <a:rPr lang="en-US" sz="1800" dirty="0" smtClean="0">
                <a:latin typeface="Consolas" panose="020B0609020204030204" pitchFamily="49" charset="0"/>
              </a:rPr>
              <a:t>{</a:t>
            </a: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AddHotel</a:t>
            </a:r>
            <a:r>
              <a:rPr lang="en-US" sz="1800" dirty="0" smtClean="0">
                <a:latin typeface="Consolas" panose="020B0609020204030204" pitchFamily="49" charset="0"/>
              </a:rPr>
              <a:t>(</a:t>
            </a:r>
            <a:r>
              <a:rPr lang="en-US" sz="1800" dirty="0" smtClean="0">
                <a:solidFill>
                  <a:srgbClr val="0000FF"/>
                </a:solidFill>
                <a:latin typeface="Consolas" panose="020B0609020204030204" pitchFamily="49" charset="0"/>
              </a:rPr>
              <a:t>string</a:t>
            </a:r>
            <a:r>
              <a:rPr lang="en-US" sz="1800" dirty="0" smtClean="0">
                <a:latin typeface="Consolas" panose="020B0609020204030204" pitchFamily="49" charset="0"/>
              </a:rPr>
              <a:t> name);</a:t>
            </a: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RemoveHotel</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a:latin typeface="Consolas" panose="020B0609020204030204" pitchFamily="49" charset="0"/>
              </a:rPr>
              <a:t>);</a:t>
            </a:r>
            <a:r>
              <a:rPr lang="en-US" sz="1800" dirty="0" smtClean="0">
                <a:solidFill>
                  <a:srgbClr val="0000FF"/>
                </a:solidFill>
                <a:latin typeface="Consolas" panose="020B0609020204030204" pitchFamily="49" charset="0"/>
              </a:rPr>
              <a:t> </a:t>
            </a:r>
          </a:p>
          <a:p>
            <a:r>
              <a:rPr lang="en-US"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latin typeface="Consolas" panose="020B0609020204030204" pitchFamily="49" charset="0"/>
              </a:rPr>
              <a:t> </a:t>
            </a:r>
            <a:r>
              <a:rPr lang="en-US" sz="1800" dirty="0" err="1" smtClean="0">
                <a:latin typeface="Consolas" panose="020B0609020204030204" pitchFamily="49" charset="0"/>
              </a:rPr>
              <a:t>roomDescription</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RentRoom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from,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a:t>
            </a:r>
            <a:r>
              <a:rPr lang="en-US" sz="1800" dirty="0" smtClean="0">
                <a:latin typeface="Consolas" panose="020B0609020204030204" pitchFamily="49" charset="0"/>
              </a:rPr>
              <a:t>uests);</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GetArrivedGuests</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day);</a:t>
            </a:r>
          </a:p>
          <a:p>
            <a:r>
              <a:rPr lang="en-US" sz="1800" dirty="0" smtClean="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GetRoomSchedule</a:t>
            </a:r>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solidFill>
                  <a:srgbClr val="0000FF"/>
                </a:solidFill>
                <a:latin typeface="Consolas" panose="020B0609020204030204" pitchFamily="49" charset="0"/>
              </a:rPr>
              <a: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GetFreeRooms</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a:t>
            </a:r>
            <a:r>
              <a:rPr lang="en-US" sz="1800" dirty="0">
                <a:latin typeface="Consolas" panose="020B0609020204030204" pitchFamily="49" charset="0"/>
              </a:rPr>
              <a:t>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a:t>
            </a:r>
          </a:p>
          <a:p>
            <a:r>
              <a:rPr lang="ru-RU" dirty="0" smtClean="0"/>
              <a:t>Проектировать будем тут: </a:t>
            </a:r>
            <a:r>
              <a:rPr lang="en-US" dirty="0" smtClean="0">
                <a:hlinkClick r:id="rId3"/>
              </a:rPr>
              <a:t>http://bit.ly/db-shpora</a:t>
            </a:r>
            <a:r>
              <a:rPr lang="ru-RU" dirty="0" smtClean="0"/>
              <a:t> </a:t>
            </a:r>
            <a:endParaRPr lang="ru-RU" dirty="0"/>
          </a:p>
        </p:txBody>
      </p:sp>
    </p:spTree>
    <p:extLst>
      <p:ext uri="{BB962C8B-B14F-4D97-AF65-F5344CB8AC3E}">
        <p14:creationId xmlns:p14="http://schemas.microsoft.com/office/powerpoint/2010/main" val="13929953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smtClean="0"/>
              <a:t>Фиксируем результат проектирования в документе</a:t>
            </a:r>
          </a:p>
          <a:p>
            <a:pPr marL="457200" indent="-457200">
              <a:buFont typeface="Arial" panose="020B0604020202020204" pitchFamily="34" charset="0"/>
              <a:buChar char="•"/>
            </a:pPr>
            <a:r>
              <a:rPr lang="ru-RU" dirty="0" smtClean="0"/>
              <a:t>Описываем коллекцию как набор полей</a:t>
            </a:r>
          </a:p>
          <a:p>
            <a:pPr marL="457200" indent="-457200">
              <a:buFont typeface="Arial" panose="020B0604020202020204" pitchFamily="34" charset="0"/>
              <a:buChar char="•"/>
            </a:pPr>
            <a:r>
              <a:rPr lang="ru-RU" dirty="0" smtClean="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smtClean="0"/>
              <a:t>Указываем, какой индекс: </a:t>
            </a:r>
            <a:r>
              <a:rPr lang="en-US" dirty="0" smtClean="0"/>
              <a:t>ordered/unordered</a:t>
            </a:r>
          </a:p>
          <a:p>
            <a:pPr marL="457200" indent="-457200">
              <a:buFont typeface="Arial" panose="020B0604020202020204" pitchFamily="34" charset="0"/>
              <a:buChar char="•"/>
            </a:pPr>
            <a:r>
              <a:rPr lang="ru-RU" dirty="0" smtClean="0"/>
              <a:t>Отмечаем поле для первичного ключа</a:t>
            </a:r>
          </a:p>
          <a:p>
            <a:pPr marL="457200" indent="-457200">
              <a:buFont typeface="Arial" panose="020B0604020202020204" pitchFamily="34" charset="0"/>
              <a:buChar char="•"/>
            </a:pPr>
            <a:r>
              <a:rPr lang="ru-RU" dirty="0" smtClean="0"/>
              <a:t>Запросы описываем словами</a:t>
            </a:r>
            <a:br>
              <a:rPr lang="ru-RU" dirty="0" smtClean="0"/>
            </a:br>
            <a:r>
              <a:rPr lang="ru-RU" dirty="0" smtClean="0"/>
              <a:t>Коротко и ясно, как и где происходит запрос</a:t>
            </a:r>
            <a:endParaRPr lang="ru-RU" dirty="0"/>
          </a:p>
        </p:txBody>
      </p:sp>
      <p:sp>
        <p:nvSpPr>
          <p:cNvPr id="3" name="Заголовок 2"/>
          <p:cNvSpPr>
            <a:spLocks noGrp="1"/>
          </p:cNvSpPr>
          <p:nvPr>
            <p:ph type="title"/>
          </p:nvPr>
        </p:nvSpPr>
        <p:spPr/>
        <p:txBody>
          <a:bodyPr/>
          <a:lstStyle/>
          <a:p>
            <a:r>
              <a:rPr lang="ru-RU" dirty="0" smtClean="0"/>
              <a:t>Как Проектировать БД?</a:t>
            </a:r>
            <a:endParaRPr lang="ru-RU" dirty="0"/>
          </a:p>
        </p:txBody>
      </p:sp>
    </p:spTree>
    <p:extLst>
      <p:ext uri="{BB962C8B-B14F-4D97-AF65-F5344CB8AC3E}">
        <p14:creationId xmlns:p14="http://schemas.microsoft.com/office/powerpoint/2010/main" val="1965816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a:t>
            </a:r>
            <a:r>
              <a:rPr lang="ru-RU" dirty="0" smtClean="0"/>
              <a:t>«отели»</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p>
          <a:p>
            <a:pPr marL="457200" indent="-457200">
              <a:buFont typeface="Arial" panose="020B0604020202020204" pitchFamily="34" charset="0"/>
              <a:buChar char="•"/>
            </a:pPr>
            <a:r>
              <a:rPr lang="ru-RU" dirty="0" smtClean="0"/>
              <a:t>Где хранить комнаты?</a:t>
            </a:r>
          </a:p>
          <a:p>
            <a:pPr marL="457200" indent="-457200">
              <a:buFont typeface="Arial" panose="020B0604020202020204" pitchFamily="34" charset="0"/>
              <a:buChar char="•"/>
            </a:pPr>
            <a:r>
              <a:rPr lang="ru-RU" dirty="0" smtClean="0"/>
              <a:t>Сделаем еще коллекцию «комнаты»</a:t>
            </a:r>
          </a:p>
          <a:p>
            <a:pPr marL="457200" indent="-457200">
              <a:buFont typeface="Arial" panose="020B0604020202020204" pitchFamily="34" charset="0"/>
              <a:buChar char="•"/>
            </a:pPr>
            <a:r>
              <a:rPr lang="ru-RU" dirty="0" smtClean="0"/>
              <a:t>Флаг «доступности» комнаты</a:t>
            </a:r>
            <a:endParaRPr lang="ru-RU" dirty="0"/>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smtClean="0">
                <a:solidFill>
                  <a:srgbClr val="0000FF"/>
                </a:solidFill>
                <a:latin typeface="Consolas" panose="020B0609020204030204" pitchFamily="49" charset="0"/>
              </a:rPr>
              <a:t>RoomId</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AddRoom</a:t>
            </a:r>
            <a:r>
              <a:rPr lang="en-US" dirty="0" smtClean="0">
                <a:latin typeface="Consolas" panose="020B0609020204030204" pitchFamily="49" charset="0"/>
              </a:rPr>
              <a:t>(</a:t>
            </a:r>
            <a:endParaRPr lang="ru-RU" dirty="0" smtClean="0">
              <a:latin typeface="Consolas" panose="020B0609020204030204" pitchFamily="49" charset="0"/>
            </a:endParaRP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HotelId</a:t>
            </a:r>
            <a:r>
              <a:rPr lang="en-US" dirty="0" smtClean="0">
                <a:solidFill>
                  <a:srgbClr val="0000FF"/>
                </a:solidFill>
                <a:latin typeface="Consolas" panose="020B0609020204030204" pitchFamily="49" charset="0"/>
              </a:rPr>
              <a:t> </a:t>
            </a:r>
            <a:r>
              <a:rPr lang="en-US" dirty="0" err="1" smtClean="0">
                <a:latin typeface="Consolas" panose="020B0609020204030204" pitchFamily="49" charset="0"/>
              </a:rPr>
              <a:t>hotelId</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RoomDescription</a:t>
            </a:r>
            <a:r>
              <a:rPr lang="en-US" dirty="0" smtClean="0">
                <a:latin typeface="Consolas" panose="020B0609020204030204" pitchFamily="49" charset="0"/>
              </a:rPr>
              <a:t> </a:t>
            </a:r>
            <a:r>
              <a:rPr lang="en-US" dirty="0" err="1" smtClean="0">
                <a:latin typeface="Consolas" panose="020B0609020204030204" pitchFamily="49" charset="0"/>
              </a:rPr>
              <a:t>roomDescription</a:t>
            </a:r>
            <a:r>
              <a:rPr lang="en-US" dirty="0" smtClean="0">
                <a:latin typeface="Consolas" panose="020B0609020204030204" pitchFamily="49" charset="0"/>
              </a:rPr>
              <a:t>);</a:t>
            </a:r>
            <a:endParaRPr lang="ru-RU" dirty="0" smtClean="0">
              <a:latin typeface="Consolas" panose="020B0609020204030204" pitchFamily="49" charset="0"/>
            </a:endParaRPr>
          </a:p>
          <a:p>
            <a:endParaRPr lang="en-US" dirty="0" smtClean="0">
              <a:latin typeface="Consolas" panose="020B0609020204030204" pitchFamily="49" charset="0"/>
            </a:endParaRPr>
          </a:p>
          <a:p>
            <a:pPr marL="457200" indent="-457200">
              <a:buFont typeface="Arial" panose="020B0604020202020204" pitchFamily="34" charset="0"/>
              <a:buChar char="•"/>
            </a:pPr>
            <a:r>
              <a:rPr lang="ru-RU" dirty="0" smtClean="0"/>
              <a:t>Добавить комнату в коллекцию «комнаты»</a:t>
            </a:r>
            <a:endParaRPr lang="ru-RU" dirty="0"/>
          </a:p>
          <a:p>
            <a:pPr marL="457200" indent="-457200">
              <a:buFont typeface="Arial" panose="020B0604020202020204" pitchFamily="34" charset="0"/>
              <a:buChar char="•"/>
            </a:pPr>
            <a:r>
              <a:rPr lang="ru-RU" dirty="0" smtClean="0"/>
              <a:t>Привязать комнату к отелю</a:t>
            </a:r>
            <a:endParaRPr lang="ru-RU" dirty="0"/>
          </a:p>
        </p:txBody>
      </p:sp>
      <p:sp>
        <p:nvSpPr>
          <p:cNvPr id="3" name="Заголовок 2"/>
          <p:cNvSpPr>
            <a:spLocks noGrp="1"/>
          </p:cNvSpPr>
          <p:nvPr>
            <p:ph type="title"/>
          </p:nvPr>
        </p:nvSpPr>
        <p:spPr/>
        <p:txBody>
          <a:bodyPr/>
          <a:lstStyle/>
          <a:p>
            <a:r>
              <a:rPr lang="ru-RU" dirty="0" err="1" smtClean="0"/>
              <a:t>пРИМЕР</a:t>
            </a:r>
            <a:r>
              <a:rPr lang="ru-RU" dirty="0" smtClean="0"/>
              <a:t>: Добавление комнаты</a:t>
            </a:r>
            <a:endParaRPr lang="ru-RU" dirty="0"/>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smtClean="0">
                <a:solidFill>
                  <a:srgbClr val="2B91AF"/>
                </a:solidFill>
                <a:latin typeface="Consolas" panose="020B0609020204030204" pitchFamily="49" charset="0"/>
              </a:rPr>
              <a:t>RentRoom</a:t>
            </a:r>
            <a:r>
              <a:rPr lang="en-US" dirty="0" smtClean="0">
                <a:latin typeface="Consolas" panose="020B0609020204030204" pitchFamily="49" charset="0"/>
              </a:rPr>
              <a:t>(</a:t>
            </a:r>
            <a:endParaRPr lang="ru-RU" dirty="0" smtClean="0">
              <a:latin typeface="Consolas" panose="020B0609020204030204" pitchFamily="49" charset="0"/>
            </a:endParaRP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Guest[]</a:t>
            </a:r>
            <a:r>
              <a:rPr lang="en-US" dirty="0" smtClean="0">
                <a:latin typeface="Consolas" panose="020B0609020204030204" pitchFamily="49" charset="0"/>
              </a:rPr>
              <a:t> guests);</a:t>
            </a:r>
            <a:endParaRPr lang="ru-RU" dirty="0" smtClean="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smtClean="0"/>
              <a:t>Скопируйте лист преподавателя </a:t>
            </a:r>
            <a:br>
              <a:rPr lang="ru-RU" dirty="0" smtClean="0"/>
            </a:br>
            <a:r>
              <a:rPr lang="ru-RU" dirty="0" smtClean="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smtClean="0"/>
              <a:t>Задача: Бронирование комнат</a:t>
            </a:r>
            <a:endParaRPr lang="ru-RU" dirty="0"/>
          </a:p>
        </p:txBody>
      </p:sp>
    </p:spTree>
    <p:extLst>
      <p:ext uri="{BB962C8B-B14F-4D97-AF65-F5344CB8AC3E}">
        <p14:creationId xmlns:p14="http://schemas.microsoft.com/office/powerpoint/2010/main" val="268574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Много разных целей —</a:t>
            </a:r>
            <a:br>
              <a:rPr lang="ru-RU" dirty="0" smtClean="0"/>
            </a:br>
            <a:r>
              <a:rPr lang="ru-RU" dirty="0" smtClean="0"/>
              <a:t>Много Различных баз данных</a:t>
            </a:r>
            <a:endParaRPr lang="ru-RU" dirty="0"/>
          </a:p>
        </p:txBody>
      </p:sp>
    </p:spTree>
    <p:extLst>
      <p:ext uri="{BB962C8B-B14F-4D97-AF65-F5344CB8AC3E}">
        <p14:creationId xmlns:p14="http://schemas.microsoft.com/office/powerpoint/2010/main" val="156405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GetArrivedGuests</a:t>
            </a:r>
            <a:r>
              <a:rPr lang="en-US" dirty="0" smtClean="0">
                <a:latin typeface="Consolas" panose="020B0609020204030204" pitchFamily="49" charset="0"/>
              </a:rPr>
              <a:t>(</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day</a:t>
            </a:r>
            <a:r>
              <a:rPr lang="en-US" dirty="0" smtClean="0">
                <a:latin typeface="Consolas" panose="020B0609020204030204" pitchFamily="49" charset="0"/>
              </a:rPr>
              <a:t>)</a:t>
            </a:r>
            <a:endParaRPr lang="en-US" dirty="0">
              <a:latin typeface="Consolas" panose="020B0609020204030204" pitchFamily="49" charset="0"/>
            </a:endParaRPr>
          </a:p>
          <a:p>
            <a:endParaRPr lang="ru-RU" dirty="0"/>
          </a:p>
        </p:txBody>
      </p:sp>
      <p:sp>
        <p:nvSpPr>
          <p:cNvPr id="3" name="Заголовок 2"/>
          <p:cNvSpPr>
            <a:spLocks noGrp="1"/>
          </p:cNvSpPr>
          <p:nvPr>
            <p:ph type="title"/>
          </p:nvPr>
        </p:nvSpPr>
        <p:spPr/>
        <p:txBody>
          <a:bodyPr/>
          <a:lstStyle/>
          <a:p>
            <a:r>
              <a:rPr lang="ru-RU" dirty="0" smtClean="0"/>
              <a:t>Задача: Отчетность в МВД</a:t>
            </a:r>
            <a:endParaRPr lang="ru-RU" dirty="0"/>
          </a:p>
        </p:txBody>
      </p:sp>
    </p:spTree>
    <p:extLst>
      <p:ext uri="{BB962C8B-B14F-4D97-AF65-F5344CB8AC3E}">
        <p14:creationId xmlns:p14="http://schemas.microsoft.com/office/powerpoint/2010/main" val="35885572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Можно попросить СУБД отдать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smtClean="0"/>
              <a:t>Проекции</a:t>
            </a:r>
            <a:endParaRPr lang="en-US" dirty="0"/>
          </a:p>
        </p:txBody>
      </p:sp>
    </p:spTree>
    <p:extLst>
      <p:ext uri="{BB962C8B-B14F-4D97-AF65-F5344CB8AC3E}">
        <p14:creationId xmlns:p14="http://schemas.microsoft.com/office/powerpoint/2010/main" val="7732932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a:t>
            </a:r>
            <a:r>
              <a:rPr lang="en-US" dirty="0" smtClean="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GetRoomSchedule</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a:t>
            </a:r>
            <a:r>
              <a:rPr lang="en-US" dirty="0">
                <a:latin typeface="Consolas" panose="020B0609020204030204" pitchFamily="49" charset="0"/>
              </a:rPr>
              <a:t>;</a:t>
            </a:r>
          </a:p>
          <a:p>
            <a:endParaRPr lang="ru-RU" dirty="0" smtClean="0"/>
          </a:p>
          <a:p>
            <a:r>
              <a:rPr lang="ru-RU" dirty="0" smtClean="0"/>
              <a:t>Запрос должен работать быстро!</a:t>
            </a:r>
            <a:endParaRPr lang="ru-RU" dirty="0"/>
          </a:p>
        </p:txBody>
      </p:sp>
      <p:sp>
        <p:nvSpPr>
          <p:cNvPr id="3" name="Заголовок 2"/>
          <p:cNvSpPr>
            <a:spLocks noGrp="1"/>
          </p:cNvSpPr>
          <p:nvPr>
            <p:ph type="title"/>
          </p:nvPr>
        </p:nvSpPr>
        <p:spPr/>
        <p:txBody>
          <a:bodyPr/>
          <a:lstStyle/>
          <a:p>
            <a:r>
              <a:rPr lang="ru-RU" dirty="0" smtClean="0"/>
              <a:t>Задача: История комнаты</a:t>
            </a:r>
            <a:endParaRPr lang="ru-RU" dirty="0"/>
          </a:p>
        </p:txBody>
      </p:sp>
    </p:spTree>
    <p:extLst>
      <p:ext uri="{BB962C8B-B14F-4D97-AF65-F5344CB8AC3E}">
        <p14:creationId xmlns:p14="http://schemas.microsoft.com/office/powerpoint/2010/main" val="16410239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Можно ли обойтись двумя индексами </a:t>
            </a:r>
            <a:r>
              <a:rPr lang="en-US" dirty="0" smtClean="0"/>
              <a:t/>
            </a:r>
            <a:br>
              <a:rPr lang="en-US" dirty="0" smtClean="0"/>
            </a:br>
            <a:r>
              <a:rPr lang="ru-RU" dirty="0" smtClean="0"/>
              <a:t>на </a:t>
            </a:r>
            <a:r>
              <a:rPr lang="en-US" dirty="0" smtClean="0"/>
              <a:t>From </a:t>
            </a:r>
            <a:r>
              <a:rPr lang="ru-RU" dirty="0" smtClean="0"/>
              <a:t>и на </a:t>
            </a:r>
            <a:r>
              <a:rPr lang="en-US" dirty="0" smtClean="0"/>
              <a:t>To</a:t>
            </a:r>
            <a:r>
              <a:rPr lang="ru-RU" dirty="0" smtClean="0"/>
              <a:t>?</a:t>
            </a:r>
          </a:p>
          <a:p>
            <a:endParaRPr lang="ru-RU" dirty="0"/>
          </a:p>
          <a:p>
            <a:r>
              <a:rPr lang="ru-RU" dirty="0" smtClean="0"/>
              <a:t>С нашей моделью упорядоченного индекса НЕТ!</a:t>
            </a:r>
          </a:p>
          <a:p>
            <a:r>
              <a:rPr lang="ru-RU" dirty="0" smtClean="0"/>
              <a:t>Но можно изобрести структуру данных</a:t>
            </a:r>
            <a:r>
              <a:rPr lang="en-US" dirty="0" smtClean="0"/>
              <a:t> </a:t>
            </a:r>
            <a:r>
              <a:rPr lang="ru-RU" dirty="0" smtClean="0"/>
              <a:t>для индекса, которая сможет</a:t>
            </a:r>
          </a:p>
          <a:p>
            <a:r>
              <a:rPr lang="ru-RU" dirty="0" smtClean="0"/>
              <a:t>Только, скорее всего, в СУБД она не реализована</a:t>
            </a:r>
          </a:p>
        </p:txBody>
      </p:sp>
      <p:sp>
        <p:nvSpPr>
          <p:cNvPr id="3" name="Заголовок 2"/>
          <p:cNvSpPr>
            <a:spLocks noGrp="1"/>
          </p:cNvSpPr>
          <p:nvPr>
            <p:ph type="title"/>
          </p:nvPr>
        </p:nvSpPr>
        <p:spPr>
          <a:xfrm>
            <a:off x="1295470" y="549276"/>
            <a:ext cx="9601064" cy="792163"/>
          </a:xfrm>
        </p:spPr>
        <p:txBody>
          <a:bodyPr/>
          <a:lstStyle/>
          <a:p>
            <a:r>
              <a:rPr lang="ru-RU" sz="4000" dirty="0" smtClean="0"/>
              <a:t>Составной индекс </a:t>
            </a:r>
            <a:r>
              <a:rPr lang="en-US" sz="4000" dirty="0" smtClean="0"/>
              <a:t>vs</a:t>
            </a:r>
            <a:r>
              <a:rPr lang="ru-RU" sz="4000" dirty="0" smtClean="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smtClean="0">
                <a:latin typeface="Consolas" panose="020B0609020204030204" pitchFamily="49" charset="0"/>
              </a:rPr>
              <a:t>(</a:t>
            </a:r>
          </a:p>
          <a:p>
            <a:r>
              <a:rPr lang="en-US" dirty="0">
                <a:latin typeface="Consolas" panose="020B0609020204030204" pitchFamily="49" charset="0"/>
              </a:rPr>
              <a:t>	</a:t>
            </a:r>
            <a:r>
              <a:rPr lang="en-US" dirty="0" err="1" smtClean="0">
                <a:solidFill>
                  <a:srgbClr val="0000FF"/>
                </a:solidFill>
                <a:latin typeface="Consolas" panose="020B0609020204030204" pitchFamily="49" charset="0"/>
              </a:rPr>
              <a:t>HotelId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to);</a:t>
            </a:r>
          </a:p>
          <a:p>
            <a:endParaRPr lang="ru-RU" dirty="0"/>
          </a:p>
        </p:txBody>
      </p:sp>
      <p:sp>
        <p:nvSpPr>
          <p:cNvPr id="3" name="Заголовок 2"/>
          <p:cNvSpPr>
            <a:spLocks noGrp="1"/>
          </p:cNvSpPr>
          <p:nvPr>
            <p:ph type="title"/>
          </p:nvPr>
        </p:nvSpPr>
        <p:spPr/>
        <p:txBody>
          <a:bodyPr/>
          <a:lstStyle/>
          <a:p>
            <a:r>
              <a:rPr lang="ru-RU" dirty="0" smtClean="0"/>
              <a:t>Задача: свободные комнаты</a:t>
            </a:r>
            <a:endParaRPr lang="ru-RU" dirty="0"/>
          </a:p>
        </p:txBody>
      </p:sp>
    </p:spTree>
    <p:extLst>
      <p:ext uri="{BB962C8B-B14F-4D97-AF65-F5344CB8AC3E}">
        <p14:creationId xmlns:p14="http://schemas.microsoft.com/office/powerpoint/2010/main" val="20324956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smtClean="0"/>
              <a:t>(</a:t>
            </a:r>
            <a:r>
              <a:rPr lang="en-US" dirty="0" err="1" smtClean="0"/>
              <a:t>RoomId</a:t>
            </a:r>
            <a:r>
              <a:rPr lang="en-US" dirty="0" smtClean="0"/>
              <a:t>, To)</a:t>
            </a:r>
          </a:p>
          <a:p>
            <a:r>
              <a:rPr lang="en-US" dirty="0" smtClean="0"/>
              <a:t>(</a:t>
            </a:r>
            <a:r>
              <a:rPr lang="en-US" dirty="0" err="1" smtClean="0"/>
              <a:t>HotelId</a:t>
            </a:r>
            <a:r>
              <a:rPr lang="en-US" dirty="0" smtClean="0"/>
              <a:t>, To)</a:t>
            </a:r>
          </a:p>
          <a:p>
            <a:endParaRPr lang="en-US" dirty="0"/>
          </a:p>
          <a:p>
            <a:r>
              <a:rPr lang="ru-RU" dirty="0" smtClean="0"/>
              <a:t>А нельзя ли вместо двух, иметь один такой?</a:t>
            </a:r>
          </a:p>
          <a:p>
            <a:r>
              <a:rPr lang="en-US" dirty="0" smtClean="0"/>
              <a:t>(</a:t>
            </a:r>
            <a:r>
              <a:rPr lang="en-US" dirty="0" err="1" smtClean="0"/>
              <a:t>HotelId</a:t>
            </a:r>
            <a:r>
              <a:rPr lang="en-US" dirty="0" smtClean="0"/>
              <a:t>, </a:t>
            </a:r>
            <a:r>
              <a:rPr lang="en-US" dirty="0" err="1" smtClean="0"/>
              <a:t>RoomId</a:t>
            </a:r>
            <a:r>
              <a:rPr lang="en-US" dirty="0" smtClean="0"/>
              <a:t>, To)</a:t>
            </a:r>
            <a:endParaRPr lang="ru-RU" dirty="0" smtClean="0"/>
          </a:p>
          <a:p>
            <a:endParaRPr lang="en-US" dirty="0"/>
          </a:p>
        </p:txBody>
      </p:sp>
      <p:sp>
        <p:nvSpPr>
          <p:cNvPr id="3" name="Заголовок 2"/>
          <p:cNvSpPr>
            <a:spLocks noGrp="1"/>
          </p:cNvSpPr>
          <p:nvPr>
            <p:ph type="title"/>
          </p:nvPr>
        </p:nvSpPr>
        <p:spPr/>
        <p:txBody>
          <a:bodyPr/>
          <a:lstStyle/>
          <a:p>
            <a:r>
              <a:rPr lang="ru-RU" dirty="0" smtClean="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b="1" dirty="0" err="1" smtClean="0"/>
              <a:t>HotelId</a:t>
            </a:r>
            <a:r>
              <a:rPr lang="en-US" b="1" dirty="0" smtClean="0"/>
              <a:t>, </a:t>
            </a:r>
            <a:r>
              <a:rPr lang="en-US" b="1" dirty="0" err="1" smtClean="0"/>
              <a:t>RoomId</a:t>
            </a:r>
            <a:r>
              <a:rPr lang="en-US" b="1" dirty="0" smtClean="0"/>
              <a:t>, To</a:t>
            </a:r>
          </a:p>
          <a:p>
            <a:r>
              <a:rPr lang="en-US" dirty="0" smtClean="0"/>
              <a:t>1, </a:t>
            </a:r>
            <a:r>
              <a:rPr lang="en-US" dirty="0"/>
              <a:t>100, </a:t>
            </a:r>
            <a:r>
              <a:rPr lang="en-US" dirty="0" smtClean="0"/>
              <a:t>2019-01-10</a:t>
            </a:r>
            <a:endParaRPr lang="en-US" dirty="0"/>
          </a:p>
          <a:p>
            <a:r>
              <a:rPr lang="en-US" dirty="0" smtClean="0"/>
              <a:t>2, 200, 2019-01-02</a:t>
            </a:r>
          </a:p>
          <a:p>
            <a:r>
              <a:rPr lang="en-US" dirty="0"/>
              <a:t>2</a:t>
            </a:r>
            <a:r>
              <a:rPr lang="en-US" dirty="0" smtClean="0"/>
              <a:t>, 200, 2019-01-05</a:t>
            </a:r>
          </a:p>
          <a:p>
            <a:r>
              <a:rPr lang="en-US" dirty="0"/>
              <a:t>2</a:t>
            </a:r>
            <a:r>
              <a:rPr lang="en-US" dirty="0" smtClean="0"/>
              <a:t>, 201, 2019-01-03</a:t>
            </a:r>
            <a:endParaRPr lang="en-US" dirty="0"/>
          </a:p>
          <a:p>
            <a:r>
              <a:rPr lang="en-US" dirty="0" smtClean="0"/>
              <a:t>…</a:t>
            </a:r>
          </a:p>
          <a:p>
            <a:r>
              <a:rPr lang="en-US" dirty="0"/>
              <a:t>2, </a:t>
            </a:r>
            <a:r>
              <a:rPr lang="en-US" dirty="0" smtClean="0"/>
              <a:t>299, 2019-01-10</a:t>
            </a:r>
          </a:p>
          <a:p>
            <a:r>
              <a:rPr lang="en-US" dirty="0" smtClean="0"/>
              <a:t>3, 300, 2019-01-01</a:t>
            </a:r>
            <a:endParaRPr lang="en-US" dirty="0"/>
          </a:p>
          <a:p>
            <a:endParaRPr lang="en-US" dirty="0"/>
          </a:p>
          <a:p>
            <a:endParaRPr lang="en-US" dirty="0" smtClean="0"/>
          </a:p>
          <a:p>
            <a:endParaRPr lang="en-US" dirty="0"/>
          </a:p>
        </p:txBody>
      </p:sp>
      <p:sp>
        <p:nvSpPr>
          <p:cNvPr id="3" name="Заголовок 2"/>
          <p:cNvSpPr>
            <a:spLocks noGrp="1"/>
          </p:cNvSpPr>
          <p:nvPr>
            <p:ph type="title"/>
          </p:nvPr>
        </p:nvSpPr>
        <p:spPr/>
        <p:txBody>
          <a:bodyPr/>
          <a:lstStyle/>
          <a:p>
            <a:r>
              <a:rPr lang="ru-RU" dirty="0" smtClean="0"/>
              <a:t>Составные индексы</a:t>
            </a:r>
            <a:endParaRPr lang="en-US" dirty="0"/>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Один «родитель», много </a:t>
            </a:r>
            <a:r>
              <a:rPr lang="ru-RU" smtClean="0"/>
              <a:t>«</a:t>
            </a:r>
            <a:r>
              <a:rPr lang="ru-RU"/>
              <a:t>детей»</a:t>
            </a:r>
            <a:endParaRPr lang="ru-RU" dirty="0" smtClean="0"/>
          </a:p>
          <a:p>
            <a:pPr marL="457200" indent="-457200">
              <a:buFontTx/>
              <a:buChar char="-"/>
            </a:pPr>
            <a:r>
              <a:rPr lang="ru-RU" dirty="0" smtClean="0"/>
              <a:t>Полностью в родителе</a:t>
            </a:r>
            <a:r>
              <a:rPr lang="en-US" dirty="0" smtClean="0"/>
              <a:t/>
            </a:r>
            <a:br>
              <a:rPr lang="en-US" dirty="0" smtClean="0"/>
            </a:br>
            <a:r>
              <a:rPr lang="en-US" dirty="0" smtClean="0"/>
              <a:t>	Guests</a:t>
            </a:r>
            <a:r>
              <a:rPr lang="ru-RU" dirty="0" smtClean="0"/>
              <a:t> в </a:t>
            </a:r>
            <a:r>
              <a:rPr lang="en-US" dirty="0" smtClean="0"/>
              <a:t>Rent</a:t>
            </a:r>
            <a:endParaRPr lang="ru-RU" dirty="0" smtClean="0"/>
          </a:p>
          <a:p>
            <a:pPr marL="457200" indent="-457200">
              <a:buFontTx/>
              <a:buChar char="-"/>
            </a:pPr>
            <a:r>
              <a:rPr lang="ru-RU" dirty="0" smtClean="0"/>
              <a:t>Идентификаторы в родителе</a:t>
            </a:r>
            <a:r>
              <a:rPr lang="en-US" dirty="0"/>
              <a:t/>
            </a:r>
            <a:br>
              <a:rPr lang="en-US" dirty="0"/>
            </a:br>
            <a:r>
              <a:rPr lang="en-US" dirty="0" smtClean="0"/>
              <a:t>	</a:t>
            </a:r>
            <a:r>
              <a:rPr lang="en-US" dirty="0" err="1" smtClean="0"/>
              <a:t>RoomIds</a:t>
            </a:r>
            <a:r>
              <a:rPr lang="en-US" dirty="0" smtClean="0"/>
              <a:t> </a:t>
            </a:r>
            <a:r>
              <a:rPr lang="ru-RU" dirty="0" smtClean="0"/>
              <a:t>в </a:t>
            </a:r>
            <a:r>
              <a:rPr lang="en-US" dirty="0" smtClean="0"/>
              <a:t>Hotel</a:t>
            </a:r>
            <a:endParaRPr lang="ru-RU" dirty="0" smtClean="0"/>
          </a:p>
          <a:p>
            <a:pPr marL="457200" indent="-457200">
              <a:buFontTx/>
              <a:buChar char="-"/>
            </a:pPr>
            <a:r>
              <a:rPr lang="ru-RU" dirty="0" smtClean="0"/>
              <a:t>Идентификатор родителя в ребенке</a:t>
            </a:r>
            <a:br>
              <a:rPr lang="ru-RU" dirty="0" smtClean="0"/>
            </a:br>
            <a:r>
              <a:rPr lang="ru-RU" dirty="0" smtClean="0"/>
              <a:t>	</a:t>
            </a:r>
            <a:r>
              <a:rPr lang="en-US" dirty="0" err="1" smtClean="0"/>
              <a:t>RoomId</a:t>
            </a:r>
            <a:r>
              <a:rPr lang="en-US" dirty="0" smtClean="0"/>
              <a:t> </a:t>
            </a:r>
            <a:r>
              <a:rPr lang="ru-RU" dirty="0" smtClean="0"/>
              <a:t>в </a:t>
            </a:r>
            <a:r>
              <a:rPr lang="en-US" dirty="0" smtClean="0"/>
              <a:t>Rents</a:t>
            </a:r>
            <a:endParaRPr lang="ru-RU" dirty="0" smtClean="0"/>
          </a:p>
        </p:txBody>
      </p:sp>
      <p:sp>
        <p:nvSpPr>
          <p:cNvPr id="3" name="Заголовок 2"/>
          <p:cNvSpPr>
            <a:spLocks noGrp="1"/>
          </p:cNvSpPr>
          <p:nvPr>
            <p:ph type="title"/>
          </p:nvPr>
        </p:nvSpPr>
        <p:spPr/>
        <p:txBody>
          <a:bodyPr/>
          <a:lstStyle/>
          <a:p>
            <a:r>
              <a:rPr lang="ru-RU" dirty="0" smtClean="0"/>
              <a:t>Хранение связи «Один-много»</a:t>
            </a:r>
            <a:endParaRPr lang="ru-RU" dirty="0"/>
          </a:p>
        </p:txBody>
      </p:sp>
    </p:spTree>
    <p:extLst>
      <p:ext uri="{BB962C8B-B14F-4D97-AF65-F5344CB8AC3E}">
        <p14:creationId xmlns:p14="http://schemas.microsoft.com/office/powerpoint/2010/main" val="4138858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В реляционных БД принято «нормализовать», хранить связи в отдельной таблице</a:t>
            </a:r>
            <a:r>
              <a:rPr lang="en-US" dirty="0" smtClean="0"/>
              <a:t/>
            </a:r>
            <a:br>
              <a:rPr lang="en-US" dirty="0" smtClean="0"/>
            </a:br>
            <a:r>
              <a:rPr lang="ru-RU" dirty="0" smtClean="0"/>
              <a:t>с записями вида</a:t>
            </a:r>
            <a:r>
              <a:rPr lang="en-US" dirty="0"/>
              <a:t> </a:t>
            </a:r>
            <a:r>
              <a:rPr lang="en-US" b="1" dirty="0"/>
              <a:t>(Id, </a:t>
            </a:r>
            <a:r>
              <a:rPr lang="en-US" b="1" dirty="0" err="1"/>
              <a:t>ParentId</a:t>
            </a:r>
            <a:r>
              <a:rPr lang="en-US" b="1" dirty="0"/>
              <a:t>, </a:t>
            </a:r>
            <a:r>
              <a:rPr lang="en-US" b="1" dirty="0" err="1"/>
              <a:t>ChildId</a:t>
            </a:r>
            <a:r>
              <a:rPr lang="en-US" b="1" dirty="0" smtClean="0"/>
              <a:t>)</a:t>
            </a:r>
          </a:p>
          <a:p>
            <a:endParaRPr lang="en-US" dirty="0" smtClean="0"/>
          </a:p>
          <a:p>
            <a:r>
              <a:rPr lang="ru-RU" dirty="0" smtClean="0"/>
              <a:t>Предыдущие подходы к хранения</a:t>
            </a:r>
            <a:br>
              <a:rPr lang="ru-RU" dirty="0" smtClean="0"/>
            </a:br>
            <a:r>
              <a:rPr lang="ru-RU" dirty="0" smtClean="0"/>
              <a:t>связи «Один-Много»  — «</a:t>
            </a:r>
            <a:r>
              <a:rPr lang="ru-RU" dirty="0" err="1" smtClean="0"/>
              <a:t>денормализация</a:t>
            </a:r>
            <a:r>
              <a:rPr lang="ru-RU" dirty="0" smtClean="0"/>
              <a:t>»</a:t>
            </a:r>
          </a:p>
        </p:txBody>
      </p:sp>
      <p:sp>
        <p:nvSpPr>
          <p:cNvPr id="3" name="Заголовок 2"/>
          <p:cNvSpPr>
            <a:spLocks noGrp="1"/>
          </p:cNvSpPr>
          <p:nvPr>
            <p:ph type="title"/>
          </p:nvPr>
        </p:nvSpPr>
        <p:spPr/>
        <p:txBody>
          <a:bodyPr/>
          <a:lstStyle/>
          <a:p>
            <a:r>
              <a:rPr lang="ru-RU" dirty="0" smtClean="0"/>
              <a:t>Нормализация</a:t>
            </a:r>
            <a:endParaRPr lang="ru-RU" dirty="0"/>
          </a:p>
        </p:txBody>
      </p:sp>
    </p:spTree>
    <p:extLst>
      <p:ext uri="{BB962C8B-B14F-4D97-AF65-F5344CB8AC3E}">
        <p14:creationId xmlns:p14="http://schemas.microsoft.com/office/powerpoint/2010/main" val="9954682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Отличия</a:t>
            </a:r>
            <a:r>
              <a:rPr lang="en-US" dirty="0" smtClean="0"/>
              <a:t> </a:t>
            </a:r>
            <a:r>
              <a:rPr lang="ru-RU" dirty="0" smtClean="0"/>
              <a:t>реляционных </a:t>
            </a:r>
            <a:r>
              <a:rPr lang="ru-RU" dirty="0" err="1" smtClean="0"/>
              <a:t>бД</a:t>
            </a:r>
            <a:endParaRPr lang="ru-RU" dirty="0"/>
          </a:p>
        </p:txBody>
      </p:sp>
    </p:spTree>
    <p:extLst>
      <p:ext uri="{BB962C8B-B14F-4D97-AF65-F5344CB8AC3E}">
        <p14:creationId xmlns:p14="http://schemas.microsoft.com/office/powerpoint/2010/main" val="808972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Распределенные</a:t>
            </a:r>
          </a:p>
          <a:p>
            <a:pPr marL="457200" indent="-457200">
              <a:buFont typeface="Arial" panose="020B0604020202020204" pitchFamily="34" charset="0"/>
              <a:buChar char="•"/>
            </a:pPr>
            <a:r>
              <a:rPr lang="ru-RU" dirty="0" smtClean="0"/>
              <a:t>Централизованные</a:t>
            </a:r>
            <a:endParaRPr lang="ru-RU" dirty="0"/>
          </a:p>
        </p:txBody>
      </p:sp>
      <p:sp>
        <p:nvSpPr>
          <p:cNvPr id="3" name="Заголовок 2"/>
          <p:cNvSpPr>
            <a:spLocks noGrp="1"/>
          </p:cNvSpPr>
          <p:nvPr>
            <p:ph type="title"/>
          </p:nvPr>
        </p:nvSpPr>
        <p:spPr/>
        <p:txBody>
          <a:bodyPr/>
          <a:lstStyle/>
          <a:p>
            <a:r>
              <a:rPr lang="ru-RU" dirty="0" smtClean="0"/>
              <a:t>По Масштабам</a:t>
            </a:r>
            <a:endParaRPr lang="ru-RU" dirty="0"/>
          </a:p>
        </p:txBody>
      </p:sp>
    </p:spTree>
    <p:extLst>
      <p:ext uri="{BB962C8B-B14F-4D97-AF65-F5344CB8AC3E}">
        <p14:creationId xmlns:p14="http://schemas.microsoft.com/office/powerpoint/2010/main" val="10164177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smtClean="0"/>
              <a:t>Хранит коллекцию документов</a:t>
            </a:r>
          </a:p>
          <a:p>
            <a:pPr marL="457200" indent="-457200">
              <a:buFont typeface="Arial" panose="020B0604020202020204" pitchFamily="34" charset="0"/>
              <a:buChar char="•"/>
            </a:pPr>
            <a:r>
              <a:rPr lang="ru-RU" sz="2800" dirty="0" smtClean="0"/>
              <a:t>Структура документов не фиксирована</a:t>
            </a:r>
            <a:endParaRPr lang="ru-RU" sz="2800" dirty="0"/>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smtClean="0"/>
              <a:t>Табличная </a:t>
            </a:r>
            <a:r>
              <a:rPr lang="ru-RU" sz="2800" dirty="0"/>
              <a:t>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a:t>
            </a:r>
            <a:r>
              <a:rPr lang="ru-RU" sz="2800" dirty="0" smtClean="0"/>
              <a:t>процедура</a:t>
            </a:r>
            <a:endParaRPr lang="ru-RU" sz="2800" dirty="0"/>
          </a:p>
        </p:txBody>
      </p:sp>
    </p:spTree>
    <p:extLst>
      <p:ext uri="{BB962C8B-B14F-4D97-AF65-F5344CB8AC3E}">
        <p14:creationId xmlns:p14="http://schemas.microsoft.com/office/powerpoint/2010/main" val="37464521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smtClean="0"/>
              <a:t>Документы могут иметь произвольную вложенность</a:t>
            </a:r>
          </a:p>
          <a:p>
            <a:pPr marL="457200" indent="-457200">
              <a:buFont typeface="Arial" panose="020B0604020202020204" pitchFamily="34" charset="0"/>
              <a:buChar char="•"/>
            </a:pPr>
            <a:r>
              <a:rPr lang="ru-RU" sz="2800" dirty="0" err="1" smtClean="0"/>
              <a:t>Денормализация</a:t>
            </a:r>
            <a:r>
              <a:rPr lang="ru-RU" sz="2800" dirty="0" smtClean="0"/>
              <a:t> для уменьшения числа запросов</a:t>
            </a:r>
          </a:p>
          <a:p>
            <a:pPr marL="457200" indent="-457200">
              <a:buFont typeface="Arial" panose="020B0604020202020204" pitchFamily="34" charset="0"/>
              <a:buChar char="•"/>
            </a:pPr>
            <a:r>
              <a:rPr lang="ru-RU" sz="2800" dirty="0" smtClean="0"/>
              <a:t>Простые клиенты, простая конвертация объектов в </a:t>
            </a:r>
            <a:r>
              <a:rPr lang="en-US" sz="2800" dirty="0" smtClean="0"/>
              <a:t>BSON</a:t>
            </a:r>
            <a:r>
              <a:rPr lang="ru-RU" sz="2800" dirty="0" smtClean="0"/>
              <a:t> и обратно</a:t>
            </a:r>
            <a:endParaRPr lang="ru-RU" sz="2800" dirty="0"/>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smtClean="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a:t>
            </a:r>
            <a:r>
              <a:rPr lang="ru-RU" sz="2800" dirty="0" smtClean="0"/>
              <a:t>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a:t>
            </a:r>
            <a:r>
              <a:rPr lang="ru-RU" sz="2800" dirty="0" smtClean="0"/>
              <a:t>объекты</a:t>
            </a:r>
            <a:endParaRPr lang="ru-RU" sz="2800" dirty="0"/>
          </a:p>
        </p:txBody>
      </p:sp>
    </p:spTree>
    <p:extLst>
      <p:ext uri="{BB962C8B-B14F-4D97-AF65-F5344CB8AC3E}">
        <p14:creationId xmlns:p14="http://schemas.microsoft.com/office/powerpoint/2010/main" val="8835758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smtClean="0"/>
              <a:t>uniq</a:t>
            </a:r>
            <a:r>
              <a:rPr lang="en-US" sz="2800" dirty="0"/>
              <a:t> </a:t>
            </a:r>
            <a:r>
              <a:rPr lang="en-US" sz="2800" dirty="0" smtClean="0"/>
              <a:t>– </a:t>
            </a:r>
            <a:r>
              <a:rPr lang="ru-RU" sz="2800" dirty="0" smtClean="0"/>
              <a:t>индексы в рамках </a:t>
            </a:r>
            <a:r>
              <a:rPr lang="ru-RU" sz="2800" dirty="0" err="1" smtClean="0"/>
              <a:t>шарда</a:t>
            </a:r>
            <a:endParaRPr lang="ru-RU" sz="2800" dirty="0" smtClean="0"/>
          </a:p>
          <a:p>
            <a:pPr marL="457200" indent="-457200">
              <a:buFont typeface="Arial" panose="020B0604020202020204" pitchFamily="34" charset="0"/>
              <a:buChar char="•"/>
            </a:pPr>
            <a:r>
              <a:rPr lang="ru-RU" sz="2800" dirty="0" smtClean="0"/>
              <a:t>Распределенная система</a:t>
            </a:r>
            <a:endParaRPr lang="ru-RU" sz="2800" dirty="0"/>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a:t>
            </a:r>
            <a:r>
              <a:rPr lang="ru-RU" sz="2800" dirty="0" smtClean="0"/>
              <a:t>локальность</a:t>
            </a:r>
          </a:p>
          <a:p>
            <a:pPr marL="457200" indent="-457200">
              <a:buFont typeface="Arial" panose="020B0604020202020204" pitchFamily="34" charset="0"/>
              <a:buChar char="•"/>
            </a:pPr>
            <a:r>
              <a:rPr lang="ru-RU" sz="2800" dirty="0" smtClean="0"/>
              <a:t>Локальная система</a:t>
            </a:r>
            <a:endParaRPr lang="ru-RU" sz="2800" dirty="0"/>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 использования БД</a:t>
            </a:r>
            <a:endParaRPr lang="ru-RU" dirty="0"/>
          </a:p>
        </p:txBody>
      </p:sp>
    </p:spTree>
    <p:extLst>
      <p:ext uri="{BB962C8B-B14F-4D97-AF65-F5344CB8AC3E}">
        <p14:creationId xmlns:p14="http://schemas.microsoft.com/office/powerpoint/2010/main" val="18924418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Задача: </a:t>
            </a:r>
            <a:r>
              <a:rPr lang="en-US" dirty="0" smtClean="0"/>
              <a:t>web-game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smtClean="0"/>
              <a:t>2 игрока</a:t>
            </a:r>
          </a:p>
          <a:p>
            <a:pPr marL="457200" indent="-457200">
              <a:buFont typeface="Arial" panose="020B0604020202020204" pitchFamily="34" charset="0"/>
              <a:buChar char="•"/>
            </a:pPr>
            <a:r>
              <a:rPr lang="ru-RU" dirty="0" smtClean="0"/>
              <a:t>Несколько туров</a:t>
            </a:r>
          </a:p>
          <a:p>
            <a:pPr marL="457200" indent="-457200">
              <a:buFont typeface="Arial" panose="020B0604020202020204" pitchFamily="34" charset="0"/>
              <a:buChar char="•"/>
            </a:pPr>
            <a:r>
              <a:rPr lang="ru-RU" dirty="0" smtClean="0"/>
              <a:t>Уже реализована</a:t>
            </a:r>
          </a:p>
          <a:p>
            <a:pPr marL="457200" indent="-457200">
              <a:buFont typeface="Arial" panose="020B0604020202020204" pitchFamily="34" charset="0"/>
              <a:buChar char="•"/>
            </a:pPr>
            <a:r>
              <a:rPr lang="ru-RU" dirty="0" smtClean="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Зарегистрировать нового пользователя</a:t>
            </a:r>
          </a:p>
          <a:p>
            <a:pPr marL="457200" indent="-457200">
              <a:buFont typeface="Arial" panose="020B0604020202020204" pitchFamily="34" charset="0"/>
              <a:buChar char="•"/>
            </a:pPr>
            <a:r>
              <a:rPr lang="ru-RU" dirty="0" smtClean="0"/>
              <a:t>Отредактировать / удалить пользователя</a:t>
            </a:r>
          </a:p>
          <a:p>
            <a:pPr marL="457200" indent="-457200">
              <a:buFont typeface="Arial" panose="020B0604020202020204" pitchFamily="34" charset="0"/>
              <a:buChar char="•"/>
            </a:pPr>
            <a:r>
              <a:rPr lang="ru-RU" dirty="0" smtClean="0"/>
              <a:t>Создать планируемую игру</a:t>
            </a:r>
          </a:p>
          <a:p>
            <a:pPr marL="457200" indent="-457200">
              <a:buFont typeface="Arial" panose="020B0604020202020204" pitchFamily="34" charset="0"/>
              <a:buChar char="•"/>
            </a:pPr>
            <a:r>
              <a:rPr lang="ru-RU" dirty="0" smtClean="0"/>
              <a:t>Добавить пользователя в игру</a:t>
            </a:r>
          </a:p>
          <a:p>
            <a:pPr marL="457200" indent="-457200">
              <a:buFont typeface="Arial" panose="020B0604020202020204" pitchFamily="34" charset="0"/>
              <a:buChar char="•"/>
            </a:pPr>
            <a:r>
              <a:rPr lang="ru-RU" dirty="0" smtClean="0"/>
              <a:t>Начать / закончить игру</a:t>
            </a:r>
          </a:p>
          <a:p>
            <a:pPr marL="457200" indent="-457200">
              <a:buFont typeface="Arial" panose="020B0604020202020204" pitchFamily="34" charset="0"/>
              <a:buChar char="•"/>
            </a:pPr>
            <a:r>
              <a:rPr lang="ru-RU" dirty="0" smtClean="0"/>
              <a:t>Сделать пользователем ход в игре</a:t>
            </a:r>
          </a:p>
          <a:p>
            <a:pPr marL="457200" indent="-457200">
              <a:buFont typeface="Arial" panose="020B0604020202020204" pitchFamily="34" charset="0"/>
              <a:buChar char="•"/>
            </a:pPr>
            <a:r>
              <a:rPr lang="ru-RU" dirty="0" smtClean="0"/>
              <a:t>Показать текущую информацию по игре</a:t>
            </a:r>
          </a:p>
          <a:p>
            <a:pPr marL="457200" indent="-457200">
              <a:buFont typeface="Arial" panose="020B0604020202020204" pitchFamily="34" charset="0"/>
              <a:buChar char="•"/>
            </a:pPr>
            <a:r>
              <a:rPr lang="ru-RU" dirty="0" smtClean="0"/>
              <a:t>Заново проиграть историю игры</a:t>
            </a:r>
          </a:p>
          <a:p>
            <a:pPr marL="457200" indent="-457200">
              <a:buFont typeface="Arial" panose="020B0604020202020204" pitchFamily="34" charset="0"/>
              <a:buChar char="•"/>
            </a:pPr>
            <a:endParaRPr lang="ru-RU" dirty="0" smtClean="0"/>
          </a:p>
          <a:p>
            <a:endParaRPr lang="en-US" dirty="0"/>
          </a:p>
        </p:txBody>
      </p:sp>
      <p:sp>
        <p:nvSpPr>
          <p:cNvPr id="3" name="Заголовок 2"/>
          <p:cNvSpPr>
            <a:spLocks noGrp="1"/>
          </p:cNvSpPr>
          <p:nvPr>
            <p:ph type="title"/>
          </p:nvPr>
        </p:nvSpPr>
        <p:spPr/>
        <p:txBody>
          <a:bodyPr/>
          <a:lstStyle/>
          <a:p>
            <a:r>
              <a:rPr lang="ru-RU" dirty="0" smtClean="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a:t>
            </a:r>
          </a:p>
          <a:p>
            <a:r>
              <a:rPr lang="ru-RU" dirty="0"/>
              <a:t>	</a:t>
            </a:r>
            <a:r>
              <a:rPr lang="ru-RU" dirty="0" smtClean="0"/>
              <a:t>логин, имя, статистика, …</a:t>
            </a:r>
          </a:p>
          <a:p>
            <a:r>
              <a:rPr lang="ru-RU" dirty="0" smtClean="0"/>
              <a:t>Игра: </a:t>
            </a:r>
          </a:p>
          <a:p>
            <a:r>
              <a:rPr lang="ru-RU" dirty="0"/>
              <a:t>	</a:t>
            </a:r>
            <a:r>
              <a:rPr lang="ru-RU" dirty="0" smtClean="0"/>
              <a:t>игроки, статус, номер тура, текущий счёт, …</a:t>
            </a:r>
          </a:p>
          <a:p>
            <a:r>
              <a:rPr lang="ru-RU" dirty="0" smtClean="0"/>
              <a:t>Тур: </a:t>
            </a:r>
          </a:p>
          <a:p>
            <a:r>
              <a:rPr lang="ru-RU" dirty="0"/>
              <a:t>	</a:t>
            </a:r>
            <a:r>
              <a:rPr lang="ru-RU" dirty="0" smtClean="0"/>
              <a:t>в какой игре, номер тура, </a:t>
            </a:r>
            <a:br>
              <a:rPr lang="ru-RU" dirty="0" smtClean="0"/>
            </a:br>
            <a:r>
              <a:rPr lang="ru-RU" dirty="0" smtClean="0"/>
              <a:t>	кто как ходил, кто выиграл</a:t>
            </a:r>
            <a:endParaRPr lang="en-US" dirty="0"/>
          </a:p>
        </p:txBody>
      </p:sp>
      <p:sp>
        <p:nvSpPr>
          <p:cNvPr id="3" name="Заголовок 2"/>
          <p:cNvSpPr>
            <a:spLocks noGrp="1"/>
          </p:cNvSpPr>
          <p:nvPr>
            <p:ph type="title"/>
          </p:nvPr>
        </p:nvSpPr>
        <p:spPr/>
        <p:txBody>
          <a:bodyPr/>
          <a:lstStyle/>
          <a:p>
            <a:r>
              <a:rPr lang="ru-RU" dirty="0" smtClean="0"/>
              <a:t>Сущности</a:t>
            </a:r>
            <a:endParaRPr lang="en-US" dirty="0"/>
          </a:p>
        </p:txBody>
      </p:sp>
    </p:spTree>
    <p:extLst>
      <p:ext uri="{BB962C8B-B14F-4D97-AF65-F5344CB8AC3E}">
        <p14:creationId xmlns:p14="http://schemas.microsoft.com/office/powerpoint/2010/main" val="34951359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err="1" smtClean="0"/>
              <a:t>WebGame</a:t>
            </a:r>
            <a:r>
              <a:rPr lang="en-US" dirty="0" smtClean="0"/>
              <a:t> – </a:t>
            </a:r>
            <a:r>
              <a:rPr lang="ru-RU" dirty="0" smtClean="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smtClean="0"/>
              <a:t>ConsoleApp</a:t>
            </a:r>
            <a:r>
              <a:rPr lang="ru-RU" dirty="0" smtClean="0"/>
              <a:t> – реализация логики приложения</a:t>
            </a:r>
          </a:p>
          <a:p>
            <a:pPr marL="457200" indent="-457200">
              <a:buFont typeface="Arial" panose="020B0604020202020204" pitchFamily="34" charset="0"/>
              <a:buChar char="•"/>
            </a:pPr>
            <a:r>
              <a:rPr lang="en-US" dirty="0" err="1" smtClean="0"/>
              <a:t>WebApi</a:t>
            </a:r>
            <a:r>
              <a:rPr lang="ru-RU" dirty="0" smtClean="0"/>
              <a:t> – </a:t>
            </a:r>
            <a:r>
              <a:rPr lang="en-US" dirty="0" smtClean="0"/>
              <a:t>HTTP </a:t>
            </a:r>
            <a:r>
              <a:rPr lang="en-US" dirty="0" err="1" smtClean="0"/>
              <a:t>Api</a:t>
            </a:r>
            <a:r>
              <a:rPr lang="ru-RU" dirty="0" smtClean="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smtClean="0"/>
              <a:t>Demo web-game</a:t>
            </a:r>
            <a:endParaRPr lang="en-US" dirty="0"/>
          </a:p>
        </p:txBody>
      </p:sp>
    </p:spTree>
    <p:extLst>
      <p:ext uri="{BB962C8B-B14F-4D97-AF65-F5344CB8AC3E}">
        <p14:creationId xmlns:p14="http://schemas.microsoft.com/office/powerpoint/2010/main" val="16322596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Создание БД</a:t>
            </a:r>
          </a:p>
          <a:p>
            <a:pPr marL="457200" indent="-457200">
              <a:buFont typeface="Arial" panose="020B0604020202020204" pitchFamily="34" charset="0"/>
              <a:buChar char="•"/>
            </a:pPr>
            <a:r>
              <a:rPr lang="ru-RU" dirty="0" smtClean="0"/>
              <a:t>Создание документа</a:t>
            </a:r>
          </a:p>
          <a:p>
            <a:pPr marL="457200" indent="-457200">
              <a:buFont typeface="Arial" panose="020B0604020202020204" pitchFamily="34" charset="0"/>
              <a:buChar char="•"/>
            </a:pPr>
            <a:r>
              <a:rPr lang="ru-RU" dirty="0" smtClean="0"/>
              <a:t>Поиск документа</a:t>
            </a:r>
          </a:p>
          <a:p>
            <a:pPr marL="457200" indent="-457200">
              <a:buFont typeface="Arial" panose="020B0604020202020204" pitchFamily="34" charset="0"/>
              <a:buChar char="•"/>
            </a:pPr>
            <a:r>
              <a:rPr lang="ru-RU" dirty="0" smtClean="0"/>
              <a:t>Индексы</a:t>
            </a:r>
            <a:endParaRPr lang="en-US" dirty="0"/>
          </a:p>
        </p:txBody>
      </p:sp>
      <p:sp>
        <p:nvSpPr>
          <p:cNvPr id="3" name="Заголовок 2"/>
          <p:cNvSpPr>
            <a:spLocks noGrp="1"/>
          </p:cNvSpPr>
          <p:nvPr>
            <p:ph type="title"/>
          </p:nvPr>
        </p:nvSpPr>
        <p:spPr/>
        <p:txBody>
          <a:bodyPr/>
          <a:lstStyle/>
          <a:p>
            <a:r>
              <a:rPr lang="en-US" dirty="0" smtClean="0"/>
              <a:t>Demo MongoDB Compass</a:t>
            </a:r>
            <a:endParaRPr lang="en-US" dirty="0"/>
          </a:p>
        </p:txBody>
      </p:sp>
    </p:spTree>
    <p:extLst>
      <p:ext uri="{BB962C8B-B14F-4D97-AF65-F5344CB8AC3E}">
        <p14:creationId xmlns:p14="http://schemas.microsoft.com/office/powerpoint/2010/main" val="38555823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800" dirty="0" smtClean="0">
                <a:hlinkClick r:id="rId2"/>
              </a:rPr>
              <a:t>https</a:t>
            </a:r>
            <a:r>
              <a:rPr lang="en-US" sz="2800" dirty="0">
                <a:hlinkClick r:id="rId2"/>
              </a:rPr>
              <a:t>://</a:t>
            </a:r>
            <a:r>
              <a:rPr lang="en-US" sz="2800" dirty="0" smtClean="0">
                <a:hlinkClick r:id="rId2"/>
              </a:rPr>
              <a:t>github.com/kontur-courses/web-game/</a:t>
            </a:r>
            <a:r>
              <a:rPr lang="en-US" sz="2800" b="1" dirty="0" smtClean="0">
                <a:hlinkClick r:id="rId2"/>
              </a:rPr>
              <a:t>Db.md</a:t>
            </a:r>
            <a:endParaRPr lang="en-US" sz="2800" b="1" dirty="0" smtClean="0"/>
          </a:p>
          <a:p>
            <a:endParaRPr lang="en-US" dirty="0"/>
          </a:p>
        </p:txBody>
      </p:sp>
      <p:sp>
        <p:nvSpPr>
          <p:cNvPr id="3" name="Заголовок 2"/>
          <p:cNvSpPr>
            <a:spLocks noGrp="1"/>
          </p:cNvSpPr>
          <p:nvPr>
            <p:ph type="title"/>
          </p:nvPr>
        </p:nvSpPr>
        <p:spPr/>
        <p:txBody>
          <a:bodyPr/>
          <a:lstStyle/>
          <a:p>
            <a:r>
              <a:rPr lang="ru-RU" dirty="0" smtClean="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В оперативной памяти</a:t>
            </a:r>
          </a:p>
          <a:p>
            <a:pPr marL="457200" indent="-457200">
              <a:buFont typeface="Arial" panose="020B0604020202020204" pitchFamily="34" charset="0"/>
              <a:buChar char="•"/>
            </a:pPr>
            <a:r>
              <a:rPr lang="ru-RU" dirty="0" smtClean="0"/>
              <a:t>На жестких дисках</a:t>
            </a:r>
            <a:endParaRPr lang="ru-RU" dirty="0"/>
          </a:p>
        </p:txBody>
      </p:sp>
      <p:sp>
        <p:nvSpPr>
          <p:cNvPr id="3" name="Заголовок 2"/>
          <p:cNvSpPr>
            <a:spLocks noGrp="1"/>
          </p:cNvSpPr>
          <p:nvPr>
            <p:ph type="title"/>
          </p:nvPr>
        </p:nvSpPr>
        <p:spPr/>
        <p:txBody>
          <a:bodyPr/>
          <a:lstStyle/>
          <a:p>
            <a:r>
              <a:rPr lang="ru-RU" dirty="0" smtClean="0"/>
              <a:t>По среде хранения</a:t>
            </a:r>
            <a:endParaRPr lang="ru-RU" dirty="0"/>
          </a:p>
        </p:txBody>
      </p:sp>
    </p:spTree>
    <p:extLst>
      <p:ext uri="{BB962C8B-B14F-4D97-AF65-F5344CB8AC3E}">
        <p14:creationId xmlns:p14="http://schemas.microsoft.com/office/powerpoint/2010/main" val="27309998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smtClean="0"/>
              <a:t>Bson</a:t>
            </a:r>
            <a:r>
              <a:rPr lang="en-US" dirty="0" smtClean="0"/>
              <a:t>-based </a:t>
            </a:r>
            <a:r>
              <a:rPr lang="ru-RU" dirty="0"/>
              <a:t>я</a:t>
            </a:r>
            <a:r>
              <a:rPr lang="ru-RU" dirty="0" smtClean="0"/>
              <a:t>зык запросов </a:t>
            </a:r>
            <a:r>
              <a:rPr lang="en-US" dirty="0" smtClean="0"/>
              <a:t>MongoDB</a:t>
            </a:r>
          </a:p>
          <a:p>
            <a:pPr marL="514350" indent="-514350">
              <a:buFont typeface="+mj-lt"/>
              <a:buAutoNum type="arabicPeriod"/>
            </a:pPr>
            <a:r>
              <a:rPr lang="ru-RU" dirty="0" smtClean="0"/>
              <a:t>Специализированные методы </a:t>
            </a:r>
            <a:r>
              <a:rPr lang="ru-RU" dirty="0" err="1" smtClean="0"/>
              <a:t>репозиториев</a:t>
            </a:r>
            <a:endParaRPr lang="ru-RU" dirty="0" smtClean="0"/>
          </a:p>
          <a:p>
            <a:pPr marL="514350" indent="-514350">
              <a:buFont typeface="+mj-lt"/>
              <a:buAutoNum type="arabicPeriod"/>
            </a:pPr>
            <a:r>
              <a:rPr lang="ru-RU" dirty="0" err="1" smtClean="0"/>
              <a:t>Отвязывание</a:t>
            </a:r>
            <a:r>
              <a:rPr lang="ru-RU" dirty="0" smtClean="0"/>
              <a:t> сущностей БД от классов, реализующих логику предметной области</a:t>
            </a:r>
            <a:br>
              <a:rPr lang="ru-RU" dirty="0" smtClean="0"/>
            </a:br>
            <a:r>
              <a:rPr lang="ru-RU" dirty="0" smtClean="0"/>
              <a:t>(</a:t>
            </a:r>
            <a:r>
              <a:rPr lang="en-US" dirty="0" err="1" smtClean="0"/>
              <a:t>Automapper</a:t>
            </a:r>
            <a:r>
              <a:rPr lang="en-US" dirty="0" smtClean="0"/>
              <a:t>)</a:t>
            </a:r>
            <a:endParaRPr lang="en-US" dirty="0"/>
          </a:p>
        </p:txBody>
      </p:sp>
      <p:sp>
        <p:nvSpPr>
          <p:cNvPr id="3" name="Заголовок 2"/>
          <p:cNvSpPr>
            <a:spLocks noGrp="1"/>
          </p:cNvSpPr>
          <p:nvPr>
            <p:ph type="title"/>
          </p:nvPr>
        </p:nvSpPr>
        <p:spPr/>
        <p:txBody>
          <a:bodyPr/>
          <a:lstStyle/>
          <a:p>
            <a:r>
              <a:rPr lang="ru-RU" dirty="0" smtClean="0"/>
              <a:t>Бонус-Идеи</a:t>
            </a:r>
            <a:endParaRPr lang="en-US" dirty="0"/>
          </a:p>
        </p:txBody>
      </p:sp>
    </p:spTree>
    <p:extLst>
      <p:ext uri="{BB962C8B-B14F-4D97-AF65-F5344CB8AC3E}">
        <p14:creationId xmlns:p14="http://schemas.microsoft.com/office/powerpoint/2010/main" val="8808491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Отели:</a:t>
            </a:r>
            <a:r>
              <a:rPr lang="en-US" dirty="0" smtClean="0"/>
              <a:t> </a:t>
            </a:r>
            <a:r>
              <a:rPr lang="en-US" dirty="0" smtClean="0">
                <a:hlinkClick r:id="rId2"/>
              </a:rPr>
              <a:t>http</a:t>
            </a:r>
            <a:r>
              <a:rPr lang="en-US" dirty="0">
                <a:hlinkClick r:id="rId2"/>
              </a:rPr>
              <a:t>://</a:t>
            </a:r>
            <a:r>
              <a:rPr lang="en-US" dirty="0" smtClean="0">
                <a:hlinkClick r:id="rId2"/>
              </a:rPr>
              <a:t>bit.ly/db-shpora-solved</a:t>
            </a:r>
            <a:endParaRPr lang="ru-RU" dirty="0" smtClean="0"/>
          </a:p>
          <a:p>
            <a:pPr marL="457200" indent="-457200">
              <a:buFont typeface="Arial" panose="020B0604020202020204" pitchFamily="34" charset="0"/>
              <a:buChar char="•"/>
            </a:pPr>
            <a:r>
              <a:rPr lang="ru-RU" dirty="0" smtClean="0"/>
              <a:t>Камень-ножницы-бумага, в ветке </a:t>
            </a:r>
            <a:r>
              <a:rPr lang="en-US" b="1" dirty="0" smtClean="0"/>
              <a:t>solved</a:t>
            </a:r>
          </a:p>
          <a:p>
            <a:pPr marL="457200" indent="-457200">
              <a:buFont typeface="Arial" panose="020B0604020202020204" pitchFamily="34" charset="0"/>
              <a:buChar char="•"/>
            </a:pPr>
            <a:endParaRPr lang="en-US" dirty="0" smtClean="0"/>
          </a:p>
          <a:p>
            <a:endParaRPr lang="en-US" dirty="0"/>
          </a:p>
        </p:txBody>
      </p:sp>
      <p:sp>
        <p:nvSpPr>
          <p:cNvPr id="3" name="Заголовок 2"/>
          <p:cNvSpPr>
            <a:spLocks noGrp="1"/>
          </p:cNvSpPr>
          <p:nvPr>
            <p:ph type="title"/>
          </p:nvPr>
        </p:nvSpPr>
        <p:spPr/>
        <p:txBody>
          <a:bodyPr/>
          <a:lstStyle/>
          <a:p>
            <a:r>
              <a:rPr lang="ru-RU" dirty="0" smtClean="0"/>
              <a:t>Решения</a:t>
            </a:r>
            <a:endParaRPr lang="en-US" dirty="0"/>
          </a:p>
        </p:txBody>
      </p:sp>
    </p:spTree>
    <p:extLst>
      <p:ext uri="{BB962C8B-B14F-4D97-AF65-F5344CB8AC3E}">
        <p14:creationId xmlns:p14="http://schemas.microsoft.com/office/powerpoint/2010/main" val="264902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r>
              <a:rPr lang="ru-RU" sz="2800" dirty="0" smtClean="0"/>
              <a:t>)</a:t>
            </a:r>
          </a:p>
          <a:p>
            <a:pPr marL="514350" indent="-514350">
              <a:buFont typeface="+mj-lt"/>
              <a:buAutoNum type="arabicPeriod"/>
            </a:pPr>
            <a:r>
              <a:rPr lang="ru-RU" sz="2800" dirty="0" smtClean="0"/>
              <a:t>Хранилища под географию (геометрия)</a:t>
            </a:r>
          </a:p>
          <a:p>
            <a:pPr marL="514350" indent="-514350">
              <a:buFont typeface="+mj-lt"/>
              <a:buAutoNum type="arabicPeriod"/>
            </a:pPr>
            <a:r>
              <a:rPr lang="ru-RU" sz="2800" dirty="0" err="1" smtClean="0"/>
              <a:t>Графовые</a:t>
            </a:r>
            <a:r>
              <a:rPr lang="ru-RU" sz="2800" dirty="0" smtClean="0"/>
              <a:t> БД</a:t>
            </a:r>
            <a:endParaRPr lang="ru-RU" sz="2800" dirty="0"/>
          </a:p>
          <a:p>
            <a:pPr marL="514350" indent="-514350">
              <a:buFont typeface="+mj-lt"/>
              <a:buAutoNum type="arabicPeriod"/>
            </a:pPr>
            <a:r>
              <a:rPr lang="en-US" sz="2800" dirty="0"/>
              <a:t>In-memory </a:t>
            </a:r>
            <a:r>
              <a:rPr lang="ru-RU" sz="2800" dirty="0"/>
              <a:t>хранилища (очень быстро, но очень дорого</a:t>
            </a:r>
            <a:r>
              <a:rPr lang="ru-RU" sz="2800" dirty="0" smtClean="0"/>
              <a:t>)</a:t>
            </a:r>
          </a:p>
          <a:p>
            <a:pPr marL="514350" indent="-514350">
              <a:buFont typeface="+mj-lt"/>
              <a:buAutoNum type="arabicPeriod"/>
            </a:pPr>
            <a:r>
              <a:rPr lang="ru-RU" sz="2800" dirty="0" smtClean="0"/>
              <a:t>…</a:t>
            </a:r>
            <a:endParaRPr lang="ru-RU" sz="2800" dirty="0"/>
          </a:p>
        </p:txBody>
      </p:sp>
      <p:sp>
        <p:nvSpPr>
          <p:cNvPr id="3" name="Заголовок 2"/>
          <p:cNvSpPr>
            <a:spLocks noGrp="1"/>
          </p:cNvSpPr>
          <p:nvPr>
            <p:ph type="title"/>
          </p:nvPr>
        </p:nvSpPr>
        <p:spPr/>
        <p:txBody>
          <a:bodyPr/>
          <a:lstStyle/>
          <a:p>
            <a:r>
              <a:rPr lang="ru-RU" dirty="0" smtClean="0"/>
              <a:t>По Типу задач</a:t>
            </a:r>
            <a:endParaRPr lang="ru-RU" dirty="0"/>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24001</TotalTime>
  <Words>4574</Words>
  <Application>Microsoft Office PowerPoint</Application>
  <PresentationFormat>Широкоэкранный</PresentationFormat>
  <Paragraphs>624</Paragraphs>
  <Slides>81</Slides>
  <Notes>50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81</vt:i4>
      </vt:variant>
    </vt:vector>
  </HeadingPairs>
  <TitlesOfParts>
    <vt:vector size="88"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ACID</vt:lpstr>
      <vt:lpstr>availability</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Составные индексы</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web-game</vt:lpstr>
      <vt:lpstr>Сценарии</vt:lpstr>
      <vt:lpstr>Сущности</vt:lpstr>
      <vt:lpstr>Demo web-game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Иван Домашних</cp:lastModifiedBy>
  <cp:revision>775</cp:revision>
  <dcterms:created xsi:type="dcterms:W3CDTF">2013-06-28T10:07:11Z</dcterms:created>
  <dcterms:modified xsi:type="dcterms:W3CDTF">2019-05-06T16:06:05Z</dcterms:modified>
</cp:coreProperties>
</file>