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73" r:id="rId7"/>
    <p:sldId id="278" r:id="rId8"/>
    <p:sldId id="260" r:id="rId9"/>
    <p:sldId id="274" r:id="rId10"/>
    <p:sldId id="279" r:id="rId11"/>
    <p:sldId id="280" r:id="rId12"/>
    <p:sldId id="283" r:id="rId13"/>
    <p:sldId id="282" r:id="rId14"/>
    <p:sldId id="262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9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6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3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3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642D6D4-2980-4539-861D-C5AB35191834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F8D6AE6-5560-4C47-974F-51A82A9CC533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9F078ECC-9F72-4C84-9F40-DBB817ADBDF0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BECDB002-086C-4FC2-9108-C394C3B829E3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61BCCE59-728A-49EC-8DAF-0FAF9EBD41DD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B56D85B-EB43-4988-9D07-7393356AD4A1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2AF213A-60C6-4671-9B4D-63024EC3B303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B992E9E-19F7-4539-B679-CA95C06DC4B8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D92330BE-AFF2-4F7C-AA06-D38DAED5E740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CFD56C52-75CF-437F-BF32-D1C513B0C7E0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D9BAD1CA-5F7E-489F-B9AC-F0EBC9D9712D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grocery store with lots of fruits&#10;&#10;Description automatically generated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980" t="9091" r="960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Business Analysis Super Food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TIM NGUYEN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5B227-00A8-0C60-062B-B07F14A8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F7380-D9DB-0C48-ED1A-0E19FB72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A184C13-ECF5-BF5D-E447-8690C10AB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67" y="255478"/>
            <a:ext cx="5339533" cy="1753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</a:rPr>
              <a:t>ANNUAL TRENDS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77E475-4610-3628-0DD4-FA621906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2" y="344469"/>
            <a:ext cx="333422" cy="16642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69D141-92E6-FB7C-E0E4-8C0FFED18D34}"/>
              </a:ext>
            </a:extLst>
          </p:cNvPr>
          <p:cNvSpPr txBox="1"/>
          <p:nvPr/>
        </p:nvSpPr>
        <p:spPr>
          <a:xfrm>
            <a:off x="6977062" y="227744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BEEF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B708E-77F3-40D3-65EC-8DB4CD90DB76}"/>
              </a:ext>
            </a:extLst>
          </p:cNvPr>
          <p:cNvSpPr txBox="1"/>
          <p:nvPr/>
        </p:nvSpPr>
        <p:spPr>
          <a:xfrm>
            <a:off x="6977062" y="582002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CHEESE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59385-F0E7-1D7D-D61C-683CDB03C3DA}"/>
              </a:ext>
            </a:extLst>
          </p:cNvPr>
          <p:cNvSpPr txBox="1"/>
          <p:nvPr/>
        </p:nvSpPr>
        <p:spPr>
          <a:xfrm>
            <a:off x="6977061" y="951334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DELI MEATS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D16FA-F817-B3AD-1858-A224391A0E52}"/>
              </a:ext>
            </a:extLst>
          </p:cNvPr>
          <p:cNvSpPr txBox="1"/>
          <p:nvPr/>
        </p:nvSpPr>
        <p:spPr>
          <a:xfrm>
            <a:off x="6977060" y="1320666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FROZEN MEAT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3C4A9-23B3-51D5-CE0A-C400AD7E1A11}"/>
              </a:ext>
            </a:extLst>
          </p:cNvPr>
          <p:cNvSpPr txBox="1"/>
          <p:nvPr/>
        </p:nvSpPr>
        <p:spPr>
          <a:xfrm>
            <a:off x="6977060" y="1689998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SEAFOODFROZEN</a:t>
            </a:r>
          </a:p>
        </p:txBody>
      </p:sp>
      <p:pic>
        <p:nvPicPr>
          <p:cNvPr id="5" name="Picture 4" descr="A graph of red lines&#10;&#10;Description automatically generated">
            <a:extLst>
              <a:ext uri="{FF2B5EF4-FFF2-40B4-BE49-F238E27FC236}">
                <a16:creationId xmlns:a16="http://schemas.microsoft.com/office/drawing/2014/main" id="{F39954EC-64B5-AEA7-2809-93A4B7C4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31" y="2159580"/>
            <a:ext cx="9189738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Picture 37" descr="A circle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3C6385FF-C042-11B6-E792-E98B7804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35" y="46449"/>
            <a:ext cx="2025643" cy="1904316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 descr="A circle with numbers and a number on it&#10;&#10;Description automatically generated">
            <a:extLst>
              <a:ext uri="{FF2B5EF4-FFF2-40B4-BE49-F238E27FC236}">
                <a16:creationId xmlns:a16="http://schemas.microsoft.com/office/drawing/2014/main" id="{5F51721C-A917-D71A-1A55-805787363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0759"/>
            <a:ext cx="3092405" cy="2965319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Picture 39" descr="A circle with numbers and a line&#10;&#10;Description automatically generated">
            <a:extLst>
              <a:ext uri="{FF2B5EF4-FFF2-40B4-BE49-F238E27FC236}">
                <a16:creationId xmlns:a16="http://schemas.microsoft.com/office/drawing/2014/main" id="{5A390256-D63D-53FA-176C-5E193E259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435" y="327545"/>
            <a:ext cx="2063103" cy="2031764"/>
          </a:xfrm>
          <a:prstGeom prst="rect">
            <a:avLst/>
          </a:prstGeom>
        </p:spPr>
      </p:pic>
      <p:pic>
        <p:nvPicPr>
          <p:cNvPr id="37" name="Picture 36" descr="A circle with numbers and a number of percentages&#10;&#10;Description automatically generated with medium confidence">
            <a:extLst>
              <a:ext uri="{FF2B5EF4-FFF2-40B4-BE49-F238E27FC236}">
                <a16:creationId xmlns:a16="http://schemas.microsoft.com/office/drawing/2014/main" id="{88F1006F-F619-2D41-BA7A-556FD3365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525" y="1064842"/>
            <a:ext cx="1734165" cy="1715108"/>
          </a:xfrm>
          <a:prstGeom prst="rect">
            <a:avLst/>
          </a:prstGeom>
        </p:spPr>
      </p:pic>
      <p:pic>
        <p:nvPicPr>
          <p:cNvPr id="39" name="Picture 38" descr="A circle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28B2F921-5994-FF40-30BE-3C37B01C8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9369" y="2769393"/>
            <a:ext cx="1091719" cy="1044131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Picture 40" descr="A circle with numbers and a circle&#10;&#10;Description automatically generated">
            <a:extLst>
              <a:ext uri="{FF2B5EF4-FFF2-40B4-BE49-F238E27FC236}">
                <a16:creationId xmlns:a16="http://schemas.microsoft.com/office/drawing/2014/main" id="{6E5602CA-7FAA-71F3-77E1-93C101A86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6276" y="4357412"/>
            <a:ext cx="1782262" cy="1692702"/>
          </a:xfrm>
          <a:prstGeom prst="rect">
            <a:avLst/>
          </a:prstGeom>
        </p:spPr>
      </p:pic>
      <p:sp>
        <p:nvSpPr>
          <p:cNvPr id="44" name="Title 8">
            <a:extLst>
              <a:ext uri="{FF2B5EF4-FFF2-40B4-BE49-F238E27FC236}">
                <a16:creationId xmlns:a16="http://schemas.microsoft.com/office/drawing/2014/main" id="{5144A130-C89E-CDFE-40F5-FD60DC7A8E61}"/>
              </a:ext>
            </a:extLst>
          </p:cNvPr>
          <p:cNvSpPr txBox="1">
            <a:spLocks/>
          </p:cNvSpPr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BRAND DISTRIBUTION</a:t>
            </a:r>
          </a:p>
        </p:txBody>
      </p:sp>
      <p:sp>
        <p:nvSpPr>
          <p:cNvPr id="45" name="Title 8">
            <a:extLst>
              <a:ext uri="{FF2B5EF4-FFF2-40B4-BE49-F238E27FC236}">
                <a16:creationId xmlns:a16="http://schemas.microsoft.com/office/drawing/2014/main" id="{C6CBEFA0-AC78-84FE-0BE5-D982E2C0E866}"/>
              </a:ext>
            </a:extLst>
          </p:cNvPr>
          <p:cNvSpPr txBox="1">
            <a:spLocks/>
          </p:cNvSpPr>
          <p:nvPr/>
        </p:nvSpPr>
        <p:spPr>
          <a:xfrm>
            <a:off x="2842248" y="1935918"/>
            <a:ext cx="921197" cy="398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Beef</a:t>
            </a:r>
          </a:p>
        </p:txBody>
      </p:sp>
      <p:sp>
        <p:nvSpPr>
          <p:cNvPr id="47" name="Title 8">
            <a:extLst>
              <a:ext uri="{FF2B5EF4-FFF2-40B4-BE49-F238E27FC236}">
                <a16:creationId xmlns:a16="http://schemas.microsoft.com/office/drawing/2014/main" id="{7C252FEE-9757-52C3-75E3-E0D64B2D39B9}"/>
              </a:ext>
            </a:extLst>
          </p:cNvPr>
          <p:cNvSpPr txBox="1">
            <a:spLocks/>
          </p:cNvSpPr>
          <p:nvPr/>
        </p:nvSpPr>
        <p:spPr>
          <a:xfrm>
            <a:off x="4050109" y="3814454"/>
            <a:ext cx="943655" cy="378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Frozen Meats</a:t>
            </a:r>
          </a:p>
        </p:txBody>
      </p:sp>
      <p:sp>
        <p:nvSpPr>
          <p:cNvPr id="49" name="Title 8">
            <a:extLst>
              <a:ext uri="{FF2B5EF4-FFF2-40B4-BE49-F238E27FC236}">
                <a16:creationId xmlns:a16="http://schemas.microsoft.com/office/drawing/2014/main" id="{F01D22CE-77C3-3E44-6311-59CD631C982F}"/>
              </a:ext>
            </a:extLst>
          </p:cNvPr>
          <p:cNvSpPr txBox="1">
            <a:spLocks/>
          </p:cNvSpPr>
          <p:nvPr/>
        </p:nvSpPr>
        <p:spPr>
          <a:xfrm>
            <a:off x="10276560" y="2453501"/>
            <a:ext cx="1002119" cy="398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 Meats</a:t>
            </a:r>
          </a:p>
        </p:txBody>
      </p:sp>
      <p:sp>
        <p:nvSpPr>
          <p:cNvPr id="51" name="Title 8">
            <a:extLst>
              <a:ext uri="{FF2B5EF4-FFF2-40B4-BE49-F238E27FC236}">
                <a16:creationId xmlns:a16="http://schemas.microsoft.com/office/drawing/2014/main" id="{5E8A7F4A-B0CC-0369-8CA3-FAE0D5A84588}"/>
              </a:ext>
            </a:extLst>
          </p:cNvPr>
          <p:cNvSpPr txBox="1">
            <a:spLocks/>
          </p:cNvSpPr>
          <p:nvPr/>
        </p:nvSpPr>
        <p:spPr>
          <a:xfrm>
            <a:off x="10472284" y="6101198"/>
            <a:ext cx="1041964" cy="398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Cheese</a:t>
            </a:r>
          </a:p>
        </p:txBody>
      </p:sp>
      <p:sp>
        <p:nvSpPr>
          <p:cNvPr id="53" name="Title 8">
            <a:extLst>
              <a:ext uri="{FF2B5EF4-FFF2-40B4-BE49-F238E27FC236}">
                <a16:creationId xmlns:a16="http://schemas.microsoft.com/office/drawing/2014/main" id="{DF80AC40-DC23-CB7F-618A-E0F303C904F0}"/>
              </a:ext>
            </a:extLst>
          </p:cNvPr>
          <p:cNvSpPr txBox="1">
            <a:spLocks/>
          </p:cNvSpPr>
          <p:nvPr/>
        </p:nvSpPr>
        <p:spPr>
          <a:xfrm>
            <a:off x="6397228" y="2769393"/>
            <a:ext cx="1351563" cy="398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Sea-food Frozen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F9CB631-CE7B-4268-7747-219B37C01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7966" y="2855828"/>
            <a:ext cx="350970" cy="68522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F5EE282-3689-D3A2-B3DB-8DAE0B07D11F}"/>
              </a:ext>
            </a:extLst>
          </p:cNvPr>
          <p:cNvSpPr txBox="1"/>
          <p:nvPr/>
        </p:nvSpPr>
        <p:spPr>
          <a:xfrm>
            <a:off x="453302" y="2865418"/>
            <a:ext cx="205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National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A677F-0887-C34B-5EF7-DA3C6983E72C}"/>
              </a:ext>
            </a:extLst>
          </p:cNvPr>
          <p:cNvSpPr txBox="1"/>
          <p:nvPr/>
        </p:nvSpPr>
        <p:spPr>
          <a:xfrm>
            <a:off x="453301" y="3196009"/>
            <a:ext cx="18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61" name="Title 8">
            <a:extLst>
              <a:ext uri="{FF2B5EF4-FFF2-40B4-BE49-F238E27FC236}">
                <a16:creationId xmlns:a16="http://schemas.microsoft.com/office/drawing/2014/main" id="{613D475B-B46E-0D5C-9180-F8ECD7EFD49A}"/>
              </a:ext>
            </a:extLst>
          </p:cNvPr>
          <p:cNvSpPr txBox="1">
            <a:spLocks/>
          </p:cNvSpPr>
          <p:nvPr/>
        </p:nvSpPr>
        <p:spPr>
          <a:xfrm>
            <a:off x="623229" y="4894365"/>
            <a:ext cx="1967255" cy="488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COMMODITIES</a:t>
            </a:r>
          </a:p>
        </p:txBody>
      </p:sp>
    </p:spTree>
    <p:extLst>
      <p:ext uri="{BB962C8B-B14F-4D97-AF65-F5344CB8AC3E}">
        <p14:creationId xmlns:p14="http://schemas.microsoft.com/office/powerpoint/2010/main" val="5545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9355326" cy="107482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pSp>
        <p:nvGrpSpPr>
          <p:cNvPr id="7" name="Group 6" descr="Timeline Placeholder ">
            <a:extLst>
              <a:ext uri="{FF2B5EF4-FFF2-40B4-BE49-F238E27FC236}">
                <a16:creationId xmlns:a16="http://schemas.microsoft.com/office/drawing/2014/main" id="{ACC3A21C-D951-0749-8030-62460C9DFA20}"/>
              </a:ext>
            </a:extLst>
          </p:cNvPr>
          <p:cNvGrpSpPr/>
          <p:nvPr/>
        </p:nvGrpSpPr>
        <p:grpSpPr>
          <a:xfrm>
            <a:off x="1093301" y="2055284"/>
            <a:ext cx="10182683" cy="3818931"/>
            <a:chOff x="1159993" y="2048256"/>
            <a:chExt cx="5702865" cy="38189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46D639-1AF7-9544-89CB-5863F22FD6AD}"/>
                </a:ext>
              </a:extLst>
            </p:cNvPr>
            <p:cNvSpPr/>
            <p:nvPr/>
          </p:nvSpPr>
          <p:spPr>
            <a:xfrm>
              <a:off x="1159993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anchor="t" anchorCtr="1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CB4AB2-9E97-4D40-B2F1-A3F55B1E9090}"/>
                </a:ext>
              </a:extLst>
            </p:cNvPr>
            <p:cNvSpPr/>
            <p:nvPr/>
          </p:nvSpPr>
          <p:spPr>
            <a:xfrm>
              <a:off x="3047381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anchor="t" anchorCtr="1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701027-0723-2745-B4FC-2C8285C84695}"/>
                </a:ext>
              </a:extLst>
            </p:cNvPr>
            <p:cNvSpPr/>
            <p:nvPr/>
          </p:nvSpPr>
          <p:spPr>
            <a:xfrm>
              <a:off x="5034058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anchor="t" anchorCtr="1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spc="140" dirty="0">
                <a:solidFill>
                  <a:schemeClr val="tx1"/>
                </a:solidFill>
                <a:latin typeface="Tw Cen MT" panose="020B0602020104020603" pitchFamily="34" charset="77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F2842-B659-8D45-B864-958082AA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0A76-3054-F978-0DEC-DA6038BCDC9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ANALYSIS SUPER FOOD MARKETS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4A986-52C3-2571-6094-6FE32A409AA6}"/>
              </a:ext>
            </a:extLst>
          </p:cNvPr>
          <p:cNvSpPr>
            <a:spLocks noChangeAspect="1"/>
          </p:cNvSpPr>
          <p:nvPr/>
        </p:nvSpPr>
        <p:spPr>
          <a:xfrm>
            <a:off x="2393020" y="2490032"/>
            <a:ext cx="665954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2800" dirty="0">
                <a:latin typeface="Tw Cen MT" panose="020B0602020104020603" pitchFamily="34" charset="77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B576C-058D-AE3A-9B7F-06E4668FC9E7}"/>
              </a:ext>
            </a:extLst>
          </p:cNvPr>
          <p:cNvSpPr>
            <a:spLocks noChangeAspect="1"/>
          </p:cNvSpPr>
          <p:nvPr/>
        </p:nvSpPr>
        <p:spPr>
          <a:xfrm>
            <a:off x="5763023" y="2490032"/>
            <a:ext cx="665954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2800" dirty="0">
                <a:latin typeface="Tw Cen MT" panose="020B0602020104020603" pitchFamily="34" charset="77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1B624-AFD4-7B1A-5165-E84F260D486B}"/>
              </a:ext>
            </a:extLst>
          </p:cNvPr>
          <p:cNvSpPr>
            <a:spLocks noChangeAspect="1"/>
          </p:cNvSpPr>
          <p:nvPr/>
        </p:nvSpPr>
        <p:spPr>
          <a:xfrm>
            <a:off x="9310311" y="2490032"/>
            <a:ext cx="665954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2800" dirty="0">
                <a:latin typeface="Tw Cen MT" panose="020B0602020104020603" pitchFamily="34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955BB-4A2C-1E0F-8DA2-F19DC64BB22E}"/>
              </a:ext>
            </a:extLst>
          </p:cNvPr>
          <p:cNvSpPr txBox="1"/>
          <p:nvPr/>
        </p:nvSpPr>
        <p:spPr>
          <a:xfrm>
            <a:off x="1470221" y="3465576"/>
            <a:ext cx="2511552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dirty="0">
                <a:latin typeface="Tw Cen MT" panose="020B0602020104020603" pitchFamily="34" charset="0"/>
              </a:rPr>
              <a:t>OPTIMISE PRODUCT OFFERING </a:t>
            </a:r>
            <a:endParaRPr lang="en-AU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4C3AC-1EC6-C3CE-2A74-C9202941FDE8}"/>
              </a:ext>
            </a:extLst>
          </p:cNvPr>
          <p:cNvSpPr txBox="1"/>
          <p:nvPr/>
        </p:nvSpPr>
        <p:spPr>
          <a:xfrm>
            <a:off x="4840224" y="3465576"/>
            <a:ext cx="2511552" cy="121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dirty="0">
                <a:latin typeface="Tw Cen MT" panose="020B0602020104020603" pitchFamily="34" charset="0"/>
              </a:rPr>
              <a:t>TAILORED MARKETING CAMPAIGNS and INCENTIVES</a:t>
            </a:r>
            <a:endParaRPr lang="en-AU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290B0-F851-41E9-A59D-F4F185D32EB2}"/>
              </a:ext>
            </a:extLst>
          </p:cNvPr>
          <p:cNvSpPr txBox="1"/>
          <p:nvPr/>
        </p:nvSpPr>
        <p:spPr>
          <a:xfrm>
            <a:off x="8387512" y="3465576"/>
            <a:ext cx="2511552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dirty="0">
                <a:solidFill>
                  <a:schemeClr val="tx1"/>
                </a:solidFill>
                <a:latin typeface="Tw Cen MT" panose="020B0602020104020603" pitchFamily="34" charset="0"/>
              </a:rPr>
              <a:t>STRATEGIC INVENTORY MANAGEMENT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3686175" y="0"/>
            <a:ext cx="8505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solidFill>
            <a:schemeClr val="accent2">
              <a:alpha val="80000"/>
            </a:schemeClr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159EB775-0BAB-413A-A0AB-B56D3C0446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134" t="9091" r="400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Title 50">
            <a:extLst>
              <a:ext uri="{FF2B5EF4-FFF2-40B4-BE49-F238E27FC236}">
                <a16:creationId xmlns:a16="http://schemas.microsoft.com/office/drawing/2014/main" id="{EC368CC3-4439-876A-1F0B-77F0BC41EF83}"/>
              </a:ext>
            </a:extLst>
          </p:cNvPr>
          <p:cNvSpPr txBox="1">
            <a:spLocks/>
          </p:cNvSpPr>
          <p:nvPr/>
        </p:nvSpPr>
        <p:spPr>
          <a:xfrm>
            <a:off x="8449589" y="1223010"/>
            <a:ext cx="3438144" cy="1124712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Table of 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0CDA67-F92A-F552-C308-70676C7D0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888" y="2717800"/>
            <a:ext cx="3438525" cy="3206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2"/>
                </a:solidFill>
                <a:latin typeface="+mn-lt"/>
              </a:rPr>
              <a:t>Problem Statement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2"/>
                </a:solidFill>
                <a:latin typeface="+mn-lt"/>
              </a:rPr>
              <a:t>Business Question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2"/>
                </a:solidFill>
                <a:latin typeface="+mn-lt"/>
              </a:rPr>
              <a:t>Data Used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2"/>
                </a:solidFill>
                <a:latin typeface="+mn-lt"/>
              </a:rPr>
              <a:t>Analysis/Insights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2"/>
                </a:solidFill>
                <a:latin typeface="+mn-lt"/>
              </a:rPr>
              <a:t>Recommendations</a:t>
            </a:r>
            <a:endParaRPr lang="en-US" sz="1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9B7FFD2-4740-5951-235D-7F9D0507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ANALYSIS SUPER FOOD MARKETS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93368E-6F2C-538D-D362-4F6D3EA7A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2748" y="668338"/>
            <a:ext cx="5037269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Problem Statement </a:t>
            </a:r>
          </a:p>
        </p:txBody>
      </p:sp>
      <p:pic>
        <p:nvPicPr>
          <p:cNvPr id="8" name="Picture Placeholder 7" descr="A family with a shopping cart&#10;&#10;Description automatically generated">
            <a:extLst>
              <a:ext uri="{FF2B5EF4-FFF2-40B4-BE49-F238E27FC236}">
                <a16:creationId xmlns:a16="http://schemas.microsoft.com/office/drawing/2014/main" id="{D144B1E3-07F0-AA4B-9A1C-7A805E66C0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</a:blip>
          <a:srcRect l="19690" r="10066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625C-6E1C-5197-47D1-4E67195B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70E8BE-A8EA-6C0C-586F-B41152B26166}"/>
              </a:ext>
            </a:extLst>
          </p:cNvPr>
          <p:cNvSpPr txBox="1">
            <a:spLocks/>
          </p:cNvSpPr>
          <p:nvPr/>
        </p:nvSpPr>
        <p:spPr>
          <a:xfrm>
            <a:off x="6748272" y="1825625"/>
            <a:ext cx="3438525" cy="320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40" baseline="0">
                <a:solidFill>
                  <a:schemeClr val="bg1"/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3346A7-985B-76A2-7EFF-5C9A4356F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749" y="2852410"/>
            <a:ext cx="5778358" cy="1616529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+mj-lt"/>
              </a:rPr>
              <a:t>Total Revenue Sales to Lift by </a:t>
            </a:r>
            <a:r>
              <a:rPr lang="en-US" dirty="0">
                <a:latin typeface="+mj-lt"/>
              </a:rPr>
              <a:t>5% </a:t>
            </a:r>
            <a:r>
              <a:rPr lang="en-US" sz="2000" dirty="0">
                <a:latin typeface="+mj-lt"/>
              </a:rPr>
              <a:t>over the next  </a:t>
            </a:r>
            <a:r>
              <a:rPr lang="en-US" dirty="0">
                <a:latin typeface="+mj-lt"/>
              </a:rPr>
              <a:t>2 years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7A346-D101-D2F4-7FCC-6F0486CDC980}"/>
              </a:ext>
            </a:extLst>
          </p:cNvPr>
          <p:cNvSpPr txBox="1"/>
          <p:nvPr/>
        </p:nvSpPr>
        <p:spPr>
          <a:xfrm>
            <a:off x="6422748" y="1825625"/>
            <a:ext cx="5399797" cy="9848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Super Food Markets has a national market share of </a:t>
            </a:r>
            <a:r>
              <a:rPr lang="en-AU" sz="4000" dirty="0"/>
              <a:t>8% </a:t>
            </a:r>
            <a:r>
              <a:rPr lang="en-AU" dirty="0"/>
              <a:t>lagging behind the Big 3…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5429220-D9AB-8DAF-6DBE-C66E85E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9697" y="635634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ANALYSIS SUPER FOOD MARKETS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FD37F-A75E-DE1A-7475-EF59BE625F1E}"/>
              </a:ext>
            </a:extLst>
          </p:cNvPr>
          <p:cNvSpPr txBox="1"/>
          <p:nvPr/>
        </p:nvSpPr>
        <p:spPr>
          <a:xfrm>
            <a:off x="6447988" y="4697920"/>
            <a:ext cx="5752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How can Super Foods Market encourage existing customers to make more purchases whilst also attracting new customers to grow its market share?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788FE-C0D2-34CB-C091-FAD3D5677FA3}"/>
              </a:ext>
            </a:extLst>
          </p:cNvPr>
          <p:cNvSpPr txBox="1">
            <a:spLocks/>
          </p:cNvSpPr>
          <p:nvPr/>
        </p:nvSpPr>
        <p:spPr>
          <a:xfrm>
            <a:off x="8856839" y="5621250"/>
            <a:ext cx="3727450" cy="515938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3191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0209-C8EB-EECA-0D1A-7416AD8D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64" y="3108079"/>
            <a:ext cx="8348472" cy="2643457"/>
          </a:xfrm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dirty="0"/>
              <a:t>What are the popular commodities? Do different customer groups exhibit different purchasing patterns?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Do customers have a brand preference between national or private?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During which times of the year is there an increase in sales for popular items?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FCD7-C164-A676-646F-D9C3BEA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0FF7F-57A1-93A3-F799-A56CFC442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592" y="5751536"/>
            <a:ext cx="3727450" cy="515938"/>
          </a:xfrm>
        </p:spPr>
        <p:txBody>
          <a:bodyPr/>
          <a:lstStyle/>
          <a:p>
            <a:r>
              <a:rPr lang="en-AU" dirty="0"/>
              <a:t>Breaking down the Business Question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BD8CFE-11CC-F478-D604-C8E0DDAFA55C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ANALYSIS SUPER FOOD MARKETS</a:t>
            </a:r>
          </a:p>
        </p:txBody>
      </p:sp>
    </p:spTree>
    <p:extLst>
      <p:ext uri="{BB962C8B-B14F-4D97-AF65-F5344CB8AC3E}">
        <p14:creationId xmlns:p14="http://schemas.microsoft.com/office/powerpoint/2010/main" val="15283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463941"/>
            <a:ext cx="9963509" cy="1616529"/>
          </a:xfrm>
          <a:solidFill>
            <a:schemeClr val="accent2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Data Used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8CC6-5AA3-F948-9D06-5681F95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7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chemeClr val="tx1"/>
                </a:solidFill>
                <a:latin typeface="+mn-lt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D234C6-5775-45F6-AF2D-88B4142B3E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8572370"/>
              </p:ext>
            </p:extLst>
          </p:nvPr>
        </p:nvGraphicFramePr>
        <p:xfrm>
          <a:off x="905668" y="3094099"/>
          <a:ext cx="10533475" cy="297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658">
                  <a:extLst>
                    <a:ext uri="{9D8B030D-6E8A-4147-A177-3AD203B41FA5}">
                      <a16:colId xmlns:a16="http://schemas.microsoft.com/office/drawing/2014/main" val="3271569552"/>
                    </a:ext>
                  </a:extLst>
                </a:gridCol>
                <a:gridCol w="1251476">
                  <a:extLst>
                    <a:ext uri="{9D8B030D-6E8A-4147-A177-3AD203B41FA5}">
                      <a16:colId xmlns:a16="http://schemas.microsoft.com/office/drawing/2014/main" val="224864360"/>
                    </a:ext>
                  </a:extLst>
                </a:gridCol>
                <a:gridCol w="1277426">
                  <a:extLst>
                    <a:ext uri="{9D8B030D-6E8A-4147-A177-3AD203B41FA5}">
                      <a16:colId xmlns:a16="http://schemas.microsoft.com/office/drawing/2014/main" val="3800280506"/>
                    </a:ext>
                  </a:extLst>
                </a:gridCol>
                <a:gridCol w="143795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83751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061596">
                  <a:extLst>
                    <a:ext uri="{9D8B030D-6E8A-4147-A177-3AD203B41FA5}">
                      <a16:colId xmlns:a16="http://schemas.microsoft.com/office/drawing/2014/main" val="3472290991"/>
                    </a:ext>
                  </a:extLst>
                </a:gridCol>
                <a:gridCol w="166449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24981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92168"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Tw Cen MT" panose="020B0602020104020603" pitchFamily="34" charset="77"/>
                      </a:endParaRP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Tw Cen MT" panose="020B0602020104020603" pitchFamily="34" charset="77"/>
                        </a:rPr>
                        <a:t>Customer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latin typeface="Tw Cen MT" panose="020B0602020104020603" pitchFamily="34" charset="77"/>
                        </a:rPr>
                        <a:t>Loyalty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latin typeface="Tw Cen MT" panose="020B0602020104020603" pitchFamily="34" charset="77"/>
                        </a:rPr>
                        <a:t>Household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spc="140" baseline="0">
                          <a:latin typeface="Tw Cen MT" panose="020B0602020104020603" pitchFamily="34" charset="77"/>
                        </a:rPr>
                        <a:t>Age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spc="140" baseline="0">
                          <a:latin typeface="Tw Cen MT" panose="020B0602020104020603" pitchFamily="34" charset="77"/>
                        </a:rPr>
                        <a:t>Brand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spc="140" baseline="0">
                          <a:latin typeface="Tw Cen MT" panose="020B0602020104020603" pitchFamily="34" charset="77"/>
                        </a:rPr>
                        <a:t>Commodity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spc="140" baseline="0">
                          <a:latin typeface="Tw Cen MT" panose="020B0602020104020603" pitchFamily="34" charset="77"/>
                        </a:rPr>
                        <a:t>Price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spc="140" baseline="0">
                          <a:latin typeface="Tw Cen MT" panose="020B0602020104020603" pitchFamily="34" charset="77"/>
                        </a:rPr>
                        <a:t>Date</a:t>
                      </a:r>
                    </a:p>
                  </a:txBody>
                  <a:tcPr marL="89065" marR="89065" marT="44533" marB="44533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9100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0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15803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Loyalist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 adult with kids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19-24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private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Baked bread/buns/rolls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0.99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5/10/2020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9100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15803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Loyalist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 adult with kids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19-24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national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Vegetables - all others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0.70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24/10/2020</a:t>
                      </a:r>
                    </a:p>
                  </a:txBody>
                  <a:tcPr marL="89065" marR="89065" marT="44533" marB="4453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2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15803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Loyalist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 adult with kids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19-24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national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Cold and flu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1.68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18/10/2020</a:t>
                      </a:r>
                    </a:p>
                  </a:txBody>
                  <a:tcPr marL="89065" marR="89065" marT="44533" marB="445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r" fontAlgn="ctr"/>
                      <a:endParaRPr lang="en-AU" sz="1200" b="0">
                        <a:effectLst/>
                      </a:endParaRP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…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89186"/>
                  </a:ext>
                </a:extLst>
              </a:tr>
              <a:tr h="49100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77748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36987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Promiscuous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2 adults with kids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45-54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national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Beef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4.92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6/07/2020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67236"/>
                  </a:ext>
                </a:extLst>
              </a:tr>
              <a:tr h="49100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77749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36987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Promiscuous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2 adults with kids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45-54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national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>
                          <a:effectLst/>
                        </a:rPr>
                        <a:t>Cakes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1.79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0" dirty="0">
                          <a:effectLst/>
                        </a:rPr>
                        <a:t>10/07/2020</a:t>
                      </a:r>
                    </a:p>
                  </a:txBody>
                  <a:tcPr marL="89065" marR="89065" marT="44533" marB="44533" anchor="ctr">
                    <a:solidFill>
                      <a:srgbClr val="F9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59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03B84-99B9-D65F-C153-786A3AD2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BUSINESS ANALYSIS SUPER FOOD MARKETS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85C1395-3960-E0E0-F03D-625D778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BUSINESS ANALYSIS SUPER FOOD MARKETS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82F1E9F-2A7B-A648-8627-B11C8B85D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" y="292004"/>
            <a:ext cx="9896709" cy="1198179"/>
          </a:xfrm>
          <a:solidFill>
            <a:schemeClr val="accent2">
              <a:alpha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Top 5 Commodities</a:t>
            </a:r>
          </a:p>
        </p:txBody>
      </p:sp>
      <p:pic>
        <p:nvPicPr>
          <p:cNvPr id="16" name="Picture 15" descr="A graph of a bar&#10;&#10;Description automatically generated">
            <a:extLst>
              <a:ext uri="{FF2B5EF4-FFF2-40B4-BE49-F238E27FC236}">
                <a16:creationId xmlns:a16="http://schemas.microsoft.com/office/drawing/2014/main" id="{35EB5175-2070-53EA-A8D2-0251C5B1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7" y="1603884"/>
            <a:ext cx="6468816" cy="40616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9500A3-8E3B-5677-580A-1B169E218354}"/>
              </a:ext>
            </a:extLst>
          </p:cNvPr>
          <p:cNvSpPr txBox="1"/>
          <p:nvPr/>
        </p:nvSpPr>
        <p:spPr>
          <a:xfrm>
            <a:off x="7621350" y="1773206"/>
            <a:ext cx="3351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accent2"/>
                </a:solidFill>
              </a:rPr>
              <a:t>Beef</a:t>
            </a:r>
          </a:p>
          <a:p>
            <a:r>
              <a:rPr lang="en-AU" sz="2200" dirty="0">
                <a:solidFill>
                  <a:schemeClr val="accent2"/>
                </a:solidFill>
              </a:rPr>
              <a:t>Top 5 </a:t>
            </a:r>
          </a:p>
          <a:p>
            <a:r>
              <a:rPr lang="en-AU" sz="2200" dirty="0">
                <a:solidFill>
                  <a:schemeClr val="accent2"/>
                </a:solidFill>
              </a:rPr>
              <a:t>Non-Top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AD892-3BDF-1445-9A21-EE6C0292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225" y="1847561"/>
            <a:ext cx="2476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BA78F-F552-E86D-1517-B35E3954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225" y="2181008"/>
            <a:ext cx="247685" cy="23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376AB-F3DA-22CD-8015-2EAC4E19A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225" y="2514455"/>
            <a:ext cx="24768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82F1E9F-2A7B-A648-8627-B11C8B85D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574" y="3520000"/>
            <a:ext cx="5046196" cy="17958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Household</a:t>
            </a:r>
          </a:p>
        </p:txBody>
      </p:sp>
      <p:pic>
        <p:nvPicPr>
          <p:cNvPr id="3" name="Picture 2" descr="A graph of a bar&#10;&#10;Description automatically generated">
            <a:extLst>
              <a:ext uri="{FF2B5EF4-FFF2-40B4-BE49-F238E27FC236}">
                <a16:creationId xmlns:a16="http://schemas.microsoft.com/office/drawing/2014/main" id="{854DA893-B4A0-E92C-186D-101D1169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7" y="1151213"/>
            <a:ext cx="2927250" cy="1858804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pic>
        <p:nvPicPr>
          <p:cNvPr id="10" name="Picture 9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37649D3D-2884-7A28-BA37-016EEAE72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03" y="584974"/>
            <a:ext cx="3868173" cy="2456290"/>
          </a:xfrm>
          <a:prstGeom prst="rect">
            <a:avLst/>
          </a:prstGeom>
        </p:spPr>
      </p:pic>
      <p:pic>
        <p:nvPicPr>
          <p:cNvPr id="2" name="Picture 1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2812B24-B3F9-799B-D4B4-441586966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971" y="925007"/>
            <a:ext cx="2837871" cy="1802048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273B5A9-ED63-2AC8-2C7A-301AFBD4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0635" y="4009005"/>
            <a:ext cx="2382142" cy="1512660"/>
          </a:xfrm>
          <a:prstGeom prst="rect">
            <a:avLst/>
          </a:prstGeom>
        </p:spPr>
      </p:pic>
      <p:pic>
        <p:nvPicPr>
          <p:cNvPr id="5" name="Picture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6A4D1A47-AA41-8AD6-4D0E-D9FB939C9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312" y="3507964"/>
            <a:ext cx="2760248" cy="1752757"/>
          </a:xfrm>
          <a:prstGeom prst="rect">
            <a:avLst/>
          </a:prstGeom>
        </p:spPr>
      </p:pic>
      <p:sp>
        <p:nvSpPr>
          <p:cNvPr id="45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85C1395-3960-E0E0-F03D-625D778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5025" y="6453386"/>
            <a:ext cx="5055745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BUSINESS ANALYSIS SUPER FOOD MARKETS</a:t>
            </a:r>
          </a:p>
        </p:txBody>
      </p:sp>
    </p:spTree>
    <p:extLst>
      <p:ext uri="{BB962C8B-B14F-4D97-AF65-F5344CB8AC3E}">
        <p14:creationId xmlns:p14="http://schemas.microsoft.com/office/powerpoint/2010/main" val="302064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DDD7F0-1FEB-4A1A-9A93-698DF846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DDFBD-886B-0A09-3129-5A51FAE5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861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</a:rPr>
              <a:t>Age Groups</a:t>
            </a:r>
          </a:p>
        </p:txBody>
      </p:sp>
      <p:pic>
        <p:nvPicPr>
          <p:cNvPr id="11" name="Picture 10" descr="A graph of a bar graph&#10;&#10;Description automatically generated">
            <a:extLst>
              <a:ext uri="{FF2B5EF4-FFF2-40B4-BE49-F238E27FC236}">
                <a16:creationId xmlns:a16="http://schemas.microsoft.com/office/drawing/2014/main" id="{48BBFE01-4F39-6004-5E18-B4A9F9F2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8" y="3719233"/>
            <a:ext cx="3675888" cy="2352568"/>
          </a:xfrm>
          <a:prstGeom prst="rect">
            <a:avLst/>
          </a:prstGeom>
        </p:spPr>
      </p:pic>
      <p:pic>
        <p:nvPicPr>
          <p:cNvPr id="13" name="Picture 1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BAC1FCE-DA2A-AB6B-0335-9F0B121A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9" y="3728423"/>
            <a:ext cx="3675888" cy="23341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376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aph of a bar graph&#10;&#10;Description automatically generated">
            <a:extLst>
              <a:ext uri="{FF2B5EF4-FFF2-40B4-BE49-F238E27FC236}">
                <a16:creationId xmlns:a16="http://schemas.microsoft.com/office/drawing/2014/main" id="{1050FB3E-FCFB-9A83-EC5A-2E581158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209" y="901390"/>
            <a:ext cx="3675888" cy="2334189"/>
          </a:xfrm>
          <a:prstGeom prst="rect">
            <a:avLst/>
          </a:prstGeom>
        </p:spPr>
      </p:pic>
      <p:pic>
        <p:nvPicPr>
          <p:cNvPr id="7" name="Picture 6" descr="A graph of a bar&#10;&#10;Description automatically generated">
            <a:extLst>
              <a:ext uri="{FF2B5EF4-FFF2-40B4-BE49-F238E27FC236}">
                <a16:creationId xmlns:a16="http://schemas.microsoft.com/office/drawing/2014/main" id="{237A5EAD-9A62-5F8B-C669-30DFC839C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28" y="901390"/>
            <a:ext cx="3675888" cy="23341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861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5A57C-E52C-66E6-53DE-2930F96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2853" y="6356350"/>
            <a:ext cx="3434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1F2CD-7E5D-B8E1-2324-F1E35E24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62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84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82F1E9F-2A7B-A648-8627-B11C8B85D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latin typeface="Tw Cen MT" panose="020B0602020104020603" pitchFamily="34" charset="0"/>
              </a:rPr>
              <a:t>Loyalty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417E4F5-6B26-C24C-EEB1-C8EDA2EF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2884744"/>
            <a:ext cx="3758184" cy="2405238"/>
          </a:xfrm>
          <a:prstGeom prst="rect">
            <a:avLst/>
          </a:prstGeom>
        </p:spPr>
      </p:pic>
      <p:pic>
        <p:nvPicPr>
          <p:cNvPr id="11" name="Picture 10" descr="A graph of a bar&#10;&#10;Description automatically generated">
            <a:extLst>
              <a:ext uri="{FF2B5EF4-FFF2-40B4-BE49-F238E27FC236}">
                <a16:creationId xmlns:a16="http://schemas.microsoft.com/office/drawing/2014/main" id="{9357C7B9-D280-3D6E-9AA5-545730594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08" y="2903535"/>
            <a:ext cx="3758184" cy="2386447"/>
          </a:xfrm>
          <a:prstGeom prst="rect">
            <a:avLst/>
          </a:prstGeom>
        </p:spPr>
      </p:pic>
      <p:pic>
        <p:nvPicPr>
          <p:cNvPr id="13" name="Picture 12" descr="A graph of a bar&#10;&#10;Description automatically generated">
            <a:extLst>
              <a:ext uri="{FF2B5EF4-FFF2-40B4-BE49-F238E27FC236}">
                <a16:creationId xmlns:a16="http://schemas.microsoft.com/office/drawing/2014/main" id="{B627885C-5B97-7B51-1353-49ADABBEF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208" y="2931721"/>
            <a:ext cx="3758184" cy="2358261"/>
          </a:xfrm>
          <a:prstGeom prst="rect">
            <a:avLst/>
          </a:prstGeom>
        </p:spPr>
      </p:pic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85C1395-3960-E0E0-F03D-625D778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BUSINESS ANALYSIS SUPER FOOD MARKETS</a:t>
            </a:r>
          </a:p>
        </p:txBody>
      </p:sp>
    </p:spTree>
    <p:extLst>
      <p:ext uri="{BB962C8B-B14F-4D97-AF65-F5344CB8AC3E}">
        <p14:creationId xmlns:p14="http://schemas.microsoft.com/office/powerpoint/2010/main" val="202476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3E722B-1125-4A71-8202-FAD6A1C14A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TM11580736</Template>
  <TotalTime>0</TotalTime>
  <Words>330</Words>
  <Application>Microsoft Office PowerPoint</Application>
  <PresentationFormat>Widescreen</PresentationFormat>
  <Paragraphs>129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Tw Cen MT</vt:lpstr>
      <vt:lpstr>Office Theme</vt:lpstr>
      <vt:lpstr>Business Analysis Super Food Markets</vt:lpstr>
      <vt:lpstr>PowerPoint Presentation</vt:lpstr>
      <vt:lpstr>Total Revenue Sales to Lift by 5% over the next  2 years</vt:lpstr>
      <vt:lpstr> What are the popular commodities? Do different customer groups exhibit different purchasing patterns?  Do customers have a brand preference between national or private?  During which times of the year is there an increase in sales for popular items?     </vt:lpstr>
      <vt:lpstr>Data Used </vt:lpstr>
      <vt:lpstr>Top 5 Commodities</vt:lpstr>
      <vt:lpstr>Household</vt:lpstr>
      <vt:lpstr>Age Groups</vt:lpstr>
      <vt:lpstr>Loyalty</vt:lpstr>
      <vt:lpstr>ANNUAL TRENDS</vt:lpstr>
      <vt:lpstr>PowerPoint Presentation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2021-09-07T04:41:26Z</dcterms:created>
  <dcterms:modified xsi:type="dcterms:W3CDTF">2023-11-26T15:52:48Z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</Properties>
</file>