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90" r:id="rId4"/>
    <p:sldId id="261" r:id="rId5"/>
    <p:sldId id="265" r:id="rId6"/>
    <p:sldId id="291" r:id="rId7"/>
    <p:sldId id="286" r:id="rId8"/>
    <p:sldId id="285" r:id="rId9"/>
    <p:sldId id="287" r:id="rId10"/>
    <p:sldId id="292" r:id="rId11"/>
    <p:sldId id="272" r:id="rId12"/>
    <p:sldId id="263" r:id="rId13"/>
    <p:sldId id="293" r:id="rId14"/>
    <p:sldId id="288" r:id="rId15"/>
    <p:sldId id="27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imu's%20MBP:Users:simujenni:RD-project:doc: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2"/>
          <c:order val="2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3"/>
          <c:order val="3"/>
          <c:tx>
            <c:v>Duration</c:v>
          </c:tx>
          <c:spPr>
            <a:solidFill>
              <a:schemeClr val="accent6">
                <a:lumMod val="60000"/>
                <a:lumOff val="40000"/>
                <a:alpha val="9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ser>
          <c:idx val="0"/>
          <c:order val="0"/>
          <c:tx>
            <c:v>Start Date</c:v>
          </c:tx>
          <c:spPr>
            <a:noFill/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Sheet1!$B$2:$B$7</c:f>
              <c:numCache>
                <c:formatCode>m/d/yy</c:formatCode>
                <c:ptCount val="6"/>
                <c:pt idx="0">
                  <c:v>42449.0</c:v>
                </c:pt>
                <c:pt idx="1">
                  <c:v>42463.0</c:v>
                </c:pt>
                <c:pt idx="2">
                  <c:v>42477.0</c:v>
                </c:pt>
                <c:pt idx="3">
                  <c:v>42491.0</c:v>
                </c:pt>
                <c:pt idx="4">
                  <c:v>42505.0</c:v>
                </c:pt>
                <c:pt idx="5">
                  <c:v>42519.0</c:v>
                </c:pt>
              </c:numCache>
            </c:numRef>
          </c:val>
        </c:ser>
        <c:ser>
          <c:idx val="1"/>
          <c:order val="1"/>
          <c:tx>
            <c:v>Duration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val>
            <c:numRef>
              <c:f>Sheet1!$C$2:$C$7</c:f>
              <c:numCache>
                <c:formatCode>General</c:formatCode>
                <c:ptCount val="6"/>
                <c:pt idx="0">
                  <c:v>14.0</c:v>
                </c:pt>
                <c:pt idx="1">
                  <c:v>14.0</c:v>
                </c:pt>
                <c:pt idx="2">
                  <c:v>14.0</c:v>
                </c:pt>
                <c:pt idx="3">
                  <c:v>14.0</c:v>
                </c:pt>
                <c:pt idx="4">
                  <c:v>14.0</c:v>
                </c:pt>
                <c:pt idx="5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132664"/>
        <c:axId val="2082613832"/>
      </c:barChart>
      <c:catAx>
        <c:axId val="2120132664"/>
        <c:scaling>
          <c:orientation val="maxMin"/>
        </c:scaling>
        <c:delete val="0"/>
        <c:axPos val="l"/>
        <c:majorTickMark val="out"/>
        <c:minorTickMark val="none"/>
        <c:tickLblPos val="nextTo"/>
        <c:crossAx val="2082613832"/>
        <c:crosses val="autoZero"/>
        <c:auto val="1"/>
        <c:lblAlgn val="ctr"/>
        <c:lblOffset val="100"/>
        <c:noMultiLvlLbl val="0"/>
      </c:catAx>
      <c:valAx>
        <c:axId val="2082613832"/>
        <c:scaling>
          <c:orientation val="minMax"/>
          <c:max val="42535.0"/>
          <c:min val="42445.0"/>
        </c:scaling>
        <c:delete val="0"/>
        <c:axPos val="t"/>
        <c:majorGridlines/>
        <c:numFmt formatCode="m/d/yy" sourceLinked="1"/>
        <c:majorTickMark val="out"/>
        <c:minorTickMark val="in"/>
        <c:tickLblPos val="nextTo"/>
        <c:spPr>
          <a:effectLst/>
        </c:spPr>
        <c:crossAx val="2120132664"/>
        <c:crosses val="autoZero"/>
        <c:crossBetween val="between"/>
        <c:majorUnit val="15.0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Minimal </a:t>
            </a:r>
            <a:r>
              <a:rPr lang="de-CH" dirty="0" err="1" smtClean="0"/>
              <a:t>documentation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emphasis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meaningful</a:t>
            </a:r>
            <a:r>
              <a:rPr lang="de-CH" baseline="0" dirty="0" smtClean="0"/>
              <a:t> variable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function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naming</a:t>
            </a:r>
            <a:endParaRPr lang="de-CH" baseline="0" dirty="0" smtClean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1605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R&amp;D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PMI: New </a:t>
            </a:r>
            <a:r>
              <a:rPr lang="de-CH" baseline="0" dirty="0" err="1" smtClean="0"/>
              <a:t>products</a:t>
            </a:r>
            <a:r>
              <a:rPr lang="de-CH" baseline="0" dirty="0" smtClean="0"/>
              <a:t> ...</a:t>
            </a:r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PMI </a:t>
            </a:r>
            <a:r>
              <a:rPr lang="de-CH" baseline="0" dirty="0" err="1" smtClean="0"/>
              <a:t>has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facilities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where</a:t>
            </a:r>
            <a:r>
              <a:rPr lang="de-CH" baseline="0" dirty="0" smtClean="0"/>
              <a:t> human </a:t>
            </a:r>
            <a:r>
              <a:rPr lang="de-CH" baseline="0" dirty="0" err="1" smtClean="0"/>
              <a:t>tissue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samples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exposed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products</a:t>
            </a:r>
            <a:r>
              <a:rPr lang="de-CH" baseline="0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-&gt; Analyse </a:t>
            </a:r>
            <a:r>
              <a:rPr lang="de-CH" baseline="0" dirty="0" err="1" smtClean="0"/>
              <a:t>videos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tissues</a:t>
            </a:r>
            <a:r>
              <a:rPr lang="de-CH" baseline="0" dirty="0" smtClean="0"/>
              <a:t> after </a:t>
            </a:r>
            <a:r>
              <a:rPr lang="de-CH" baseline="0" dirty="0" err="1" smtClean="0"/>
              <a:t>exposure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several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features</a:t>
            </a:r>
            <a:r>
              <a:rPr lang="de-CH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Project</a:t>
            </a:r>
            <a:r>
              <a:rPr lang="de-CH" baseline="0" dirty="0" smtClean="0"/>
              <a:t> also </a:t>
            </a:r>
            <a:r>
              <a:rPr lang="de-CH" baseline="0" dirty="0" err="1" smtClean="0"/>
              <a:t>contains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research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related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tasks</a:t>
            </a:r>
            <a:r>
              <a:rPr lang="de-CH" baseline="0" dirty="0" smtClean="0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de-CH" baseline="0" dirty="0" err="1" smtClean="0"/>
              <a:t>Evaluate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compare</a:t>
            </a:r>
            <a:r>
              <a:rPr lang="de-CH" baseline="0" dirty="0" smtClean="0"/>
              <a:t> different </a:t>
            </a:r>
            <a:r>
              <a:rPr lang="de-CH" baseline="0" dirty="0" err="1" smtClean="0"/>
              <a:t>techniques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implemented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mentioned</a:t>
            </a:r>
            <a:r>
              <a:rPr lang="de-CH" dirty="0" smtClean="0"/>
              <a:t>..</a:t>
            </a:r>
            <a:r>
              <a:rPr lang="de-CH" dirty="0" smtClean="0"/>
              <a:t>.</a:t>
            </a:r>
          </a:p>
          <a:p>
            <a:r>
              <a:rPr lang="de-CH" dirty="0" err="1" smtClean="0"/>
              <a:t>Allows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incorparate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feedback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tool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sprint</a:t>
            </a:r>
            <a:endParaRPr lang="de-CH" dirty="0" smtClean="0"/>
          </a:p>
          <a:p>
            <a:r>
              <a:rPr lang="de-CH" dirty="0" smtClean="0"/>
              <a:t>Details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sprint</a:t>
            </a:r>
            <a:r>
              <a:rPr lang="de-CH" baseline="0" dirty="0" smtClean="0"/>
              <a:t> 1 </a:t>
            </a:r>
            <a:r>
              <a:rPr lang="de-CH" baseline="0" dirty="0" err="1" smtClean="0"/>
              <a:t>follow</a:t>
            </a:r>
            <a:r>
              <a:rPr lang="is-IS" baseline="0" dirty="0" smtClean="0"/>
              <a:t>…</a:t>
            </a:r>
            <a:endParaRPr lang="de-CH" baseline="0" dirty="0" smtClean="0"/>
          </a:p>
          <a:p>
            <a:r>
              <a:rPr lang="de-CH" baseline="0" dirty="0" smtClean="0"/>
              <a:t>Sprint </a:t>
            </a:r>
            <a:r>
              <a:rPr lang="de-CH" baseline="0" dirty="0" err="1" smtClean="0"/>
              <a:t>planning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end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sprint</a:t>
            </a:r>
            <a:endParaRPr lang="de-CH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1416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Sprint 1 </a:t>
            </a:r>
            <a:r>
              <a:rPr lang="de-CH" dirty="0" err="1" smtClean="0"/>
              <a:t>already</a:t>
            </a:r>
            <a:r>
              <a:rPr lang="de-CH" dirty="0" smtClean="0"/>
              <a:t> 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(on </a:t>
            </a:r>
            <a:r>
              <a:rPr lang="de-CH" baseline="0" dirty="0" err="1" smtClean="0"/>
              <a:t>track</a:t>
            </a:r>
            <a:r>
              <a:rPr lang="de-CH" baseline="0" dirty="0" smtClean="0"/>
              <a:t>!)</a:t>
            </a:r>
            <a:endParaRPr lang="de-CH" dirty="0" smtClean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Sprint 6 also </a:t>
            </a:r>
            <a:r>
              <a:rPr lang="de-CH" dirty="0" err="1" smtClean="0"/>
              <a:t>for</a:t>
            </a:r>
            <a:r>
              <a:rPr lang="de-CH" dirty="0" smtClean="0"/>
              <a:t> final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report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smtClean="0"/>
              <a:t>Illustration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workflow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Task 1 </a:t>
            </a:r>
            <a:r>
              <a:rPr lang="de-CH" baseline="0" dirty="0" err="1" smtClean="0"/>
              <a:t>blue</a:t>
            </a:r>
            <a:endParaRPr lang="de-CH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de-CH" baseline="0" dirty="0" smtClean="0"/>
              <a:t>Task 2 </a:t>
            </a:r>
            <a:r>
              <a:rPr lang="de-CH" baseline="0" dirty="0" err="1" smtClean="0"/>
              <a:t>red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smtClean="0"/>
              <a:t>Schedule</a:t>
            </a:r>
            <a:endParaRPr lang="en-US" sz="280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65123"/>
              </p:ext>
            </p:extLst>
          </p:nvPr>
        </p:nvGraphicFramePr>
        <p:xfrm>
          <a:off x="1165475" y="1352962"/>
          <a:ext cx="7521300" cy="371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10437"/>
              </p:ext>
            </p:extLst>
          </p:nvPr>
        </p:nvGraphicFramePr>
        <p:xfrm>
          <a:off x="1165475" y="5373050"/>
          <a:ext cx="7521300" cy="102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3550"/>
                <a:gridCol w="1253550"/>
                <a:gridCol w="1253550"/>
                <a:gridCol w="1253550"/>
                <a:gridCol w="1253550"/>
                <a:gridCol w="1253550"/>
              </a:tblGrid>
              <a:tr h="502600"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1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2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3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4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5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>
                          <a:solidFill>
                            <a:srgbClr val="FDFEFE"/>
                          </a:solidFill>
                        </a:rPr>
                        <a:t>Sprint 6</a:t>
                      </a:r>
                      <a:endParaRPr lang="en" sz="180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600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Minimal</a:t>
                      </a:r>
                      <a:r>
                        <a:rPr lang="en-US" baseline="0" noProof="0" dirty="0" smtClean="0">
                          <a:solidFill>
                            <a:srgbClr val="FDFEFE"/>
                          </a:solidFill>
                        </a:rPr>
                        <a:t> requirements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Noise-removal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Phase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image</a:t>
                      </a:r>
                    </a:p>
                    <a:p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WT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Explore</a:t>
                      </a:r>
                      <a:r>
                        <a:rPr lang="en-US" baseline="0" noProof="0" smtClean="0">
                          <a:solidFill>
                            <a:srgbClr val="FDFEFE"/>
                          </a:solidFill>
                        </a:rPr>
                        <a:t> alternatives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smtClean="0">
                          <a:solidFill>
                            <a:srgbClr val="FDFEFE"/>
                          </a:solidFill>
                        </a:rPr>
                        <a:t>Evaluation</a:t>
                      </a:r>
                      <a:endParaRPr lang="en-US" noProof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FDFEFE"/>
                          </a:solidFill>
                        </a:rPr>
                        <a:t>Reserved</a:t>
                      </a:r>
                      <a:endParaRPr lang="en-US" noProof="0" dirty="0">
                        <a:solidFill>
                          <a:srgbClr val="FDFEFE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5601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Task Outline (Sprint 1)</a:t>
            </a:r>
            <a:endParaRPr lang="en" sz="28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5807823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1. Loading and extraction of video data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5807822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2. Frequency analysis per ROI using FFT</a:t>
            </a:r>
            <a:endParaRPr lang="en" sz="20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5807821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3. Scoring tissue surface activity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58078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4. Synthetic test-data generation (optional)</a:t>
            </a:r>
            <a:endParaRPr lang="en" sz="2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Simon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Assigns unassigned task #1 to himself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Commits solution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Requests review by assigning to Laurent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E0A3A3"/>
                </a:solidFill>
              </a:rPr>
              <a:t>Is happy with Laurent’s work</a:t>
            </a:r>
            <a:br>
              <a:rPr lang="en-US" sz="2400" dirty="0" smtClean="0">
                <a:solidFill>
                  <a:srgbClr val="E0A3A3"/>
                </a:solidFill>
              </a:rPr>
            </a:br>
            <a:r>
              <a:rPr lang="en-US" sz="2400" dirty="0" smtClean="0">
                <a:solidFill>
                  <a:srgbClr val="E0A3A3"/>
                </a:solidFill>
              </a:rPr>
              <a:t>=&gt; </a:t>
            </a:r>
            <a:r>
              <a:rPr lang="en-US" sz="2400" i="1" dirty="0" smtClean="0">
                <a:solidFill>
                  <a:srgbClr val="E0A3A3"/>
                </a:solidFill>
              </a:rPr>
              <a:t>Closed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Solves bugs and closes task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 smtClean="0"/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Workflow (example)</a:t>
            </a:r>
            <a:endParaRPr lang="en-US" sz="28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179833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Laurent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Grabs task #2 &amp; sets status to 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 Progress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Commits solution and sets status to </a:t>
            </a:r>
            <a:r>
              <a:rPr lang="en-US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Ready to Review 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Assigns to Simon for review</a:t>
            </a:r>
          </a:p>
          <a:p>
            <a:pPr marL="457200" lvl="0" indent="-457200">
              <a:buFontTx/>
              <a:buChar char="-"/>
            </a:pPr>
            <a:r>
              <a:rPr lang="en-US" sz="2400" dirty="0" smtClean="0">
                <a:solidFill>
                  <a:srgbClr val="BCDCE1"/>
                </a:solidFill>
              </a:rPr>
              <a:t>Points out bugs to Simon and reassigns for fixing</a:t>
            </a:r>
          </a:p>
          <a:p>
            <a:pPr marL="457200" lvl="0" indent="-457200">
              <a:spcBef>
                <a:spcPts val="0"/>
              </a:spcBef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Deliverables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toolbox for batch analysis of 8bit grey scale .</a:t>
            </a:r>
            <a:r>
              <a:rPr lang="en-US" dirty="0" err="1" smtClean="0"/>
              <a:t>avi</a:t>
            </a:r>
            <a:r>
              <a:rPr lang="en-US" dirty="0" smtClean="0"/>
              <a:t> movies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Documentation of the code</a:t>
            </a:r>
          </a:p>
          <a:p>
            <a:endParaRPr lang="en-US" dirty="0"/>
          </a:p>
          <a:p>
            <a:r>
              <a:rPr lang="en-US" dirty="0" smtClean="0"/>
              <a:t> Final report with methods used and results from the research part</a:t>
            </a:r>
          </a:p>
        </p:txBody>
      </p:sp>
    </p:spTree>
    <p:extLst>
      <p:ext uri="{BB962C8B-B14F-4D97-AF65-F5344CB8AC3E}">
        <p14:creationId xmlns:p14="http://schemas.microsoft.com/office/powerpoint/2010/main" val="392645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sz="2800" dirty="0" smtClean="0"/>
              <a:t>Constraints and elements of risk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Learning about video processing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Synthetic data vs. real-world data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Correctness of the implementations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Evaluation of the performances and parameter-tweaking</a:t>
            </a:r>
          </a:p>
        </p:txBody>
      </p:sp>
    </p:spTree>
    <p:extLst>
      <p:ext uri="{BB962C8B-B14F-4D97-AF65-F5344CB8AC3E}">
        <p14:creationId xmlns:p14="http://schemas.microsoft.com/office/powerpoint/2010/main" val="424589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Analysis </a:t>
            </a:r>
            <a:r>
              <a:rPr lang="en-US" b="1" dirty="0"/>
              <a:t>I</a:t>
            </a:r>
            <a:r>
              <a:rPr lang="en-US" b="1" dirty="0" smtClean="0"/>
              <a:t>mprovement </a:t>
            </a:r>
            <a:r>
              <a:rPr lang="en-US" b="1" dirty="0"/>
              <a:t>of </a:t>
            </a:r>
            <a:r>
              <a:rPr lang="en-US" b="1" dirty="0" err="1"/>
              <a:t>C</a:t>
            </a:r>
            <a:r>
              <a:rPr lang="en-US" b="1" dirty="0" err="1" smtClean="0"/>
              <a:t>iliary</a:t>
            </a:r>
            <a:r>
              <a:rPr lang="en-US" b="1" dirty="0" smtClean="0"/>
              <a:t> </a:t>
            </a:r>
            <a:r>
              <a:rPr lang="en-US" b="1" dirty="0"/>
              <a:t>B</a:t>
            </a:r>
            <a:r>
              <a:rPr lang="en-US" b="1" dirty="0" smtClean="0"/>
              <a:t>eating </a:t>
            </a:r>
            <a:r>
              <a:rPr lang="en-US" b="1" dirty="0"/>
              <a:t>of 3D </a:t>
            </a:r>
            <a:r>
              <a:rPr lang="en-US" b="1" dirty="0" smtClean="0"/>
              <a:t>Epithelial </a:t>
            </a:r>
            <a:r>
              <a:rPr lang="en-US" b="1" dirty="0"/>
              <a:t>T</a:t>
            </a:r>
            <a:r>
              <a:rPr lang="en-US" b="1" dirty="0" smtClean="0"/>
              <a:t>issue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41812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2800" dirty="0" smtClean="0"/>
              <a:t>Initial Plan</a:t>
            </a:r>
            <a:endParaRPr lang="en" sz="2800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Team members</a:t>
            </a:r>
            <a:endParaRPr lang="en-US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Patrice Leroy (product owner)</a:t>
            </a:r>
          </a:p>
          <a:p>
            <a:endParaRPr lang="en-US" dirty="0" smtClean="0"/>
          </a:p>
          <a:p>
            <a:r>
              <a:rPr lang="en-US" dirty="0" smtClean="0"/>
              <a:t> Simon </a:t>
            </a:r>
            <a:r>
              <a:rPr lang="en-US" dirty="0" err="1" smtClean="0"/>
              <a:t>Jenni</a:t>
            </a:r>
            <a:r>
              <a:rPr lang="en-US" dirty="0" smtClean="0"/>
              <a:t> (development team)</a:t>
            </a:r>
          </a:p>
          <a:p>
            <a:endParaRPr lang="en-US" dirty="0" smtClean="0"/>
          </a:p>
          <a:p>
            <a:r>
              <a:rPr lang="en-US" dirty="0" smtClean="0"/>
              <a:t> Laurent </a:t>
            </a:r>
            <a:r>
              <a:rPr lang="en-US" dirty="0" err="1" smtClean="0"/>
              <a:t>Hayez</a:t>
            </a:r>
            <a:r>
              <a:rPr lang="en-US" dirty="0" smtClean="0"/>
              <a:t> (development team)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Problem, Motivation &amp; Context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" dirty="0" smtClean="0"/>
              <a:t>PMI Research &amp; Developement: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i="1" dirty="0" smtClean="0"/>
              <a:t>	Develope products which potentially 	reduce risk of tobacco consumption</a:t>
            </a:r>
          </a:p>
          <a:p>
            <a:pPr lvl="0" rtl="0">
              <a:spcBef>
                <a:spcPts val="0"/>
              </a:spcBef>
              <a:buNone/>
            </a:pPr>
            <a:endParaRPr lang="en" sz="2400" i="1" dirty="0" smtClean="0"/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New products need to be tested against ordinary cigarettes!</a:t>
            </a:r>
          </a:p>
          <a:p>
            <a:pPr marL="457200" indent="-457200">
              <a:spcBef>
                <a:spcPts val="0"/>
              </a:spcBef>
            </a:pPr>
            <a:r>
              <a:rPr lang="en" dirty="0" smtClean="0"/>
              <a:t>One way: Analyse ciliary beating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pPr marL="457200" indent="-457200">
              <a:spcBef>
                <a:spcPts val="0"/>
              </a:spcBef>
              <a:buFont typeface="Symbol" charset="0"/>
              <a:buChar char=""/>
            </a:pPr>
            <a:r>
              <a:rPr lang="en" dirty="0" smtClean="0"/>
              <a:t>Goal: </a:t>
            </a:r>
          </a:p>
          <a:p>
            <a:pPr>
              <a:spcBef>
                <a:spcPts val="0"/>
              </a:spcBef>
              <a:buNone/>
            </a:pPr>
            <a:r>
              <a:rPr lang="en" b="1" dirty="0" smtClean="0"/>
              <a:t>Tool for automatic analyis of ciliary beating movies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(implementation)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Batch processing of video data in folder</a:t>
            </a:r>
          </a:p>
          <a:p>
            <a:pPr marL="457200" indent="-228600">
              <a:spcBef>
                <a:spcPts val="0"/>
              </a:spcBef>
            </a:pPr>
            <a:r>
              <a:rPr lang="en" sz="2800" dirty="0" smtClean="0"/>
              <a:t>Pre-processing (noise-removal)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Surface activity image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Frequency analysis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Multiscale processing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800" dirty="0" smtClean="0"/>
              <a:t>Illustration of phase for regions of similar frequency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250" y="1366769"/>
            <a:ext cx="5123400" cy="4818202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 smtClean="0">
                <a:solidFill>
                  <a:srgbClr val="39C0BA"/>
                </a:solidFill>
              </a:rPr>
              <a:t>Goals &amp; Objectives</a:t>
            </a:r>
            <a:r>
              <a:rPr lang="fr-CH" sz="2800" dirty="0" smtClean="0">
                <a:solidFill>
                  <a:srgbClr val="39C0BA"/>
                </a:solidFill>
              </a:rPr>
              <a:t> (research)</a:t>
            </a:r>
            <a:endParaRPr lang="en" sz="2800" dirty="0">
              <a:solidFill>
                <a:srgbClr val="39C0BA"/>
              </a:solidFill>
            </a:endParaRPr>
          </a:p>
        </p:txBody>
      </p:sp>
      <p:sp>
        <p:nvSpPr>
          <p:cNvPr id="7" name="Shape 96"/>
          <p:cNvSpPr txBox="1">
            <a:spLocks noGrp="1"/>
          </p:cNvSpPr>
          <p:nvPr>
            <p:ph type="body" idx="1"/>
          </p:nvPr>
        </p:nvSpPr>
        <p:spPr>
          <a:xfrm>
            <a:off x="3467150" y="1366769"/>
            <a:ext cx="4556326" cy="52011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effect of the ROI size on performance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Evaluate the probable shape of the beating pattern on a « by cilia beating movie » basis</a:t>
            </a:r>
          </a:p>
          <a:p>
            <a:pPr marL="685800" indent="-457200">
              <a:spcBef>
                <a:spcPts val="0"/>
              </a:spcBef>
            </a:pPr>
            <a:r>
              <a:rPr lang="fr-CH" sz="2800" dirty="0" smtClean="0"/>
              <a:t>Compare different techniques for the frequency analysis</a:t>
            </a:r>
            <a:endParaRPr lang="en" sz="2800" dirty="0"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6951642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fr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Methodology:</a:t>
            </a:r>
          </a:p>
          <a:p>
            <a:pPr marL="457200" indent="-457200"/>
            <a:r>
              <a:rPr lang="en" dirty="0" smtClean="0"/>
              <a:t>Iterative &amp; Incremental </a:t>
            </a:r>
            <a:r>
              <a:rPr lang="fr-CH" dirty="0" smtClean="0"/>
              <a:t>Developement</a:t>
            </a:r>
            <a:endParaRPr lang="en" dirty="0" smtClean="0"/>
          </a:p>
          <a:p>
            <a:pPr marL="457200" indent="-457200"/>
            <a:r>
              <a:rPr lang="en" dirty="0" smtClean="0"/>
              <a:t>Scrum</a:t>
            </a:r>
          </a:p>
          <a:p>
            <a:pPr marL="457200" indent="-457200"/>
            <a:r>
              <a:rPr lang="en" dirty="0" smtClean="0"/>
              <a:t>Testing</a:t>
            </a:r>
          </a:p>
          <a:p>
            <a:pPr marL="457200" indent="-457200"/>
            <a:r>
              <a:rPr lang="en" dirty="0" smtClean="0"/>
              <a:t>Code Reviews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" dirty="0" smtClean="0"/>
              <a:t>Tools:</a:t>
            </a:r>
          </a:p>
          <a:p>
            <a:pPr marL="457200" indent="-457200"/>
            <a:r>
              <a:rPr lang="en" dirty="0" smtClean="0"/>
              <a:t>Matlab</a:t>
            </a:r>
          </a:p>
          <a:p>
            <a:pPr marL="457200" indent="-457200"/>
            <a:r>
              <a:rPr lang="en" dirty="0" smtClean="0"/>
              <a:t>Git</a:t>
            </a:r>
          </a:p>
          <a:p>
            <a:pPr marL="457200" indent="-457200"/>
            <a:r>
              <a:rPr lang="en" dirty="0" smtClean="0"/>
              <a:t>Taiga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1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 smtClean="0"/>
              <a:t>Methodology &amp;</a:t>
            </a:r>
            <a:r>
              <a:rPr lang="de-CH" sz="2800" dirty="0" smtClean="0"/>
              <a:t> </a:t>
            </a:r>
            <a:r>
              <a:rPr lang="en" sz="2800" dirty="0" smtClean="0"/>
              <a:t>Tools</a:t>
            </a:r>
            <a:endParaRPr lang="e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577696"/>
            <a:ext cx="8219074" cy="46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 smtClean="0"/>
              <a:t>Schedule</a:t>
            </a:r>
            <a:endParaRPr lang="e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 smtClean="0"/>
              <a:t> 6 Sprints, 2 weeks each</a:t>
            </a:r>
          </a:p>
          <a:p>
            <a:r>
              <a:rPr lang="en" dirty="0" smtClean="0"/>
              <a:t> Goal: </a:t>
            </a:r>
            <a:br>
              <a:rPr lang="en" dirty="0" smtClean="0"/>
            </a:br>
            <a:r>
              <a:rPr lang="en" dirty="0" smtClean="0"/>
              <a:t>	</a:t>
            </a:r>
            <a:r>
              <a:rPr lang="en" i="1" dirty="0" smtClean="0"/>
              <a:t>Deliverable tool at the end of 	each sprint!</a:t>
            </a:r>
          </a:p>
          <a:p>
            <a:r>
              <a:rPr lang="en" dirty="0" smtClean="0"/>
              <a:t> Sprint 1: Minimum Requirements</a:t>
            </a:r>
          </a:p>
          <a:p>
            <a:r>
              <a:rPr lang="en" dirty="0" smtClean="0"/>
              <a:t> Subsequent sprints:</a:t>
            </a:r>
          </a:p>
          <a:p>
            <a:pPr marL="342900" lvl="1" indent="-342900"/>
            <a:r>
              <a:rPr lang="en" dirty="0" smtClean="0"/>
              <a:t> Add new features</a:t>
            </a:r>
          </a:p>
          <a:p>
            <a:pPr marL="342900" lvl="1" indent="-342900"/>
            <a:r>
              <a:rPr lang="en" dirty="0" smtClean="0"/>
              <a:t> Test alternative methods</a:t>
            </a:r>
          </a:p>
          <a:p>
            <a:pPr marL="342900" lvl="1" indent="-342900"/>
            <a:r>
              <a:rPr lang="en" dirty="0" smtClean="0"/>
              <a:t> etc ...</a:t>
            </a:r>
          </a:p>
        </p:txBody>
      </p:sp>
    </p:spTree>
    <p:extLst>
      <p:ext uri="{BB962C8B-B14F-4D97-AF65-F5344CB8AC3E}">
        <p14:creationId xmlns:p14="http://schemas.microsoft.com/office/powerpoint/2010/main" val="317791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418</Words>
  <Application>Microsoft Macintosh PowerPoint</Application>
  <PresentationFormat>On-screen Show (4:3)</PresentationFormat>
  <Paragraphs>109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Eleanor template</vt:lpstr>
      <vt:lpstr>PowerPoint Presentation</vt:lpstr>
      <vt:lpstr>Data Analysis Improvement of Ciliary Beating of 3D Epithelial Tissue </vt:lpstr>
      <vt:lpstr>Team members</vt:lpstr>
      <vt:lpstr>Problem, Motivation &amp; Context</vt:lpstr>
      <vt:lpstr>Goals &amp; Objectives (implementation)</vt:lpstr>
      <vt:lpstr>Goals &amp; Objectives (research)</vt:lpstr>
      <vt:lpstr>Methodology &amp; Tools</vt:lpstr>
      <vt:lpstr>Methodology &amp; Tools</vt:lpstr>
      <vt:lpstr>Schedule</vt:lpstr>
      <vt:lpstr>Schedule</vt:lpstr>
      <vt:lpstr>Task Outline (Sprint 1)</vt:lpstr>
      <vt:lpstr>Workflow (example)</vt:lpstr>
      <vt:lpstr>Deliverables</vt:lpstr>
      <vt:lpstr>Constraints and elements of risk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49</cp:revision>
  <dcterms:modified xsi:type="dcterms:W3CDTF">2016-03-24T12:06:15Z</dcterms:modified>
</cp:coreProperties>
</file>