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627005E2-0B3C-4199-80D5-94CB7C17D34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3BE6C749-CFDB-4D97-BE10-97CB894E01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7267E74-2995-493A-B1C7-139BC71A0D3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6/9/22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8AC21AE-DD35-4050-9337-9C29EDE616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85480" y="3675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Machine Learning Fundamentals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185480" y="29469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Gabriel Balaban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4327200" y="3850560"/>
            <a:ext cx="2742840" cy="75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75560" y="271440"/>
            <a:ext cx="11583720" cy="675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4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Genetic algorithms can create good enough solutions to the traveling salesman problem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554760" y="1953000"/>
            <a:ext cx="4068720" cy="2688120"/>
          </a:xfrm>
          <a:prstGeom prst="rect">
            <a:avLst/>
          </a:prstGeom>
          <a:ln w="0">
            <a:noFill/>
          </a:ln>
        </p:spPr>
      </p:pic>
      <p:sp>
        <p:nvSpPr>
          <p:cNvPr id="136" name="TextBox 6"/>
          <p:cNvSpPr/>
          <p:nvPr/>
        </p:nvSpPr>
        <p:spPr>
          <a:xfrm>
            <a:off x="77400" y="1265040"/>
            <a:ext cx="380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Traveling salesman 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TextBox 8"/>
          <p:cNvSpPr/>
          <p:nvPr/>
        </p:nvSpPr>
        <p:spPr>
          <a:xfrm>
            <a:off x="113400" y="1583640"/>
            <a:ext cx="5157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the shortest route through n cities?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TextBox 2"/>
          <p:cNvSpPr/>
          <p:nvPr/>
        </p:nvSpPr>
        <p:spPr>
          <a:xfrm>
            <a:off x="5149080" y="1231200"/>
            <a:ext cx="7531560" cy="53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c000"/>
                </a:solidFill>
                <a:latin typeface="Calibri"/>
              </a:rPr>
              <a:t>[Start]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Generate random population of chromosomes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[Fitness]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Evaluate the fitness of each chromosome 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[New population]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Create a new population by repeating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following steps until new population complete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[Selection]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Select two parent chromosomes according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fitness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[Crossover]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With a crossover probability cross parents 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 children. If no crossover, children are copies of parents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[Mutation]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With a mutation probability mutate offspring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 each locus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[Replace]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Use new population for a further run of the algorithm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[Test]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If end condition stop and return the current best solution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75560" y="271440"/>
            <a:ext cx="11583720" cy="675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chromosome for the travelling salesman problem is a list of cities, the fitness function is the Euclidean distance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0" name="TextBox 5"/>
              <p:cNvSpPr txBox="1"/>
              <p:nvPr/>
            </p:nvSpPr>
            <p:spPr>
              <a:xfrm>
                <a:off x="1036800" y="4470480"/>
                <a:ext cx="3186360" cy="819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𝑓</m:t>
                    </m:r>
                    <m:d>
                      <m:dPr>
                        <m:begChr m:val="("/>
                        <m:endChr m:val=")"/>
                      </m:dPr>
                      <m:e>
                        <m:sSup>
                          <m:e>
                            <m:r>
                              <m:t xml:space="preserve">𝑐</m:t>
                            </m:r>
                          </m:e>
                          <m:sup>
                            <m:r>
                              <m:t xml:space="preserve">𝑖</m:t>
                            </m:r>
                          </m:sup>
                        </m:sSup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𝑗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𝑛𝑢𝑚</m:t>
                        </m:r>
                        <m:r>
                          <m:t xml:space="preserve">𝑐𝑖𝑡𝑖𝑒𝑠</m:t>
                        </m:r>
                      </m:sup>
                      <m:e>
                        <m:r>
                          <m:t xml:space="preserve">𝑑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sSub>
                              <m:e>
                                <m:r>
                                  <m:t xml:space="preserve">𝑥</m:t>
                                </m:r>
                              </m:e>
                              <m:sub>
                                <m:r>
                                  <m:t xml:space="preserve">𝑗</m:t>
                                </m:r>
                              </m:sub>
                            </m:sSub>
                            <m:r>
                              <m:t xml:space="preserve">−</m:t>
                            </m:r>
                            <m:sSub>
                              <m:e>
                                <m:r>
                                  <m:t xml:space="preserve">𝑥</m:t>
                                </m:r>
                              </m:e>
                              <m:sub>
                                <m:r>
                                  <m:t xml:space="preserve">𝑗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1" name="TextBox 11"/>
              <p:cNvSpPr txBox="1"/>
              <p:nvPr/>
            </p:nvSpPr>
            <p:spPr>
              <a:xfrm>
                <a:off x="822240" y="2297880"/>
                <a:ext cx="2692080" cy="298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𝑗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𝑐𝑜𝑜𝑟𝑑𝑖𝑛𝑎𝑡𝑒𝑠</m:t>
                    </m:r>
                    <m:r>
                      <m:t xml:space="preserve">𝑜𝑓</m:t>
                    </m:r>
                    <m:r>
                      <m:t xml:space="preserve">𝑐𝑖𝑡𝑦</m:t>
                    </m:r>
                    <m:r>
                      <m:t xml:space="preserve">𝑗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2" name="TextBox 12"/>
          <p:cNvSpPr/>
          <p:nvPr/>
        </p:nvSpPr>
        <p:spPr>
          <a:xfrm>
            <a:off x="2176920" y="2745000"/>
            <a:ext cx="741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TextBox 13"/>
          <p:cNvSpPr/>
          <p:nvPr/>
        </p:nvSpPr>
        <p:spPr>
          <a:xfrm>
            <a:off x="475560" y="3924360"/>
            <a:ext cx="2686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Fitness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Box 15"/>
          <p:cNvSpPr/>
          <p:nvPr/>
        </p:nvSpPr>
        <p:spPr>
          <a:xfrm>
            <a:off x="475560" y="1567440"/>
            <a:ext cx="2686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Chromosome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5" name="TextBox 16"/>
              <p:cNvSpPr txBox="1"/>
              <p:nvPr/>
            </p:nvSpPr>
            <p:spPr>
              <a:xfrm>
                <a:off x="1036800" y="5482080"/>
                <a:ext cx="247824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𝑑</m:t>
                    </m:r>
                    <m:r>
                      <m:t xml:space="preserve">=</m:t>
                    </m:r>
                    <m:r>
                      <m:t xml:space="preserve">𝐸𝑢𝑐𝑙𝑖𝑑𝑒𝑎𝑛</m:t>
                    </m:r>
                    <m:r>
                      <m:t xml:space="preserve">𝑑𝑖𝑠𝑡𝑎𝑛𝑐𝑒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6" name="TextBox 17"/>
          <p:cNvSpPr/>
          <p:nvPr/>
        </p:nvSpPr>
        <p:spPr>
          <a:xfrm>
            <a:off x="5149080" y="1231200"/>
            <a:ext cx="7531560" cy="53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c000"/>
                </a:solidFill>
                <a:latin typeface="Calibri"/>
              </a:rPr>
              <a:t>[Start]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Generate random population of chromosomes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[Fitness]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Evaluate the fitness of each chromosome 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[New population] Create a new population by repeating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the following steps until new population complete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[Selection] Select two parent chromosomes according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to fitness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[Crossover] With a crossover probability cross parents 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form children. If no crossover, children are copies of parents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[Mutation] With a mutation probability mutate offspring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at each locus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[Replace] Use new population for a further run of the algorithm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[Test] If end condition stop and return the current best 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TextBox 18"/>
          <p:cNvSpPr/>
          <p:nvPr/>
        </p:nvSpPr>
        <p:spPr>
          <a:xfrm>
            <a:off x="301320" y="3152160"/>
            <a:ext cx="564768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4472c4"/>
                </a:solidFill>
                <a:latin typeface="Calibri"/>
              </a:rPr>
              <a:t>Note: drop first and last entry to get permutation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75560" y="364320"/>
            <a:ext cx="11583720" cy="675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4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possible mutation and crossover functions can be defined for the travelling salesman problem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main constraint is that we need to create valid permutations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Box 10"/>
          <p:cNvSpPr/>
          <p:nvPr/>
        </p:nvSpPr>
        <p:spPr>
          <a:xfrm>
            <a:off x="5149080" y="1231200"/>
            <a:ext cx="7531560" cy="53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[Start] Generate random population of chromosomes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[Fitness] Evaluate the fitness of each chromosome 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[New population] Create a new population by repeating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the following steps until new population complete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[Selection] Select two parent chromosomes according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to fitness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[Crossover]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With a crossover probability cross parents 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 children. If no crossover, children are copies of parents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4472c4"/>
                </a:solidFill>
                <a:latin typeface="Calibri"/>
              </a:rPr>
              <a:t>[Mutation]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With a mutation probability mutate offspring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 each locus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[Replace] Use new population for a further run of the algorithm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d9d9d9"/>
                </a:solidFill>
                <a:latin typeface="Calibri"/>
              </a:rPr>
              <a:t>[Test] If end condition stop and return the current best 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13"/>
          <p:cNvSpPr/>
          <p:nvPr/>
        </p:nvSpPr>
        <p:spPr>
          <a:xfrm>
            <a:off x="429480" y="4430880"/>
            <a:ext cx="4614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Swap cities at two random locations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Rectangle 2"/>
          <p:cNvSpPr/>
          <p:nvPr/>
        </p:nvSpPr>
        <p:spPr>
          <a:xfrm>
            <a:off x="2442960" y="5133600"/>
            <a:ext cx="25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Rectangle 14"/>
          <p:cNvSpPr/>
          <p:nvPr/>
        </p:nvSpPr>
        <p:spPr>
          <a:xfrm>
            <a:off x="2442960" y="6363720"/>
            <a:ext cx="254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Arrow: Down 3"/>
          <p:cNvSpPr/>
          <p:nvPr/>
        </p:nvSpPr>
        <p:spPr>
          <a:xfrm>
            <a:off x="2321280" y="5622120"/>
            <a:ext cx="326520" cy="621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Box 47"/>
          <p:cNvSpPr/>
          <p:nvPr/>
        </p:nvSpPr>
        <p:spPr>
          <a:xfrm>
            <a:off x="533520" y="6354720"/>
            <a:ext cx="1011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mutant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5" name="Group 61"/>
          <p:cNvGrpSpPr/>
          <p:nvPr/>
        </p:nvGrpSpPr>
        <p:grpSpPr>
          <a:xfrm>
            <a:off x="475560" y="1179360"/>
            <a:ext cx="5385600" cy="3318480"/>
            <a:chOff x="475560" y="1179360"/>
            <a:chExt cx="5385600" cy="3318480"/>
          </a:xfrm>
        </p:grpSpPr>
        <p:grpSp>
          <p:nvGrpSpPr>
            <p:cNvPr id="156" name="Group 54"/>
            <p:cNvGrpSpPr/>
            <p:nvPr/>
          </p:nvGrpSpPr>
          <p:grpSpPr>
            <a:xfrm>
              <a:off x="475560" y="1179360"/>
              <a:ext cx="5385600" cy="3042000"/>
              <a:chOff x="475560" y="1179360"/>
              <a:chExt cx="5385600" cy="3042000"/>
            </a:xfrm>
          </p:grpSpPr>
          <p:sp>
            <p:nvSpPr>
              <p:cNvPr id="157" name="TextBox 15"/>
              <p:cNvSpPr/>
              <p:nvPr/>
            </p:nvSpPr>
            <p:spPr>
              <a:xfrm>
                <a:off x="475560" y="1179360"/>
                <a:ext cx="268632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</a:rPr>
                  <a:t>Crossover</a:t>
                </a:r>
                <a:endParaRPr b="0" lang="en-US" sz="1800" spc="-1" strike="noStrike">
                  <a:latin typeface="Arial"/>
                </a:endParaRPr>
              </a:p>
            </p:txBody>
          </p:sp>
          <p:grpSp>
            <p:nvGrpSpPr>
              <p:cNvPr id="158" name="Group 53"/>
              <p:cNvGrpSpPr/>
              <p:nvPr/>
            </p:nvGrpSpPr>
            <p:grpSpPr>
              <a:xfrm>
                <a:off x="636120" y="1577880"/>
                <a:ext cx="5225040" cy="2643480"/>
                <a:chOff x="636120" y="1577880"/>
                <a:chExt cx="5225040" cy="2643480"/>
              </a:xfrm>
            </p:grpSpPr>
            <p:grpSp>
              <p:nvGrpSpPr>
                <p:cNvPr id="159" name="Group 9"/>
                <p:cNvGrpSpPr/>
                <p:nvPr/>
              </p:nvGrpSpPr>
              <p:grpSpPr>
                <a:xfrm>
                  <a:off x="1503360" y="3270240"/>
                  <a:ext cx="3827520" cy="951120"/>
                  <a:chOff x="1503360" y="3270240"/>
                  <a:chExt cx="3827520" cy="951120"/>
                </a:xfrm>
              </p:grpSpPr>
              <p:grpSp>
                <p:nvGrpSpPr>
                  <p:cNvPr id="160" name="Group 6"/>
                  <p:cNvGrpSpPr/>
                  <p:nvPr/>
                </p:nvGrpSpPr>
                <p:grpSpPr>
                  <a:xfrm>
                    <a:off x="1503360" y="3270240"/>
                    <a:ext cx="3827520" cy="423000"/>
                    <a:chOff x="1503360" y="3270240"/>
                    <a:chExt cx="3827520" cy="423000"/>
                  </a:xfrm>
                </p:grpSpPr>
                <p:sp>
                  <p:nvSpPr>
                    <p:cNvPr id="161" name="Rectangle 4"/>
                    <p:cNvSpPr/>
                    <p:nvPr/>
                  </p:nvSpPr>
                  <p:spPr>
                    <a:xfrm>
                      <a:off x="1503360" y="3270240"/>
                      <a:ext cx="518040" cy="4230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solidFill>
                        <a:srgbClr val="32549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162" name="Rectangle 18"/>
                    <p:cNvSpPr/>
                    <p:nvPr/>
                  </p:nvSpPr>
                  <p:spPr>
                    <a:xfrm>
                      <a:off x="2136960" y="3270240"/>
                      <a:ext cx="518040" cy="4230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solidFill>
                        <a:srgbClr val="32549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163" name="Rectangle 19"/>
                    <p:cNvSpPr/>
                    <p:nvPr/>
                  </p:nvSpPr>
                  <p:spPr>
                    <a:xfrm>
                      <a:off x="2795400" y="3270240"/>
                      <a:ext cx="518040" cy="4230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32549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164" name="Rectangle 20"/>
                    <p:cNvSpPr/>
                    <p:nvPr/>
                  </p:nvSpPr>
                  <p:spPr>
                    <a:xfrm>
                      <a:off x="3483000" y="3270240"/>
                      <a:ext cx="518040" cy="4230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32549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165" name="Rectangle 21"/>
                    <p:cNvSpPr/>
                    <p:nvPr/>
                  </p:nvSpPr>
                  <p:spPr>
                    <a:xfrm>
                      <a:off x="4163400" y="3270240"/>
                      <a:ext cx="518040" cy="4230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solidFill>
                        <a:srgbClr val="32549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166" name="Rectangle 22"/>
                    <p:cNvSpPr/>
                    <p:nvPr/>
                  </p:nvSpPr>
                  <p:spPr>
                    <a:xfrm>
                      <a:off x="4812840" y="3270240"/>
                      <a:ext cx="518040" cy="4230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solidFill>
                        <a:srgbClr val="32549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sp>
                <p:nvSpPr>
                  <p:cNvPr id="167" name="Rectangle 23"/>
                  <p:cNvSpPr/>
                  <p:nvPr/>
                </p:nvSpPr>
                <p:spPr>
                  <a:xfrm>
                    <a:off x="1503360" y="379836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8" name="Rectangle 24"/>
                  <p:cNvSpPr/>
                  <p:nvPr/>
                </p:nvSpPr>
                <p:spPr>
                  <a:xfrm>
                    <a:off x="2136960" y="379836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69" name="Rectangle 25"/>
                  <p:cNvSpPr/>
                  <p:nvPr/>
                </p:nvSpPr>
                <p:spPr>
                  <a:xfrm>
                    <a:off x="2795400" y="3798360"/>
                    <a:ext cx="518040" cy="423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0" name="Rectangle 26"/>
                  <p:cNvSpPr/>
                  <p:nvPr/>
                </p:nvSpPr>
                <p:spPr>
                  <a:xfrm>
                    <a:off x="3483000" y="3798360"/>
                    <a:ext cx="518040" cy="423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1" name="Rectangle 27"/>
                  <p:cNvSpPr/>
                  <p:nvPr/>
                </p:nvSpPr>
                <p:spPr>
                  <a:xfrm>
                    <a:off x="4163400" y="379836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2" name="Rectangle 28"/>
                  <p:cNvSpPr/>
                  <p:nvPr/>
                </p:nvSpPr>
                <p:spPr>
                  <a:xfrm>
                    <a:off x="4812840" y="379836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73" name="Group 42"/>
                <p:cNvGrpSpPr/>
                <p:nvPr/>
              </p:nvGrpSpPr>
              <p:grpSpPr>
                <a:xfrm>
                  <a:off x="1475640" y="1577880"/>
                  <a:ext cx="3827520" cy="950760"/>
                  <a:chOff x="1475640" y="1577880"/>
                  <a:chExt cx="3827520" cy="950760"/>
                </a:xfrm>
              </p:grpSpPr>
              <p:sp>
                <p:nvSpPr>
                  <p:cNvPr id="174" name="Rectangle 30"/>
                  <p:cNvSpPr/>
                  <p:nvPr/>
                </p:nvSpPr>
                <p:spPr>
                  <a:xfrm>
                    <a:off x="1475640" y="157788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5" name="Rectangle 31"/>
                  <p:cNvSpPr/>
                  <p:nvPr/>
                </p:nvSpPr>
                <p:spPr>
                  <a:xfrm>
                    <a:off x="2109240" y="157788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6" name="Rectangle 32"/>
                  <p:cNvSpPr/>
                  <p:nvPr/>
                </p:nvSpPr>
                <p:spPr>
                  <a:xfrm>
                    <a:off x="2767680" y="157788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7" name="Rectangle 33"/>
                  <p:cNvSpPr/>
                  <p:nvPr/>
                </p:nvSpPr>
                <p:spPr>
                  <a:xfrm>
                    <a:off x="3455280" y="157788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8" name="Rectangle 34"/>
                  <p:cNvSpPr/>
                  <p:nvPr/>
                </p:nvSpPr>
                <p:spPr>
                  <a:xfrm>
                    <a:off x="4135680" y="157788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79" name="Rectangle 35"/>
                  <p:cNvSpPr/>
                  <p:nvPr/>
                </p:nvSpPr>
                <p:spPr>
                  <a:xfrm>
                    <a:off x="4785120" y="1577880"/>
                    <a:ext cx="518040" cy="423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0" name="Rectangle 36"/>
                  <p:cNvSpPr/>
                  <p:nvPr/>
                </p:nvSpPr>
                <p:spPr>
                  <a:xfrm>
                    <a:off x="1475640" y="2105640"/>
                    <a:ext cx="518040" cy="4230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1" name="Rectangle 37"/>
                  <p:cNvSpPr/>
                  <p:nvPr/>
                </p:nvSpPr>
                <p:spPr>
                  <a:xfrm>
                    <a:off x="2109240" y="2105640"/>
                    <a:ext cx="518040" cy="4230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2" name="Rectangle 38"/>
                  <p:cNvSpPr/>
                  <p:nvPr/>
                </p:nvSpPr>
                <p:spPr>
                  <a:xfrm>
                    <a:off x="2767680" y="2105640"/>
                    <a:ext cx="518040" cy="423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3" name="Rectangle 39"/>
                  <p:cNvSpPr/>
                  <p:nvPr/>
                </p:nvSpPr>
                <p:spPr>
                  <a:xfrm>
                    <a:off x="3455280" y="2105640"/>
                    <a:ext cx="518040" cy="423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4" name="Rectangle 40"/>
                  <p:cNvSpPr/>
                  <p:nvPr/>
                </p:nvSpPr>
                <p:spPr>
                  <a:xfrm>
                    <a:off x="4135680" y="2105640"/>
                    <a:ext cx="518040" cy="4230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5" name="Rectangle 41"/>
                  <p:cNvSpPr/>
                  <p:nvPr/>
                </p:nvSpPr>
                <p:spPr>
                  <a:xfrm>
                    <a:off x="4785120" y="2105640"/>
                    <a:ext cx="518040" cy="4230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solidFill>
                      <a:srgbClr val="32549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186" name="Arrow: Down 44"/>
                <p:cNvSpPr/>
                <p:nvPr/>
              </p:nvSpPr>
              <p:spPr>
                <a:xfrm>
                  <a:off x="3268800" y="2595960"/>
                  <a:ext cx="326520" cy="62172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92d050"/>
                </a:solidFill>
                <a:ln>
                  <a:solidFill>
                    <a:srgbClr val="3254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7" name="TextBox 45"/>
                <p:cNvSpPr/>
                <p:nvPr/>
              </p:nvSpPr>
              <p:spPr>
                <a:xfrm>
                  <a:off x="5489640" y="2691360"/>
                  <a:ext cx="371520" cy="486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1" lang="en-US" sz="2600" spc="-1" strike="noStrike">
                      <a:solidFill>
                        <a:srgbClr val="000000"/>
                      </a:solidFill>
                      <a:latin typeface="Calibri"/>
                    </a:rPr>
                    <a:t>?</a:t>
                  </a:r>
                  <a:endParaRPr b="0" lang="en-US" sz="2600" spc="-1" strike="noStrike">
                    <a:latin typeface="Arial"/>
                  </a:endParaRPr>
                </a:p>
              </p:txBody>
            </p:sp>
            <p:sp>
              <p:nvSpPr>
                <p:cNvPr id="188" name="TextBox 48"/>
                <p:cNvSpPr/>
                <p:nvPr/>
              </p:nvSpPr>
              <p:spPr>
                <a:xfrm>
                  <a:off x="636120" y="1615320"/>
                  <a:ext cx="928080" cy="364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parent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189" name="TextBox 49"/>
                <p:cNvSpPr/>
                <p:nvPr/>
              </p:nvSpPr>
              <p:spPr>
                <a:xfrm>
                  <a:off x="636120" y="2088720"/>
                  <a:ext cx="928080" cy="364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parent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190" name="TextBox 50"/>
                <p:cNvSpPr/>
                <p:nvPr/>
              </p:nvSpPr>
              <p:spPr>
                <a:xfrm>
                  <a:off x="798480" y="3797280"/>
                  <a:ext cx="722160" cy="364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child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  <p:sp>
              <p:nvSpPr>
                <p:cNvPr id="191" name="TextBox 51"/>
                <p:cNvSpPr/>
                <p:nvPr/>
              </p:nvSpPr>
              <p:spPr>
                <a:xfrm>
                  <a:off x="798480" y="3398040"/>
                  <a:ext cx="722160" cy="364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child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2" name="Straight Connector 56"/>
            <p:cNvSpPr/>
            <p:nvPr/>
          </p:nvSpPr>
          <p:spPr>
            <a:xfrm>
              <a:off x="2767320" y="1350720"/>
              <a:ext cx="360" cy="146124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Straight Connector 57"/>
            <p:cNvSpPr/>
            <p:nvPr/>
          </p:nvSpPr>
          <p:spPr>
            <a:xfrm>
              <a:off x="3998880" y="1350720"/>
              <a:ext cx="360" cy="146124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Straight Connector 59"/>
            <p:cNvSpPr/>
            <p:nvPr/>
          </p:nvSpPr>
          <p:spPr>
            <a:xfrm>
              <a:off x="2765160" y="3025080"/>
              <a:ext cx="360" cy="146124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Straight Connector 60"/>
            <p:cNvSpPr/>
            <p:nvPr/>
          </p:nvSpPr>
          <p:spPr>
            <a:xfrm>
              <a:off x="3998880" y="3036600"/>
              <a:ext cx="360" cy="1461240"/>
            </a:xfrm>
            <a:prstGeom prst="line">
              <a:avLst/>
            </a:prstGeom>
            <a:ln w="317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75560" y="364320"/>
            <a:ext cx="11583720" cy="675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9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travelling salesman crossover operation is tricky. How would you solve it?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pPr>
              <a:lnSpc>
                <a:spcPct val="90000"/>
              </a:lnSpc>
              <a:buNone/>
            </a:pPr>
            <a:r>
              <a:rPr b="0" lang="en-US" sz="3700" spc="-1" strike="noStrike">
                <a:solidFill>
                  <a:srgbClr val="000000"/>
                </a:solidFill>
                <a:latin typeface="Calibri Light"/>
              </a:rPr>
              <a:t>Machine Learning techniques have powered many recent technological breakthroughs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Rectangle 24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26"/>
          <p:cNvSpPr/>
          <p:nvPr/>
        </p:nvSpPr>
        <p:spPr>
          <a:xfrm>
            <a:off x="480960" y="4546800"/>
            <a:ext cx="4023000" cy="1800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Box 5"/>
          <p:cNvSpPr/>
          <p:nvPr/>
        </p:nvSpPr>
        <p:spPr>
          <a:xfrm>
            <a:off x="105120" y="5776920"/>
            <a:ext cx="7314840" cy="15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1) https://deepmind.com/research/case-studies/alphago-the-story-so-far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2) https://deepmind.com/blog/article/alphafold-a-solution-to-a-50-year-old-grand-challenge-in-biology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3) Karras T, Laine S, Aila T. A style-based generator architecture for generative adversarial networks.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4) Skrede OJ et al. Deep learning for prediction of colorectal cancer outcome: a discovery and validation study.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5) Image source: Nephron, https://commons.wikimedia.org/w/index.php?curid=8273894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" name="Picture 8" descr="A picture containing qr code&#10;&#10;Description automatically generated"/>
          <p:cNvPicPr/>
          <p:nvPr/>
        </p:nvPicPr>
        <p:blipFill>
          <a:blip r:embed="rId1"/>
          <a:stretch/>
        </p:blipFill>
        <p:spPr>
          <a:xfrm>
            <a:off x="5263200" y="294480"/>
            <a:ext cx="6757200" cy="56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280800" y="868320"/>
            <a:ext cx="5153400" cy="482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Definition: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Machine learning is a branch of artificial intelligence focused on building applications that learn from data and improve their accuracy over time without being programmed to do so.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5672160" y="712440"/>
            <a:ext cx="5316840" cy="4680000"/>
          </a:xfrm>
          <a:prstGeom prst="rect">
            <a:avLst/>
          </a:prstGeom>
          <a:ln w="0">
            <a:noFill/>
          </a:ln>
        </p:spPr>
      </p:pic>
      <p:sp>
        <p:nvSpPr>
          <p:cNvPr id="93" name="TextBox 4"/>
          <p:cNvSpPr/>
          <p:nvPr/>
        </p:nvSpPr>
        <p:spPr>
          <a:xfrm>
            <a:off x="5672160" y="5458680"/>
            <a:ext cx="536328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Spam filter: Hard to program but straight-forward to train using machine learning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22720" y="73440"/>
            <a:ext cx="11583720" cy="675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1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Machine Learning algorithms are often classified by how much “supervision” they require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>
            <a:off x="1131120" y="1131840"/>
            <a:ext cx="9605520" cy="5022000"/>
          </a:xfrm>
          <a:prstGeom prst="rect">
            <a:avLst/>
          </a:prstGeom>
          <a:ln w="0">
            <a:noFill/>
          </a:ln>
        </p:spPr>
      </p:pic>
      <p:sp>
        <p:nvSpPr>
          <p:cNvPr id="96" name="TextBox 6"/>
          <p:cNvSpPr/>
          <p:nvPr/>
        </p:nvSpPr>
        <p:spPr>
          <a:xfrm>
            <a:off x="8388360" y="6443280"/>
            <a:ext cx="3972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Source medium.com/@dkatzman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4"/>
          <p:cNvSpPr/>
          <p:nvPr/>
        </p:nvSpPr>
        <p:spPr>
          <a:xfrm>
            <a:off x="175680" y="415800"/>
            <a:ext cx="116478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module you will learn about 2 fundamental machine learning strategies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98" name="Table 5"/>
          <p:cNvGraphicFramePr/>
          <p:nvPr/>
        </p:nvGraphicFramePr>
        <p:xfrm>
          <a:off x="1663200" y="1252800"/>
          <a:ext cx="7693560" cy="443160"/>
        </p:xfrm>
        <a:graphic>
          <a:graphicData uri="http://schemas.openxmlformats.org/drawingml/2006/table">
            <a:tbl>
              <a:tblPr/>
              <a:tblGrid>
                <a:gridCol w="3846960"/>
                <a:gridCol w="3846960"/>
              </a:tblGrid>
              <a:tr h="443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K-means clustering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Genetic Algorithms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pic>
        <p:nvPicPr>
          <p:cNvPr id="99" name="Picture 3" descr="Chart, scatter chart&#10;&#10;Description automatically generated"/>
          <p:cNvPicPr/>
          <p:nvPr/>
        </p:nvPicPr>
        <p:blipFill>
          <a:blip r:embed="rId1"/>
          <a:srcRect l="10207" t="10418" r="8125" b="9582"/>
          <a:stretch/>
        </p:blipFill>
        <p:spPr>
          <a:xfrm>
            <a:off x="1567080" y="2127240"/>
            <a:ext cx="3942360" cy="385668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7" descr=""/>
          <p:cNvPicPr/>
          <p:nvPr/>
        </p:nvPicPr>
        <p:blipFill>
          <a:blip r:embed="rId2"/>
          <a:stretch/>
        </p:blipFill>
        <p:spPr>
          <a:xfrm>
            <a:off x="5631120" y="2010240"/>
            <a:ext cx="5718240" cy="433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2720" y="73440"/>
            <a:ext cx="11583720" cy="675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4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complete the exercises you will need basic data manipulation skills for tabular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5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3436920" y="1731960"/>
            <a:ext cx="4799160" cy="3619800"/>
          </a:xfrm>
          <a:prstGeom prst="rect">
            <a:avLst/>
          </a:prstGeom>
          <a:ln w="0">
            <a:noFill/>
          </a:ln>
        </p:spPr>
      </p:pic>
      <p:sp>
        <p:nvSpPr>
          <p:cNvPr id="103" name="TextBox 5"/>
          <p:cNvSpPr/>
          <p:nvPr/>
        </p:nvSpPr>
        <p:spPr>
          <a:xfrm>
            <a:off x="5205960" y="129348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Tabular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Box 7"/>
          <p:cNvSpPr/>
          <p:nvPr/>
        </p:nvSpPr>
        <p:spPr>
          <a:xfrm>
            <a:off x="4024800" y="5415120"/>
            <a:ext cx="41749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pandas https://pandas.pydata.org/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170280"/>
            <a:ext cx="10515240" cy="72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</a:rPr>
              <a:t>K-means clustering is a fundamental algorithm to find clusters in data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3" descr="Chart, scatter chart&#10;&#10;Description automatically generated"/>
          <p:cNvPicPr/>
          <p:nvPr/>
        </p:nvPicPr>
        <p:blipFill>
          <a:blip r:embed="rId1"/>
          <a:srcRect l="10207" t="10418" r="8125" b="9582"/>
          <a:stretch/>
        </p:blipFill>
        <p:spPr>
          <a:xfrm>
            <a:off x="809280" y="927360"/>
            <a:ext cx="4579200" cy="44740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6"/>
          <p:cNvSpPr/>
          <p:nvPr/>
        </p:nvSpPr>
        <p:spPr>
          <a:xfrm>
            <a:off x="5834160" y="247896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K-means algorithm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8" name="Picture 10" descr=""/>
          <p:cNvPicPr/>
          <p:nvPr/>
        </p:nvPicPr>
        <p:blipFill>
          <a:blip r:embed="rId2"/>
          <a:stretch/>
        </p:blipFill>
        <p:spPr>
          <a:xfrm>
            <a:off x="6760800" y="1143000"/>
            <a:ext cx="420840" cy="340200"/>
          </a:xfrm>
          <a:prstGeom prst="rect">
            <a:avLst/>
          </a:prstGeom>
          <a:ln w="0">
            <a:noFill/>
          </a:ln>
        </p:spPr>
      </p:pic>
      <p:sp>
        <p:nvSpPr>
          <p:cNvPr id="109" name="TextBox 10"/>
          <p:cNvSpPr/>
          <p:nvPr/>
        </p:nvSpPr>
        <p:spPr>
          <a:xfrm>
            <a:off x="7180560" y="1141200"/>
            <a:ext cx="48747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data matrix 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num datapoints x num features)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6033600" y="1144080"/>
            <a:ext cx="25423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Given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3"/>
          <p:cNvSpPr/>
          <p:nvPr/>
        </p:nvSpPr>
        <p:spPr>
          <a:xfrm>
            <a:off x="5891760" y="2949120"/>
            <a:ext cx="35938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Initialize cluster centres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Box 14"/>
          <p:cNvSpPr/>
          <p:nvPr/>
        </p:nvSpPr>
        <p:spPr>
          <a:xfrm>
            <a:off x="5892480" y="3662640"/>
            <a:ext cx="35938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Iterate until convergence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Box 15"/>
          <p:cNvSpPr/>
          <p:nvPr/>
        </p:nvSpPr>
        <p:spPr>
          <a:xfrm>
            <a:off x="6091200" y="1786680"/>
            <a:ext cx="27428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Want class membership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4" name="Picture 17" descr=""/>
          <p:cNvPicPr/>
          <p:nvPr/>
        </p:nvPicPr>
        <p:blipFill>
          <a:blip r:embed="rId3"/>
          <a:stretch/>
        </p:blipFill>
        <p:spPr>
          <a:xfrm>
            <a:off x="8526600" y="1809000"/>
            <a:ext cx="212760" cy="328320"/>
          </a:xfrm>
          <a:prstGeom prst="rect">
            <a:avLst/>
          </a:prstGeom>
          <a:ln w="0">
            <a:noFill/>
          </a:ln>
        </p:spPr>
      </p:pic>
      <p:sp>
        <p:nvSpPr>
          <p:cNvPr id="115" name="TextBox 17"/>
          <p:cNvSpPr/>
          <p:nvPr/>
        </p:nvSpPr>
        <p:spPr>
          <a:xfrm>
            <a:off x="8876880" y="1792080"/>
            <a:ext cx="30589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 vector of (num datapoints)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Rectangle 20"/>
          <p:cNvSpPr/>
          <p:nvPr/>
        </p:nvSpPr>
        <p:spPr>
          <a:xfrm>
            <a:off x="5873040" y="1049400"/>
            <a:ext cx="5925240" cy="12074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21"/>
          <p:cNvSpPr/>
          <p:nvPr/>
        </p:nvSpPr>
        <p:spPr>
          <a:xfrm>
            <a:off x="5832360" y="2800440"/>
            <a:ext cx="6039000" cy="32990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Box 23"/>
          <p:cNvSpPr/>
          <p:nvPr/>
        </p:nvSpPr>
        <p:spPr>
          <a:xfrm>
            <a:off x="6742800" y="418824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TextBox 24"/>
          <p:cNvSpPr/>
          <p:nvPr/>
        </p:nvSpPr>
        <p:spPr>
          <a:xfrm>
            <a:off x="6758640" y="4948200"/>
            <a:ext cx="27428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0" name="Picture 26" descr=""/>
          <p:cNvPicPr/>
          <p:nvPr/>
        </p:nvPicPr>
        <p:blipFill>
          <a:blip r:embed="rId4"/>
          <a:stretch/>
        </p:blipFill>
        <p:spPr>
          <a:xfrm>
            <a:off x="7227000" y="4950000"/>
            <a:ext cx="3464640" cy="47088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32" descr=""/>
          <p:cNvPicPr/>
          <p:nvPr/>
        </p:nvPicPr>
        <p:blipFill>
          <a:blip r:embed="rId5"/>
          <a:stretch/>
        </p:blipFill>
        <p:spPr>
          <a:xfrm>
            <a:off x="8309880" y="2945160"/>
            <a:ext cx="2077200" cy="32544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33" descr=""/>
          <p:cNvPicPr/>
          <p:nvPr/>
        </p:nvPicPr>
        <p:blipFill>
          <a:blip r:embed="rId6"/>
          <a:stretch/>
        </p:blipFill>
        <p:spPr>
          <a:xfrm>
            <a:off x="7283160" y="4190760"/>
            <a:ext cx="3272400" cy="57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7240" y="186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Calibri Light"/>
              </a:rPr>
              <a:t>Genetic algorithms are a biologically inspired framework for generating “good enough” solutions to difficult problems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1814760" y="1400400"/>
            <a:ext cx="6791400" cy="5145120"/>
          </a:xfrm>
          <a:prstGeom prst="rect">
            <a:avLst/>
          </a:prstGeom>
          <a:ln w="0">
            <a:noFill/>
          </a:ln>
        </p:spPr>
      </p:pic>
      <p:sp>
        <p:nvSpPr>
          <p:cNvPr id="125" name="TextBox 5"/>
          <p:cNvSpPr/>
          <p:nvPr/>
        </p:nvSpPr>
        <p:spPr>
          <a:xfrm>
            <a:off x="8215200" y="6361200"/>
            <a:ext cx="3476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Source generativedesign.org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75560" y="271440"/>
            <a:ext cx="11583720" cy="675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Combinatorial optimization problems are often NP-Hard and cannot be solved efficiently by brute force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554040" y="2755080"/>
            <a:ext cx="4068720" cy="2688120"/>
          </a:xfrm>
          <a:prstGeom prst="rect">
            <a:avLst/>
          </a:prstGeom>
          <a:ln w="0">
            <a:noFill/>
          </a:ln>
        </p:spPr>
      </p:pic>
      <p:sp>
        <p:nvSpPr>
          <p:cNvPr id="128" name="TextBox 6"/>
          <p:cNvSpPr/>
          <p:nvPr/>
        </p:nvSpPr>
        <p:spPr>
          <a:xfrm>
            <a:off x="77400" y="1265040"/>
            <a:ext cx="380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Traveling salesman 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8"/>
          <p:cNvSpPr/>
          <p:nvPr/>
        </p:nvSpPr>
        <p:spPr>
          <a:xfrm>
            <a:off x="137160" y="1583640"/>
            <a:ext cx="51098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the shortest route through n cities,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visiting each city once, and starting 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ending In the same city 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236160" y="5761800"/>
            <a:ext cx="4387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Brute force approach requires (n-1)!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route length evaluations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1" name="Picture 11" descr=""/>
          <p:cNvPicPr/>
          <p:nvPr/>
        </p:nvPicPr>
        <p:blipFill>
          <a:blip r:embed="rId2"/>
          <a:stretch/>
        </p:blipFill>
        <p:spPr>
          <a:xfrm>
            <a:off x="5854680" y="2325240"/>
            <a:ext cx="5782320" cy="4028040"/>
          </a:xfrm>
          <a:prstGeom prst="rect">
            <a:avLst/>
          </a:prstGeom>
          <a:ln w="0">
            <a:noFill/>
          </a:ln>
        </p:spPr>
      </p:pic>
      <p:sp>
        <p:nvSpPr>
          <p:cNvPr id="132" name="Rectangle 12"/>
          <p:cNvSpPr/>
          <p:nvPr/>
        </p:nvSpPr>
        <p:spPr>
          <a:xfrm>
            <a:off x="5593320" y="1265040"/>
            <a:ext cx="3113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Neural network design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Rectangle 13"/>
          <p:cNvSpPr/>
          <p:nvPr/>
        </p:nvSpPr>
        <p:spPr>
          <a:xfrm>
            <a:off x="5300280" y="1634400"/>
            <a:ext cx="7333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the best layout of nodes for a given machine learning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problem?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Application>LibreOffice/7.2.6.2$Linux_X86_64 LibreOffice_project/20$Build-2</Application>
  <AppVersion>15.0000</AppVersion>
  <Words>837</Words>
  <Paragraphs>120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2021-04-26T07:13:21Z</dcterms:created>
  <dc:creator>Gabriel Balaban</dc:creator>
  <dc:description/>
  <dc:language>en-US</dc:language>
  <cp:lastModifiedBy/>
  <dcterms:modified xsi:type="dcterms:W3CDTF">2022-06-09T12:54:42Z</dcterms:modified>
  <cp:revision>947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