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5" r:id="rId7"/>
    <p:sldId id="261" r:id="rId8"/>
    <p:sldId id="262" r:id="rId9"/>
    <p:sldId id="264" r:id="rId10"/>
    <p:sldId id="263" r:id="rId11"/>
    <p:sldId id="269" r:id="rId12"/>
    <p:sldId id="270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85B64-B32D-9B2E-D00A-68B18BD8ABBE}" v="762" dt="2021-04-27T08:24:40.976"/>
    <p1510:client id="{2DF674A6-6069-6E0D-1EE3-9E6E1F39B8EC}" v="1343" dt="2021-04-26T12:33:49.004"/>
    <p1510:client id="{5BA1A5EC-09D6-507C-1450-61AA0C52E3A5}" v="3" dt="2021-05-03T08:47:50.087"/>
    <p1510:client id="{6B37D62C-76CB-0ACD-B23B-931F5C6C806F}" v="2620" dt="2021-04-27T14:05:32.158"/>
    <p1510:client id="{74800977-A3F6-E526-A8A9-6F19A11A7D56}" v="694" dt="2021-04-26T16:28:09.373"/>
    <p1510:client id="{C9032EBB-9CD6-4DBA-9FFE-230EBCC6E1A4}" v="553" dt="2021-04-26T08:55:36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333" y="36749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Machine Learning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070" y="306061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Computational Physiology Summer School 2021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Gabriel Balaban</a:t>
            </a: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7B577476-2227-438B-9302-1CC68D529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67" y="4839831"/>
            <a:ext cx="2743200" cy="7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C257-7B04-4EBC-803C-8B0F7E98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94"/>
            <a:ext cx="10515600" cy="72305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latin typeface="Calibri"/>
                <a:cs typeface="Calibri Light"/>
              </a:rPr>
              <a:t>Over-fitting can occur when the number of features is too high in relation to the number of data-points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2F64810D-ADDA-427B-A725-B7EEA205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871" y="1753982"/>
            <a:ext cx="3804262" cy="3804262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2CC3C7-F9B8-46BD-9AD8-803274836BC6}"/>
              </a:ext>
            </a:extLst>
          </p:cNvPr>
          <p:cNvSpPr/>
          <p:nvPr/>
        </p:nvSpPr>
        <p:spPr>
          <a:xfrm>
            <a:off x="636955" y="1701799"/>
            <a:ext cx="3849076" cy="3829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AACB7-1642-4493-8B7B-9D21C34BDE74}"/>
              </a:ext>
            </a:extLst>
          </p:cNvPr>
          <p:cNvSpPr txBox="1"/>
          <p:nvPr/>
        </p:nvSpPr>
        <p:spPr>
          <a:xfrm>
            <a:off x="1610865" y="134383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4E0C1-5B8D-4016-A39D-3497711B639C}"/>
              </a:ext>
            </a:extLst>
          </p:cNvPr>
          <p:cNvSpPr txBox="1"/>
          <p:nvPr/>
        </p:nvSpPr>
        <p:spPr>
          <a:xfrm>
            <a:off x="6137275" y="1343838"/>
            <a:ext cx="60517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solution: use a validation set to compare performance</a:t>
            </a:r>
          </a:p>
        </p:txBody>
      </p:sp>
      <p:pic>
        <p:nvPicPr>
          <p:cNvPr id="8" name="Picture 8" descr="Chart&#10;&#10;Description automatically generated">
            <a:extLst>
              <a:ext uri="{FF2B5EF4-FFF2-40B4-BE49-F238E27FC236}">
                <a16:creationId xmlns:a16="http://schemas.microsoft.com/office/drawing/2014/main" id="{EEE28F8C-9184-4913-9640-4070C471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02" y="1873684"/>
            <a:ext cx="6097301" cy="26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6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5EDC-0E13-4AA2-B0A2-D7F03398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>
                <a:latin typeface="Calibri"/>
                <a:cs typeface="Calibri"/>
              </a:rPr>
              <a:t>Neural networks are flexible function approximators consisting of a directed graph with artificial </a:t>
            </a:r>
            <a:r>
              <a:rPr lang="en-US" sz="2700" dirty="0">
                <a:latin typeface="Calibri"/>
                <a:cs typeface="Calibri"/>
              </a:rPr>
              <a:t>neurons</a:t>
            </a:r>
            <a:endParaRPr lang="en-US" sz="2700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5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85BE490-0D68-4E6D-9767-409AAC62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94539" y="2691234"/>
            <a:ext cx="3765988" cy="2521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47D0B7-E021-487C-8FBB-F06A155BF8E8}"/>
              </a:ext>
            </a:extLst>
          </p:cNvPr>
          <p:cNvSpPr txBox="1"/>
          <p:nvPr/>
        </p:nvSpPr>
        <p:spPr>
          <a:xfrm>
            <a:off x="1805796" y="5947913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/>
              <a:t>input</a:t>
            </a:r>
            <a:endParaRPr lang="en-US" sz="22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E2CE6-05CE-465F-A8B1-D7F54304077F}"/>
              </a:ext>
            </a:extLst>
          </p:cNvPr>
          <p:cNvSpPr txBox="1"/>
          <p:nvPr/>
        </p:nvSpPr>
        <p:spPr>
          <a:xfrm>
            <a:off x="1703832" y="1501584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>
                <a:ea typeface="+mn-lt"/>
                <a:cs typeface="+mn-lt"/>
              </a:rPr>
              <a:t>output</a:t>
            </a:r>
            <a:endParaRPr lang="en-US">
              <a:ea typeface="+mn-lt"/>
              <a:cs typeface="+mn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AD9E84-069D-4FF5-9B5B-BBB124BB5B0A}"/>
              </a:ext>
            </a:extLst>
          </p:cNvPr>
          <p:cNvGrpSpPr/>
          <p:nvPr/>
        </p:nvGrpSpPr>
        <p:grpSpPr>
          <a:xfrm>
            <a:off x="4070334" y="1558133"/>
            <a:ext cx="7976092" cy="4641373"/>
            <a:chOff x="4070334" y="1558133"/>
            <a:chExt cx="7976092" cy="46413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EFCA2-2799-49AE-BBAD-B69504F379F2}"/>
                </a:ext>
              </a:extLst>
            </p:cNvPr>
            <p:cNvSpPr txBox="1"/>
            <p:nvPr/>
          </p:nvSpPr>
          <p:spPr>
            <a:xfrm>
              <a:off x="9916330" y="5654298"/>
              <a:ext cx="605726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bias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E161D0-C245-4354-8E91-ACCA08AB58E6}"/>
                </a:ext>
              </a:extLst>
            </p:cNvPr>
            <p:cNvGrpSpPr/>
            <p:nvPr/>
          </p:nvGrpSpPr>
          <p:grpSpPr>
            <a:xfrm>
              <a:off x="4070334" y="1558133"/>
              <a:ext cx="7976092" cy="4641373"/>
              <a:chOff x="4070334" y="1558133"/>
              <a:chExt cx="7976092" cy="4641373"/>
            </a:xfrm>
          </p:grpSpPr>
          <p:pic>
            <p:nvPicPr>
              <p:cNvPr id="3" name="Picture 3" descr="A picture containing text, clock, vector graphics&#10;&#10;Description automatically generated">
                <a:extLst>
                  <a:ext uri="{FF2B5EF4-FFF2-40B4-BE49-F238E27FC236}">
                    <a16:creationId xmlns:a16="http://schemas.microsoft.com/office/drawing/2014/main" id="{B01224CF-8F25-49AC-9753-11A03F1896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0667" y="2229674"/>
                <a:ext cx="7511142" cy="2861572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88851B-3BF7-45AE-BED6-7FD3C222E728}"/>
                  </a:ext>
                </a:extLst>
              </p:cNvPr>
              <p:cNvSpPr/>
              <p:nvPr/>
            </p:nvSpPr>
            <p:spPr>
              <a:xfrm>
                <a:off x="4154285" y="2008507"/>
                <a:ext cx="7892141" cy="419099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648B1E-8BF9-49EC-8C26-10365DD7DFFB}"/>
                  </a:ext>
                </a:extLst>
              </p:cNvPr>
              <p:cNvSpPr txBox="1"/>
              <p:nvPr/>
            </p:nvSpPr>
            <p:spPr>
              <a:xfrm>
                <a:off x="4070334" y="1558133"/>
                <a:ext cx="6607628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cs typeface="Calibri"/>
                  </a:rPr>
                  <a:t>How information is transformed at a neuron</a:t>
                </a:r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1F8AF4C-C474-4010-83DF-C9B3A606942F}"/>
                  </a:ext>
                </a:extLst>
              </p:cNvPr>
              <p:cNvCxnSpPr/>
              <p:nvPr/>
            </p:nvCxnSpPr>
            <p:spPr>
              <a:xfrm flipH="1" flipV="1">
                <a:off x="8032503" y="4956276"/>
                <a:ext cx="624359" cy="667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7398050-F69D-4426-9270-0D8980C92944}"/>
                  </a:ext>
                </a:extLst>
              </p:cNvPr>
              <p:cNvCxnSpPr/>
              <p:nvPr/>
            </p:nvCxnSpPr>
            <p:spPr>
              <a:xfrm flipV="1">
                <a:off x="6705622" y="4989925"/>
                <a:ext cx="510708" cy="704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ACF684-3752-4F34-B7EA-4323F58FCEAC}"/>
                  </a:ext>
                </a:extLst>
              </p:cNvPr>
              <p:cNvSpPr txBox="1"/>
              <p:nvPr/>
            </p:nvSpPr>
            <p:spPr>
              <a:xfrm>
                <a:off x="5841569" y="5712417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cs typeface="Calibri"/>
                  </a:rPr>
                  <a:t>activation</a:t>
                </a:r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87083E-767B-4DC1-B430-E0DD2906E0A7}"/>
                  </a:ext>
                </a:extLst>
              </p:cNvPr>
              <p:cNvSpPr txBox="1"/>
              <p:nvPr/>
            </p:nvSpPr>
            <p:spPr>
              <a:xfrm>
                <a:off x="7979043" y="5686587"/>
                <a:ext cx="149042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weight matrix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F055B3-FCC8-411B-A8A4-DC72375D7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4400" y="5020853"/>
                <a:ext cx="385427" cy="5774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FF93D0-7ADE-44CA-8490-6E9B0DB48882}"/>
                  </a:ext>
                </a:extLst>
              </p:cNvPr>
              <p:cNvSpPr txBox="1"/>
              <p:nvPr/>
            </p:nvSpPr>
            <p:spPr>
              <a:xfrm>
                <a:off x="8166313" y="2851688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activation function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D77C74-CA28-4494-AEB4-6A42677DD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621" y="3181972"/>
                <a:ext cx="555" cy="3549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69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5EDC-0E13-4AA2-B0A2-D7F03398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Calibri"/>
                <a:cs typeface="Calibri"/>
              </a:rPr>
              <a:t>The universal approximation theorem helps explain why neural networks </a:t>
            </a:r>
            <a:r>
              <a:rPr lang="en-US" sz="2700">
                <a:latin typeface="Calibri"/>
                <a:cs typeface="Calibri"/>
              </a:rPr>
              <a:t>are so powerful</a:t>
            </a:r>
            <a:endParaRPr lang="en-US"/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E8E402-7492-4377-A0C1-CD0EC923F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53" y="1289798"/>
            <a:ext cx="8510493" cy="393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5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BB29-DBB2-4F14-BDF6-1FF6C38B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259" y="2979"/>
            <a:ext cx="10515600" cy="1325563"/>
          </a:xfrm>
        </p:spPr>
        <p:txBody>
          <a:bodyPr/>
          <a:lstStyle/>
          <a:p>
            <a:r>
              <a:rPr lang="en-US" sz="2700">
                <a:latin typeface="Calibri"/>
                <a:cs typeface="Calibri Light"/>
              </a:rPr>
              <a:t>Rectified linear units</a:t>
            </a:r>
            <a:r>
              <a:rPr lang="en-US" sz="2700" dirty="0">
                <a:latin typeface="Calibri"/>
                <a:cs typeface="Calibri Light"/>
              </a:rPr>
              <a:t> are a good choice of activation function</a:t>
            </a:r>
            <a:endParaRPr lang="en-US" sz="2700" dirty="0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3B313-D712-4075-9875-67A62B37BD99}"/>
              </a:ext>
            </a:extLst>
          </p:cNvPr>
          <p:cNvSpPr txBox="1"/>
          <p:nvPr/>
        </p:nvSpPr>
        <p:spPr>
          <a:xfrm>
            <a:off x="3292647" y="3638365"/>
            <a:ext cx="1988461" cy="2686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8" name="Picture 3" descr="A picture containing text, clock, vector graphics&#10;&#10;Description automatically generated">
            <a:extLst>
              <a:ext uri="{FF2B5EF4-FFF2-40B4-BE49-F238E27FC236}">
                <a16:creationId xmlns:a16="http://schemas.microsoft.com/office/drawing/2014/main" id="{CDB3A594-826B-4B32-9506-F2987DFB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20" y="2535459"/>
            <a:ext cx="5444596" cy="20817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2A8B18-EDEB-4B84-BC44-3A630BE9DFA9}"/>
              </a:ext>
            </a:extLst>
          </p:cNvPr>
          <p:cNvSpPr/>
          <p:nvPr/>
        </p:nvSpPr>
        <p:spPr>
          <a:xfrm>
            <a:off x="426460" y="2075743"/>
            <a:ext cx="5964731" cy="2741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1A43E-2BEF-4297-AE10-F1F16F2AF47D}"/>
              </a:ext>
            </a:extLst>
          </p:cNvPr>
          <p:cNvSpPr txBox="1"/>
          <p:nvPr/>
        </p:nvSpPr>
        <p:spPr>
          <a:xfrm>
            <a:off x="3408058" y="2860957"/>
            <a:ext cx="1988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activation function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AD80E4-3C2E-469C-9BBE-FB1746A5DFEE}"/>
              </a:ext>
            </a:extLst>
          </p:cNvPr>
          <p:cNvCxnSpPr>
            <a:cxnSpLocks/>
          </p:cNvCxnSpPr>
          <p:nvPr/>
        </p:nvCxnSpPr>
        <p:spPr>
          <a:xfrm>
            <a:off x="4133298" y="3228230"/>
            <a:ext cx="402" cy="258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0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D843A868-DEA3-495E-AB41-6F0D860EA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41" y="1741775"/>
            <a:ext cx="5410199" cy="4233566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A98BF53B-6127-4EBC-8246-4B7237198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871" y="1486474"/>
            <a:ext cx="4663141" cy="23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6F2-C320-41AB-89CE-32185DD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47" y="-43604"/>
            <a:ext cx="10515600" cy="1325563"/>
          </a:xfrm>
        </p:spPr>
        <p:txBody>
          <a:bodyPr/>
          <a:lstStyle/>
          <a:p>
            <a:r>
              <a:rPr lang="en-US" sz="2700" dirty="0">
                <a:latin typeface="Calibri"/>
                <a:cs typeface="Calibri Light"/>
              </a:rPr>
              <a:t>Neural networks can be trained with stochatic gradient descent using </a:t>
            </a:r>
            <a:r>
              <a:rPr lang="en-US" sz="2700">
                <a:latin typeface="Calibri"/>
                <a:cs typeface="Calibri Light"/>
              </a:rPr>
              <a:t>small subsets of the data called "mini-batches"</a:t>
            </a:r>
            <a:endParaRPr lang="en-US" sz="2700"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BDD3D-FDA1-4C31-8347-9EC5C3FFEB3F}"/>
              </a:ext>
            </a:extLst>
          </p:cNvPr>
          <p:cNvSpPr/>
          <p:nvPr/>
        </p:nvSpPr>
        <p:spPr>
          <a:xfrm>
            <a:off x="349623" y="1380565"/>
            <a:ext cx="11056469" cy="38025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B54A0B-C317-4FE5-A584-849CABB0F4E6}"/>
              </a:ext>
            </a:extLst>
          </p:cNvPr>
          <p:cNvCxnSpPr/>
          <p:nvPr/>
        </p:nvCxnSpPr>
        <p:spPr>
          <a:xfrm flipV="1">
            <a:off x="923387" y="3152160"/>
            <a:ext cx="17649" cy="1189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B638BE-A069-4F98-AF95-AF1DDFA3C852}"/>
              </a:ext>
            </a:extLst>
          </p:cNvPr>
          <p:cNvSpPr txBox="1"/>
          <p:nvPr/>
        </p:nvSpPr>
        <p:spPr>
          <a:xfrm>
            <a:off x="346635" y="4343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weights </a:t>
            </a:r>
            <a:r>
              <a:rPr lang="en-US">
                <a:cs typeface="Calibri"/>
              </a:rPr>
              <a:t>and bias terms of all neurons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C9A4B-3B48-4919-B484-14776AA33409}"/>
              </a:ext>
            </a:extLst>
          </p:cNvPr>
          <p:cNvSpPr txBox="1"/>
          <p:nvPr/>
        </p:nvSpPr>
        <p:spPr>
          <a:xfrm>
            <a:off x="3476811" y="4343400"/>
            <a:ext cx="1368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learning rate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78AA0C-B55B-4A0E-8E57-4FC3E4EEBFB0}"/>
              </a:ext>
            </a:extLst>
          </p:cNvPr>
          <p:cNvCxnSpPr>
            <a:cxnSpLocks/>
          </p:cNvCxnSpPr>
          <p:nvPr/>
        </p:nvCxnSpPr>
        <p:spPr>
          <a:xfrm flipV="1">
            <a:off x="3896680" y="3032630"/>
            <a:ext cx="25120" cy="1174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70F4FA-B8B5-43B8-AA39-159A35B6680B}"/>
              </a:ext>
            </a:extLst>
          </p:cNvPr>
          <p:cNvCxnSpPr>
            <a:cxnSpLocks/>
          </p:cNvCxnSpPr>
          <p:nvPr/>
        </p:nvCxnSpPr>
        <p:spPr>
          <a:xfrm flipV="1">
            <a:off x="8916916" y="2965396"/>
            <a:ext cx="764708" cy="133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C7BAE8-88F9-4790-B06B-305E93BA3E8E}"/>
              </a:ext>
            </a:extLst>
          </p:cNvPr>
          <p:cNvSpPr txBox="1"/>
          <p:nvPr/>
        </p:nvSpPr>
        <p:spPr>
          <a:xfrm>
            <a:off x="8422340" y="4343400"/>
            <a:ext cx="1786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loss function gradient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BEDE4-AA46-4596-8F94-B12222F5CB72}"/>
              </a:ext>
            </a:extLst>
          </p:cNvPr>
          <p:cNvSpPr txBox="1"/>
          <p:nvPr/>
        </p:nvSpPr>
        <p:spPr>
          <a:xfrm>
            <a:off x="422275" y="5659157"/>
            <a:ext cx="8540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Terminology: Going through the data once is called an "epoch" of training</a:t>
            </a: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D4E9FF5-4876-47AC-BD52-2D08CE761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6" y="2418161"/>
            <a:ext cx="10990728" cy="83385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AAF1FA-48CD-453F-8AD0-B0CC145C4B75}"/>
              </a:ext>
            </a:extLst>
          </p:cNvPr>
          <p:cNvCxnSpPr>
            <a:cxnSpLocks/>
          </p:cNvCxnSpPr>
          <p:nvPr/>
        </p:nvCxnSpPr>
        <p:spPr>
          <a:xfrm flipH="1" flipV="1">
            <a:off x="10847034" y="3032631"/>
            <a:ext cx="12235" cy="127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ABE82C-A103-4F3C-9038-1373B1921CAC}"/>
              </a:ext>
            </a:extLst>
          </p:cNvPr>
          <p:cNvSpPr txBox="1"/>
          <p:nvPr/>
        </p:nvSpPr>
        <p:spPr>
          <a:xfrm>
            <a:off x="10267575" y="4388224"/>
            <a:ext cx="17869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input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330DC-47B5-4C76-9EC6-0860F3261AFD}"/>
              </a:ext>
            </a:extLst>
          </p:cNvPr>
          <p:cNvSpPr txBox="1"/>
          <p:nvPr/>
        </p:nvSpPr>
        <p:spPr>
          <a:xfrm>
            <a:off x="8698751" y="1377577"/>
            <a:ext cx="3027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neural network prediction</a:t>
            </a:r>
            <a:endParaRPr lang="en-US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0E4D7-C0F7-4C37-8660-8E897E3B39B9}"/>
              </a:ext>
            </a:extLst>
          </p:cNvPr>
          <p:cNvCxnSpPr>
            <a:cxnSpLocks/>
          </p:cNvCxnSpPr>
          <p:nvPr/>
        </p:nvCxnSpPr>
        <p:spPr>
          <a:xfrm flipH="1">
            <a:off x="10301682" y="1712165"/>
            <a:ext cx="4763" cy="700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7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6F2-C320-41AB-89CE-32185DD8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47" y="44264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700">
                <a:latin typeface="Calibri"/>
                <a:cs typeface="Calibri Light"/>
              </a:rPr>
              <a:t>In the excercises I have provided a lot of code for you to get you started. I have also given you a few specific coding tasks to help you learn. </a:t>
            </a:r>
            <a:br>
              <a:rPr lang="en-US" sz="2700" dirty="0">
                <a:latin typeface="Calibri"/>
                <a:cs typeface="Calibri Light"/>
              </a:rPr>
            </a:br>
            <a:br>
              <a:rPr lang="en-US" sz="2700" dirty="0">
                <a:latin typeface="Calibri"/>
                <a:cs typeface="Calibri Light"/>
              </a:rPr>
            </a:br>
            <a:r>
              <a:rPr lang="en-US" sz="2700" dirty="0">
                <a:latin typeface="Calibri"/>
                <a:cs typeface="Calibri Light"/>
              </a:rPr>
              <a:t>Please google bits of code that you are curious about and feel free to experiment/explore.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F5430B-8A3E-4DAB-B569-EB5ED80BDDED}"/>
              </a:ext>
            </a:extLst>
          </p:cNvPr>
          <p:cNvSpPr txBox="1">
            <a:spLocks/>
          </p:cNvSpPr>
          <p:nvPr/>
        </p:nvSpPr>
        <p:spPr>
          <a:xfrm>
            <a:off x="377645" y="1770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>
                <a:latin typeface="Calibri"/>
                <a:cs typeface="Calibri Light"/>
              </a:rPr>
              <a:t>Good luck and have fun experimenting with machine learning.</a:t>
            </a:r>
            <a:endParaRPr lang="en-US">
              <a:latin typeface="Calibri Light" panose="020F0302020204030204"/>
              <a:cs typeface="Calibri Light"/>
            </a:endParaRPr>
          </a:p>
          <a:p>
            <a:r>
              <a:rPr lang="en-US" sz="2700">
                <a:latin typeface="Calibri"/>
                <a:cs typeface="Calibri"/>
              </a:rPr>
              <a:t>I'll see you at the zoom session!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77C0BA-492C-4D23-B873-60FCF95812AA}"/>
              </a:ext>
            </a:extLst>
          </p:cNvPr>
          <p:cNvGrpSpPr/>
          <p:nvPr/>
        </p:nvGrpSpPr>
        <p:grpSpPr>
          <a:xfrm>
            <a:off x="1384599" y="3657829"/>
            <a:ext cx="8585908" cy="2912222"/>
            <a:chOff x="275020" y="1973408"/>
            <a:chExt cx="10805067" cy="4215643"/>
          </a:xfrm>
        </p:grpSpPr>
        <p:pic>
          <p:nvPicPr>
            <p:cNvPr id="15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38279137-7DBF-40B8-A364-0EC51DCC09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08" t="10417" r="8125" b="9583"/>
            <a:stretch/>
          </p:blipFill>
          <p:spPr>
            <a:xfrm>
              <a:off x="275020" y="2004847"/>
              <a:ext cx="3942812" cy="3856951"/>
            </a:xfrm>
            <a:prstGeom prst="rect">
              <a:avLst/>
            </a:prstGeom>
          </p:spPr>
        </p:pic>
        <p:pic>
          <p:nvPicPr>
            <p:cNvPr id="17" name="Picture 6" descr="Background pattern&#10;&#10;Description automatically generated">
              <a:extLst>
                <a:ext uri="{FF2B5EF4-FFF2-40B4-BE49-F238E27FC236}">
                  <a16:creationId xmlns:a16="http://schemas.microsoft.com/office/drawing/2014/main" id="{4C0332E8-FCF2-4E38-98E9-145454AC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8262883" y="2767434"/>
              <a:ext cx="3374103" cy="2260304"/>
            </a:xfrm>
            <a:prstGeom prst="rect">
              <a:avLst/>
            </a:prstGeom>
          </p:spPr>
        </p:pic>
        <p:pic>
          <p:nvPicPr>
            <p:cNvPr id="19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CD086605-A8AD-4DC8-B06F-A1CF0351B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800" t="8320" r="9367" b="9951"/>
            <a:stretch/>
          </p:blipFill>
          <p:spPr>
            <a:xfrm rot="16200000" flipV="1">
              <a:off x="4093249" y="2448782"/>
              <a:ext cx="4215643" cy="3264895"/>
            </a:xfrm>
            <a:prstGeom prst="rect">
              <a:avLst/>
            </a:prstGeom>
          </p:spPr>
        </p:pic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E767435-B8A1-48DE-83C9-79863CB73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30037"/>
              </p:ext>
            </p:extLst>
          </p:nvPr>
        </p:nvGraphicFramePr>
        <p:xfrm>
          <a:off x="434474" y="3014579"/>
          <a:ext cx="10846003" cy="64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692">
                  <a:extLst>
                    <a:ext uri="{9D8B030D-6E8A-4147-A177-3AD203B41FA5}">
                      <a16:colId xmlns:a16="http://schemas.microsoft.com/office/drawing/2014/main" val="1223643508"/>
                    </a:ext>
                  </a:extLst>
                </a:gridCol>
                <a:gridCol w="3201129">
                  <a:extLst>
                    <a:ext uri="{9D8B030D-6E8A-4147-A177-3AD203B41FA5}">
                      <a16:colId xmlns:a16="http://schemas.microsoft.com/office/drawing/2014/main" val="2801854626"/>
                    </a:ext>
                  </a:extLst>
                </a:gridCol>
                <a:gridCol w="3605182">
                  <a:extLst>
                    <a:ext uri="{9D8B030D-6E8A-4147-A177-3AD203B41FA5}">
                      <a16:colId xmlns:a16="http://schemas.microsoft.com/office/drawing/2014/main" val="2929555424"/>
                    </a:ext>
                  </a:extLst>
                </a:gridCol>
              </a:tblGrid>
              <a:tr h="64168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K-means clustering​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Logistic regression​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>
                          <a:effectLst/>
                        </a:rPr>
                        <a:t>Feed-forward neural networks​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3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65076-FA72-4A3E-A6BC-D58227572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latin typeface="+mj-lt"/>
                <a:ea typeface="+mj-ea"/>
                <a:cs typeface="+mj-cs"/>
              </a:rPr>
              <a:t>Machine Learning techniques have </a:t>
            </a:r>
            <a:r>
              <a:rPr lang="en-US" sz="3700"/>
              <a:t>powered</a:t>
            </a:r>
            <a:r>
              <a:rPr lang="en-US" sz="3700" kern="1200">
                <a:latin typeface="+mj-lt"/>
                <a:ea typeface="+mj-ea"/>
                <a:cs typeface="+mj-cs"/>
              </a:rPr>
              <a:t> many </a:t>
            </a:r>
            <a:r>
              <a:rPr lang="en-US" sz="3700" kern="1200" dirty="0">
                <a:latin typeface="+mj-lt"/>
                <a:ea typeface="+mj-ea"/>
                <a:cs typeface="+mj-cs"/>
              </a:rPr>
              <a:t>recent technological breakthroughs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9C39-2D4A-414C-8B72-76C994543C63}"/>
              </a:ext>
            </a:extLst>
          </p:cNvPr>
          <p:cNvSpPr txBox="1"/>
          <p:nvPr/>
        </p:nvSpPr>
        <p:spPr>
          <a:xfrm>
            <a:off x="105266" y="5777061"/>
            <a:ext cx="7315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/>
              <a:t>1) </a:t>
            </a:r>
            <a:r>
              <a:rPr lang="en-US" sz="1200" i="1" dirty="0"/>
              <a:t>https://deepmind.com/research/case-studies/alphago-the-story-so-far</a:t>
            </a:r>
            <a:endParaRPr lang="en-US" sz="1200" i="1">
              <a:cs typeface="Calibri"/>
            </a:endParaRPr>
          </a:p>
          <a:p>
            <a:r>
              <a:rPr lang="en-US" sz="1200" i="1" dirty="0">
                <a:ea typeface="+mn-lt"/>
                <a:cs typeface="+mn-lt"/>
              </a:rPr>
              <a:t>2) https://deepmind.com/blog/article/alphafold-a-solution-to-a-50-year-old-grand-challenge-in-biology</a:t>
            </a:r>
          </a:p>
          <a:p>
            <a:r>
              <a:rPr lang="en-US" sz="1200" i="1">
                <a:ea typeface="+mn-lt"/>
                <a:cs typeface="+mn-lt"/>
              </a:rPr>
              <a:t>3) Karras T, Laine S, Aila T. A style-based generator architecture for generative adversarial networks.</a:t>
            </a:r>
            <a:endParaRPr lang="en-US" sz="1200" i="1" dirty="0">
              <a:ea typeface="+mn-lt"/>
              <a:cs typeface="+mn-lt"/>
            </a:endParaRPr>
          </a:p>
          <a:p>
            <a:r>
              <a:rPr lang="en-US" sz="1200" i="1">
                <a:ea typeface="+mn-lt"/>
                <a:cs typeface="+mn-lt"/>
              </a:rPr>
              <a:t>4) Skrede OJ et al. Deep learning for prediction of colorectal cancer outcome: a discovery and validation study. </a:t>
            </a:r>
            <a:endParaRPr lang="en-US" i="1">
              <a:ea typeface="+mn-lt"/>
              <a:cs typeface="+mn-lt"/>
            </a:endParaRPr>
          </a:p>
          <a:p>
            <a:r>
              <a:rPr lang="en-US" sz="1200" i="1">
                <a:ea typeface="+mn-lt"/>
                <a:cs typeface="+mn-lt"/>
              </a:rPr>
              <a:t>5) Image source: Nephron, https://commons.wikimedia.org/w/index.php?curid=8273894</a:t>
            </a:r>
            <a:endParaRPr lang="en-US" i="1">
              <a:ea typeface="+mn-lt"/>
              <a:cs typeface="+mn-lt"/>
            </a:endParaRPr>
          </a:p>
        </p:txBody>
      </p:sp>
      <p:pic>
        <p:nvPicPr>
          <p:cNvPr id="8" name="Picture 8" descr="A picture containing qr code&#10;&#10;Description automatically generated">
            <a:extLst>
              <a:ext uri="{FF2B5EF4-FFF2-40B4-BE49-F238E27FC236}">
                <a16:creationId xmlns:a16="http://schemas.microsoft.com/office/drawing/2014/main" id="{C77FF6A0-E7E1-4903-ACF5-324575B8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77" y="294463"/>
            <a:ext cx="6757638" cy="56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AB9C-77A6-49B2-BD72-F8709B0B0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9" y="868478"/>
            <a:ext cx="5153722" cy="48252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latin typeface="Calibri Light"/>
                <a:cs typeface="Calibri" panose="020F0502020204030204"/>
              </a:rPr>
              <a:t>Definition:</a:t>
            </a:r>
            <a:endParaRPr lang="en-US" dirty="0">
              <a:latin typeface="Calibri Light"/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latin typeface="Calibri Light"/>
                <a:cs typeface="Calibri" panose="020F0502020204030204"/>
              </a:rPr>
              <a:t>Machine learning is a branch of artificial intelligence focused on building applications that learn from data and improve their accuracy over time without being programmed to do so. </a:t>
            </a:r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8610019-3BD6-44C4-8B20-F8026535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54" y="712549"/>
            <a:ext cx="5317272" cy="4680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8DADF5-40B1-4DD5-B88A-7340A11E3339}"/>
              </a:ext>
            </a:extLst>
          </p:cNvPr>
          <p:cNvSpPr txBox="1"/>
          <p:nvPr/>
        </p:nvSpPr>
        <p:spPr>
          <a:xfrm>
            <a:off x="5672254" y="5458522"/>
            <a:ext cx="53637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Spam filter: Hard to program but straight-forward to train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73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8DADF5-40B1-4DD5-B88A-7340A11E3339}"/>
              </a:ext>
            </a:extLst>
          </p:cNvPr>
          <p:cNvSpPr txBox="1"/>
          <p:nvPr/>
        </p:nvSpPr>
        <p:spPr>
          <a:xfrm>
            <a:off x="175580" y="415623"/>
            <a:ext cx="116480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Calibri"/>
              </a:rPr>
              <a:t>In this module you will learn about 3 fundamental machine learning algorithms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5120DD-D1B3-4FA6-A5B7-500AD649C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5944"/>
              </p:ext>
            </p:extLst>
          </p:nvPr>
        </p:nvGraphicFramePr>
        <p:xfrm>
          <a:off x="381000" y="1249325"/>
          <a:ext cx="11540889" cy="44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6963">
                  <a:extLst>
                    <a:ext uri="{9D8B030D-6E8A-4147-A177-3AD203B41FA5}">
                      <a16:colId xmlns:a16="http://schemas.microsoft.com/office/drawing/2014/main" val="2745788039"/>
                    </a:ext>
                  </a:extLst>
                </a:gridCol>
                <a:gridCol w="3846963">
                  <a:extLst>
                    <a:ext uri="{9D8B030D-6E8A-4147-A177-3AD203B41FA5}">
                      <a16:colId xmlns:a16="http://schemas.microsoft.com/office/drawing/2014/main" val="332627450"/>
                    </a:ext>
                  </a:extLst>
                </a:gridCol>
                <a:gridCol w="3846963">
                  <a:extLst>
                    <a:ext uri="{9D8B030D-6E8A-4147-A177-3AD203B41FA5}">
                      <a16:colId xmlns:a16="http://schemas.microsoft.com/office/drawing/2014/main" val="1922638041"/>
                    </a:ext>
                  </a:extLst>
                </a:gridCol>
              </a:tblGrid>
              <a:tr h="443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K-means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Feed-forward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794639"/>
                  </a:ext>
                </a:extLst>
              </a:tr>
            </a:tbl>
          </a:graphicData>
        </a:graphic>
      </p:graphicFrame>
      <p:pic>
        <p:nvPicPr>
          <p:cNvPr id="3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73D8B93-B2F3-408A-AA61-756E03156E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8" t="10417" r="8125" b="9583"/>
          <a:stretch/>
        </p:blipFill>
        <p:spPr>
          <a:xfrm>
            <a:off x="275020" y="2004847"/>
            <a:ext cx="3942812" cy="3856951"/>
          </a:xfrm>
          <a:prstGeom prst="rect">
            <a:avLst/>
          </a:prstGeom>
        </p:spPr>
      </p:pic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56C926B-D219-4CF7-87D0-907D8998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62883" y="2767434"/>
            <a:ext cx="3374103" cy="2260304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822499D6-B708-4D16-950E-CBFF5525A8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00" t="8320" r="9367" b="9951"/>
          <a:stretch/>
        </p:blipFill>
        <p:spPr>
          <a:xfrm rot="16200000" flipV="1">
            <a:off x="4093249" y="2448782"/>
            <a:ext cx="4215643" cy="32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09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7B2-0F05-426A-8760-AEAFC32F7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03" y="73598"/>
            <a:ext cx="11584112" cy="675241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latin typeface="Calibri"/>
                <a:cs typeface="Calibri Light"/>
              </a:rPr>
              <a:t>To complete the </a:t>
            </a:r>
            <a:r>
              <a:rPr lang="en-US" sz="2400">
                <a:latin typeface="Calibri"/>
                <a:cs typeface="Calibri Light"/>
              </a:rPr>
              <a:t>exercises</a:t>
            </a:r>
            <a:r>
              <a:rPr lang="en-US" sz="2400" dirty="0">
                <a:latin typeface="Calibri"/>
                <a:cs typeface="Calibri Light"/>
              </a:rPr>
              <a:t> you will need basic data manipulation skills for tabular and image data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9FC3F40-C354-48AD-9FED-D6455706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97" y="1782473"/>
            <a:ext cx="4799682" cy="3620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F7353-7650-4FC8-BA93-DDA44651A913}"/>
              </a:ext>
            </a:extLst>
          </p:cNvPr>
          <p:cNvSpPr txBox="1"/>
          <p:nvPr/>
        </p:nvSpPr>
        <p:spPr>
          <a:xfrm>
            <a:off x="2227152" y="13437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Tabular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064F3-110D-4CA6-BB69-81CDA38B3B3E}"/>
              </a:ext>
            </a:extLst>
          </p:cNvPr>
          <p:cNvSpPr txBox="1"/>
          <p:nvPr/>
        </p:nvSpPr>
        <p:spPr>
          <a:xfrm>
            <a:off x="1045780" y="5465508"/>
            <a:ext cx="41753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pandas https://pandas.pydata.org/</a:t>
            </a:r>
          </a:p>
        </p:txBody>
      </p:sp>
      <p:pic>
        <p:nvPicPr>
          <p:cNvPr id="9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B2E61773-5119-4319-867E-97977DB01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97" y="1599378"/>
            <a:ext cx="5625946" cy="3747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C5670B-2288-4F67-9C6F-980CF3050F13}"/>
              </a:ext>
            </a:extLst>
          </p:cNvPr>
          <p:cNvSpPr txBox="1"/>
          <p:nvPr/>
        </p:nvSpPr>
        <p:spPr>
          <a:xfrm>
            <a:off x="7570108" y="5465507"/>
            <a:ext cx="36796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matplotlib https://matplotlib.org/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AE238-6A2A-40CD-89D7-E570C7C1510C}"/>
              </a:ext>
            </a:extLst>
          </p:cNvPr>
          <p:cNvSpPr txBox="1"/>
          <p:nvPr/>
        </p:nvSpPr>
        <p:spPr>
          <a:xfrm>
            <a:off x="8433132" y="134373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Data</a:t>
            </a:r>
          </a:p>
        </p:txBody>
      </p:sp>
    </p:spTree>
    <p:extLst>
      <p:ext uri="{BB962C8B-B14F-4D97-AF65-F5344CB8AC3E}">
        <p14:creationId xmlns:p14="http://schemas.microsoft.com/office/powerpoint/2010/main" val="338867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EB77-373A-4F61-8CC0-D9B1EB2E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>
                <a:latin typeface="Calibri"/>
                <a:cs typeface="Calibri"/>
              </a:rPr>
              <a:t>There are a few other python packages that are used in the exercises. It can help you to get familiar with them before the 3 hour practice session.</a:t>
            </a:r>
          </a:p>
          <a:p>
            <a:endParaRPr lang="en-US" sz="2700" dirty="0">
              <a:cs typeface="Calibri Ligh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F88F8B-9F4F-48A0-AEA4-BEC214111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46131"/>
              </p:ext>
            </p:extLst>
          </p:nvPr>
        </p:nvGraphicFramePr>
        <p:xfrm>
          <a:off x="1365135" y="2142467"/>
          <a:ext cx="8744571" cy="303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857">
                  <a:extLst>
                    <a:ext uri="{9D8B030D-6E8A-4147-A177-3AD203B41FA5}">
                      <a16:colId xmlns:a16="http://schemas.microsoft.com/office/drawing/2014/main" val="592009221"/>
                    </a:ext>
                  </a:extLst>
                </a:gridCol>
                <a:gridCol w="2914857">
                  <a:extLst>
                    <a:ext uri="{9D8B030D-6E8A-4147-A177-3AD203B41FA5}">
                      <a16:colId xmlns:a16="http://schemas.microsoft.com/office/drawing/2014/main" val="2950591810"/>
                    </a:ext>
                  </a:extLst>
                </a:gridCol>
                <a:gridCol w="2914857">
                  <a:extLst>
                    <a:ext uri="{9D8B030D-6E8A-4147-A177-3AD203B41FA5}">
                      <a16:colId xmlns:a16="http://schemas.microsoft.com/office/drawing/2014/main" val="70151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7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https://scikit-learn.org/stable/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Basic machine learning tools and algorithms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8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pytorch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https://pytorch.org/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Deep learning / 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8668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https://seaborn.pydata.org/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Statistical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3083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www.numpy.org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Array computations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130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scipy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www.scipy.org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Scientific computing algorithms (optimization)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93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5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C257-7B04-4EBC-803C-8B0F7E98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94"/>
            <a:ext cx="10515600" cy="723053"/>
          </a:xfrm>
        </p:spPr>
        <p:txBody>
          <a:bodyPr/>
          <a:lstStyle/>
          <a:p>
            <a:r>
              <a:rPr lang="en-US" sz="2700" dirty="0">
                <a:latin typeface="Calibri"/>
                <a:cs typeface="Calibri Light"/>
              </a:rPr>
              <a:t>K-means clustering is a fundamental algorithm to find clusters in data</a:t>
            </a:r>
            <a:endParaRPr lang="en-US" sz="2700">
              <a:latin typeface="Calibri"/>
              <a:cs typeface="Calibri"/>
            </a:endParaRPr>
          </a:p>
        </p:txBody>
      </p:sp>
      <p:pic>
        <p:nvPicPr>
          <p:cNvPr id="5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4D7542B-A4B6-4BEF-B4A5-5F83185DE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08" t="10417" r="8125" b="9583"/>
          <a:stretch/>
        </p:blipFill>
        <p:spPr>
          <a:xfrm>
            <a:off x="809296" y="927537"/>
            <a:ext cx="4579420" cy="4474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DD3B5-76C3-4E54-B7E0-DAC5A4E9EC3A}"/>
              </a:ext>
            </a:extLst>
          </p:cNvPr>
          <p:cNvSpPr txBox="1"/>
          <p:nvPr/>
        </p:nvSpPr>
        <p:spPr>
          <a:xfrm>
            <a:off x="5834206" y="24790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K-means algorithm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3A7AB19A-A052-4777-A349-21B757EB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824" y="1143001"/>
            <a:ext cx="421330" cy="340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5319BC-B1CC-4952-8030-13895704370C}"/>
              </a:ext>
            </a:extLst>
          </p:cNvPr>
          <p:cNvSpPr txBox="1"/>
          <p:nvPr/>
        </p:nvSpPr>
        <p:spPr>
          <a:xfrm>
            <a:off x="7180633" y="1141379"/>
            <a:ext cx="4875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data matrix (</a:t>
            </a:r>
            <a:r>
              <a:rPr lang="en-US">
                <a:ea typeface="+mn-lt"/>
                <a:cs typeface="+mn-lt"/>
              </a:rPr>
              <a:t>num</a:t>
            </a:r>
            <a:r>
              <a:rPr lang="en-US"/>
              <a:t> datapoints x num features)</a:t>
            </a:r>
            <a:endParaRPr lang="en-US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04252-B87D-4179-BD6A-FB02511DCFAE}"/>
              </a:ext>
            </a:extLst>
          </p:cNvPr>
          <p:cNvSpPr txBox="1"/>
          <p:nvPr/>
        </p:nvSpPr>
        <p:spPr>
          <a:xfrm>
            <a:off x="6033686" y="1144256"/>
            <a:ext cx="2542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Given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74774-513C-4B65-9813-DCB32CF5E288}"/>
              </a:ext>
            </a:extLst>
          </p:cNvPr>
          <p:cNvSpPr txBox="1"/>
          <p:nvPr/>
        </p:nvSpPr>
        <p:spPr>
          <a:xfrm>
            <a:off x="5891719" y="2949101"/>
            <a:ext cx="3594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Initialize cluster centres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A791EA-72CF-441F-9305-F82DB8BB41E4}"/>
              </a:ext>
            </a:extLst>
          </p:cNvPr>
          <p:cNvSpPr txBox="1"/>
          <p:nvPr/>
        </p:nvSpPr>
        <p:spPr>
          <a:xfrm>
            <a:off x="5892485" y="3662462"/>
            <a:ext cx="35943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Iterate until convergence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D2207-070D-41A6-B157-BC38B70C33F3}"/>
              </a:ext>
            </a:extLst>
          </p:cNvPr>
          <p:cNvSpPr txBox="1"/>
          <p:nvPr/>
        </p:nvSpPr>
        <p:spPr>
          <a:xfrm>
            <a:off x="6091338" y="17868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Want class membership </a:t>
            </a:r>
          </a:p>
        </p:txBody>
      </p:sp>
      <p:pic>
        <p:nvPicPr>
          <p:cNvPr id="17" name="Picture 17">
            <a:extLst>
              <a:ext uri="{FF2B5EF4-FFF2-40B4-BE49-F238E27FC236}">
                <a16:creationId xmlns:a16="http://schemas.microsoft.com/office/drawing/2014/main" id="{0DCCF116-3723-48E3-A433-D063B1E19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543" y="1809051"/>
            <a:ext cx="213252" cy="328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74B98F-E7DD-42C1-AA55-D0959D36A39D}"/>
              </a:ext>
            </a:extLst>
          </p:cNvPr>
          <p:cNvSpPr txBox="1"/>
          <p:nvPr/>
        </p:nvSpPr>
        <p:spPr>
          <a:xfrm>
            <a:off x="8876895" y="1791915"/>
            <a:ext cx="30593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= vector of (num </a:t>
            </a:r>
            <a:r>
              <a:rPr lang="en-US"/>
              <a:t>datapoints)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320077-86C5-4AE4-A9F1-58761193A54A}"/>
              </a:ext>
            </a:extLst>
          </p:cNvPr>
          <p:cNvSpPr/>
          <p:nvPr/>
        </p:nvSpPr>
        <p:spPr>
          <a:xfrm>
            <a:off x="5872871" y="1049573"/>
            <a:ext cx="5925766" cy="1207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269DA6-E23A-4239-826C-DC7D7579D08D}"/>
              </a:ext>
            </a:extLst>
          </p:cNvPr>
          <p:cNvSpPr/>
          <p:nvPr/>
        </p:nvSpPr>
        <p:spPr>
          <a:xfrm>
            <a:off x="5832338" y="2800550"/>
            <a:ext cx="6039255" cy="3299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7DF328-0C2A-4633-9677-DB435DD40A75}"/>
              </a:ext>
            </a:extLst>
          </p:cNvPr>
          <p:cNvSpPr txBox="1"/>
          <p:nvPr/>
        </p:nvSpPr>
        <p:spPr>
          <a:xfrm>
            <a:off x="6742719" y="41880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21EDB3-CA70-4BEE-B718-BCE561940753}"/>
              </a:ext>
            </a:extLst>
          </p:cNvPr>
          <p:cNvSpPr txBox="1"/>
          <p:nvPr/>
        </p:nvSpPr>
        <p:spPr>
          <a:xfrm>
            <a:off x="6758760" y="494822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2)</a:t>
            </a:r>
            <a:endParaRPr lang="en-US">
              <a:cs typeface="Calibri"/>
            </a:endParaRPr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42FA7ABB-329D-47B6-9AF9-AC71C50AD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968" y="4949981"/>
            <a:ext cx="3465094" cy="471259"/>
          </a:xfrm>
          <a:prstGeom prst="rect">
            <a:avLst/>
          </a:prstGeom>
        </p:spPr>
      </p:pic>
      <p:pic>
        <p:nvPicPr>
          <p:cNvPr id="32" name="Picture 32">
            <a:extLst>
              <a:ext uri="{FF2B5EF4-FFF2-40B4-BE49-F238E27FC236}">
                <a16:creationId xmlns:a16="http://schemas.microsoft.com/office/drawing/2014/main" id="{ECFA67ED-202C-464A-BC76-EE20214ED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811" y="2945182"/>
            <a:ext cx="2077453" cy="325952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99E15177-C571-438C-85AE-98BE94505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116" y="4190789"/>
            <a:ext cx="3272589" cy="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C257-7B04-4EBC-803C-8B0F7E98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94"/>
            <a:ext cx="10515600" cy="723053"/>
          </a:xfrm>
        </p:spPr>
        <p:txBody>
          <a:bodyPr>
            <a:normAutofit fontScale="90000"/>
          </a:bodyPr>
          <a:lstStyle/>
          <a:p>
            <a:r>
              <a:rPr lang="en-US" sz="2700">
                <a:latin typeface="Calibri"/>
                <a:cs typeface="Calibri Light"/>
              </a:rPr>
              <a:t>Logistic regression is a fundamental supervised machine learning algorithm for making binary </a:t>
            </a:r>
            <a:r>
              <a:rPr lang="en-US" sz="2700" dirty="0">
                <a:latin typeface="Calibri"/>
                <a:cs typeface="Calibri Light"/>
              </a:rPr>
              <a:t>predictions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EE58D-27B4-43DD-8ACB-BCD210321D32}"/>
              </a:ext>
            </a:extLst>
          </p:cNvPr>
          <p:cNvSpPr txBox="1"/>
          <p:nvPr/>
        </p:nvSpPr>
        <p:spPr>
          <a:xfrm>
            <a:off x="2022045" y="1177704"/>
            <a:ext cx="3886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= data matrix (num datapoints x num features)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3033-0872-419F-BF49-F04E6873F541}"/>
              </a:ext>
            </a:extLst>
          </p:cNvPr>
          <p:cNvSpPr txBox="1"/>
          <p:nvPr/>
        </p:nvSpPr>
        <p:spPr>
          <a:xfrm>
            <a:off x="823686" y="11777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Given</a:t>
            </a:r>
            <a:endParaRPr lang="en-US"/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D83574C-CCCD-40B2-8B78-3E9F319F2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0" y="1209525"/>
            <a:ext cx="421330" cy="3404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F0EB22D3-6446-4DE6-9006-E8744482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235" y="1942571"/>
            <a:ext cx="399295" cy="3663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5D242B-A866-407C-B89C-55D2B0643C6C}"/>
              </a:ext>
            </a:extLst>
          </p:cNvPr>
          <p:cNvSpPr txBox="1"/>
          <p:nvPr/>
        </p:nvSpPr>
        <p:spPr>
          <a:xfrm>
            <a:off x="2051352" y="1888066"/>
            <a:ext cx="3904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= binary data labels (vector of num features)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84CB3-5BD4-4F64-A74E-0B080A1A656D}"/>
              </a:ext>
            </a:extLst>
          </p:cNvPr>
          <p:cNvSpPr/>
          <p:nvPr/>
        </p:nvSpPr>
        <p:spPr>
          <a:xfrm>
            <a:off x="732395" y="1140287"/>
            <a:ext cx="5272624" cy="2840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67C05-28D1-4DD0-BAA1-FB272D49C058}"/>
              </a:ext>
            </a:extLst>
          </p:cNvPr>
          <p:cNvSpPr txBox="1"/>
          <p:nvPr/>
        </p:nvSpPr>
        <p:spPr>
          <a:xfrm>
            <a:off x="805719" y="25911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Want </a:t>
            </a: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C5CE4BA9-EDF9-4F68-AC31-A5BA3FA2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199" y="2592841"/>
            <a:ext cx="334888" cy="5172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E81A33-F98C-43CF-A0C7-4DDDFD7941FB}"/>
              </a:ext>
            </a:extLst>
          </p:cNvPr>
          <p:cNvSpPr txBox="1"/>
          <p:nvPr/>
        </p:nvSpPr>
        <p:spPr>
          <a:xfrm>
            <a:off x="2069495" y="2644019"/>
            <a:ext cx="3855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= regression coefficients (vector of num features)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6B61B-1CD6-4800-82A8-D9D4BC132E23}"/>
              </a:ext>
            </a:extLst>
          </p:cNvPr>
          <p:cNvSpPr txBox="1"/>
          <p:nvPr/>
        </p:nvSpPr>
        <p:spPr>
          <a:xfrm>
            <a:off x="2075542" y="3399972"/>
            <a:ext cx="3855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 panose="020F0502020204030204"/>
              </a:rPr>
              <a:t>= model predictions</a:t>
            </a:r>
          </a:p>
        </p:txBody>
      </p:sp>
      <p:pic>
        <p:nvPicPr>
          <p:cNvPr id="23" name="Picture 23">
            <a:extLst>
              <a:ext uri="{FF2B5EF4-FFF2-40B4-BE49-F238E27FC236}">
                <a16:creationId xmlns:a16="http://schemas.microsoft.com/office/drawing/2014/main" id="{A09397CE-FF01-4146-B0CA-A2A16AC7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806" y="3277885"/>
            <a:ext cx="441628" cy="574373"/>
          </a:xfrm>
          <a:prstGeom prst="rect">
            <a:avLst/>
          </a:prstGeom>
        </p:spPr>
      </p:pic>
      <p:pic>
        <p:nvPicPr>
          <p:cNvPr id="31" name="Picture 31" descr="Diagram&#10;&#10;Description automatically generated">
            <a:extLst>
              <a:ext uri="{FF2B5EF4-FFF2-40B4-BE49-F238E27FC236}">
                <a16:creationId xmlns:a16="http://schemas.microsoft.com/office/drawing/2014/main" id="{8C618B9A-3A93-4343-81C0-BAC85129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66577" y="782642"/>
            <a:ext cx="4884529" cy="3619577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7521C8B-B41F-4F2E-A492-9AFAB0B85122}"/>
              </a:ext>
            </a:extLst>
          </p:cNvPr>
          <p:cNvGrpSpPr/>
          <p:nvPr/>
        </p:nvGrpSpPr>
        <p:grpSpPr>
          <a:xfrm>
            <a:off x="596202" y="4335957"/>
            <a:ext cx="8847583" cy="1959881"/>
            <a:chOff x="596202" y="4335957"/>
            <a:chExt cx="8847583" cy="19598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7ECF1AB-26DA-44E8-81A1-98295F303AF7}"/>
                </a:ext>
              </a:extLst>
            </p:cNvPr>
            <p:cNvSpPr/>
            <p:nvPr/>
          </p:nvSpPr>
          <p:spPr>
            <a:xfrm>
              <a:off x="680291" y="4700474"/>
              <a:ext cx="8763494" cy="15953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8EF5E1-D6CB-49A3-9583-7107EB56CCC6}"/>
                </a:ext>
              </a:extLst>
            </p:cNvPr>
            <p:cNvSpPr txBox="1"/>
            <p:nvPr/>
          </p:nvSpPr>
          <p:spPr>
            <a:xfrm>
              <a:off x="596202" y="4335957"/>
              <a:ext cx="535577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Training algorithm (minimum cross-entropy)</a:t>
              </a:r>
            </a:p>
          </p:txBody>
        </p:sp>
        <p:pic>
          <p:nvPicPr>
            <p:cNvPr id="33" name="Picture 33">
              <a:extLst>
                <a:ext uri="{FF2B5EF4-FFF2-40B4-BE49-F238E27FC236}">
                  <a16:creationId xmlns:a16="http://schemas.microsoft.com/office/drawing/2014/main" id="{1932FB79-596F-4F69-B3ED-57ABD01D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2243" y="5708229"/>
              <a:ext cx="5641824" cy="301734"/>
            </a:xfrm>
            <a:prstGeom prst="rect">
              <a:avLst/>
            </a:prstGeom>
          </p:spPr>
        </p:pic>
        <p:pic>
          <p:nvPicPr>
            <p:cNvPr id="34" name="Picture 34">
              <a:extLst>
                <a:ext uri="{FF2B5EF4-FFF2-40B4-BE49-F238E27FC236}">
                  <a16:creationId xmlns:a16="http://schemas.microsoft.com/office/drawing/2014/main" id="{07C94F21-E055-4687-9C9C-74AC276E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6382" y="4932482"/>
              <a:ext cx="1497391" cy="382683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E970790-9088-4AAC-A479-217862B49C70}"/>
                </a:ext>
              </a:extLst>
            </p:cNvPr>
            <p:cNvSpPr txBox="1"/>
            <p:nvPr/>
          </p:nvSpPr>
          <p:spPr>
            <a:xfrm>
              <a:off x="2451426" y="4874195"/>
              <a:ext cx="343355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Optimization problem</a:t>
              </a:r>
              <a:endParaRPr lang="en-US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12F47A-5465-4D31-B5B5-985BBD6F821F}"/>
                </a:ext>
              </a:extLst>
            </p:cNvPr>
            <p:cNvSpPr txBox="1"/>
            <p:nvPr/>
          </p:nvSpPr>
          <p:spPr>
            <a:xfrm>
              <a:off x="6632656" y="567527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cs typeface="Calibri"/>
                </a:rPr>
                <a:t>cross entropy loss function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98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76F6-A7EF-49D6-BED8-AC23829D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79" y="85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Calibri"/>
                <a:cs typeface="Calibri Light"/>
              </a:rPr>
              <a:t>Logistic regression creates linear decision boundaries</a:t>
            </a:r>
            <a:endParaRPr lang="en-US" dirty="0" err="1"/>
          </a:p>
        </p:txBody>
      </p:sp>
      <p:pic>
        <p:nvPicPr>
          <p:cNvPr id="5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B2C8507-D03F-450D-B027-3656420F5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8" t="8284" r="222" b="10007"/>
          <a:stretch/>
        </p:blipFill>
        <p:spPr>
          <a:xfrm rot="16200000" flipV="1">
            <a:off x="3449874" y="1635144"/>
            <a:ext cx="5096664" cy="353762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B721B44-E2E5-4BAE-A663-734A01B8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523" y="5392122"/>
            <a:ext cx="1049866" cy="3925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2C9AE0-F929-4E56-8A2C-09F788F6D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928" y="1486366"/>
            <a:ext cx="1225714" cy="46373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DA089F0-8FDF-441F-A7B3-3A6513AD3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253" y="6042552"/>
            <a:ext cx="510932" cy="373919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6F38E1A7-D16C-4354-874C-C36AA8D76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913" y="3281119"/>
            <a:ext cx="506943" cy="3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0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Machine Learning Fundamentals</vt:lpstr>
      <vt:lpstr>Machine Learning techniques have powered many recent technological breakthroughs</vt:lpstr>
      <vt:lpstr>PowerPoint Presentation</vt:lpstr>
      <vt:lpstr>PowerPoint Presentation</vt:lpstr>
      <vt:lpstr>To complete the exercises you will need basic data manipulation skills for tabular and image data</vt:lpstr>
      <vt:lpstr>There are a few other python packages that are used in the exercises. It can help you to get familiar with them before the 3 hour practice session. </vt:lpstr>
      <vt:lpstr>K-means clustering is a fundamental algorithm to find clusters in data</vt:lpstr>
      <vt:lpstr>Logistic regression is a fundamental supervised machine learning algorithm for making binary predictions</vt:lpstr>
      <vt:lpstr>Logistic regression creates linear decision boundaries</vt:lpstr>
      <vt:lpstr>Over-fitting can occur when the number of features is too high in relation to the number of data-points</vt:lpstr>
      <vt:lpstr>Neural networks are flexible function approximators consisting of a directed graph with artificial neurons </vt:lpstr>
      <vt:lpstr>The universal approximation theorem helps explain why neural networks are so powerful </vt:lpstr>
      <vt:lpstr>Rectified linear units are a good choice of activation function</vt:lpstr>
      <vt:lpstr>Neural networks can be trained with stochatic gradient descent using small subsets of the data called "mini-batches"</vt:lpstr>
      <vt:lpstr>In the excercises I have provided a lot of code for you to get you started. I have also given you a few specific coding tasks to help you learn.   Please google bits of code that you are curious about and feel free to experiment/explore.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900</cp:revision>
  <dcterms:created xsi:type="dcterms:W3CDTF">2021-04-26T07:13:21Z</dcterms:created>
  <dcterms:modified xsi:type="dcterms:W3CDTF">2021-05-03T08:48:37Z</dcterms:modified>
</cp:coreProperties>
</file>