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03A9F4"/>
    <a:srgbClr val="FF9800"/>
    <a:srgbClr val="8BC34A"/>
    <a:srgbClr val="CDDC39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166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09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18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0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4657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518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57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86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363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7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10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2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5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7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0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184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4903365" y="392008"/>
            <a:ext cx="238527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献提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2292000" y="3710264"/>
            <a:ext cx="79024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リーダー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		@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Selelium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プログラムリーダー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@The-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Reidon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プログラマー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@</a:t>
            </a:r>
            <a:r>
              <a:rPr kumimoji="1" lang="en-US" altLang="ja-JP" sz="3500" dirty="0" err="1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sintomo</a:t>
            </a:r>
            <a:endParaRPr kumimoji="1" lang="en-US" altLang="ja-JP" sz="3500" dirty="0">
              <a:ln w="635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プログラマー</a:t>
            </a:r>
            <a:r>
              <a:rPr kumimoji="1" lang="en-US" altLang="ja-JP" sz="3500" dirty="0">
                <a:ln w="635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			@toraneko946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D7F77AA-B213-476C-801D-C0834B819E69}"/>
              </a:ext>
            </a:extLst>
          </p:cNvPr>
          <p:cNvSpPr txBox="1"/>
          <p:nvPr/>
        </p:nvSpPr>
        <p:spPr>
          <a:xfrm>
            <a:off x="4273492" y="1627693"/>
            <a:ext cx="36450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-Menu </a:t>
            </a:r>
            <a:r>
              <a:rPr kumimoji="1" lang="en-US" altLang="ja-JP" sz="3000" dirty="0" err="1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suggester</a:t>
            </a:r>
            <a:r>
              <a:rPr kumimoji="1" lang="en-US" altLang="ja-JP" sz="3000" dirty="0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-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0D4C56-35D2-4BE2-9DDD-B9D8ED540C22}"/>
              </a:ext>
            </a:extLst>
          </p:cNvPr>
          <p:cNvSpPr txBox="1"/>
          <p:nvPr/>
        </p:nvSpPr>
        <p:spPr>
          <a:xfrm>
            <a:off x="5150897" y="3043965"/>
            <a:ext cx="21846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000" dirty="0" err="1">
                <a:ln w="12700">
                  <a:solidFill>
                    <a:srgbClr val="03A9F4"/>
                  </a:solidFill>
                </a:ln>
                <a:latin typeface="07ラノベPOP" panose="02000800000000000000" pitchFamily="50" charset="-128"/>
                <a:ea typeface="07ラノベPOP" panose="02000800000000000000" pitchFamily="50" charset="-128"/>
              </a:rPr>
              <a:t>Simulaclia</a:t>
            </a:r>
            <a:endParaRPr kumimoji="1" lang="en-US" altLang="ja-JP" sz="3000" dirty="0">
              <a:ln w="12700">
                <a:solidFill>
                  <a:srgbClr val="03A9F4"/>
                </a:solidFill>
              </a:ln>
              <a:latin typeface="07ラノベPOP" panose="02000800000000000000" pitchFamily="50" charset="-128"/>
              <a:ea typeface="07ラノベPOP" panose="020008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082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実装</a:t>
            </a:r>
            <a:r>
              <a:rPr kumimoji="1" lang="en-US" altLang="ja-JP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	</a:t>
            </a:r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機能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73199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・ランダム献立提案機能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・ランダム一週間献立提案機能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・食材からの提案機能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・旬の食材からの提案機能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・ブックマーク表示機能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967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コンセプト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103495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ペルソナ</a:t>
            </a:r>
            <a:r>
              <a:rPr kumimoji="1" lang="en-US" altLang="ja-JP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:</a:t>
            </a:r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主婦・主夫→献立提案ソフトウェア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6A6F54-B11B-42AC-B432-B22272D5B231}"/>
              </a:ext>
            </a:extLst>
          </p:cNvPr>
          <p:cNvSpPr txBox="1"/>
          <p:nvPr/>
        </p:nvSpPr>
        <p:spPr>
          <a:xfrm>
            <a:off x="985165" y="3610115"/>
            <a:ext cx="51108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・作る料理を悩まなくて済む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144A10-C99A-42D0-9365-3DDC664FA038}"/>
              </a:ext>
            </a:extLst>
          </p:cNvPr>
          <p:cNvSpPr txBox="1"/>
          <p:nvPr/>
        </p:nvSpPr>
        <p:spPr>
          <a:xfrm>
            <a:off x="985164" y="4164113"/>
            <a:ext cx="64824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・利用したい食材を消費できる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F3137B-D4AD-425A-BCD6-60C83E6BF414}"/>
              </a:ext>
            </a:extLst>
          </p:cNvPr>
          <p:cNvSpPr txBox="1"/>
          <p:nvPr/>
        </p:nvSpPr>
        <p:spPr>
          <a:xfrm>
            <a:off x="985163" y="4718111"/>
            <a:ext cx="87345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・確保できる時間や価格などから料理を絞り込める</a:t>
            </a:r>
            <a:endParaRPr kumimoji="1" lang="en-US" altLang="ja-JP" sz="3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511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711355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想定ユーザー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2E8121C-F637-4478-B036-52D733A8AA80}"/>
              </a:ext>
            </a:extLst>
          </p:cNvPr>
          <p:cNvSpPr txBox="1"/>
          <p:nvPr/>
        </p:nvSpPr>
        <p:spPr>
          <a:xfrm>
            <a:off x="985164" y="2710444"/>
            <a:ext cx="103651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・毎日の献立に悩んでいる方々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・選択肢にない新たな献立を開拓したい方々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・夕食のコストを管理したい方々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・カロリー制限・栄養管理をしたい方々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r>
              <a:rPr kumimoji="1" lang="ja-JP" altLang="en-US" sz="4000" dirty="0">
                <a:ln w="9525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・夕食何が良い？と聞かれて毎回困る方々</a:t>
            </a:r>
            <a:endParaRPr kumimoji="1" lang="en-US" altLang="ja-JP" sz="4000" dirty="0">
              <a:ln w="9525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177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759104" y="128380"/>
            <a:ext cx="6673792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85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タスク管理表</a:t>
            </a:r>
            <a:endParaRPr kumimoji="1" lang="en-US" altLang="ja-JP" sz="85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graphicFrame>
        <p:nvGraphicFramePr>
          <p:cNvPr id="9" name="オブジェクト 8">
            <a:extLst>
              <a:ext uri="{FF2B5EF4-FFF2-40B4-BE49-F238E27FC236}">
                <a16:creationId xmlns:a16="http://schemas.microsoft.com/office/drawing/2014/main" id="{DEE14D1D-9195-4F6D-9BC8-C5B368C28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167872"/>
              </p:ext>
            </p:extLst>
          </p:nvPr>
        </p:nvGraphicFramePr>
        <p:xfrm>
          <a:off x="351097" y="1528763"/>
          <a:ext cx="11489806" cy="510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Worksheet" r:id="rId3" imgW="14887696" imgH="6610363" progId="Excel.Sheet.12">
                  <p:embed/>
                </p:oleObj>
              </mc:Choice>
              <mc:Fallback>
                <p:oleObj name="Worksheet" r:id="rId3" imgW="14887696" imgH="66103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097" y="1528763"/>
                        <a:ext cx="11489806" cy="5100845"/>
                      </a:xfrm>
                      <a:prstGeom prst="rect">
                        <a:avLst/>
                      </a:prstGeom>
                      <a:solidFill>
                        <a:srgbClr val="FAFAFA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49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267574" y="182849"/>
            <a:ext cx="33816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画面遷移図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3DD99D9-8CC2-479F-970E-259ED72873B7}"/>
              </a:ext>
            </a:extLst>
          </p:cNvPr>
          <p:cNvSpPr/>
          <p:nvPr/>
        </p:nvSpPr>
        <p:spPr>
          <a:xfrm>
            <a:off x="693488" y="1035844"/>
            <a:ext cx="10805021" cy="5276675"/>
          </a:xfrm>
          <a:prstGeom prst="rect">
            <a:avLst/>
          </a:prstGeom>
          <a:solidFill>
            <a:srgbClr val="FAFAFA"/>
          </a:solidFill>
          <a:ln>
            <a:solidFill>
              <a:srgbClr val="607D8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D0F2A59-5042-436F-AB4D-89438CBF9021}"/>
              </a:ext>
            </a:extLst>
          </p:cNvPr>
          <p:cNvSpPr/>
          <p:nvPr/>
        </p:nvSpPr>
        <p:spPr>
          <a:xfrm>
            <a:off x="1057013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1DEE485-4058-4981-8E4F-57E1E35B8EEB}"/>
              </a:ext>
            </a:extLst>
          </p:cNvPr>
          <p:cNvSpPr txBox="1"/>
          <p:nvPr/>
        </p:nvSpPr>
        <p:spPr>
          <a:xfrm>
            <a:off x="1300075" y="3499569"/>
            <a:ext cx="772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E79695B-1919-4350-A910-140D2AC8499B}"/>
              </a:ext>
            </a:extLst>
          </p:cNvPr>
          <p:cNvSpPr/>
          <p:nvPr/>
        </p:nvSpPr>
        <p:spPr>
          <a:xfrm>
            <a:off x="3456264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AFF6355-F2E0-4A8A-83AB-1A8FF4FC969A}"/>
              </a:ext>
            </a:extLst>
          </p:cNvPr>
          <p:cNvSpPr txBox="1"/>
          <p:nvPr/>
        </p:nvSpPr>
        <p:spPr>
          <a:xfrm>
            <a:off x="3493905" y="3191792"/>
            <a:ext cx="118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ランダム一週間献立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BCF9E57-0957-4353-8C6A-ABF67D339520}"/>
              </a:ext>
            </a:extLst>
          </p:cNvPr>
          <p:cNvSpPr/>
          <p:nvPr/>
        </p:nvSpPr>
        <p:spPr>
          <a:xfrm>
            <a:off x="3456264" y="1361606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9E385F5-F453-4922-810D-F71F8EFCB384}"/>
              </a:ext>
            </a:extLst>
          </p:cNvPr>
          <p:cNvSpPr txBox="1"/>
          <p:nvPr/>
        </p:nvSpPr>
        <p:spPr>
          <a:xfrm>
            <a:off x="3493905" y="1678589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ランダム献立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18C3C2F-5524-4D25-9B10-0291DD6A6B36}"/>
              </a:ext>
            </a:extLst>
          </p:cNvPr>
          <p:cNvSpPr/>
          <p:nvPr/>
        </p:nvSpPr>
        <p:spPr>
          <a:xfrm>
            <a:off x="3456264" y="4779295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CB6317D-EEB4-454F-864F-BD5009ED0D39}"/>
              </a:ext>
            </a:extLst>
          </p:cNvPr>
          <p:cNvSpPr txBox="1"/>
          <p:nvPr/>
        </p:nvSpPr>
        <p:spPr>
          <a:xfrm>
            <a:off x="3493905" y="5054526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ブックマーク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4C8812C-9411-4C34-A520-A0049F1D7648}"/>
              </a:ext>
            </a:extLst>
          </p:cNvPr>
          <p:cNvSpPr/>
          <p:nvPr/>
        </p:nvSpPr>
        <p:spPr>
          <a:xfrm>
            <a:off x="5009625" y="2129085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C731E72-A8BB-4F91-98CC-71FCAC41C656}"/>
              </a:ext>
            </a:extLst>
          </p:cNvPr>
          <p:cNvSpPr txBox="1"/>
          <p:nvPr/>
        </p:nvSpPr>
        <p:spPr>
          <a:xfrm>
            <a:off x="5047266" y="2446068"/>
            <a:ext cx="1183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食材から提案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8A98797-E9A4-452F-81C2-214AEE46521F}"/>
              </a:ext>
            </a:extLst>
          </p:cNvPr>
          <p:cNvSpPr/>
          <p:nvPr/>
        </p:nvSpPr>
        <p:spPr>
          <a:xfrm>
            <a:off x="5047266" y="3899679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FC5B613-E7E5-4337-8A79-2D26E9BACFF9}"/>
              </a:ext>
            </a:extLst>
          </p:cNvPr>
          <p:cNvSpPr txBox="1"/>
          <p:nvPr/>
        </p:nvSpPr>
        <p:spPr>
          <a:xfrm>
            <a:off x="5084907" y="4083795"/>
            <a:ext cx="118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旬の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食材から提案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87069402-E120-471C-9046-50848CD5CC6A}"/>
              </a:ext>
            </a:extLst>
          </p:cNvPr>
          <p:cNvSpPr/>
          <p:nvPr/>
        </p:nvSpPr>
        <p:spPr>
          <a:xfrm>
            <a:off x="7371235" y="3070450"/>
            <a:ext cx="1258348" cy="1258348"/>
          </a:xfrm>
          <a:prstGeom prst="rect">
            <a:avLst/>
          </a:prstGeom>
          <a:solidFill>
            <a:srgbClr val="03A9F4"/>
          </a:solidFill>
          <a:ln>
            <a:solidFill>
              <a:srgbClr val="8BC34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AC4607C-2D9C-4EE8-A8E3-5B922C891F77}"/>
              </a:ext>
            </a:extLst>
          </p:cNvPr>
          <p:cNvSpPr txBox="1"/>
          <p:nvPr/>
        </p:nvSpPr>
        <p:spPr>
          <a:xfrm>
            <a:off x="7495212" y="3482905"/>
            <a:ext cx="1010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n w="6350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</a:t>
            </a:r>
            <a:endParaRPr kumimoji="1" lang="en-US" altLang="ja-JP" sz="2000" dirty="0">
              <a:ln w="6350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C5A74C3-F1B3-4B48-A3D4-86D4EA363E36}"/>
              </a:ext>
            </a:extLst>
          </p:cNvPr>
          <p:cNvSpPr txBox="1"/>
          <p:nvPr/>
        </p:nvSpPr>
        <p:spPr>
          <a:xfrm>
            <a:off x="8505604" y="1763227"/>
            <a:ext cx="29929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各機能ページに設定が必要な場合ページ内で設定画面表示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B970ED0-D53D-4237-A0C1-E732FF0040F1}"/>
              </a:ext>
            </a:extLst>
          </p:cNvPr>
          <p:cNvSpPr txBox="1"/>
          <p:nvPr/>
        </p:nvSpPr>
        <p:spPr>
          <a:xfrm>
            <a:off x="8543246" y="4389526"/>
            <a:ext cx="299290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すべてのページに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en-US" altLang="ja-JP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Top</a:t>
            </a:r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に戻る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2500" dirty="0">
                <a:ln w="9525">
                  <a:solidFill>
                    <a:srgbClr val="607D8B"/>
                  </a:solidFill>
                </a:ln>
                <a:solidFill>
                  <a:srgbClr val="CDDC39"/>
                </a:solidFill>
                <a:latin typeface="けいふぉんと" panose="02000600000000000000" pitchFamily="2" charset="-128"/>
                <a:ea typeface="けいふぉんと" panose="02000600000000000000" pitchFamily="2" charset="-128"/>
              </a:rPr>
              <a:t>ボタン設置</a:t>
            </a:r>
            <a:endParaRPr kumimoji="1" lang="en-US" altLang="ja-JP" sz="2500" dirty="0">
              <a:ln w="9525">
                <a:solidFill>
                  <a:srgbClr val="607D8B"/>
                </a:solidFill>
              </a:ln>
              <a:solidFill>
                <a:srgbClr val="CDDC39"/>
              </a:solidFill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26C002F-FFEF-4BA7-B9D0-3D09BA55DB9D}"/>
              </a:ext>
            </a:extLst>
          </p:cNvPr>
          <p:cNvCxnSpPr/>
          <p:nvPr/>
        </p:nvCxnSpPr>
        <p:spPr>
          <a:xfrm>
            <a:off x="2428284" y="367418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9D60F05-41B9-47BE-A3C1-4C93CDEE9526}"/>
              </a:ext>
            </a:extLst>
          </p:cNvPr>
          <p:cNvCxnSpPr>
            <a:cxnSpLocks/>
          </p:cNvCxnSpPr>
          <p:nvPr/>
        </p:nvCxnSpPr>
        <p:spPr>
          <a:xfrm rot="2700000">
            <a:off x="2428285" y="4591627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7B502F-3544-428D-B135-13BFA53CBB11}"/>
              </a:ext>
            </a:extLst>
          </p:cNvPr>
          <p:cNvCxnSpPr>
            <a:cxnSpLocks/>
          </p:cNvCxnSpPr>
          <p:nvPr/>
        </p:nvCxnSpPr>
        <p:spPr>
          <a:xfrm rot="-2700000">
            <a:off x="2428284" y="2719395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4B9CB785-C387-4E8F-977B-C8232FAE6A46}"/>
              </a:ext>
            </a:extLst>
          </p:cNvPr>
          <p:cNvCxnSpPr/>
          <p:nvPr/>
        </p:nvCxnSpPr>
        <p:spPr>
          <a:xfrm>
            <a:off x="3042311" y="284199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35B0A5E4-5F4F-4833-82D4-73FF532A1BD2}"/>
              </a:ext>
            </a:extLst>
          </p:cNvPr>
          <p:cNvCxnSpPr/>
          <p:nvPr/>
        </p:nvCxnSpPr>
        <p:spPr>
          <a:xfrm>
            <a:off x="3042311" y="452885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60D4299-322C-441C-8E26-F1060CD26B53}"/>
              </a:ext>
            </a:extLst>
          </p:cNvPr>
          <p:cNvCxnSpPr/>
          <p:nvPr/>
        </p:nvCxnSpPr>
        <p:spPr>
          <a:xfrm>
            <a:off x="5154356" y="170753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BF3EBC8-EEA9-49CC-894A-D97CFA0367A3}"/>
              </a:ext>
            </a:extLst>
          </p:cNvPr>
          <p:cNvCxnSpPr/>
          <p:nvPr/>
        </p:nvCxnSpPr>
        <p:spPr>
          <a:xfrm>
            <a:off x="5205618" y="5542932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1599783F-5AF1-4BB6-A84D-9052A18BCD1F}"/>
              </a:ext>
            </a:extLst>
          </p:cNvPr>
          <p:cNvCxnSpPr/>
          <p:nvPr/>
        </p:nvCxnSpPr>
        <p:spPr>
          <a:xfrm>
            <a:off x="5205618" y="3682341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DDCA022-5BB4-40C1-86F9-457AE7CA8FF3}"/>
              </a:ext>
            </a:extLst>
          </p:cNvPr>
          <p:cNvCxnSpPr>
            <a:cxnSpLocks/>
          </p:cNvCxnSpPr>
          <p:nvPr/>
        </p:nvCxnSpPr>
        <p:spPr>
          <a:xfrm rot="2700000">
            <a:off x="6425086" y="2619953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464D3E15-767E-42EC-9E8A-340509E4A7B3}"/>
              </a:ext>
            </a:extLst>
          </p:cNvPr>
          <p:cNvCxnSpPr>
            <a:cxnSpLocks/>
          </p:cNvCxnSpPr>
          <p:nvPr/>
        </p:nvCxnSpPr>
        <p:spPr>
          <a:xfrm rot="18900000">
            <a:off x="6391949" y="4570604"/>
            <a:ext cx="941643" cy="0"/>
          </a:xfrm>
          <a:prstGeom prst="straightConnector1">
            <a:avLst/>
          </a:prstGeom>
          <a:ln w="76200">
            <a:solidFill>
              <a:srgbClr val="FF9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33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2F624-E435-42A4-B086-E55BD1C7EA02}"/>
              </a:ext>
            </a:extLst>
          </p:cNvPr>
          <p:cNvSpPr txBox="1"/>
          <p:nvPr/>
        </p:nvSpPr>
        <p:spPr>
          <a:xfrm>
            <a:off x="1293303" y="2767280"/>
            <a:ext cx="9605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※</a:t>
            </a:r>
            <a:r>
              <a:rPr kumimoji="1" lang="ja-JP" altLang="en-US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開発中のものです。</a:t>
            </a:r>
            <a:endParaRPr kumimoji="1" lang="en-US" altLang="ja-JP" sz="4000" dirty="0">
              <a:ln w="12700">
                <a:solidFill>
                  <a:srgbClr val="03A9F4"/>
                </a:solidFill>
              </a:ln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kumimoji="1" lang="ja-JP" altLang="en-US" sz="400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予告</a:t>
            </a:r>
            <a:r>
              <a:rPr kumimoji="1" lang="ja-JP" altLang="en-US" sz="4000" dirty="0">
                <a:ln w="12700">
                  <a:solidFill>
                    <a:srgbClr val="03A9F4"/>
                  </a:solidFill>
                </a:ln>
                <a:latin typeface="けいふぉんと" panose="02000600000000000000" pitchFamily="2" charset="-128"/>
                <a:ea typeface="けいふぉんと" panose="02000600000000000000" pitchFamily="2" charset="-128"/>
              </a:rPr>
              <a:t>なく変更される場合があります。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4071641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0</TotalTime>
  <Words>204</Words>
  <Application>Microsoft Office PowerPoint</Application>
  <PresentationFormat>ワイド画面</PresentationFormat>
  <Paragraphs>40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07ラノベPOP</vt:lpstr>
      <vt:lpstr>けいふぉんと</vt:lpstr>
      <vt:lpstr>Arial</vt:lpstr>
      <vt:lpstr>Tw Cen MT</vt:lpstr>
      <vt:lpstr>回路</vt:lpstr>
      <vt:lpstr>Worksheet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2020-05-26T16:13:55Z</dcterms:created>
  <dcterms:modified xsi:type="dcterms:W3CDTF">2020-08-06T06:30:41Z</dcterms:modified>
</cp:coreProperties>
</file>