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58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3A9F4"/>
    <a:srgbClr val="FF9800"/>
    <a:srgbClr val="8BC34A"/>
    <a:srgbClr val="CDDC39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0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8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0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465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18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57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86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63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7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1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5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2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3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5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84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144785" y="744911"/>
            <a:ext cx="790242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07ラノベPOP" panose="02000800000000000000" pitchFamily="50" charset="-128"/>
                <a:ea typeface="07ラノベPOP" panose="02000800000000000000" pitchFamily="50" charset="-128"/>
              </a:rPr>
              <a:t>夕食提案ツール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2292000" y="2980422"/>
            <a:ext cx="790242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メンバー</a:t>
            </a:r>
            <a:endParaRPr kumimoji="1" lang="en-US" altLang="ja-JP" sz="3500" dirty="0">
              <a:ln w="635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リーダー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			@</a:t>
            </a:r>
            <a:r>
              <a:rPr kumimoji="1" lang="en-US" altLang="ja-JP" sz="3500" dirty="0" err="1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Selelium</a:t>
            </a:r>
            <a:endParaRPr kumimoji="1" lang="en-US" altLang="ja-JP" sz="3500" dirty="0">
              <a:ln w="635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プログラムリーダー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@The-</a:t>
            </a:r>
            <a:r>
              <a:rPr kumimoji="1" lang="en-US" altLang="ja-JP" sz="3500" dirty="0" err="1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Reidon</a:t>
            </a:r>
            <a:endParaRPr kumimoji="1" lang="en-US" altLang="ja-JP" sz="3500" dirty="0">
              <a:ln w="635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プログラマー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	@</a:t>
            </a:r>
            <a:r>
              <a:rPr kumimoji="1" lang="en-US" altLang="ja-JP" sz="3500" dirty="0" err="1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sintomo</a:t>
            </a:r>
            <a:endParaRPr kumimoji="1" lang="en-US" altLang="ja-JP" sz="3500" dirty="0">
              <a:ln w="635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プログラマー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	@toraneko946</a:t>
            </a:r>
          </a:p>
        </p:txBody>
      </p:sp>
    </p:spTree>
    <p:extLst>
      <p:ext uri="{BB962C8B-B14F-4D97-AF65-F5344CB8AC3E}">
        <p14:creationId xmlns:p14="http://schemas.microsoft.com/office/powerpoint/2010/main" val="388082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4" y="140107"/>
            <a:ext cx="12029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50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678818" y="1182801"/>
            <a:ext cx="48343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ランダム一週間献立提案機能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  <a:p>
            <a:pPr algn="ctr"/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 –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絞り込み条件設定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911171-B495-4A7F-9343-5254DFAB9E00}"/>
              </a:ext>
            </a:extLst>
          </p:cNvPr>
          <p:cNvSpPr txBox="1"/>
          <p:nvPr/>
        </p:nvSpPr>
        <p:spPr>
          <a:xfrm>
            <a:off x="3777713" y="5749713"/>
            <a:ext cx="1319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リセット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A60D73-D6B4-4008-AA75-3266C7A9E8EE}"/>
              </a:ext>
            </a:extLst>
          </p:cNvPr>
          <p:cNvSpPr txBox="1"/>
          <p:nvPr/>
        </p:nvSpPr>
        <p:spPr>
          <a:xfrm>
            <a:off x="7094680" y="5774686"/>
            <a:ext cx="858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決定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CB75375-3CB0-4CF9-9748-E6A42E8B4B22}"/>
              </a:ext>
            </a:extLst>
          </p:cNvPr>
          <p:cNvSpPr/>
          <p:nvPr/>
        </p:nvSpPr>
        <p:spPr>
          <a:xfrm>
            <a:off x="7164197" y="5813378"/>
            <a:ext cx="696287" cy="344142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752827-FBD3-4E02-8687-00CA26F0B921}"/>
              </a:ext>
            </a:extLst>
          </p:cNvPr>
          <p:cNvSpPr/>
          <p:nvPr/>
        </p:nvSpPr>
        <p:spPr>
          <a:xfrm>
            <a:off x="3877111" y="5809087"/>
            <a:ext cx="1105950" cy="344142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3EE00B-7F15-48E6-AB88-E72FA6299A7C}"/>
              </a:ext>
            </a:extLst>
          </p:cNvPr>
          <p:cNvSpPr txBox="1"/>
          <p:nvPr/>
        </p:nvSpPr>
        <p:spPr>
          <a:xfrm>
            <a:off x="2442208" y="3571724"/>
            <a:ext cx="2473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2</a:t>
            </a:r>
          </a:p>
          <a:p>
            <a:pPr algn="ctr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洋食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3</a:t>
            </a:r>
          </a:p>
          <a:p>
            <a:pPr algn="ctr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中華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2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852856-9AD7-4560-A96F-89390ACC4887}"/>
              </a:ext>
            </a:extLst>
          </p:cNvPr>
          <p:cNvSpPr txBox="1"/>
          <p:nvPr/>
        </p:nvSpPr>
        <p:spPr>
          <a:xfrm>
            <a:off x="7539167" y="4033389"/>
            <a:ext cx="2303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5000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円以下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70CE092-31C5-4996-A53D-5D38DAEE2E5F}"/>
              </a:ext>
            </a:extLst>
          </p:cNvPr>
          <p:cNvSpPr txBox="1"/>
          <p:nvPr/>
        </p:nvSpPr>
        <p:spPr>
          <a:xfrm>
            <a:off x="678021" y="6370157"/>
            <a:ext cx="80129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絞り込み条件はドロップダウンリスト等によって選択する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CCC55C-5C53-4344-AFD4-ADDA512D6BFE}"/>
              </a:ext>
            </a:extLst>
          </p:cNvPr>
          <p:cNvSpPr txBox="1"/>
          <p:nvPr/>
        </p:nvSpPr>
        <p:spPr>
          <a:xfrm>
            <a:off x="2041415" y="2479118"/>
            <a:ext cx="327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ジャンル割合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31F76A-72E2-4B1D-B500-109B155CDAB9}"/>
              </a:ext>
            </a:extLst>
          </p:cNvPr>
          <p:cNvSpPr txBox="1"/>
          <p:nvPr/>
        </p:nvSpPr>
        <p:spPr>
          <a:xfrm>
            <a:off x="6485887" y="2479118"/>
            <a:ext cx="4054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一週間</a:t>
            </a:r>
            <a:r>
              <a:rPr kumimoji="1" lang="en-US" altLang="zh-TW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2</a:t>
            </a:r>
            <a:r>
              <a:rPr kumimoji="1" lang="zh-TW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人前価格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30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3" y="182849"/>
            <a:ext cx="12029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517526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669375" y="1282559"/>
            <a:ext cx="48532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ランダム一週間献立提案機能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C42A92-FBF0-494C-B02F-78155080C450}"/>
              </a:ext>
            </a:extLst>
          </p:cNvPr>
          <p:cNvSpPr txBox="1"/>
          <p:nvPr/>
        </p:nvSpPr>
        <p:spPr>
          <a:xfrm>
            <a:off x="1352697" y="1903696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肉じゃが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61D022-C053-48B0-8B2F-4C2C21E0E0C4}"/>
              </a:ext>
            </a:extLst>
          </p:cNvPr>
          <p:cNvSpPr txBox="1"/>
          <p:nvPr/>
        </p:nvSpPr>
        <p:spPr>
          <a:xfrm>
            <a:off x="4409136" y="190369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C67C357-E482-4E9E-A5E9-42ECA4D3C7F2}"/>
              </a:ext>
            </a:extLst>
          </p:cNvPr>
          <p:cNvSpPr txBox="1"/>
          <p:nvPr/>
        </p:nvSpPr>
        <p:spPr>
          <a:xfrm>
            <a:off x="4409136" y="230380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2127CA4-A221-4F90-A4B5-7150C9FDB844}"/>
              </a:ext>
            </a:extLst>
          </p:cNvPr>
          <p:cNvSpPr txBox="1"/>
          <p:nvPr/>
        </p:nvSpPr>
        <p:spPr>
          <a:xfrm>
            <a:off x="7042166" y="1903696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0F6D082-8FCB-4B50-9FBA-F23EF5C867F4}"/>
              </a:ext>
            </a:extLst>
          </p:cNvPr>
          <p:cNvSpPr txBox="1"/>
          <p:nvPr/>
        </p:nvSpPr>
        <p:spPr>
          <a:xfrm>
            <a:off x="7042165" y="2312424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97F5AD1-D56A-4329-B504-65F12FB32FB3}"/>
              </a:ext>
            </a:extLst>
          </p:cNvPr>
          <p:cNvSpPr txBox="1"/>
          <p:nvPr/>
        </p:nvSpPr>
        <p:spPr>
          <a:xfrm>
            <a:off x="9587432" y="1958481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B0EBD5-BFEE-4784-B436-F87290FE0473}"/>
              </a:ext>
            </a:extLst>
          </p:cNvPr>
          <p:cNvSpPr/>
          <p:nvPr/>
        </p:nvSpPr>
        <p:spPr>
          <a:xfrm>
            <a:off x="9686925" y="1999984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C5260A7-0296-42F1-9078-9F8CCCB275D3}"/>
              </a:ext>
            </a:extLst>
          </p:cNvPr>
          <p:cNvSpPr txBox="1"/>
          <p:nvPr/>
        </p:nvSpPr>
        <p:spPr>
          <a:xfrm>
            <a:off x="1352697" y="2961366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86B1D10A-41F7-465D-A62A-99452A4C31E1}"/>
              </a:ext>
            </a:extLst>
          </p:cNvPr>
          <p:cNvSpPr txBox="1"/>
          <p:nvPr/>
        </p:nvSpPr>
        <p:spPr>
          <a:xfrm>
            <a:off x="4409136" y="296136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772C5EBE-6CD6-47E4-A299-745C5C60FE64}"/>
              </a:ext>
            </a:extLst>
          </p:cNvPr>
          <p:cNvSpPr txBox="1"/>
          <p:nvPr/>
        </p:nvSpPr>
        <p:spPr>
          <a:xfrm>
            <a:off x="4409136" y="336147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32A758A-F759-49EF-8CE1-CB309973ACC7}"/>
              </a:ext>
            </a:extLst>
          </p:cNvPr>
          <p:cNvSpPr txBox="1"/>
          <p:nvPr/>
        </p:nvSpPr>
        <p:spPr>
          <a:xfrm>
            <a:off x="7042166" y="2961366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7548E38-4E6B-46AE-A8A8-D6439286A521}"/>
              </a:ext>
            </a:extLst>
          </p:cNvPr>
          <p:cNvSpPr txBox="1"/>
          <p:nvPr/>
        </p:nvSpPr>
        <p:spPr>
          <a:xfrm>
            <a:off x="7042165" y="3370094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7C8AD14-6919-4EB1-BCB8-767053A61968}"/>
              </a:ext>
            </a:extLst>
          </p:cNvPr>
          <p:cNvSpPr txBox="1"/>
          <p:nvPr/>
        </p:nvSpPr>
        <p:spPr>
          <a:xfrm>
            <a:off x="9587432" y="3016151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89B846A0-7D94-4E01-9E14-D64F7669F19D}"/>
              </a:ext>
            </a:extLst>
          </p:cNvPr>
          <p:cNvSpPr/>
          <p:nvPr/>
        </p:nvSpPr>
        <p:spPr>
          <a:xfrm>
            <a:off x="9686925" y="3057654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D87FDFC5-B7D8-4EF5-A22D-CBC682AB8984}"/>
              </a:ext>
            </a:extLst>
          </p:cNvPr>
          <p:cNvSpPr txBox="1"/>
          <p:nvPr/>
        </p:nvSpPr>
        <p:spPr>
          <a:xfrm>
            <a:off x="1352697" y="3980335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153F8834-4509-4A19-812C-D9008A246D4F}"/>
              </a:ext>
            </a:extLst>
          </p:cNvPr>
          <p:cNvSpPr txBox="1"/>
          <p:nvPr/>
        </p:nvSpPr>
        <p:spPr>
          <a:xfrm>
            <a:off x="4409136" y="3980335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7942DDE2-C256-4276-91BC-6733B2EF5D3A}"/>
              </a:ext>
            </a:extLst>
          </p:cNvPr>
          <p:cNvSpPr txBox="1"/>
          <p:nvPr/>
        </p:nvSpPr>
        <p:spPr>
          <a:xfrm>
            <a:off x="4409136" y="4380445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E4D78297-FA74-4ACC-BEB7-332BC1BEA196}"/>
              </a:ext>
            </a:extLst>
          </p:cNvPr>
          <p:cNvSpPr txBox="1"/>
          <p:nvPr/>
        </p:nvSpPr>
        <p:spPr>
          <a:xfrm>
            <a:off x="7042166" y="3980335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4737F3D-4747-457B-B322-17674341322E}"/>
              </a:ext>
            </a:extLst>
          </p:cNvPr>
          <p:cNvSpPr txBox="1"/>
          <p:nvPr/>
        </p:nvSpPr>
        <p:spPr>
          <a:xfrm>
            <a:off x="7042165" y="4389063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A0637DD-58D9-4909-89FD-CD5549AAE55A}"/>
              </a:ext>
            </a:extLst>
          </p:cNvPr>
          <p:cNvSpPr txBox="1"/>
          <p:nvPr/>
        </p:nvSpPr>
        <p:spPr>
          <a:xfrm>
            <a:off x="9587432" y="4035120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E8F8ACA4-1AB5-461A-8B3F-60D7198DCE80}"/>
              </a:ext>
            </a:extLst>
          </p:cNvPr>
          <p:cNvSpPr/>
          <p:nvPr/>
        </p:nvSpPr>
        <p:spPr>
          <a:xfrm>
            <a:off x="9686925" y="4076623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D85F827-68D6-49D6-9D2D-0B8C2E7E4546}"/>
              </a:ext>
            </a:extLst>
          </p:cNvPr>
          <p:cNvSpPr txBox="1"/>
          <p:nvPr/>
        </p:nvSpPr>
        <p:spPr>
          <a:xfrm>
            <a:off x="1352697" y="4996011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1CD503B-8229-426E-A4B2-21F715801FDF}"/>
              </a:ext>
            </a:extLst>
          </p:cNvPr>
          <p:cNvSpPr txBox="1"/>
          <p:nvPr/>
        </p:nvSpPr>
        <p:spPr>
          <a:xfrm>
            <a:off x="4409136" y="4996011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CEF50F10-8716-4EB8-9A74-7248AC6546FF}"/>
              </a:ext>
            </a:extLst>
          </p:cNvPr>
          <p:cNvSpPr txBox="1"/>
          <p:nvPr/>
        </p:nvSpPr>
        <p:spPr>
          <a:xfrm>
            <a:off x="4409136" y="5396121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468978F9-04BC-4FB2-BFEF-059E77BFB33C}"/>
              </a:ext>
            </a:extLst>
          </p:cNvPr>
          <p:cNvSpPr txBox="1"/>
          <p:nvPr/>
        </p:nvSpPr>
        <p:spPr>
          <a:xfrm>
            <a:off x="7042166" y="4996011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8037F73-229E-4CD1-8CF5-DC6EA587BE25}"/>
              </a:ext>
            </a:extLst>
          </p:cNvPr>
          <p:cNvSpPr txBox="1"/>
          <p:nvPr/>
        </p:nvSpPr>
        <p:spPr>
          <a:xfrm>
            <a:off x="7042165" y="5404739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0078919-C277-4065-AAB0-2E113518620D}"/>
              </a:ext>
            </a:extLst>
          </p:cNvPr>
          <p:cNvSpPr txBox="1"/>
          <p:nvPr/>
        </p:nvSpPr>
        <p:spPr>
          <a:xfrm>
            <a:off x="9587432" y="5050796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CC48AC53-B590-4D93-B07A-BBC6C1AFCDF9}"/>
              </a:ext>
            </a:extLst>
          </p:cNvPr>
          <p:cNvSpPr/>
          <p:nvPr/>
        </p:nvSpPr>
        <p:spPr>
          <a:xfrm>
            <a:off x="9686925" y="5092299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17E70682-4054-402A-8C81-21290A1C3CBB}"/>
              </a:ext>
            </a:extLst>
          </p:cNvPr>
          <p:cNvSpPr txBox="1"/>
          <p:nvPr/>
        </p:nvSpPr>
        <p:spPr>
          <a:xfrm>
            <a:off x="517526" y="6368119"/>
            <a:ext cx="48845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見えない部分はスクロールで表示</a:t>
            </a:r>
          </a:p>
        </p:txBody>
      </p:sp>
    </p:spTree>
    <p:extLst>
      <p:ext uri="{BB962C8B-B14F-4D97-AF65-F5344CB8AC3E}">
        <p14:creationId xmlns:p14="http://schemas.microsoft.com/office/powerpoint/2010/main" val="122710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4" y="140107"/>
            <a:ext cx="12029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食材からの提案機能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50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4238715" y="1182801"/>
            <a:ext cx="37145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食材からの提案機能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  <a:p>
            <a:pPr algn="ctr"/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 –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絞り込み条件設定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911171-B495-4A7F-9343-5254DFAB9E00}"/>
              </a:ext>
            </a:extLst>
          </p:cNvPr>
          <p:cNvSpPr txBox="1"/>
          <p:nvPr/>
        </p:nvSpPr>
        <p:spPr>
          <a:xfrm>
            <a:off x="3777713" y="5749713"/>
            <a:ext cx="1319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リセット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A60D73-D6B4-4008-AA75-3266C7A9E8EE}"/>
              </a:ext>
            </a:extLst>
          </p:cNvPr>
          <p:cNvSpPr txBox="1"/>
          <p:nvPr/>
        </p:nvSpPr>
        <p:spPr>
          <a:xfrm>
            <a:off x="7094680" y="5774686"/>
            <a:ext cx="858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決定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CB75375-3CB0-4CF9-9748-E6A42E8B4B22}"/>
              </a:ext>
            </a:extLst>
          </p:cNvPr>
          <p:cNvSpPr/>
          <p:nvPr/>
        </p:nvSpPr>
        <p:spPr>
          <a:xfrm>
            <a:off x="7164197" y="5813378"/>
            <a:ext cx="696287" cy="344142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752827-FBD3-4E02-8687-00CA26F0B921}"/>
              </a:ext>
            </a:extLst>
          </p:cNvPr>
          <p:cNvSpPr/>
          <p:nvPr/>
        </p:nvSpPr>
        <p:spPr>
          <a:xfrm>
            <a:off x="3877111" y="5809087"/>
            <a:ext cx="1105950" cy="344142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3EE00B-7F15-48E6-AB88-E72FA6299A7C}"/>
              </a:ext>
            </a:extLst>
          </p:cNvPr>
          <p:cNvSpPr txBox="1"/>
          <p:nvPr/>
        </p:nvSpPr>
        <p:spPr>
          <a:xfrm>
            <a:off x="4612436" y="3927392"/>
            <a:ext cx="29671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じゃがいも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70CE092-31C5-4996-A53D-5D38DAEE2E5F}"/>
              </a:ext>
            </a:extLst>
          </p:cNvPr>
          <p:cNvSpPr txBox="1"/>
          <p:nvPr/>
        </p:nvSpPr>
        <p:spPr>
          <a:xfrm>
            <a:off x="678021" y="6370157"/>
            <a:ext cx="80129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絞り込み条件はドロップダウンリスト等によって選択する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CCC55C-5C53-4344-AFD4-ADDA512D6BFE}"/>
              </a:ext>
            </a:extLst>
          </p:cNvPr>
          <p:cNvSpPr txBox="1"/>
          <p:nvPr/>
        </p:nvSpPr>
        <p:spPr>
          <a:xfrm>
            <a:off x="4496248" y="2689282"/>
            <a:ext cx="3199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利用する食材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64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3" y="182849"/>
            <a:ext cx="102385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食材からの提案機能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4495875" y="1284913"/>
            <a:ext cx="36241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食材からの提案機能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D4E858-DB97-42DE-89BF-663C9220A407}"/>
              </a:ext>
            </a:extLst>
          </p:cNvPr>
          <p:cNvSpPr txBox="1"/>
          <p:nvPr/>
        </p:nvSpPr>
        <p:spPr>
          <a:xfrm>
            <a:off x="1493322" y="1834917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肉じゃが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77CA5B-BD22-40A9-8E20-3A99EFEECA9E}"/>
              </a:ext>
            </a:extLst>
          </p:cNvPr>
          <p:cNvSpPr txBox="1"/>
          <p:nvPr/>
        </p:nvSpPr>
        <p:spPr>
          <a:xfrm>
            <a:off x="1970976" y="2621387"/>
            <a:ext cx="1110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6962A30-AB5D-4567-9904-8E3F5019D95B}"/>
              </a:ext>
            </a:extLst>
          </p:cNvPr>
          <p:cNvSpPr txBox="1"/>
          <p:nvPr/>
        </p:nvSpPr>
        <p:spPr>
          <a:xfrm>
            <a:off x="3322559" y="2621387"/>
            <a:ext cx="1110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9A25104-FB9B-4ED4-A5C5-C2F80B1AC269}"/>
              </a:ext>
            </a:extLst>
          </p:cNvPr>
          <p:cNvSpPr txBox="1"/>
          <p:nvPr/>
        </p:nvSpPr>
        <p:spPr>
          <a:xfrm>
            <a:off x="4674142" y="2618107"/>
            <a:ext cx="326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2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人前価格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:580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円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47B1DD7-E787-4364-982A-51720046E9C4}"/>
              </a:ext>
            </a:extLst>
          </p:cNvPr>
          <p:cNvSpPr txBox="1"/>
          <p:nvPr/>
        </p:nvSpPr>
        <p:spPr>
          <a:xfrm>
            <a:off x="8086326" y="2618107"/>
            <a:ext cx="326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53B6B1-3097-428B-A76F-CEFAA4EAB638}"/>
              </a:ext>
            </a:extLst>
          </p:cNvPr>
          <p:cNvSpPr txBox="1"/>
          <p:nvPr/>
        </p:nvSpPr>
        <p:spPr>
          <a:xfrm>
            <a:off x="8010408" y="3299336"/>
            <a:ext cx="3267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タンパク質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:5.3g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脂質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7.3g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炭水化物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:19.3g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EDEF2C4-366D-4D93-9935-DF41B97A4E2A}"/>
              </a:ext>
            </a:extLst>
          </p:cNvPr>
          <p:cNvSpPr txBox="1"/>
          <p:nvPr/>
        </p:nvSpPr>
        <p:spPr>
          <a:xfrm>
            <a:off x="1970975" y="4884385"/>
            <a:ext cx="5970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03A9F4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https://cookpad.com/search/%E8%82%89%E3%81%98%E3%82%83%E3%81%8C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911171-B495-4A7F-9343-5254DFAB9E00}"/>
              </a:ext>
            </a:extLst>
          </p:cNvPr>
          <p:cNvSpPr txBox="1"/>
          <p:nvPr/>
        </p:nvSpPr>
        <p:spPr>
          <a:xfrm>
            <a:off x="4846736" y="5749713"/>
            <a:ext cx="2697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お気に入りに追加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1193871-7A3E-4D21-BAC5-20BAA52578F5}"/>
              </a:ext>
            </a:extLst>
          </p:cNvPr>
          <p:cNvSpPr/>
          <p:nvPr/>
        </p:nvSpPr>
        <p:spPr>
          <a:xfrm>
            <a:off x="4933513" y="5806979"/>
            <a:ext cx="2524124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C9DA54-B482-4C51-BC39-185E1FB5F3FA}"/>
              </a:ext>
            </a:extLst>
          </p:cNvPr>
          <p:cNvSpPr txBox="1"/>
          <p:nvPr/>
        </p:nvSpPr>
        <p:spPr>
          <a:xfrm>
            <a:off x="2139691" y="3328336"/>
            <a:ext cx="3476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食材：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じゃがいも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にんじん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たまねぎ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50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3" y="182849"/>
            <a:ext cx="12029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旬の食材からの提案機能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517526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669375" y="1282559"/>
            <a:ext cx="48532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旬の食材からの提案機能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C42A92-FBF0-494C-B02F-78155080C450}"/>
              </a:ext>
            </a:extLst>
          </p:cNvPr>
          <p:cNvSpPr txBox="1"/>
          <p:nvPr/>
        </p:nvSpPr>
        <p:spPr>
          <a:xfrm>
            <a:off x="1352697" y="1903696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肉じゃが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61D022-C053-48B0-8B2F-4C2C21E0E0C4}"/>
              </a:ext>
            </a:extLst>
          </p:cNvPr>
          <p:cNvSpPr txBox="1"/>
          <p:nvPr/>
        </p:nvSpPr>
        <p:spPr>
          <a:xfrm>
            <a:off x="4409136" y="190369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C67C357-E482-4E9E-A5E9-42ECA4D3C7F2}"/>
              </a:ext>
            </a:extLst>
          </p:cNvPr>
          <p:cNvSpPr txBox="1"/>
          <p:nvPr/>
        </p:nvSpPr>
        <p:spPr>
          <a:xfrm>
            <a:off x="4409136" y="230380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2127CA4-A221-4F90-A4B5-7150C9FDB844}"/>
              </a:ext>
            </a:extLst>
          </p:cNvPr>
          <p:cNvSpPr txBox="1"/>
          <p:nvPr/>
        </p:nvSpPr>
        <p:spPr>
          <a:xfrm>
            <a:off x="7042166" y="1903696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0F6D082-8FCB-4B50-9FBA-F23EF5C867F4}"/>
              </a:ext>
            </a:extLst>
          </p:cNvPr>
          <p:cNvSpPr txBox="1"/>
          <p:nvPr/>
        </p:nvSpPr>
        <p:spPr>
          <a:xfrm>
            <a:off x="7042165" y="2312424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97F5AD1-D56A-4329-B504-65F12FB32FB3}"/>
              </a:ext>
            </a:extLst>
          </p:cNvPr>
          <p:cNvSpPr txBox="1"/>
          <p:nvPr/>
        </p:nvSpPr>
        <p:spPr>
          <a:xfrm>
            <a:off x="9587432" y="1958481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B0EBD5-BFEE-4784-B436-F87290FE0473}"/>
              </a:ext>
            </a:extLst>
          </p:cNvPr>
          <p:cNvSpPr/>
          <p:nvPr/>
        </p:nvSpPr>
        <p:spPr>
          <a:xfrm>
            <a:off x="9686925" y="1999984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C5260A7-0296-42F1-9078-9F8CCCB275D3}"/>
              </a:ext>
            </a:extLst>
          </p:cNvPr>
          <p:cNvSpPr txBox="1"/>
          <p:nvPr/>
        </p:nvSpPr>
        <p:spPr>
          <a:xfrm>
            <a:off x="1352697" y="2961366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86B1D10A-41F7-465D-A62A-99452A4C31E1}"/>
              </a:ext>
            </a:extLst>
          </p:cNvPr>
          <p:cNvSpPr txBox="1"/>
          <p:nvPr/>
        </p:nvSpPr>
        <p:spPr>
          <a:xfrm>
            <a:off x="4409136" y="296136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772C5EBE-6CD6-47E4-A299-745C5C60FE64}"/>
              </a:ext>
            </a:extLst>
          </p:cNvPr>
          <p:cNvSpPr txBox="1"/>
          <p:nvPr/>
        </p:nvSpPr>
        <p:spPr>
          <a:xfrm>
            <a:off x="4409136" y="336147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32A758A-F759-49EF-8CE1-CB309973ACC7}"/>
              </a:ext>
            </a:extLst>
          </p:cNvPr>
          <p:cNvSpPr txBox="1"/>
          <p:nvPr/>
        </p:nvSpPr>
        <p:spPr>
          <a:xfrm>
            <a:off x="7042166" y="2961366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7548E38-4E6B-46AE-A8A8-D6439286A521}"/>
              </a:ext>
            </a:extLst>
          </p:cNvPr>
          <p:cNvSpPr txBox="1"/>
          <p:nvPr/>
        </p:nvSpPr>
        <p:spPr>
          <a:xfrm>
            <a:off x="7042165" y="3370094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7C8AD14-6919-4EB1-BCB8-767053A61968}"/>
              </a:ext>
            </a:extLst>
          </p:cNvPr>
          <p:cNvSpPr txBox="1"/>
          <p:nvPr/>
        </p:nvSpPr>
        <p:spPr>
          <a:xfrm>
            <a:off x="9587432" y="3016151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89B846A0-7D94-4E01-9E14-D64F7669F19D}"/>
              </a:ext>
            </a:extLst>
          </p:cNvPr>
          <p:cNvSpPr/>
          <p:nvPr/>
        </p:nvSpPr>
        <p:spPr>
          <a:xfrm>
            <a:off x="9686925" y="3057654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D87FDFC5-B7D8-4EF5-A22D-CBC682AB8984}"/>
              </a:ext>
            </a:extLst>
          </p:cNvPr>
          <p:cNvSpPr txBox="1"/>
          <p:nvPr/>
        </p:nvSpPr>
        <p:spPr>
          <a:xfrm>
            <a:off x="1352697" y="3980335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153F8834-4509-4A19-812C-D9008A246D4F}"/>
              </a:ext>
            </a:extLst>
          </p:cNvPr>
          <p:cNvSpPr txBox="1"/>
          <p:nvPr/>
        </p:nvSpPr>
        <p:spPr>
          <a:xfrm>
            <a:off x="4409136" y="3980335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7942DDE2-C256-4276-91BC-6733B2EF5D3A}"/>
              </a:ext>
            </a:extLst>
          </p:cNvPr>
          <p:cNvSpPr txBox="1"/>
          <p:nvPr/>
        </p:nvSpPr>
        <p:spPr>
          <a:xfrm>
            <a:off x="4409136" y="4380445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E4D78297-FA74-4ACC-BEB7-332BC1BEA196}"/>
              </a:ext>
            </a:extLst>
          </p:cNvPr>
          <p:cNvSpPr txBox="1"/>
          <p:nvPr/>
        </p:nvSpPr>
        <p:spPr>
          <a:xfrm>
            <a:off x="7042166" y="3980335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4737F3D-4747-457B-B322-17674341322E}"/>
              </a:ext>
            </a:extLst>
          </p:cNvPr>
          <p:cNvSpPr txBox="1"/>
          <p:nvPr/>
        </p:nvSpPr>
        <p:spPr>
          <a:xfrm>
            <a:off x="7042165" y="4389063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A0637DD-58D9-4909-89FD-CD5549AAE55A}"/>
              </a:ext>
            </a:extLst>
          </p:cNvPr>
          <p:cNvSpPr txBox="1"/>
          <p:nvPr/>
        </p:nvSpPr>
        <p:spPr>
          <a:xfrm>
            <a:off x="9587432" y="4035120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E8F8ACA4-1AB5-461A-8B3F-60D7198DCE80}"/>
              </a:ext>
            </a:extLst>
          </p:cNvPr>
          <p:cNvSpPr/>
          <p:nvPr/>
        </p:nvSpPr>
        <p:spPr>
          <a:xfrm>
            <a:off x="9686925" y="4076623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D85F827-68D6-49D6-9D2D-0B8C2E7E4546}"/>
              </a:ext>
            </a:extLst>
          </p:cNvPr>
          <p:cNvSpPr txBox="1"/>
          <p:nvPr/>
        </p:nvSpPr>
        <p:spPr>
          <a:xfrm>
            <a:off x="1352697" y="4996011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1CD503B-8229-426E-A4B2-21F715801FDF}"/>
              </a:ext>
            </a:extLst>
          </p:cNvPr>
          <p:cNvSpPr txBox="1"/>
          <p:nvPr/>
        </p:nvSpPr>
        <p:spPr>
          <a:xfrm>
            <a:off x="4409136" y="4996011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CEF50F10-8716-4EB8-9A74-7248AC6546FF}"/>
              </a:ext>
            </a:extLst>
          </p:cNvPr>
          <p:cNvSpPr txBox="1"/>
          <p:nvPr/>
        </p:nvSpPr>
        <p:spPr>
          <a:xfrm>
            <a:off x="4409136" y="5396121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468978F9-04BC-4FB2-BFEF-059E77BFB33C}"/>
              </a:ext>
            </a:extLst>
          </p:cNvPr>
          <p:cNvSpPr txBox="1"/>
          <p:nvPr/>
        </p:nvSpPr>
        <p:spPr>
          <a:xfrm>
            <a:off x="7042166" y="4996011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8037F73-229E-4CD1-8CF5-DC6EA587BE25}"/>
              </a:ext>
            </a:extLst>
          </p:cNvPr>
          <p:cNvSpPr txBox="1"/>
          <p:nvPr/>
        </p:nvSpPr>
        <p:spPr>
          <a:xfrm>
            <a:off x="7042165" y="5404739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0078919-C277-4065-AAB0-2E113518620D}"/>
              </a:ext>
            </a:extLst>
          </p:cNvPr>
          <p:cNvSpPr txBox="1"/>
          <p:nvPr/>
        </p:nvSpPr>
        <p:spPr>
          <a:xfrm>
            <a:off x="9587432" y="5050796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CC48AC53-B590-4D93-B07A-BBC6C1AFCDF9}"/>
              </a:ext>
            </a:extLst>
          </p:cNvPr>
          <p:cNvSpPr/>
          <p:nvPr/>
        </p:nvSpPr>
        <p:spPr>
          <a:xfrm>
            <a:off x="9686925" y="5092299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17E70682-4054-402A-8C81-21290A1C3CBB}"/>
              </a:ext>
            </a:extLst>
          </p:cNvPr>
          <p:cNvSpPr txBox="1"/>
          <p:nvPr/>
        </p:nvSpPr>
        <p:spPr>
          <a:xfrm>
            <a:off x="517526" y="6368119"/>
            <a:ext cx="61404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毎月の旬の食材を利用している料理を表示</a:t>
            </a:r>
          </a:p>
        </p:txBody>
      </p:sp>
    </p:spTree>
    <p:extLst>
      <p:ext uri="{BB962C8B-B14F-4D97-AF65-F5344CB8AC3E}">
        <p14:creationId xmlns:p14="http://schemas.microsoft.com/office/powerpoint/2010/main" val="317226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3" y="182849"/>
            <a:ext cx="12029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ブックマーク表示機能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517526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669375" y="1282559"/>
            <a:ext cx="48532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ブックマーク表示機能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C42A92-FBF0-494C-B02F-78155080C450}"/>
              </a:ext>
            </a:extLst>
          </p:cNvPr>
          <p:cNvSpPr txBox="1"/>
          <p:nvPr/>
        </p:nvSpPr>
        <p:spPr>
          <a:xfrm>
            <a:off x="1352697" y="1903696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肉じゃが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61D022-C053-48B0-8B2F-4C2C21E0E0C4}"/>
              </a:ext>
            </a:extLst>
          </p:cNvPr>
          <p:cNvSpPr txBox="1"/>
          <p:nvPr/>
        </p:nvSpPr>
        <p:spPr>
          <a:xfrm>
            <a:off x="4409136" y="190369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C67C357-E482-4E9E-A5E9-42ECA4D3C7F2}"/>
              </a:ext>
            </a:extLst>
          </p:cNvPr>
          <p:cNvSpPr txBox="1"/>
          <p:nvPr/>
        </p:nvSpPr>
        <p:spPr>
          <a:xfrm>
            <a:off x="4409136" y="230380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2127CA4-A221-4F90-A4B5-7150C9FDB844}"/>
              </a:ext>
            </a:extLst>
          </p:cNvPr>
          <p:cNvSpPr txBox="1"/>
          <p:nvPr/>
        </p:nvSpPr>
        <p:spPr>
          <a:xfrm>
            <a:off x="7042166" y="1903696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0F6D082-8FCB-4B50-9FBA-F23EF5C867F4}"/>
              </a:ext>
            </a:extLst>
          </p:cNvPr>
          <p:cNvSpPr txBox="1"/>
          <p:nvPr/>
        </p:nvSpPr>
        <p:spPr>
          <a:xfrm>
            <a:off x="7042165" y="2312424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97F5AD1-D56A-4329-B504-65F12FB32FB3}"/>
              </a:ext>
            </a:extLst>
          </p:cNvPr>
          <p:cNvSpPr txBox="1"/>
          <p:nvPr/>
        </p:nvSpPr>
        <p:spPr>
          <a:xfrm>
            <a:off x="9587432" y="1958481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8B0EBD5-BFEE-4784-B436-F87290FE0473}"/>
              </a:ext>
            </a:extLst>
          </p:cNvPr>
          <p:cNvSpPr/>
          <p:nvPr/>
        </p:nvSpPr>
        <p:spPr>
          <a:xfrm>
            <a:off x="9686925" y="1999984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1C5260A7-0296-42F1-9078-9F8CCCB275D3}"/>
              </a:ext>
            </a:extLst>
          </p:cNvPr>
          <p:cNvSpPr txBox="1"/>
          <p:nvPr/>
        </p:nvSpPr>
        <p:spPr>
          <a:xfrm>
            <a:off x="1352697" y="2961366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86B1D10A-41F7-465D-A62A-99452A4C31E1}"/>
              </a:ext>
            </a:extLst>
          </p:cNvPr>
          <p:cNvSpPr txBox="1"/>
          <p:nvPr/>
        </p:nvSpPr>
        <p:spPr>
          <a:xfrm>
            <a:off x="4409136" y="296136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772C5EBE-6CD6-47E4-A299-745C5C60FE64}"/>
              </a:ext>
            </a:extLst>
          </p:cNvPr>
          <p:cNvSpPr txBox="1"/>
          <p:nvPr/>
        </p:nvSpPr>
        <p:spPr>
          <a:xfrm>
            <a:off x="4409136" y="3361476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32A758A-F759-49EF-8CE1-CB309973ACC7}"/>
              </a:ext>
            </a:extLst>
          </p:cNvPr>
          <p:cNvSpPr txBox="1"/>
          <p:nvPr/>
        </p:nvSpPr>
        <p:spPr>
          <a:xfrm>
            <a:off x="7042166" y="2961366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7548E38-4E6B-46AE-A8A8-D6439286A521}"/>
              </a:ext>
            </a:extLst>
          </p:cNvPr>
          <p:cNvSpPr txBox="1"/>
          <p:nvPr/>
        </p:nvSpPr>
        <p:spPr>
          <a:xfrm>
            <a:off x="7042165" y="3370094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7C8AD14-6919-4EB1-BCB8-767053A61968}"/>
              </a:ext>
            </a:extLst>
          </p:cNvPr>
          <p:cNvSpPr txBox="1"/>
          <p:nvPr/>
        </p:nvSpPr>
        <p:spPr>
          <a:xfrm>
            <a:off x="9587432" y="3016151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89B846A0-7D94-4E01-9E14-D64F7669F19D}"/>
              </a:ext>
            </a:extLst>
          </p:cNvPr>
          <p:cNvSpPr/>
          <p:nvPr/>
        </p:nvSpPr>
        <p:spPr>
          <a:xfrm>
            <a:off x="9686925" y="3057654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D87FDFC5-B7D8-4EF5-A22D-CBC682AB8984}"/>
              </a:ext>
            </a:extLst>
          </p:cNvPr>
          <p:cNvSpPr txBox="1"/>
          <p:nvPr/>
        </p:nvSpPr>
        <p:spPr>
          <a:xfrm>
            <a:off x="1352697" y="3980335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153F8834-4509-4A19-812C-D9008A246D4F}"/>
              </a:ext>
            </a:extLst>
          </p:cNvPr>
          <p:cNvSpPr txBox="1"/>
          <p:nvPr/>
        </p:nvSpPr>
        <p:spPr>
          <a:xfrm>
            <a:off x="4409136" y="3980335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7942DDE2-C256-4276-91BC-6733B2EF5D3A}"/>
              </a:ext>
            </a:extLst>
          </p:cNvPr>
          <p:cNvSpPr txBox="1"/>
          <p:nvPr/>
        </p:nvSpPr>
        <p:spPr>
          <a:xfrm>
            <a:off x="4409136" y="4380445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E4D78297-FA74-4ACC-BEB7-332BC1BEA196}"/>
              </a:ext>
            </a:extLst>
          </p:cNvPr>
          <p:cNvSpPr txBox="1"/>
          <p:nvPr/>
        </p:nvSpPr>
        <p:spPr>
          <a:xfrm>
            <a:off x="7042166" y="3980335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4737F3D-4747-457B-B322-17674341322E}"/>
              </a:ext>
            </a:extLst>
          </p:cNvPr>
          <p:cNvSpPr txBox="1"/>
          <p:nvPr/>
        </p:nvSpPr>
        <p:spPr>
          <a:xfrm>
            <a:off x="7042165" y="4389063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A0637DD-58D9-4909-89FD-CD5549AAE55A}"/>
              </a:ext>
            </a:extLst>
          </p:cNvPr>
          <p:cNvSpPr txBox="1"/>
          <p:nvPr/>
        </p:nvSpPr>
        <p:spPr>
          <a:xfrm>
            <a:off x="9587432" y="4035120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E8F8ACA4-1AB5-461A-8B3F-60D7198DCE80}"/>
              </a:ext>
            </a:extLst>
          </p:cNvPr>
          <p:cNvSpPr/>
          <p:nvPr/>
        </p:nvSpPr>
        <p:spPr>
          <a:xfrm>
            <a:off x="9686925" y="4076623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D85F827-68D6-49D6-9D2D-0B8C2E7E4546}"/>
              </a:ext>
            </a:extLst>
          </p:cNvPr>
          <p:cNvSpPr txBox="1"/>
          <p:nvPr/>
        </p:nvSpPr>
        <p:spPr>
          <a:xfrm>
            <a:off x="1352697" y="4996011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hoge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1CD503B-8229-426E-A4B2-21F715801FDF}"/>
              </a:ext>
            </a:extLst>
          </p:cNvPr>
          <p:cNvSpPr txBox="1"/>
          <p:nvPr/>
        </p:nvSpPr>
        <p:spPr>
          <a:xfrm>
            <a:off x="4409136" y="4996011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CEF50F10-8716-4EB8-9A74-7248AC6546FF}"/>
              </a:ext>
            </a:extLst>
          </p:cNvPr>
          <p:cNvSpPr txBox="1"/>
          <p:nvPr/>
        </p:nvSpPr>
        <p:spPr>
          <a:xfrm>
            <a:off x="4409136" y="5396121"/>
            <a:ext cx="74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468978F9-04BC-4FB2-BFEF-059E77BFB33C}"/>
              </a:ext>
            </a:extLst>
          </p:cNvPr>
          <p:cNvSpPr txBox="1"/>
          <p:nvPr/>
        </p:nvSpPr>
        <p:spPr>
          <a:xfrm>
            <a:off x="7042166" y="4996011"/>
            <a:ext cx="187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8037F73-229E-4CD1-8CF5-DC6EA587BE25}"/>
              </a:ext>
            </a:extLst>
          </p:cNvPr>
          <p:cNvSpPr txBox="1"/>
          <p:nvPr/>
        </p:nvSpPr>
        <p:spPr>
          <a:xfrm>
            <a:off x="7042165" y="5404739"/>
            <a:ext cx="223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0078919-C277-4065-AAB0-2E113518620D}"/>
              </a:ext>
            </a:extLst>
          </p:cNvPr>
          <p:cNvSpPr txBox="1"/>
          <p:nvPr/>
        </p:nvSpPr>
        <p:spPr>
          <a:xfrm>
            <a:off x="9587432" y="5050796"/>
            <a:ext cx="14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追加</a:t>
            </a:r>
            <a:endParaRPr kumimoji="1" lang="en-US" altLang="ja-JP" sz="2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CC48AC53-B590-4D93-B07A-BBC6C1AFCDF9}"/>
              </a:ext>
            </a:extLst>
          </p:cNvPr>
          <p:cNvSpPr/>
          <p:nvPr/>
        </p:nvSpPr>
        <p:spPr>
          <a:xfrm>
            <a:off x="9686925" y="5092299"/>
            <a:ext cx="1238250" cy="611598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17E70682-4054-402A-8C81-21290A1C3CBB}"/>
              </a:ext>
            </a:extLst>
          </p:cNvPr>
          <p:cNvSpPr txBox="1"/>
          <p:nvPr/>
        </p:nvSpPr>
        <p:spPr>
          <a:xfrm>
            <a:off x="517526" y="6368119"/>
            <a:ext cx="56641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ブックマークに登録してある料理を表示</a:t>
            </a:r>
          </a:p>
        </p:txBody>
      </p:sp>
    </p:spTree>
    <p:extLst>
      <p:ext uri="{BB962C8B-B14F-4D97-AF65-F5344CB8AC3E}">
        <p14:creationId xmlns:p14="http://schemas.microsoft.com/office/powerpoint/2010/main" val="158856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1293303" y="2767280"/>
            <a:ext cx="960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※ </a:t>
            </a:r>
            <a:r>
              <a:rPr kumimoji="1" lang="ja-JP" altLang="en-US" sz="4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画面は開発中のものです。</a:t>
            </a:r>
            <a:endParaRPr kumimoji="1" lang="en-US" altLang="ja-JP" sz="40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4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画面は予告なく変更される場合があります。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40716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711355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実装予定機能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985164" y="2710444"/>
            <a:ext cx="73199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・ランダム献立提案機能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・ランダム一週間献立提案機能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・食材からの提案機能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・旬の食材からの提案機能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・ブックマーク表示機能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967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711355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コンセプト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985164" y="2710444"/>
            <a:ext cx="10349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ペルソナ</a:t>
            </a:r>
            <a:r>
              <a:rPr kumimoji="1" lang="en-US" altLang="ja-JP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主婦・主夫→献立提案ソフトウェア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6A6F54-B11B-42AC-B432-B22272D5B231}"/>
              </a:ext>
            </a:extLst>
          </p:cNvPr>
          <p:cNvSpPr txBox="1"/>
          <p:nvPr/>
        </p:nvSpPr>
        <p:spPr>
          <a:xfrm>
            <a:off x="985165" y="3610115"/>
            <a:ext cx="5110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・作る料理を悩まなくて済む</a:t>
            </a:r>
            <a:endParaRPr kumimoji="1" lang="en-US" altLang="ja-JP" sz="3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144A10-C99A-42D0-9365-3DDC664FA038}"/>
              </a:ext>
            </a:extLst>
          </p:cNvPr>
          <p:cNvSpPr txBox="1"/>
          <p:nvPr/>
        </p:nvSpPr>
        <p:spPr>
          <a:xfrm>
            <a:off x="985164" y="4164113"/>
            <a:ext cx="6482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・利用したい食材を消費できる</a:t>
            </a:r>
            <a:endParaRPr kumimoji="1" lang="en-US" altLang="ja-JP" sz="3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F3137B-D4AD-425A-BCD6-60C83E6BF414}"/>
              </a:ext>
            </a:extLst>
          </p:cNvPr>
          <p:cNvSpPr txBox="1"/>
          <p:nvPr/>
        </p:nvSpPr>
        <p:spPr>
          <a:xfrm>
            <a:off x="985163" y="4718111"/>
            <a:ext cx="8734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・確保できる時間や価格などから料理を絞り込める</a:t>
            </a:r>
            <a:endParaRPr kumimoji="1" lang="en-US" altLang="ja-JP" sz="3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029D5F-E7D9-4718-A405-6FB3CCDD7A0F}"/>
              </a:ext>
            </a:extLst>
          </p:cNvPr>
          <p:cNvSpPr txBox="1"/>
          <p:nvPr/>
        </p:nvSpPr>
        <p:spPr>
          <a:xfrm>
            <a:off x="985163" y="5272109"/>
            <a:ext cx="6482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・様々な人向けの絞り込みプリセット</a:t>
            </a:r>
            <a:endParaRPr kumimoji="1" lang="en-US" altLang="ja-JP" sz="3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51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711355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想定ユーザー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985164" y="2710444"/>
            <a:ext cx="103651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・毎日の献立に悩んでいる方々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・選択肢にない新たな献立を開拓したい方々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・夕食のコストを管理したい方々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・カロリー制限・栄養管理をしたい方々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・夕食何が良い？と聞かれて毎回困る方々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177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128380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タスク管理表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DEE14D1D-9195-4F6D-9BC8-C5B368C28D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167872"/>
              </p:ext>
            </p:extLst>
          </p:nvPr>
        </p:nvGraphicFramePr>
        <p:xfrm>
          <a:off x="351097" y="1528763"/>
          <a:ext cx="11489806" cy="510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Worksheet" r:id="rId3" imgW="14887696" imgH="6610363" progId="Excel.Sheet.12">
                  <p:embed/>
                </p:oleObj>
              </mc:Choice>
              <mc:Fallback>
                <p:oleObj name="Worksheet" r:id="rId3" imgW="14887696" imgH="66103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097" y="1528763"/>
                        <a:ext cx="11489806" cy="5100845"/>
                      </a:xfrm>
                      <a:prstGeom prst="rect">
                        <a:avLst/>
                      </a:prstGeom>
                      <a:solidFill>
                        <a:srgbClr val="FAFAFA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49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4" y="182849"/>
            <a:ext cx="3381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画面遷移図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8" y="1035844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D0F2A59-5042-436F-AB4D-89438CBF9021}"/>
              </a:ext>
            </a:extLst>
          </p:cNvPr>
          <p:cNvSpPr/>
          <p:nvPr/>
        </p:nvSpPr>
        <p:spPr>
          <a:xfrm>
            <a:off x="1057013" y="3070450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1DEE485-4058-4981-8E4F-57E1E35B8EEB}"/>
              </a:ext>
            </a:extLst>
          </p:cNvPr>
          <p:cNvSpPr txBox="1"/>
          <p:nvPr/>
        </p:nvSpPr>
        <p:spPr>
          <a:xfrm>
            <a:off x="1300075" y="3499569"/>
            <a:ext cx="77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E79695B-1919-4350-A910-140D2AC8499B}"/>
              </a:ext>
            </a:extLst>
          </p:cNvPr>
          <p:cNvSpPr/>
          <p:nvPr/>
        </p:nvSpPr>
        <p:spPr>
          <a:xfrm>
            <a:off x="3456264" y="3070450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AFF6355-F2E0-4A8A-83AB-1A8FF4FC969A}"/>
              </a:ext>
            </a:extLst>
          </p:cNvPr>
          <p:cNvSpPr txBox="1"/>
          <p:nvPr/>
        </p:nvSpPr>
        <p:spPr>
          <a:xfrm>
            <a:off x="3493905" y="3191792"/>
            <a:ext cx="1183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BCF9E57-0957-4353-8C6A-ABF67D339520}"/>
              </a:ext>
            </a:extLst>
          </p:cNvPr>
          <p:cNvSpPr/>
          <p:nvPr/>
        </p:nvSpPr>
        <p:spPr>
          <a:xfrm>
            <a:off x="3456264" y="1361606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9E385F5-F453-4922-810D-F71F8EFCB384}"/>
              </a:ext>
            </a:extLst>
          </p:cNvPr>
          <p:cNvSpPr txBox="1"/>
          <p:nvPr/>
        </p:nvSpPr>
        <p:spPr>
          <a:xfrm>
            <a:off x="3493905" y="1678589"/>
            <a:ext cx="118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18C3C2F-5524-4D25-9B10-0291DD6A6B36}"/>
              </a:ext>
            </a:extLst>
          </p:cNvPr>
          <p:cNvSpPr/>
          <p:nvPr/>
        </p:nvSpPr>
        <p:spPr>
          <a:xfrm>
            <a:off x="3456264" y="4779295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CB6317D-EEB4-454F-864F-BD5009ED0D39}"/>
              </a:ext>
            </a:extLst>
          </p:cNvPr>
          <p:cNvSpPr txBox="1"/>
          <p:nvPr/>
        </p:nvSpPr>
        <p:spPr>
          <a:xfrm>
            <a:off x="3493905" y="5054526"/>
            <a:ext cx="118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ブックマーク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4C8812C-9411-4C34-A520-A0049F1D7648}"/>
              </a:ext>
            </a:extLst>
          </p:cNvPr>
          <p:cNvSpPr/>
          <p:nvPr/>
        </p:nvSpPr>
        <p:spPr>
          <a:xfrm>
            <a:off x="5009625" y="2129085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731E72-A8BB-4F91-98CC-71FCAC41C656}"/>
              </a:ext>
            </a:extLst>
          </p:cNvPr>
          <p:cNvSpPr txBox="1"/>
          <p:nvPr/>
        </p:nvSpPr>
        <p:spPr>
          <a:xfrm>
            <a:off x="5047266" y="2446068"/>
            <a:ext cx="118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食材から提案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8A98797-E9A4-452F-81C2-214AEE46521F}"/>
              </a:ext>
            </a:extLst>
          </p:cNvPr>
          <p:cNvSpPr/>
          <p:nvPr/>
        </p:nvSpPr>
        <p:spPr>
          <a:xfrm>
            <a:off x="5047266" y="3899679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FC5B613-E7E5-4337-8A79-2D26E9BACFF9}"/>
              </a:ext>
            </a:extLst>
          </p:cNvPr>
          <p:cNvSpPr txBox="1"/>
          <p:nvPr/>
        </p:nvSpPr>
        <p:spPr>
          <a:xfrm>
            <a:off x="5084907" y="4083795"/>
            <a:ext cx="1183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旬の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食材から提案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7069402-E120-471C-9046-50848CD5CC6A}"/>
              </a:ext>
            </a:extLst>
          </p:cNvPr>
          <p:cNvSpPr/>
          <p:nvPr/>
        </p:nvSpPr>
        <p:spPr>
          <a:xfrm>
            <a:off x="7371235" y="3070450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AC4607C-2D9C-4EE8-A8E3-5B922C891F77}"/>
              </a:ext>
            </a:extLst>
          </p:cNvPr>
          <p:cNvSpPr txBox="1"/>
          <p:nvPr/>
        </p:nvSpPr>
        <p:spPr>
          <a:xfrm>
            <a:off x="7495212" y="3482905"/>
            <a:ext cx="101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C5A74C3-F1B3-4B48-A3D4-86D4EA363E36}"/>
              </a:ext>
            </a:extLst>
          </p:cNvPr>
          <p:cNvSpPr txBox="1"/>
          <p:nvPr/>
        </p:nvSpPr>
        <p:spPr>
          <a:xfrm>
            <a:off x="8505604" y="1763227"/>
            <a:ext cx="29929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各機能ページに設定が必要な場合ページ内で設定画面表示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B970ED0-D53D-4237-A0C1-E732FF0040F1}"/>
              </a:ext>
            </a:extLst>
          </p:cNvPr>
          <p:cNvSpPr txBox="1"/>
          <p:nvPr/>
        </p:nvSpPr>
        <p:spPr>
          <a:xfrm>
            <a:off x="8543246" y="4389526"/>
            <a:ext cx="29929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すべてのページに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en-US" altLang="ja-JP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ボタン設置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26C002F-FFEF-4BA7-B9D0-3D09BA55DB9D}"/>
              </a:ext>
            </a:extLst>
          </p:cNvPr>
          <p:cNvCxnSpPr/>
          <p:nvPr/>
        </p:nvCxnSpPr>
        <p:spPr>
          <a:xfrm>
            <a:off x="2428284" y="3674182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9D60F05-41B9-47BE-A3C1-4C93CDEE9526}"/>
              </a:ext>
            </a:extLst>
          </p:cNvPr>
          <p:cNvCxnSpPr>
            <a:cxnSpLocks/>
          </p:cNvCxnSpPr>
          <p:nvPr/>
        </p:nvCxnSpPr>
        <p:spPr>
          <a:xfrm rot="2700000">
            <a:off x="2428285" y="4591627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37B502F-3544-428D-B135-13BFA53CBB11}"/>
              </a:ext>
            </a:extLst>
          </p:cNvPr>
          <p:cNvCxnSpPr>
            <a:cxnSpLocks/>
          </p:cNvCxnSpPr>
          <p:nvPr/>
        </p:nvCxnSpPr>
        <p:spPr>
          <a:xfrm rot="-2700000">
            <a:off x="2428284" y="2719395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B9CB785-C387-4E8F-977B-C8232FAE6A46}"/>
              </a:ext>
            </a:extLst>
          </p:cNvPr>
          <p:cNvCxnSpPr/>
          <p:nvPr/>
        </p:nvCxnSpPr>
        <p:spPr>
          <a:xfrm>
            <a:off x="3042311" y="2841993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5B0A5E4-5F4F-4833-82D4-73FF532A1BD2}"/>
              </a:ext>
            </a:extLst>
          </p:cNvPr>
          <p:cNvCxnSpPr/>
          <p:nvPr/>
        </p:nvCxnSpPr>
        <p:spPr>
          <a:xfrm>
            <a:off x="3042311" y="4528853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60D4299-322C-441C-8E26-F1060CD26B53}"/>
              </a:ext>
            </a:extLst>
          </p:cNvPr>
          <p:cNvCxnSpPr/>
          <p:nvPr/>
        </p:nvCxnSpPr>
        <p:spPr>
          <a:xfrm>
            <a:off x="5154356" y="1707532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BF3EBC8-EEA9-49CC-894A-D97CFA0367A3}"/>
              </a:ext>
            </a:extLst>
          </p:cNvPr>
          <p:cNvCxnSpPr/>
          <p:nvPr/>
        </p:nvCxnSpPr>
        <p:spPr>
          <a:xfrm>
            <a:off x="5205618" y="5542932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599783F-5AF1-4BB6-A84D-9052A18BCD1F}"/>
              </a:ext>
            </a:extLst>
          </p:cNvPr>
          <p:cNvCxnSpPr/>
          <p:nvPr/>
        </p:nvCxnSpPr>
        <p:spPr>
          <a:xfrm>
            <a:off x="5205618" y="3682341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DDCA022-5BB4-40C1-86F9-457AE7CA8FF3}"/>
              </a:ext>
            </a:extLst>
          </p:cNvPr>
          <p:cNvCxnSpPr>
            <a:cxnSpLocks/>
          </p:cNvCxnSpPr>
          <p:nvPr/>
        </p:nvCxnSpPr>
        <p:spPr>
          <a:xfrm rot="2700000">
            <a:off x="6425086" y="2619953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64D3E15-767E-42EC-9E8A-340509E4A7B3}"/>
              </a:ext>
            </a:extLst>
          </p:cNvPr>
          <p:cNvCxnSpPr>
            <a:cxnSpLocks/>
          </p:cNvCxnSpPr>
          <p:nvPr/>
        </p:nvCxnSpPr>
        <p:spPr>
          <a:xfrm rot="18900000">
            <a:off x="6391949" y="4570604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3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7099" y="182849"/>
            <a:ext cx="27042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322559" y="1282559"/>
            <a:ext cx="60600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献立を決めるのに大いに役立つツール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35E3E4F-9DC4-4A64-AC4E-80664710D7BB}"/>
              </a:ext>
            </a:extLst>
          </p:cNvPr>
          <p:cNvSpPr txBox="1"/>
          <p:nvPr/>
        </p:nvSpPr>
        <p:spPr>
          <a:xfrm>
            <a:off x="1618638" y="1833794"/>
            <a:ext cx="5231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ランダム献立提案機能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B67229-4EF9-4780-9C90-B76B1744FBF8}"/>
              </a:ext>
            </a:extLst>
          </p:cNvPr>
          <p:cNvSpPr txBox="1"/>
          <p:nvPr/>
        </p:nvSpPr>
        <p:spPr>
          <a:xfrm>
            <a:off x="1618638" y="2677289"/>
            <a:ext cx="6731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ランダム一週間献立提案機能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3C9164-C357-471A-9DD5-3DD6F9EB1F5D}"/>
              </a:ext>
            </a:extLst>
          </p:cNvPr>
          <p:cNvSpPr txBox="1"/>
          <p:nvPr/>
        </p:nvSpPr>
        <p:spPr>
          <a:xfrm>
            <a:off x="1618638" y="3593447"/>
            <a:ext cx="4744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食材からの提案機能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B4664B-63C1-42DD-9E58-0A1CFAF548B3}"/>
              </a:ext>
            </a:extLst>
          </p:cNvPr>
          <p:cNvSpPr txBox="1"/>
          <p:nvPr/>
        </p:nvSpPr>
        <p:spPr>
          <a:xfrm>
            <a:off x="1618638" y="4509605"/>
            <a:ext cx="57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旬の食材からの提案機能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FFA164-A762-4FF8-BB45-89F090BD6F15}"/>
              </a:ext>
            </a:extLst>
          </p:cNvPr>
          <p:cNvSpPr txBox="1"/>
          <p:nvPr/>
        </p:nvSpPr>
        <p:spPr>
          <a:xfrm>
            <a:off x="1618638" y="5425763"/>
            <a:ext cx="503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ブックマーク表示機能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pic>
        <p:nvPicPr>
          <p:cNvPr id="18" name="図 17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C6C5414F-DFC8-449B-8AE4-B10089CC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476" y="4055914"/>
            <a:ext cx="1627172" cy="1990424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C7EBB51-66EB-4981-A536-2C58049DD01B}"/>
              </a:ext>
            </a:extLst>
          </p:cNvPr>
          <p:cNvSpPr/>
          <p:nvPr/>
        </p:nvSpPr>
        <p:spPr>
          <a:xfrm>
            <a:off x="1744910" y="1881727"/>
            <a:ext cx="4998790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" name="図 19" descr="ケーキ, テーブル, 座る, 小さい が含まれている画像&#10;&#10;自動的に生成された説明">
            <a:extLst>
              <a:ext uri="{FF2B5EF4-FFF2-40B4-BE49-F238E27FC236}">
                <a16:creationId xmlns:a16="http://schemas.microsoft.com/office/drawing/2014/main" id="{0A7785DF-D40B-4A54-B9F1-64AF1ED6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010" y="3534862"/>
            <a:ext cx="1708500" cy="2089909"/>
          </a:xfrm>
          <a:prstGeom prst="rect">
            <a:avLst/>
          </a:prstGeom>
        </p:spPr>
      </p:pic>
      <p:pic>
        <p:nvPicPr>
          <p:cNvPr id="22" name="図 21" descr="テーブル, ケーキ が含まれている画像&#10;&#10;自動的に生成された説明">
            <a:extLst>
              <a:ext uri="{FF2B5EF4-FFF2-40B4-BE49-F238E27FC236}">
                <a16:creationId xmlns:a16="http://schemas.microsoft.com/office/drawing/2014/main" id="{DED8D568-B00B-41F0-A34E-357DE6455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914" y="1733694"/>
            <a:ext cx="1927462" cy="1927462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D1D3971-B93D-43B5-BAC1-ADB197CBB6D3}"/>
              </a:ext>
            </a:extLst>
          </p:cNvPr>
          <p:cNvSpPr/>
          <p:nvPr/>
        </p:nvSpPr>
        <p:spPr>
          <a:xfrm>
            <a:off x="1744910" y="2730344"/>
            <a:ext cx="6533228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C004AB-CF30-426E-971B-58BC38F6DED6}"/>
              </a:ext>
            </a:extLst>
          </p:cNvPr>
          <p:cNvSpPr/>
          <p:nvPr/>
        </p:nvSpPr>
        <p:spPr>
          <a:xfrm>
            <a:off x="1744910" y="3648648"/>
            <a:ext cx="4509204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4B32812-E8EB-4A3C-A334-9B553992927E}"/>
              </a:ext>
            </a:extLst>
          </p:cNvPr>
          <p:cNvSpPr/>
          <p:nvPr/>
        </p:nvSpPr>
        <p:spPr>
          <a:xfrm>
            <a:off x="1716881" y="4579817"/>
            <a:ext cx="5491595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01B4555-C776-4C27-855B-40576D9AF6CB}"/>
              </a:ext>
            </a:extLst>
          </p:cNvPr>
          <p:cNvSpPr/>
          <p:nvPr/>
        </p:nvSpPr>
        <p:spPr>
          <a:xfrm>
            <a:off x="1716880" y="5481622"/>
            <a:ext cx="4836320" cy="564716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05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4" y="140107"/>
            <a:ext cx="101718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50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3989471" y="1182801"/>
            <a:ext cx="32705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ランダム献立提案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  <a:p>
            <a:pPr algn="ctr"/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–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絞り込み条件設定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911171-B495-4A7F-9343-5254DFAB9E00}"/>
              </a:ext>
            </a:extLst>
          </p:cNvPr>
          <p:cNvSpPr txBox="1"/>
          <p:nvPr/>
        </p:nvSpPr>
        <p:spPr>
          <a:xfrm>
            <a:off x="3777713" y="5749713"/>
            <a:ext cx="1319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リセット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A60D73-D6B4-4008-AA75-3266C7A9E8EE}"/>
              </a:ext>
            </a:extLst>
          </p:cNvPr>
          <p:cNvSpPr txBox="1"/>
          <p:nvPr/>
        </p:nvSpPr>
        <p:spPr>
          <a:xfrm>
            <a:off x="7094680" y="5774686"/>
            <a:ext cx="8580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決定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CB75375-3CB0-4CF9-9748-E6A42E8B4B22}"/>
              </a:ext>
            </a:extLst>
          </p:cNvPr>
          <p:cNvSpPr/>
          <p:nvPr/>
        </p:nvSpPr>
        <p:spPr>
          <a:xfrm>
            <a:off x="7164197" y="5813378"/>
            <a:ext cx="696287" cy="344142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752827-FBD3-4E02-8687-00CA26F0B921}"/>
              </a:ext>
            </a:extLst>
          </p:cNvPr>
          <p:cNvSpPr/>
          <p:nvPr/>
        </p:nvSpPr>
        <p:spPr>
          <a:xfrm>
            <a:off x="3877111" y="5809087"/>
            <a:ext cx="1105950" cy="344142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3EE00B-7F15-48E6-AB88-E72FA6299A7C}"/>
              </a:ext>
            </a:extLst>
          </p:cNvPr>
          <p:cNvSpPr txBox="1"/>
          <p:nvPr/>
        </p:nvSpPr>
        <p:spPr>
          <a:xfrm>
            <a:off x="1708255" y="2131952"/>
            <a:ext cx="2617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ジャンル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EB05D4-1CBB-4F2E-BECF-10693EFA2E0F}"/>
              </a:ext>
            </a:extLst>
          </p:cNvPr>
          <p:cNvSpPr txBox="1"/>
          <p:nvPr/>
        </p:nvSpPr>
        <p:spPr>
          <a:xfrm>
            <a:off x="7180758" y="2133100"/>
            <a:ext cx="30204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調理法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選択なし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852856-9AD7-4560-A96F-89390ACC4887}"/>
              </a:ext>
            </a:extLst>
          </p:cNvPr>
          <p:cNvSpPr txBox="1"/>
          <p:nvPr/>
        </p:nvSpPr>
        <p:spPr>
          <a:xfrm>
            <a:off x="1708255" y="3431415"/>
            <a:ext cx="3916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2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人前価格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:700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円以下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ABCD6E0-167A-42A2-83E9-E8C3007B2294}"/>
              </a:ext>
            </a:extLst>
          </p:cNvPr>
          <p:cNvSpPr txBox="1"/>
          <p:nvPr/>
        </p:nvSpPr>
        <p:spPr>
          <a:xfrm>
            <a:off x="7144600" y="3424154"/>
            <a:ext cx="41863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料理所要時間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選択なし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E983693-15C9-49E5-8BB4-B840C3971F37}"/>
              </a:ext>
            </a:extLst>
          </p:cNvPr>
          <p:cNvSpPr txBox="1"/>
          <p:nvPr/>
        </p:nvSpPr>
        <p:spPr>
          <a:xfrm>
            <a:off x="4474706" y="4562714"/>
            <a:ext cx="3270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選択なし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70CE092-31C5-4996-A53D-5D38DAEE2E5F}"/>
              </a:ext>
            </a:extLst>
          </p:cNvPr>
          <p:cNvSpPr txBox="1"/>
          <p:nvPr/>
        </p:nvSpPr>
        <p:spPr>
          <a:xfrm>
            <a:off x="678021" y="6370157"/>
            <a:ext cx="80129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絞り込み条件はドロップダウンリスト等によって選択する</a:t>
            </a:r>
          </a:p>
        </p:txBody>
      </p:sp>
    </p:spTree>
    <p:extLst>
      <p:ext uri="{BB962C8B-B14F-4D97-AF65-F5344CB8AC3E}">
        <p14:creationId xmlns:p14="http://schemas.microsoft.com/office/powerpoint/2010/main" val="149391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3" y="182849"/>
            <a:ext cx="102385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各機能画面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ランダム献立提案機能</a:t>
            </a:r>
            <a:r>
              <a:rPr kumimoji="1" lang="en-US" altLang="ja-JP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9" y="1044623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66FFE6-B878-4421-96D7-BEE9527CBF5B}"/>
              </a:ext>
            </a:extLst>
          </p:cNvPr>
          <p:cNvSpPr txBox="1"/>
          <p:nvPr/>
        </p:nvSpPr>
        <p:spPr>
          <a:xfrm>
            <a:off x="4462203" y="1282559"/>
            <a:ext cx="32675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ランダム献立提案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(</a:t>
            </a:r>
            <a:r>
              <a:rPr kumimoji="1" lang="ja-JP" altLang="en-US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仮</a:t>
            </a:r>
            <a:r>
              <a:rPr kumimoji="1" lang="en-US" altLang="ja-JP" sz="2500" dirty="0">
                <a:ln w="3175">
                  <a:solidFill>
                    <a:srgbClr val="8BC34A"/>
                  </a:solidFill>
                </a:ln>
                <a:solidFill>
                  <a:srgbClr val="607D8B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)</a:t>
            </a:r>
            <a:endParaRPr kumimoji="1" lang="ja-JP" altLang="en-US" sz="2500" dirty="0">
              <a:ln w="3175">
                <a:solidFill>
                  <a:srgbClr val="8BC34A"/>
                </a:solidFill>
              </a:ln>
              <a:solidFill>
                <a:srgbClr val="607D8B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D4E858-DB97-42DE-89BF-663C9220A407}"/>
              </a:ext>
            </a:extLst>
          </p:cNvPr>
          <p:cNvSpPr txBox="1"/>
          <p:nvPr/>
        </p:nvSpPr>
        <p:spPr>
          <a:xfrm>
            <a:off x="1493322" y="1834917"/>
            <a:ext cx="231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肉じゃが</a:t>
            </a:r>
            <a:endParaRPr kumimoji="1" lang="en-US" altLang="ja-JP" sz="4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77CA5B-BD22-40A9-8E20-3A99EFEECA9E}"/>
              </a:ext>
            </a:extLst>
          </p:cNvPr>
          <p:cNvSpPr txBox="1"/>
          <p:nvPr/>
        </p:nvSpPr>
        <p:spPr>
          <a:xfrm>
            <a:off x="1970976" y="2621387"/>
            <a:ext cx="1110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和食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6962A30-AB5D-4567-9904-8E3F5019D95B}"/>
              </a:ext>
            </a:extLst>
          </p:cNvPr>
          <p:cNvSpPr txBox="1"/>
          <p:nvPr/>
        </p:nvSpPr>
        <p:spPr>
          <a:xfrm>
            <a:off x="3322559" y="2621387"/>
            <a:ext cx="1110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煮物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9A25104-FB9B-4ED4-A5C5-C2F80B1AC269}"/>
              </a:ext>
            </a:extLst>
          </p:cNvPr>
          <p:cNvSpPr txBox="1"/>
          <p:nvPr/>
        </p:nvSpPr>
        <p:spPr>
          <a:xfrm>
            <a:off x="4674142" y="2618107"/>
            <a:ext cx="326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2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人前価格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:580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円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47B1DD7-E787-4364-982A-51720046E9C4}"/>
              </a:ext>
            </a:extLst>
          </p:cNvPr>
          <p:cNvSpPr txBox="1"/>
          <p:nvPr/>
        </p:nvSpPr>
        <p:spPr>
          <a:xfrm>
            <a:off x="8086326" y="2618107"/>
            <a:ext cx="3267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所要時間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:40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分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53B6B1-3097-428B-A76F-CEFAA4EAB638}"/>
              </a:ext>
            </a:extLst>
          </p:cNvPr>
          <p:cNvSpPr txBox="1"/>
          <p:nvPr/>
        </p:nvSpPr>
        <p:spPr>
          <a:xfrm>
            <a:off x="8010408" y="3299336"/>
            <a:ext cx="3267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カロリー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:170kcal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タンパク質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:5.3g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脂質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7.3g</a:t>
            </a:r>
          </a:p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炭水化物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:19.3g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EDEF2C4-366D-4D93-9935-DF41B97A4E2A}"/>
              </a:ext>
            </a:extLst>
          </p:cNvPr>
          <p:cNvSpPr txBox="1"/>
          <p:nvPr/>
        </p:nvSpPr>
        <p:spPr>
          <a:xfrm>
            <a:off x="1970975" y="4884385"/>
            <a:ext cx="5970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n w="12700">
                  <a:solidFill>
                    <a:srgbClr val="607D8B"/>
                  </a:solidFill>
                </a:ln>
                <a:solidFill>
                  <a:srgbClr val="03A9F4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https://cookpad.com/search/%E8%82%89%E3%81%98%E3%82%83%E3%81%8C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911171-B495-4A7F-9343-5254DFAB9E00}"/>
              </a:ext>
            </a:extLst>
          </p:cNvPr>
          <p:cNvSpPr txBox="1"/>
          <p:nvPr/>
        </p:nvSpPr>
        <p:spPr>
          <a:xfrm>
            <a:off x="4846736" y="5749713"/>
            <a:ext cx="2697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お気に入りに追加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1193871-7A3E-4D21-BAC5-20BAA52578F5}"/>
              </a:ext>
            </a:extLst>
          </p:cNvPr>
          <p:cNvSpPr/>
          <p:nvPr/>
        </p:nvSpPr>
        <p:spPr>
          <a:xfrm>
            <a:off x="4933513" y="5806979"/>
            <a:ext cx="2524124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86C3096-5A58-4B02-BC84-0D4F7E2D9F3A}"/>
              </a:ext>
            </a:extLst>
          </p:cNvPr>
          <p:cNvSpPr txBox="1"/>
          <p:nvPr/>
        </p:nvSpPr>
        <p:spPr>
          <a:xfrm>
            <a:off x="869453" y="1182801"/>
            <a:ext cx="17499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D23A3B7-1E5F-47A3-B819-33266C6823D6}"/>
              </a:ext>
            </a:extLst>
          </p:cNvPr>
          <p:cNvSpPr/>
          <p:nvPr/>
        </p:nvSpPr>
        <p:spPr>
          <a:xfrm>
            <a:off x="940011" y="1265729"/>
            <a:ext cx="1536489" cy="311199"/>
          </a:xfrm>
          <a:prstGeom prst="rect">
            <a:avLst/>
          </a:prstGeom>
          <a:solidFill>
            <a:srgbClr val="8BC34A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C9DA54-B482-4C51-BC39-185E1FB5F3FA}"/>
              </a:ext>
            </a:extLst>
          </p:cNvPr>
          <p:cNvSpPr txBox="1"/>
          <p:nvPr/>
        </p:nvSpPr>
        <p:spPr>
          <a:xfrm>
            <a:off x="2139691" y="3328336"/>
            <a:ext cx="3476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食材：</a:t>
            </a:r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じゃがいも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にんじん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en-US" altLang="ja-JP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</a:t>
            </a:r>
            <a:r>
              <a:rPr kumimoji="1" lang="ja-JP" altLang="en-US" sz="3000" dirty="0">
                <a:ln w="1270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たまねぎ</a:t>
            </a:r>
            <a:endParaRPr kumimoji="1" lang="en-US" altLang="ja-JP" sz="3000" dirty="0">
              <a:ln w="1270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4812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0</TotalTime>
  <Words>751</Words>
  <Application>Microsoft Office PowerPoint</Application>
  <PresentationFormat>ワイド画面</PresentationFormat>
  <Paragraphs>211</Paragraphs>
  <Slides>16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07ラノベPOP</vt:lpstr>
      <vt:lpstr>けいふぉんと</vt:lpstr>
      <vt:lpstr>Arial</vt:lpstr>
      <vt:lpstr>Tw Cen MT</vt:lpstr>
      <vt:lpstr>回路</vt:lpstr>
      <vt:lpstr>Microsoft Excel 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2020-05-26T16:13:55Z</dcterms:created>
  <dcterms:modified xsi:type="dcterms:W3CDTF">2020-06-04T02:46:44Z</dcterms:modified>
</cp:coreProperties>
</file>