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59" r:id="rId6"/>
    <p:sldId id="272" r:id="rId7"/>
    <p:sldId id="273" r:id="rId8"/>
    <p:sldId id="274" r:id="rId9"/>
    <p:sldId id="261" r:id="rId10"/>
    <p:sldId id="277" r:id="rId11"/>
    <p:sldId id="266" r:id="rId12"/>
    <p:sldId id="260" r:id="rId13"/>
    <p:sldId id="262" r:id="rId14"/>
    <p:sldId id="275" r:id="rId15"/>
    <p:sldId id="263" r:id="rId16"/>
    <p:sldId id="269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2911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sz="4400" b="1" dirty="0"/>
              <a:t>OZDRAVI-G11-T4</a:t>
            </a:r>
            <a:r>
              <a:rPr lang="en-US" sz="1200" dirty="0"/>
              <a:t> </a:t>
            </a:r>
            <a:endParaRPr lang="hr-HR" dirty="0"/>
          </a:p>
        </p:txBody>
      </p:sp>
      <p:pic>
        <p:nvPicPr>
          <p:cNvPr id="4" name="Picture 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8FC39E91-2433-FD1E-CBDC-7531060C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96" y="3763246"/>
            <a:ext cx="5637402" cy="17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baze podataka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8" name="Content Placeholder 7" descr="A diagram of a computer&#10;&#10;Description automatically generated">
            <a:extLst>
              <a:ext uri="{FF2B5EF4-FFF2-40B4-BE49-F238E27FC236}">
                <a16:creationId xmlns:a16="http://schemas.microsoft.com/office/drawing/2014/main" id="{0BC8DC1E-31DD-5A05-4D5C-7C7113AC1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00802"/>
            <a:ext cx="7886700" cy="3719996"/>
          </a:xfrm>
        </p:spPr>
      </p:pic>
    </p:spTree>
    <p:extLst>
      <p:ext uri="{BB962C8B-B14F-4D97-AF65-F5344CB8AC3E}">
        <p14:creationId xmlns:p14="http://schemas.microsoft.com/office/powerpoint/2010/main" val="229588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hr-HR" sz="2400" b="1" dirty="0"/>
              <a:t>Za ispitivanje sustava koristio se </a:t>
            </a:r>
            <a:r>
              <a:rPr lang="hr-HR" sz="2400" b="1" dirty="0" err="1"/>
              <a:t>Selenium</a:t>
            </a:r>
            <a:r>
              <a:rPr lang="hr-HR" sz="2400" b="1" dirty="0"/>
              <a:t> IDE.</a:t>
            </a:r>
          </a:p>
          <a:p>
            <a:pPr marL="0" indent="0">
              <a:lnSpc>
                <a:spcPct val="100000"/>
              </a:lnSpc>
              <a:buNone/>
            </a:pPr>
            <a:endParaRPr lang="hr-HR" sz="2400" b="1" dirty="0"/>
          </a:p>
          <a:p>
            <a:pPr>
              <a:lnSpc>
                <a:spcPct val="100000"/>
              </a:lnSpc>
            </a:pPr>
            <a:r>
              <a:rPr lang="hr-HR" sz="2400" dirty="0"/>
              <a:t>Ispitane komponente sustava:</a:t>
            </a:r>
          </a:p>
          <a:p>
            <a:pPr lvl="1"/>
            <a:r>
              <a:rPr lang="hr-HR" sz="1800" dirty="0"/>
              <a:t>registracija u sustav</a:t>
            </a:r>
          </a:p>
          <a:p>
            <a:pPr lvl="1"/>
            <a:r>
              <a:rPr lang="hr-HR" sz="1800" dirty="0"/>
              <a:t>prijava u sustav</a:t>
            </a:r>
          </a:p>
          <a:p>
            <a:pPr lvl="1"/>
            <a:r>
              <a:rPr lang="hr-HR" sz="1800" dirty="0"/>
              <a:t>zakazivanje novog termina i slanje nalaza uz zahtjev za povratnu </a:t>
            </a:r>
            <a:r>
              <a:rPr lang="hr-HR" sz="1800" dirty="0" err="1"/>
              <a:t>infromaciju</a:t>
            </a:r>
            <a:endParaRPr lang="hr-HR" sz="1800" dirty="0"/>
          </a:p>
          <a:p>
            <a:pPr lvl="1"/>
            <a:r>
              <a:rPr lang="hr-HR" sz="1800" dirty="0"/>
              <a:t>pregled profila</a:t>
            </a:r>
          </a:p>
          <a:p>
            <a:pPr lvl="1"/>
            <a:r>
              <a:rPr lang="hr-HR" sz="1800" dirty="0"/>
              <a:t>rad bočnog izbornika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982CFD2-1D3F-9863-461F-F550DD517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3" y="4045386"/>
            <a:ext cx="5210845" cy="2364491"/>
          </a:xfrm>
          <a:prstGeom prst="rect">
            <a:avLst/>
          </a:prstGeom>
        </p:spPr>
      </p:pic>
      <p:pic>
        <p:nvPicPr>
          <p:cNvPr id="8" name="Picture 7" descr="A blue square with white text and a camera&#10;&#10;Description automatically generated">
            <a:extLst>
              <a:ext uri="{FF2B5EF4-FFF2-40B4-BE49-F238E27FC236}">
                <a16:creationId xmlns:a16="http://schemas.microsoft.com/office/drawing/2014/main" id="{AE719124-8D2D-F90E-A83B-6EE25699C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46" y="1438360"/>
            <a:ext cx="1705718" cy="1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5"/>
            <a:ext cx="7886700" cy="757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r-HR" sz="2400" b="1" dirty="0"/>
              <a:t>Korišteni programski jezici i tehnologije:</a:t>
            </a:r>
          </a:p>
          <a:p>
            <a:pPr marL="0" indent="0">
              <a:lnSpc>
                <a:spcPct val="100000"/>
              </a:lnSpc>
              <a:buNone/>
            </a:pPr>
            <a:endParaRPr lang="hr-HR" sz="2400" b="1" dirty="0"/>
          </a:p>
          <a:p>
            <a:pPr marL="914400" lvl="2" indent="0">
              <a:lnSpc>
                <a:spcPct val="100000"/>
              </a:lnSpc>
              <a:buNone/>
            </a:pPr>
            <a:endParaRPr lang="hr-HR" sz="1600" dirty="0"/>
          </a:p>
          <a:p>
            <a:pPr marL="914400" lvl="2" indent="0">
              <a:lnSpc>
                <a:spcPct val="100000"/>
              </a:lnSpc>
              <a:buNone/>
            </a:pPr>
            <a:endParaRPr lang="hr-HR" sz="1600" dirty="0"/>
          </a:p>
          <a:p>
            <a:pPr marL="914400" lvl="2" indent="0">
              <a:lnSpc>
                <a:spcPct val="100000"/>
              </a:lnSpc>
              <a:buNone/>
            </a:pPr>
            <a:endParaRPr lang="hr-HR" sz="1600" dirty="0"/>
          </a:p>
          <a:p>
            <a:pPr marL="914400" lvl="2" indent="0">
              <a:lnSpc>
                <a:spcPct val="100000"/>
              </a:lnSpc>
              <a:buNone/>
            </a:pPr>
            <a:endParaRPr lang="hr-HR" sz="1600" dirty="0"/>
          </a:p>
          <a:p>
            <a:pPr marL="914400" lvl="2" indent="0">
              <a:lnSpc>
                <a:spcPct val="100000"/>
              </a:lnSpc>
              <a:buNone/>
            </a:pPr>
            <a:endParaRPr lang="hr-HR" sz="1600" dirty="0"/>
          </a:p>
          <a:p>
            <a:pPr marL="914400" lvl="2" indent="0">
              <a:lnSpc>
                <a:spcPct val="100000"/>
              </a:lnSpc>
              <a:buNone/>
            </a:pPr>
            <a:endParaRPr lang="en-US" sz="16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890646-469B-2E13-366D-BD0EA88818A8}"/>
              </a:ext>
            </a:extLst>
          </p:cNvPr>
          <p:cNvSpPr txBox="1">
            <a:spLocks/>
          </p:cNvSpPr>
          <p:nvPr/>
        </p:nvSpPr>
        <p:spPr>
          <a:xfrm>
            <a:off x="167256" y="1878840"/>
            <a:ext cx="7886700" cy="493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hr-HR" sz="1800" b="1" dirty="0" err="1"/>
              <a:t>frontend</a:t>
            </a:r>
            <a:r>
              <a:rPr lang="hr-HR" sz="1800" b="1" dirty="0"/>
              <a:t>:</a:t>
            </a:r>
            <a:endParaRPr lang="hr-HR" sz="1400" b="1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600" dirty="0" err="1"/>
              <a:t>React</a:t>
            </a:r>
            <a:endParaRPr lang="hr-HR" sz="16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600" dirty="0"/>
              <a:t>JavaScript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000" b="1" dirty="0" err="1"/>
              <a:t>backend</a:t>
            </a:r>
            <a:r>
              <a:rPr lang="hr-HR" sz="2000" b="1" dirty="0"/>
              <a:t>: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600" dirty="0"/>
              <a:t>Java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600" dirty="0" err="1"/>
              <a:t>Springboot</a:t>
            </a:r>
            <a:endParaRPr lang="hr-HR" sz="16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600" dirty="0" err="1"/>
              <a:t>PostgreSQL</a:t>
            </a:r>
            <a:r>
              <a:rPr lang="hr-HR" sz="1600" dirty="0"/>
              <a:t> 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4BDED3-9880-6A34-CA31-A4761F6A18E0}"/>
              </a:ext>
            </a:extLst>
          </p:cNvPr>
          <p:cNvSpPr txBox="1">
            <a:spLocks/>
          </p:cNvSpPr>
          <p:nvPr/>
        </p:nvSpPr>
        <p:spPr>
          <a:xfrm>
            <a:off x="2928632" y="1926671"/>
            <a:ext cx="7886700" cy="493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hr-HR" sz="1800" b="1" dirty="0"/>
              <a:t>komunikacija:</a:t>
            </a:r>
            <a:endParaRPr lang="hr-HR" sz="1400" b="1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600" dirty="0"/>
              <a:t>WhatsApp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000" b="1" dirty="0" err="1"/>
              <a:t>deployment</a:t>
            </a:r>
            <a:r>
              <a:rPr lang="hr-HR" sz="2000" b="1" dirty="0"/>
              <a:t>: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600" dirty="0" err="1"/>
              <a:t>Render</a:t>
            </a:r>
            <a:endParaRPr lang="hr-HR" sz="1600" dirty="0"/>
          </a:p>
          <a:p>
            <a:pPr marL="914400" lvl="2" indent="0">
              <a:lnSpc>
                <a:spcPct val="100000"/>
              </a:lnSpc>
              <a:buFont typeface="Courier New" panose="02070309020205020404" pitchFamily="49" charset="0"/>
              <a:buNone/>
            </a:pP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360CE3-50B7-27C5-4415-D678DEA61E5B}"/>
              </a:ext>
            </a:extLst>
          </p:cNvPr>
          <p:cNvSpPr txBox="1">
            <a:spLocks/>
          </p:cNvSpPr>
          <p:nvPr/>
        </p:nvSpPr>
        <p:spPr>
          <a:xfrm>
            <a:off x="628650" y="4554723"/>
            <a:ext cx="7886700" cy="27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r-HR" sz="2400" b="1" dirty="0"/>
              <a:t>Popis korištenih alata: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 err="1"/>
              <a:t>Astah</a:t>
            </a:r>
            <a:r>
              <a:rPr lang="hr-HR" sz="1800" dirty="0"/>
              <a:t> Professional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 err="1"/>
              <a:t>Git</a:t>
            </a:r>
            <a:endParaRPr lang="hr-HR" sz="18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 err="1"/>
              <a:t>TeXstudio</a:t>
            </a:r>
            <a:endParaRPr lang="hr-HR" sz="18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 err="1"/>
              <a:t>IntelliJ</a:t>
            </a:r>
            <a:r>
              <a:rPr lang="hr-HR" sz="1800" dirty="0"/>
              <a:t> IDEA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 err="1"/>
              <a:t>Visual</a:t>
            </a:r>
            <a:r>
              <a:rPr lang="hr-HR" sz="1800" dirty="0"/>
              <a:t> Studio </a:t>
            </a:r>
            <a:r>
              <a:rPr lang="hr-HR" sz="1800" dirty="0" err="1"/>
              <a:t>Code</a:t>
            </a:r>
            <a:endParaRPr lang="hr-HR" sz="1800" dirty="0"/>
          </a:p>
        </p:txBody>
      </p:sp>
      <p:pic>
        <p:nvPicPr>
          <p:cNvPr id="10" name="Picture 9" descr="A logo with colorful triangles&#10;&#10;Description automatically generated with medium confidence">
            <a:extLst>
              <a:ext uri="{FF2B5EF4-FFF2-40B4-BE49-F238E27FC236}">
                <a16:creationId xmlns:a16="http://schemas.microsoft.com/office/drawing/2014/main" id="{844018FE-A447-94E8-78BC-5C4A62674D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635" y="3123025"/>
            <a:ext cx="1804912" cy="1804912"/>
          </a:xfrm>
          <a:prstGeom prst="rect">
            <a:avLst/>
          </a:prstGeom>
        </p:spPr>
      </p:pic>
      <p:pic>
        <p:nvPicPr>
          <p:cNvPr id="12" name="Picture 11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994671D8-06BB-8437-F754-3E62F48F43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71" y="1443386"/>
            <a:ext cx="1560494" cy="1560494"/>
          </a:xfrm>
          <a:prstGeom prst="rect">
            <a:avLst/>
          </a:prstGeom>
        </p:spPr>
      </p:pic>
      <p:pic>
        <p:nvPicPr>
          <p:cNvPr id="14" name="Picture 13" descr="A green and white logo&#10;&#10;Description automatically generated">
            <a:extLst>
              <a:ext uri="{FF2B5EF4-FFF2-40B4-BE49-F238E27FC236}">
                <a16:creationId xmlns:a16="http://schemas.microsoft.com/office/drawing/2014/main" id="{6215EB2A-C436-EFE9-98D6-C557C5D612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04" y="4641467"/>
            <a:ext cx="1798896" cy="1804912"/>
          </a:xfrm>
          <a:prstGeom prst="rect">
            <a:avLst/>
          </a:prstGeom>
        </p:spPr>
      </p:pic>
      <p:pic>
        <p:nvPicPr>
          <p:cNvPr id="16" name="Picture 15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ECB21C55-0529-D333-0882-9B13485C63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48" y="5363391"/>
            <a:ext cx="2797993" cy="7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b="1" dirty="0"/>
              <a:t>Dijagram pregleda promjena: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6" name="Picture 5" descr="A graph with lines and a line&#10;&#10;Description automatically generated with medium confidence">
            <a:extLst>
              <a:ext uri="{FF2B5EF4-FFF2-40B4-BE49-F238E27FC236}">
                <a16:creationId xmlns:a16="http://schemas.microsoft.com/office/drawing/2014/main" id="{DBB8C676-AB8F-F969-B7CC-3D96D1DB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1" y="2288364"/>
            <a:ext cx="7989455" cy="22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b="1" dirty="0"/>
              <a:t>Dijagram pregleda promjena: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6C661621-1A7F-A2D8-A7FB-86CDF450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10978"/>
            <a:ext cx="7900090" cy="409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26" y="1397126"/>
            <a:ext cx="7886700" cy="4931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b="1" dirty="0"/>
              <a:t>Što je bilo dobro: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neprocjenjivo iskustvo timskog rada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sposobnost snalaženja </a:t>
            </a:r>
            <a:r>
              <a:rPr lang="hr-HR" i="1" dirty="0">
                <a:sym typeface="Wingdings" panose="05000000000000000000" pitchFamily="2" charset="2"/>
              </a:rPr>
              <a:t>"on-</a:t>
            </a:r>
            <a:r>
              <a:rPr lang="hr-HR" i="1" dirty="0" err="1">
                <a:sym typeface="Wingdings" panose="05000000000000000000" pitchFamily="2" charset="2"/>
              </a:rPr>
              <a:t>the</a:t>
            </a:r>
            <a:r>
              <a:rPr lang="hr-HR" i="1" dirty="0">
                <a:sym typeface="Wingdings" panose="05000000000000000000" pitchFamily="2" charset="2"/>
              </a:rPr>
              <a:t>-</a:t>
            </a:r>
            <a:r>
              <a:rPr lang="hr-HR" i="1" dirty="0" err="1">
                <a:sym typeface="Wingdings" panose="05000000000000000000" pitchFamily="2" charset="2"/>
              </a:rPr>
              <a:t>fly</a:t>
            </a:r>
            <a:r>
              <a:rPr lang="hr-HR" i="1" dirty="0">
                <a:sym typeface="Wingdings" panose="05000000000000000000" pitchFamily="2" charset="2"/>
              </a:rPr>
              <a:t>"</a:t>
            </a:r>
            <a:endParaRPr lang="hr-HR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iskustvo u rješavanju izazova i prilagodbi neočekivanim okolnostima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stečeno znanje u često korištenim tehnologijama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iskustvo u potpunom razvoju projekta</a:t>
            </a:r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hr-HR" b="1" dirty="0"/>
              <a:t>Što je bilo loše: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pojava neočekivanih tehničkih problema baze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nedostatak raznolikosti u iskustvima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nedostatak dvaju članova tima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pic>
        <p:nvPicPr>
          <p:cNvPr id="7" name="Picture 6" descr="A heart shaped object with a face&#10;&#10;Description automatically generated">
            <a:extLst>
              <a:ext uri="{FF2B5EF4-FFF2-40B4-BE49-F238E27FC236}">
                <a16:creationId xmlns:a16="http://schemas.microsoft.com/office/drawing/2014/main" id="{634B0C5F-4768-4D13-AB56-93DBF9315F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0" y="4557503"/>
            <a:ext cx="1087643" cy="1016155"/>
          </a:xfrm>
          <a:prstGeom prst="rect">
            <a:avLst/>
          </a:prstGeom>
        </p:spPr>
      </p:pic>
      <p:pic>
        <p:nvPicPr>
          <p:cNvPr id="9" name="Picture 8" descr="A red heart with a smiling face&#10;&#10;Description automatically generated">
            <a:extLst>
              <a:ext uri="{FF2B5EF4-FFF2-40B4-BE49-F238E27FC236}">
                <a16:creationId xmlns:a16="http://schemas.microsoft.com/office/drawing/2014/main" id="{2641F3F4-8EF8-44CA-AE98-2B6085EA5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0" y="1397126"/>
            <a:ext cx="1087643" cy="10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6C2317-A4DE-4C38-B57B-73708D025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920"/>
              </p:ext>
            </p:extLst>
          </p:nvPr>
        </p:nvGraphicFramePr>
        <p:xfrm>
          <a:off x="628650" y="1969875"/>
          <a:ext cx="7886700" cy="29182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4104840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4068331563"/>
                    </a:ext>
                  </a:extLst>
                </a:gridCol>
              </a:tblGrid>
              <a:tr h="486375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/>
                        <a:t>Ime i prezime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/>
                        <a:t>Odgovornosti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83113"/>
                  </a:ext>
                </a:extLst>
              </a:tr>
              <a:tr h="486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Hrvoje</a:t>
                      </a:r>
                      <a:r>
                        <a:rPr lang="en-US" sz="2400" dirty="0"/>
                        <a:t> Cerin</a:t>
                      </a:r>
                      <a:endParaRPr lang="hr-H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voditelj, </a:t>
                      </a:r>
                      <a:r>
                        <a:rPr lang="hr-HR" sz="2400" i="1" dirty="0" err="1"/>
                        <a:t>deployment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54340"/>
                  </a:ext>
                </a:extLst>
              </a:tr>
              <a:tr h="4863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Leon Ti</a:t>
                      </a:r>
                      <a:r>
                        <a:rPr lang="hr-HR" sz="2400" dirty="0"/>
                        <a:t>š</a:t>
                      </a:r>
                      <a:r>
                        <a:rPr lang="en-US" sz="2400" dirty="0" err="1"/>
                        <a:t>ljari</a:t>
                      </a:r>
                      <a:r>
                        <a:rPr lang="hr-HR" sz="2400" dirty="0"/>
                        <a:t>ć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i="1" dirty="0" err="1"/>
                        <a:t>frontend</a:t>
                      </a:r>
                      <a:r>
                        <a:rPr lang="hr-HR" sz="2400" i="1" dirty="0"/>
                        <a:t> developer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57347"/>
                  </a:ext>
                </a:extLst>
              </a:tr>
              <a:tr h="4863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Dan </a:t>
                      </a:r>
                      <a:r>
                        <a:rPr lang="hr-HR" sz="2400" dirty="0"/>
                        <a:t>Š</a:t>
                      </a:r>
                      <a:r>
                        <a:rPr lang="en-US" sz="2400" dirty="0" err="1"/>
                        <a:t>iroki</a:t>
                      </a:r>
                      <a:r>
                        <a:rPr lang="hr-HR" sz="240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i="1" dirty="0" err="1"/>
                        <a:t>frontend</a:t>
                      </a:r>
                      <a:r>
                        <a:rPr lang="hr-HR" sz="2400" i="1" dirty="0"/>
                        <a:t> developer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999336"/>
                  </a:ext>
                </a:extLst>
              </a:tr>
              <a:tr h="4863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Matko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Ljepovi</a:t>
                      </a:r>
                      <a:r>
                        <a:rPr lang="hr-HR" sz="2400" dirty="0"/>
                        <a:t>ć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i="1" dirty="0" err="1"/>
                        <a:t>backend</a:t>
                      </a:r>
                      <a:r>
                        <a:rPr lang="hr-HR" sz="2400" i="1" dirty="0"/>
                        <a:t> developer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9982"/>
                  </a:ext>
                </a:extLst>
              </a:tr>
              <a:tr h="486375">
                <a:tc>
                  <a:txBody>
                    <a:bodyPr/>
                    <a:lstStyle/>
                    <a:p>
                      <a:pPr algn="l"/>
                      <a:r>
                        <a:rPr lang="hr-HR" sz="2400" dirty="0"/>
                        <a:t>Š</a:t>
                      </a:r>
                      <a:r>
                        <a:rPr lang="en-US" sz="2400" dirty="0" err="1"/>
                        <a:t>imun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Banovi</a:t>
                      </a:r>
                      <a:r>
                        <a:rPr lang="hr-HR" sz="2400" dirty="0"/>
                        <a:t>ć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i="1" dirty="0" err="1"/>
                        <a:t>backend</a:t>
                      </a:r>
                      <a:r>
                        <a:rPr lang="hr-HR" sz="2400" i="1" dirty="0"/>
                        <a:t> developer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577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CE14A-CF59-3287-A091-0A0BA1433EC7}"/>
              </a:ext>
            </a:extLst>
          </p:cNvPr>
          <p:cNvSpPr txBox="1"/>
          <p:nvPr/>
        </p:nvSpPr>
        <p:spPr>
          <a:xfrm>
            <a:off x="628650" y="5111035"/>
            <a:ext cx="788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i="1" dirty="0"/>
              <a:t>* svi članovi tima bili su zaduženi za pisanje dokumentacije tijekom procesa izrade aplikacije</a:t>
            </a:r>
          </a:p>
        </p:txBody>
      </p:sp>
    </p:spTree>
    <p:extLst>
      <p:ext uri="{BB962C8B-B14F-4D97-AF65-F5344CB8AC3E}">
        <p14:creationId xmlns:p14="http://schemas.microsoft.com/office/powerpoint/2010/main" val="169739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5152-62C7-72F7-EF29-A11AC3A3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F169-ED86-A71A-2E27-AF468CDE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Hrvoje</a:t>
            </a:r>
            <a:r>
              <a:rPr lang="en-US" dirty="0"/>
              <a:t> Cerin</a:t>
            </a:r>
            <a:r>
              <a:rPr lang="hr-HR" dirty="0"/>
              <a:t> (</a:t>
            </a:r>
            <a:r>
              <a:rPr lang="hr-HR" i="1" u="sng" dirty="0">
                <a:solidFill>
                  <a:schemeClr val="accent1"/>
                </a:solidFill>
              </a:rPr>
              <a:t>hrvoje.cerin@fer.hr</a:t>
            </a:r>
            <a:r>
              <a:rPr lang="hr-HR" dirty="0"/>
              <a:t>)</a:t>
            </a:r>
          </a:p>
          <a:p>
            <a:r>
              <a:rPr lang="en-US" dirty="0"/>
              <a:t>Leon Ti</a:t>
            </a:r>
            <a:r>
              <a:rPr lang="hr-HR" dirty="0"/>
              <a:t>š</a:t>
            </a:r>
            <a:r>
              <a:rPr lang="en-US" dirty="0" err="1"/>
              <a:t>ljari</a:t>
            </a:r>
            <a:r>
              <a:rPr lang="hr-HR" dirty="0"/>
              <a:t>ć (</a:t>
            </a:r>
            <a:r>
              <a:rPr lang="hr-HR" i="1" u="sng" dirty="0">
                <a:solidFill>
                  <a:schemeClr val="accent1"/>
                </a:solidFill>
              </a:rPr>
              <a:t>leon.tisljaric@fer.hr</a:t>
            </a:r>
            <a:r>
              <a:rPr lang="hr-HR" dirty="0"/>
              <a:t>)</a:t>
            </a:r>
          </a:p>
          <a:p>
            <a:r>
              <a:rPr lang="en-US" dirty="0"/>
              <a:t>Dan </a:t>
            </a:r>
            <a:r>
              <a:rPr lang="hr-HR" dirty="0"/>
              <a:t>Š</a:t>
            </a:r>
            <a:r>
              <a:rPr lang="en-US" dirty="0" err="1"/>
              <a:t>iroki</a:t>
            </a:r>
            <a:r>
              <a:rPr lang="hr-HR" dirty="0"/>
              <a:t> (</a:t>
            </a:r>
            <a:r>
              <a:rPr lang="hr-HR" i="1" u="sng" dirty="0">
                <a:solidFill>
                  <a:schemeClr val="accent1"/>
                </a:solidFill>
              </a:rPr>
              <a:t>ds53262@fer.hr</a:t>
            </a:r>
            <a:r>
              <a:rPr lang="hr-HR" dirty="0"/>
              <a:t>)</a:t>
            </a:r>
          </a:p>
          <a:p>
            <a:r>
              <a:rPr lang="en-US" dirty="0" err="1"/>
              <a:t>Matko</a:t>
            </a:r>
            <a:r>
              <a:rPr lang="en-US" dirty="0"/>
              <a:t> </a:t>
            </a:r>
            <a:r>
              <a:rPr lang="en-US" dirty="0" err="1"/>
              <a:t>Ljepovi</a:t>
            </a:r>
            <a:r>
              <a:rPr lang="hr-HR" dirty="0"/>
              <a:t>ć (</a:t>
            </a:r>
            <a:r>
              <a:rPr lang="hr-HR" i="1" u="sng" dirty="0">
                <a:solidFill>
                  <a:schemeClr val="accent1"/>
                </a:solidFill>
              </a:rPr>
              <a:t>ml53135@fer.hr</a:t>
            </a:r>
            <a:r>
              <a:rPr lang="hr-HR" dirty="0"/>
              <a:t>)</a:t>
            </a:r>
          </a:p>
          <a:p>
            <a:r>
              <a:rPr lang="hr-HR" dirty="0"/>
              <a:t>Š</a:t>
            </a:r>
            <a:r>
              <a:rPr lang="en-US" dirty="0" err="1"/>
              <a:t>imun</a:t>
            </a:r>
            <a:r>
              <a:rPr lang="en-US" dirty="0"/>
              <a:t> </a:t>
            </a:r>
            <a:r>
              <a:rPr lang="en-US" dirty="0" err="1"/>
              <a:t>Banovi</a:t>
            </a:r>
            <a:r>
              <a:rPr lang="hr-HR" dirty="0"/>
              <a:t>ć (</a:t>
            </a:r>
            <a:r>
              <a:rPr lang="hr-HR" i="1" u="sng" dirty="0">
                <a:solidFill>
                  <a:schemeClr val="accent1"/>
                </a:solidFill>
              </a:rPr>
              <a:t>simun.banovic2002@gmail.com</a:t>
            </a:r>
            <a:r>
              <a:rPr lang="hr-H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09205-6AFB-81CE-2554-151592ED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549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r-HR" sz="2400" b="1" dirty="0"/>
              <a:t>Osnovna ideja i cilj projekta: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roditelja</a:t>
            </a:r>
            <a:r>
              <a:rPr lang="en-US" dirty="0"/>
              <a:t> s </a:t>
            </a:r>
            <a:r>
              <a:rPr lang="en-US" dirty="0" err="1"/>
              <a:t>medicinskim</a:t>
            </a:r>
            <a:r>
              <a:rPr lang="en-US" dirty="0"/>
              <a:t> </a:t>
            </a:r>
            <a:r>
              <a:rPr lang="en-US" dirty="0" err="1"/>
              <a:t>stru</a:t>
            </a:r>
            <a:r>
              <a:rPr lang="hr-HR" dirty="0"/>
              <a:t>č</a:t>
            </a:r>
            <a:r>
              <a:rPr lang="en-US" dirty="0" err="1"/>
              <a:t>njacima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pedijatara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lije</a:t>
            </a:r>
            <a:r>
              <a:rPr lang="hr-HR" dirty="0"/>
              <a:t>č</a:t>
            </a:r>
            <a:r>
              <a:rPr lang="en-US" dirty="0" err="1"/>
              <a:t>nik</a:t>
            </a:r>
            <a:r>
              <a:rPr lang="hr-HR" dirty="0"/>
              <a:t>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olak</a:t>
            </a:r>
            <a:r>
              <a:rPr lang="hr-HR" dirty="0"/>
              <a:t>š</a:t>
            </a:r>
            <a:r>
              <a:rPr lang="en-US" dirty="0"/>
              <a:t>a</a:t>
            </a:r>
            <a:r>
              <a:rPr lang="hr-HR" dirty="0" err="1"/>
              <a:t>vanje</a:t>
            </a:r>
            <a:r>
              <a:rPr lang="en-US" dirty="0"/>
              <a:t> </a:t>
            </a:r>
            <a:r>
              <a:rPr lang="en-US" dirty="0" err="1"/>
              <a:t>komunikacij</a:t>
            </a:r>
            <a:r>
              <a:rPr lang="hr-HR" dirty="0"/>
              <a:t>e i uš</a:t>
            </a:r>
            <a:r>
              <a:rPr lang="en-US" dirty="0"/>
              <a:t>ted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vremena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ubrza</a:t>
            </a:r>
            <a:r>
              <a:rPr lang="hr-HR" dirty="0" err="1"/>
              <a:t>vanje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en-US" dirty="0" err="1"/>
              <a:t>pregleda</a:t>
            </a:r>
            <a:r>
              <a:rPr lang="en-US" dirty="0"/>
              <a:t> </a:t>
            </a:r>
            <a:r>
              <a:rPr lang="en-US" dirty="0" err="1"/>
              <a:t>oboljele</a:t>
            </a:r>
            <a:r>
              <a:rPr lang="en-US" dirty="0"/>
              <a:t> </a:t>
            </a:r>
            <a:r>
              <a:rPr lang="en-US" dirty="0" err="1"/>
              <a:t>djece</a:t>
            </a:r>
            <a:endParaRPr lang="hr-HR" dirty="0"/>
          </a:p>
          <a:p>
            <a:pPr marL="0" indent="0">
              <a:lnSpc>
                <a:spcPct val="100000"/>
              </a:lnSpc>
              <a:buNone/>
            </a:pPr>
            <a:endParaRPr lang="hr-H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hr-HR" sz="2400" b="1" dirty="0"/>
              <a:t>Slični proizvodi na tržištu: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ChARM</a:t>
            </a:r>
            <a:r>
              <a:rPr lang="en-US" sz="2400" dirty="0"/>
              <a:t> Health </a:t>
            </a:r>
            <a:r>
              <a:rPr lang="en-US" sz="2400" dirty="0" err="1"/>
              <a:t>i</a:t>
            </a:r>
            <a:r>
              <a:rPr lang="en-US" sz="2400" dirty="0"/>
              <a:t> MyChart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Opis zadatka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4</a:t>
            </a:fld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62387"/>
            <a:ext cx="3886200" cy="4763799"/>
          </a:xfrm>
        </p:spPr>
        <p:txBody>
          <a:bodyPr>
            <a:normAutofit/>
          </a:bodyPr>
          <a:lstStyle/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p</a:t>
            </a:r>
            <a:r>
              <a:rPr lang="en-US" dirty="0" err="1"/>
              <a:t>ristup</a:t>
            </a:r>
            <a:r>
              <a:rPr lang="en-US" dirty="0"/>
              <a:t> </a:t>
            </a:r>
            <a:r>
              <a:rPr lang="en-US" dirty="0" err="1"/>
              <a:t>medicinskim</a:t>
            </a:r>
            <a:r>
              <a:rPr lang="en-US" dirty="0"/>
              <a:t> </a:t>
            </a:r>
            <a:r>
              <a:rPr lang="en-US" dirty="0" err="1"/>
              <a:t>zapisima</a:t>
            </a:r>
            <a:r>
              <a:rPr lang="en-US" dirty="0"/>
              <a:t> </a:t>
            </a:r>
            <a:r>
              <a:rPr lang="en-US" dirty="0" err="1"/>
              <a:t>pacijenta</a:t>
            </a:r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z</a:t>
            </a:r>
            <a:r>
              <a:rPr lang="en-US" dirty="0" err="1"/>
              <a:t>akazivanje</a:t>
            </a:r>
            <a:r>
              <a:rPr lang="en-US" dirty="0"/>
              <a:t> termina</a:t>
            </a:r>
            <a:endParaRPr lang="hr-HR" dirty="0"/>
          </a:p>
          <a:p>
            <a:pPr lvl="1"/>
            <a:r>
              <a:rPr lang="hr-HR" dirty="0"/>
              <a:t>p</a:t>
            </a:r>
            <a:r>
              <a:rPr lang="en-US" dirty="0" err="1"/>
              <a:t>regled</a:t>
            </a:r>
            <a:r>
              <a:rPr lang="en-US" dirty="0"/>
              <a:t> </a:t>
            </a:r>
            <a:r>
              <a:rPr lang="en-US" dirty="0" err="1"/>
              <a:t>zdravstvenih</a:t>
            </a:r>
            <a:r>
              <a:rPr lang="en-US" dirty="0"/>
              <a:t> </a:t>
            </a:r>
            <a:r>
              <a:rPr lang="en-US" dirty="0" err="1"/>
              <a:t>profila</a:t>
            </a:r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i</a:t>
            </a:r>
            <a:r>
              <a:rPr lang="en-US" dirty="0" err="1"/>
              <a:t>zravno</a:t>
            </a:r>
            <a:r>
              <a:rPr lang="en-US" dirty="0"/>
              <a:t> </a:t>
            </a: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medicinskih</a:t>
            </a:r>
            <a:r>
              <a:rPr lang="en-US" dirty="0"/>
              <a:t> </a:t>
            </a:r>
            <a:r>
              <a:rPr lang="en-US" dirty="0" err="1"/>
              <a:t>dokumenata</a:t>
            </a:r>
            <a:endParaRPr lang="hr-HR" dirty="0"/>
          </a:p>
        </p:txBody>
      </p:sp>
      <p:pic>
        <p:nvPicPr>
          <p:cNvPr id="6" name="Picture 5" descr="Screens screenshot of a phone&#10;&#10;Description automatically generated">
            <a:extLst>
              <a:ext uri="{FF2B5EF4-FFF2-40B4-BE49-F238E27FC236}">
                <a16:creationId xmlns:a16="http://schemas.microsoft.com/office/drawing/2014/main" id="{67732141-1FEF-CE7D-E131-DB96E0C4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92" y="2525467"/>
            <a:ext cx="4722938" cy="3329670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98063D-69D3-6623-D1CC-15F9680DD86D}"/>
              </a:ext>
            </a:extLst>
          </p:cNvPr>
          <p:cNvSpPr txBox="1">
            <a:spLocks/>
          </p:cNvSpPr>
          <p:nvPr/>
        </p:nvSpPr>
        <p:spPr>
          <a:xfrm>
            <a:off x="628650" y="1649178"/>
            <a:ext cx="8362950" cy="118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/>
              <a:t>Zajedničke stavke </a:t>
            </a:r>
            <a:r>
              <a:rPr lang="en-US" b="1" dirty="0"/>
              <a:t>MyChart</a:t>
            </a:r>
            <a:r>
              <a:rPr lang="hr-HR" b="1" dirty="0"/>
              <a:t> i Ozdravi aplikacija:</a:t>
            </a:r>
          </a:p>
        </p:txBody>
      </p:sp>
    </p:spTree>
    <p:extLst>
      <p:ext uri="{BB962C8B-B14F-4D97-AF65-F5344CB8AC3E}">
        <p14:creationId xmlns:p14="http://schemas.microsoft.com/office/powerpoint/2010/main" val="338362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Pregled</a:t>
            </a:r>
            <a:r>
              <a:rPr lang="hr-HR" b="1" dirty="0"/>
              <a:t> glavnih funkcionalnih zahtjeva:</a:t>
            </a:r>
          </a:p>
          <a:p>
            <a:pPr>
              <a:lnSpc>
                <a:spcPct val="100000"/>
              </a:lnSpc>
            </a:pPr>
            <a:r>
              <a:rPr lang="en-US" sz="2400" b="1" dirty="0" err="1"/>
              <a:t>neprijavljeni</a:t>
            </a:r>
            <a:r>
              <a:rPr lang="en-US" sz="2400" b="1" dirty="0"/>
              <a:t> </a:t>
            </a:r>
            <a:r>
              <a:rPr lang="en-US" sz="2400" b="1" dirty="0" err="1"/>
              <a:t>korisnik</a:t>
            </a:r>
            <a:r>
              <a:rPr lang="en-US" sz="2400" b="1" dirty="0"/>
              <a:t> (</a:t>
            </a:r>
            <a:r>
              <a:rPr lang="en-US" sz="2400" b="1" dirty="0" err="1"/>
              <a:t>inicijator</a:t>
            </a:r>
            <a:r>
              <a:rPr lang="en-US" sz="2400" b="1" dirty="0"/>
              <a:t>)</a:t>
            </a:r>
            <a:r>
              <a:rPr lang="hr-HR" sz="2400" b="1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/>
              <a:t>registracija u sustav, </a:t>
            </a:r>
            <a:r>
              <a:rPr lang="hr-HR" sz="2000" dirty="0"/>
              <a:t>prijava u sustav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b="1" dirty="0"/>
              <a:t>r</a:t>
            </a:r>
            <a:r>
              <a:rPr lang="en-US" sz="2400" b="1" dirty="0" err="1"/>
              <a:t>oditelj</a:t>
            </a:r>
            <a:r>
              <a:rPr lang="en-US" sz="2400" b="1" dirty="0"/>
              <a:t> (</a:t>
            </a:r>
            <a:r>
              <a:rPr lang="en-US" sz="2400" b="1" dirty="0" err="1"/>
              <a:t>inicijator</a:t>
            </a:r>
            <a:r>
              <a:rPr lang="en-US" sz="2400" b="1" dirty="0"/>
              <a:t>)</a:t>
            </a:r>
            <a:r>
              <a:rPr lang="hr-HR" sz="2400" b="1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/>
              <a:t>pregled naslovne stranice, profila i profila djece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/>
              <a:t>zakazivanje termina i slanje nalaza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/>
              <a:t>pregled kartona djece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b="1" dirty="0"/>
              <a:t>administrator (inicijator):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/>
              <a:t>pregled svih profila, povezivanje medicinskog osoblja s djecom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/>
              <a:t> uređivanje, brisanje i dodavanje novih korisničkih profila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Pregled</a:t>
            </a:r>
            <a:r>
              <a:rPr lang="hr-HR" b="1" dirty="0"/>
              <a:t> glavnih funkcionalnih zahtjeva:</a:t>
            </a:r>
          </a:p>
          <a:p>
            <a:pPr>
              <a:lnSpc>
                <a:spcPct val="100000"/>
              </a:lnSpc>
            </a:pPr>
            <a:r>
              <a:rPr lang="hr-HR" sz="2400" b="1" dirty="0"/>
              <a:t>z</a:t>
            </a:r>
            <a:r>
              <a:rPr lang="en-US" sz="2400" b="1" dirty="0" err="1"/>
              <a:t>dravstveni</a:t>
            </a:r>
            <a:r>
              <a:rPr lang="en-US" sz="2400" b="1" dirty="0"/>
              <a:t> </a:t>
            </a:r>
            <a:r>
              <a:rPr lang="en-US" sz="2400" b="1" dirty="0" err="1"/>
              <a:t>djelatnik</a:t>
            </a:r>
            <a:r>
              <a:rPr lang="en-US" sz="2400" b="1" dirty="0"/>
              <a:t> (</a:t>
            </a:r>
            <a:r>
              <a:rPr lang="en-US" sz="2400" b="1" dirty="0" err="1"/>
              <a:t>lijecnik</a:t>
            </a:r>
            <a:r>
              <a:rPr lang="en-US" sz="2400" b="1" dirty="0"/>
              <a:t>/</a:t>
            </a:r>
            <a:r>
              <a:rPr lang="en-US" sz="2400" b="1" dirty="0" err="1"/>
              <a:t>pedijatar</a:t>
            </a:r>
            <a:r>
              <a:rPr lang="en-US" sz="2400" b="1" dirty="0"/>
              <a:t>) (</a:t>
            </a:r>
            <a:r>
              <a:rPr lang="en-US" sz="2400" b="1" dirty="0" err="1"/>
              <a:t>inicijator</a:t>
            </a:r>
            <a:r>
              <a:rPr lang="en-US" sz="2400" b="1" dirty="0"/>
              <a:t>)</a:t>
            </a:r>
            <a:r>
              <a:rPr lang="hr-HR" sz="2400" b="1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otkazivanje ili prihvaćanje termina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pregled kartona svih pacijenata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000" dirty="0" err="1"/>
              <a:t>evidecija</a:t>
            </a:r>
            <a:r>
              <a:rPr lang="hr-HR" sz="2000" dirty="0"/>
              <a:t> pregleda, slanje i odgovor na nalaze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izdavanje ispričnice i preporuke za bolovanje roditelja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b="1" dirty="0"/>
              <a:t>vanjski sudionik (poslodavac/</a:t>
            </a:r>
            <a:r>
              <a:rPr lang="hr-HR" sz="2400" b="1" dirty="0" err="1"/>
              <a:t>skola</a:t>
            </a:r>
            <a:r>
              <a:rPr lang="hr-HR" sz="2400" b="1" dirty="0"/>
              <a:t>/vrtić) (sudionik)</a:t>
            </a:r>
          </a:p>
          <a:p>
            <a:pPr>
              <a:lnSpc>
                <a:spcPct val="100000"/>
              </a:lnSpc>
            </a:pPr>
            <a:endParaRPr lang="hr-HR" sz="2400" b="1" dirty="0"/>
          </a:p>
          <a:p>
            <a:pPr>
              <a:lnSpc>
                <a:spcPct val="100000"/>
              </a:lnSpc>
            </a:pPr>
            <a:r>
              <a:rPr lang="hr-HR" sz="2400" b="1" dirty="0"/>
              <a:t>baza podataka (sudionik)</a:t>
            </a:r>
            <a:endParaRPr lang="hr-H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199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r-HR" sz="2800" b="1" dirty="0"/>
              <a:t>Nefunkcionalni i zahtjevi domene primjene</a:t>
            </a:r>
            <a:r>
              <a:rPr lang="hr-HR" b="1" dirty="0"/>
              <a:t>: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rad više korisnika u stvarnom vremenu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hrvatska abeceda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brzo izvršavanje pristupa bazi podataka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jednostavnost korištenja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omogućen pristup iz javne mreže putem HTTPS</a:t>
            </a:r>
            <a:endParaRPr lang="hr-HR" sz="2000" dirty="0"/>
          </a:p>
          <a:p>
            <a:pPr marL="0" indent="0">
              <a:lnSpc>
                <a:spcPct val="100000"/>
              </a:lnSpc>
              <a:buNone/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146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Pregled zahtjeva roditelja –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14" name="Picture 13" descr="A diagram of a diagram&#10;&#10;Description automatically generated">
            <a:extLst>
              <a:ext uri="{FF2B5EF4-FFF2-40B4-BE49-F238E27FC236}">
                <a16:creationId xmlns:a16="http://schemas.microsoft.com/office/drawing/2014/main" id="{E8A7AD75-FB42-F8CB-3530-BDC095D8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16" y="1505618"/>
            <a:ext cx="6512168" cy="50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9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10" name="Content Placeholder 9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0A51EAB-085F-069D-E04A-5DF1807CC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39" y="1386031"/>
            <a:ext cx="6450321" cy="4930775"/>
          </a:xfr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1275</TotalTime>
  <Words>517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 OZDRAVI-G11-T4 </vt:lpstr>
      <vt:lpstr>Sadržaj</vt:lpstr>
      <vt:lpstr>Opis zadatka</vt:lpstr>
      <vt:lpstr>Opis zadatka</vt:lpstr>
      <vt:lpstr>Pregled zahtjeva</vt:lpstr>
      <vt:lpstr>Pregled zahtjeva</vt:lpstr>
      <vt:lpstr>Pregled zahtjeva</vt:lpstr>
      <vt:lpstr>Pregled zahtjeva roditelja – UML</vt:lpstr>
      <vt:lpstr>Dijagram razmještaja</vt:lpstr>
      <vt:lpstr>Arhitektura baze podataka</vt:lpstr>
      <vt:lpstr>Ispitivanje sustava</vt:lpstr>
      <vt:lpstr>Korišteni alati i tehnologije</vt:lpstr>
      <vt:lpstr>Organizacija rada</vt:lpstr>
      <vt:lpstr>Organizacija rada</vt:lpstr>
      <vt:lpstr>Naučene lekcije</vt:lpstr>
      <vt:lpstr>Članovi tima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Leon Tišljarić</cp:lastModifiedBy>
  <cp:revision>38</cp:revision>
  <dcterms:created xsi:type="dcterms:W3CDTF">2016-01-18T13:10:52Z</dcterms:created>
  <dcterms:modified xsi:type="dcterms:W3CDTF">2024-01-21T21:34:11Z</dcterms:modified>
</cp:coreProperties>
</file>