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3"/>
  </p:notesMasterIdLst>
  <p:sldIdLst>
    <p:sldId id="269" r:id="rId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4"/>
      <p:bold r:id="rId5"/>
      <p:italic r:id="rId6"/>
      <p:boldItalic r:id="rId7"/>
    </p:embeddedFont>
    <p:embeddedFont>
      <p:font typeface="Fjalla One" panose="02000506040000020004" pitchFamily="2" charset="0"/>
      <p:regular r:id="rId8"/>
    </p:embeddedFont>
    <p:embeddedFont>
      <p:font typeface="Staatliches" pitchFamily="2" charset="0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025E2F-CAD6-4402-8B7B-E4DF7560574C}">
  <a:tblStyle styleId="{5C025E2F-CAD6-4402-8B7B-E4DF756057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8674-425F-B64D-0D532B70C5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674-425F-B64D-0D532B70C5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674-425F-B64D-0D532B70C5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674-425F-B64D-0D532B70C58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674-425F-B64D-0D532B70C58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674-425F-B64D-0D532B70C58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4.3176498385980901E-3"/>
                  <c:y val="-2.599660120026512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674-425F-B64D-0D532B70C587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228347581011183"/>
                      <c:h val="0.1112134599347342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8674-425F-B64D-0D532B70C587}"/>
                </c:ext>
              </c:extLst>
            </c:dLbl>
            <c:dLbl>
              <c:idx val="2"/>
              <c:layout>
                <c:manualLayout>
                  <c:x val="0"/>
                  <c:y val="5.1993202400529293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674-425F-B64D-0D532B70C587}"/>
                </c:ext>
              </c:extLst>
            </c:dLbl>
            <c:dLbl>
              <c:idx val="3"/>
              <c:layout>
                <c:manualLayout>
                  <c:x val="-4.3176498385980901E-3"/>
                  <c:y val="0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674-425F-B64D-0D532B70C587}"/>
                </c:ext>
              </c:extLst>
            </c:dLbl>
            <c:dLbl>
              <c:idx val="4"/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861027770647801"/>
                      <c:h val="0.1112134599347342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8674-425F-B64D-0D532B70C587}"/>
                </c:ext>
              </c:extLst>
            </c:dLbl>
            <c:dLbl>
              <c:idx val="5"/>
              <c:layout>
                <c:manualLayout>
                  <c:x val="9.930611627397018E-2"/>
                  <c:y val="3.0553170827965137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45161767380665"/>
                      <c:h val="0.1112134599347342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8674-425F-B64D-0D532B70C587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6"/>
                <c:pt idx="0">
                  <c:v>unit price</c:v>
                </c:pt>
                <c:pt idx="1">
                  <c:v>temperature</c:v>
                </c:pt>
                <c:pt idx="2">
                  <c:v>time(hour of the day)</c:v>
                </c:pt>
                <c:pt idx="3">
                  <c:v>quantity</c:v>
                </c:pt>
                <c:pt idx="4">
                  <c:v>time(day of week)</c:v>
                </c:pt>
                <c:pt idx="5">
                  <c:v>time(day of month)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28</c:v>
                </c:pt>
                <c:pt idx="1">
                  <c:v>17</c:v>
                </c:pt>
                <c:pt idx="2">
                  <c:v>11</c:v>
                </c:pt>
                <c:pt idx="3">
                  <c:v>8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74-425F-B64D-0D532B70C5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6327c7807a_2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6327c7807a_2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6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30" name="Google Shape;30;p6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6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6"/>
          <p:cNvSpPr txBox="1">
            <a:spLocks noGrp="1"/>
          </p:cNvSpPr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9"/>
          <p:cNvGrpSpPr/>
          <p:nvPr/>
        </p:nvGrpSpPr>
        <p:grpSpPr>
          <a:xfrm>
            <a:off x="314000" y="2020325"/>
            <a:ext cx="8510400" cy="1625025"/>
            <a:chOff x="314000" y="2020325"/>
            <a:chExt cx="8510400" cy="1625025"/>
          </a:xfrm>
        </p:grpSpPr>
        <p:sp>
          <p:nvSpPr>
            <p:cNvPr id="46" name="Google Shape;46;p9"/>
            <p:cNvSpPr/>
            <p:nvPr/>
          </p:nvSpPr>
          <p:spPr>
            <a:xfrm>
              <a:off x="314000" y="2542250"/>
              <a:ext cx="8510400" cy="1103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9"/>
            <p:cNvGrpSpPr/>
            <p:nvPr/>
          </p:nvGrpSpPr>
          <p:grpSpPr>
            <a:xfrm>
              <a:off x="3524825" y="2020325"/>
              <a:ext cx="2076362" cy="641924"/>
              <a:chOff x="3527575" y="0"/>
              <a:chExt cx="2076362" cy="641924"/>
            </a:xfrm>
          </p:grpSpPr>
          <p:sp>
            <p:nvSpPr>
              <p:cNvPr id="48" name="Google Shape;48;p9"/>
              <p:cNvSpPr/>
              <p:nvPr/>
            </p:nvSpPr>
            <p:spPr>
              <a:xfrm>
                <a:off x="3527575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9"/>
              <p:cNvSpPr/>
              <p:nvPr/>
            </p:nvSpPr>
            <p:spPr>
              <a:xfrm>
                <a:off x="3547295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" name="Google Shape;50;p9"/>
              <p:cNvGrpSpPr/>
              <p:nvPr/>
            </p:nvGrpSpPr>
            <p:grpSpPr>
              <a:xfrm>
                <a:off x="5557050" y="0"/>
                <a:ext cx="46887" cy="641924"/>
                <a:chOff x="2783050" y="0"/>
                <a:chExt cx="46887" cy="641924"/>
              </a:xfrm>
            </p:grpSpPr>
            <p:sp>
              <p:nvSpPr>
                <p:cNvPr id="51" name="Google Shape;51;p9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9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" name="Google Shape;53;p9"/>
          <p:cNvGrpSpPr/>
          <p:nvPr/>
        </p:nvGrpSpPr>
        <p:grpSpPr>
          <a:xfrm>
            <a:off x="3291400" y="0"/>
            <a:ext cx="2555700" cy="2301750"/>
            <a:chOff x="3294150" y="0"/>
            <a:chExt cx="2555700" cy="2301750"/>
          </a:xfrm>
        </p:grpSpPr>
        <p:sp>
          <p:nvSpPr>
            <p:cNvPr id="54" name="Google Shape;54;p9"/>
            <p:cNvSpPr/>
            <p:nvPr/>
          </p:nvSpPr>
          <p:spPr>
            <a:xfrm>
              <a:off x="3294150" y="363150"/>
              <a:ext cx="2555700" cy="193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9"/>
            <p:cNvSpPr/>
            <p:nvPr/>
          </p:nvSpPr>
          <p:spPr>
            <a:xfrm>
              <a:off x="352757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9"/>
            <p:cNvSpPr/>
            <p:nvPr/>
          </p:nvSpPr>
          <p:spPr>
            <a:xfrm>
              <a:off x="354729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" name="Google Shape;57;p9"/>
            <p:cNvGrpSpPr/>
            <p:nvPr/>
          </p:nvGrpSpPr>
          <p:grpSpPr>
            <a:xfrm>
              <a:off x="5557050" y="0"/>
              <a:ext cx="46887" cy="641924"/>
              <a:chOff x="2783050" y="0"/>
              <a:chExt cx="46887" cy="641924"/>
            </a:xfrm>
          </p:grpSpPr>
          <p:sp>
            <p:nvSpPr>
              <p:cNvPr id="58" name="Google Shape;58;p9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1670500" y="2542250"/>
            <a:ext cx="5797500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1670500" y="3740150"/>
            <a:ext cx="5797500" cy="39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 idx="2" hasCustomPrompt="1"/>
          </p:nvPr>
        </p:nvSpPr>
        <p:spPr>
          <a:xfrm>
            <a:off x="3775750" y="877525"/>
            <a:ext cx="15870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66" name="Google Shape;66;p10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0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0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0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10"/>
          <p:cNvSpPr txBox="1">
            <a:spLocks noGrp="1"/>
          </p:cNvSpPr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1_1">
    <p:bg>
      <p:bgPr>
        <a:solidFill>
          <a:schemeClr val="dk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09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800"/>
              <a:buFont typeface="Barlow"/>
              <a:buChar char="●"/>
              <a:defRPr sz="1800"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○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■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●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○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■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●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○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92329"/>
              </a:buClr>
              <a:buSzPts val="1400"/>
              <a:buFont typeface="Barlow"/>
              <a:buChar char="■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5" r:id="rId2"/>
    <p:sldLayoutId id="2147483656" r:id="rId3"/>
    <p:sldLayoutId id="214748366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5" name="Google Shape;985;p37"/>
          <p:cNvGrpSpPr/>
          <p:nvPr/>
        </p:nvGrpSpPr>
        <p:grpSpPr>
          <a:xfrm>
            <a:off x="3111795" y="1865051"/>
            <a:ext cx="5712555" cy="2862095"/>
            <a:chOff x="2001575" y="1865051"/>
            <a:chExt cx="6822775" cy="2991600"/>
          </a:xfrm>
        </p:grpSpPr>
        <p:sp>
          <p:nvSpPr>
            <p:cNvPr id="986" name="Google Shape;986;p37"/>
            <p:cNvSpPr/>
            <p:nvPr/>
          </p:nvSpPr>
          <p:spPr>
            <a:xfrm>
              <a:off x="2455650" y="1865051"/>
              <a:ext cx="6368700" cy="2991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7"/>
            <p:cNvSpPr/>
            <p:nvPr/>
          </p:nvSpPr>
          <p:spPr>
            <a:xfrm rot="-5400000">
              <a:off x="1976825" y="1889801"/>
              <a:ext cx="511200" cy="4617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37"/>
          <p:cNvSpPr txBox="1"/>
          <p:nvPr/>
        </p:nvSpPr>
        <p:spPr>
          <a:xfrm>
            <a:off x="3537577" y="3366540"/>
            <a:ext cx="23445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Average Mean Absolute Error</a:t>
            </a:r>
            <a:endParaRPr sz="1200" dirty="0"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89" name="Google Shape;989;p37"/>
          <p:cNvSpPr txBox="1"/>
          <p:nvPr/>
        </p:nvSpPr>
        <p:spPr>
          <a:xfrm>
            <a:off x="3558333" y="3103264"/>
            <a:ext cx="736711" cy="344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rPr>
              <a:t>0.23</a:t>
            </a:r>
            <a:endParaRPr sz="2000" dirty="0">
              <a:solidFill>
                <a:schemeClr val="accent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990" name="Google Shape;990;p37"/>
          <p:cNvSpPr txBox="1">
            <a:spLocks noGrp="1"/>
          </p:cNvSpPr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2A2929"/>
                </a:solidFill>
              </a:rPr>
              <a:t>Predictive Model Outcomes</a:t>
            </a:r>
            <a:endParaRPr sz="2800" dirty="0">
              <a:solidFill>
                <a:srgbClr val="2A2929"/>
              </a:solidFill>
            </a:endParaRPr>
          </a:p>
        </p:txBody>
      </p:sp>
      <p:sp>
        <p:nvSpPr>
          <p:cNvPr id="991" name="Google Shape;991;p37"/>
          <p:cNvSpPr txBox="1"/>
          <p:nvPr/>
        </p:nvSpPr>
        <p:spPr>
          <a:xfrm>
            <a:off x="6352950" y="2714372"/>
            <a:ext cx="2471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350" rIns="0" bIns="0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rPr>
              <a:t>SCOPE</a:t>
            </a:r>
            <a:endParaRPr sz="1600" dirty="0">
              <a:solidFill>
                <a:srgbClr val="2A292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188" name="Google Shape;1188;p37"/>
          <p:cNvSpPr txBox="1"/>
          <p:nvPr/>
        </p:nvSpPr>
        <p:spPr>
          <a:xfrm>
            <a:off x="3558333" y="3678689"/>
            <a:ext cx="124707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rPr>
              <a:t>MODELS USED</a:t>
            </a:r>
            <a:endParaRPr sz="1600" dirty="0">
              <a:solidFill>
                <a:srgbClr val="2A292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189" name="Google Shape;1189;p37"/>
          <p:cNvSpPr txBox="1"/>
          <p:nvPr/>
        </p:nvSpPr>
        <p:spPr>
          <a:xfrm>
            <a:off x="3393370" y="3930874"/>
            <a:ext cx="266869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</a:pP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Random Forest Regressor</a:t>
            </a:r>
            <a:endParaRPr sz="12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</a:pPr>
            <a:r>
              <a:rPr lang="en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Support Vector Regressor</a:t>
            </a:r>
            <a:endParaRPr sz="12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90" name="Google Shape;1190;p37"/>
          <p:cNvSpPr txBox="1"/>
          <p:nvPr/>
        </p:nvSpPr>
        <p:spPr>
          <a:xfrm>
            <a:off x="5789221" y="2876635"/>
            <a:ext cx="2851505" cy="179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</a:pPr>
            <a:endParaRPr lang="en-US" sz="12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</a:pP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Aim to arrive at a lesser MAE number using sophisticated models</a:t>
            </a: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</a:pP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Gather more data to build upon more features, if possible</a:t>
            </a:r>
            <a:endParaRPr sz="12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</a:pPr>
            <a:endParaRPr sz="13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" name="Google Shape;1188;p37">
            <a:extLst>
              <a:ext uri="{FF2B5EF4-FFF2-40B4-BE49-F238E27FC236}">
                <a16:creationId xmlns:a16="http://schemas.microsoft.com/office/drawing/2014/main" id="{F8C881AF-A4C1-1214-F33F-C94FDF721729}"/>
              </a:ext>
            </a:extLst>
          </p:cNvPr>
          <p:cNvSpPr txBox="1"/>
          <p:nvPr/>
        </p:nvSpPr>
        <p:spPr>
          <a:xfrm>
            <a:off x="3537577" y="2785589"/>
            <a:ext cx="13502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rPr>
              <a:t>PERFORMANCE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FAB1657-9CBC-7BDE-6692-32B3FE2189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482380"/>
              </p:ext>
            </p:extLst>
          </p:nvPr>
        </p:nvGraphicFramePr>
        <p:xfrm>
          <a:off x="163033" y="1938136"/>
          <a:ext cx="2941415" cy="2442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3CA2E93-1EC4-9B01-33E0-74E4D7A7565A}"/>
              </a:ext>
            </a:extLst>
          </p:cNvPr>
          <p:cNvSpPr txBox="1"/>
          <p:nvPr/>
        </p:nvSpPr>
        <p:spPr>
          <a:xfrm>
            <a:off x="623777" y="1568129"/>
            <a:ext cx="45932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rPr>
              <a:t>IMPORTANCE OF 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AF7C37-4715-D997-D6EB-7429DCD5E583}"/>
              </a:ext>
            </a:extLst>
          </p:cNvPr>
          <p:cNvSpPr txBox="1"/>
          <p:nvPr/>
        </p:nvSpPr>
        <p:spPr>
          <a:xfrm>
            <a:off x="3543048" y="1899979"/>
            <a:ext cx="246045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Price</a:t>
            </a:r>
            <a:r>
              <a:rPr lang="en-US" sz="1400" dirty="0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 is a dominant feature along with </a:t>
            </a:r>
            <a:r>
              <a:rPr lang="en-US" sz="1400"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temperature</a:t>
            </a:r>
            <a:r>
              <a:rPr lang="en-US" sz="1400" dirty="0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 while </a:t>
            </a:r>
            <a:r>
              <a:rPr lang="en-US" sz="14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category</a:t>
            </a:r>
            <a:r>
              <a:rPr lang="en-US" sz="1400" dirty="0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 of products is not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upermarket Business Plan by Slidesgo">
  <a:themeElements>
    <a:clrScheme name="Simple Light">
      <a:dk1>
        <a:srgbClr val="F3F3F3"/>
      </a:dk1>
      <a:lt1>
        <a:srgbClr val="092329"/>
      </a:lt1>
      <a:dk2>
        <a:srgbClr val="57BF8E"/>
      </a:dk2>
      <a:lt2>
        <a:srgbClr val="B5EECC"/>
      </a:lt2>
      <a:accent1>
        <a:srgbClr val="83C3A9"/>
      </a:accent1>
      <a:accent2>
        <a:srgbClr val="AD241B"/>
      </a:accent2>
      <a:accent3>
        <a:srgbClr val="F1471D"/>
      </a:accent3>
      <a:accent4>
        <a:srgbClr val="FF8433"/>
      </a:accent4>
      <a:accent5>
        <a:srgbClr val="FCD06F"/>
      </a:accent5>
      <a:accent6>
        <a:srgbClr val="F7EECE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75</Words>
  <Application>Microsoft Office PowerPoint</Application>
  <PresentationFormat>On-screen Show (16:9)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Barlow</vt:lpstr>
      <vt:lpstr>Staatliches</vt:lpstr>
      <vt:lpstr>Fjalla One</vt:lpstr>
      <vt:lpstr>Arial</vt:lpstr>
      <vt:lpstr>Supermarket Business Plan by Slidesgo</vt:lpstr>
      <vt:lpstr>Predictive Model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 Outcomes</dc:title>
  <cp:lastModifiedBy>Aman Sinha</cp:lastModifiedBy>
  <cp:revision>3</cp:revision>
  <dcterms:modified xsi:type="dcterms:W3CDTF">2023-07-31T21:04:48Z</dcterms:modified>
</cp:coreProperties>
</file>