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52"/>
  </p:notesMasterIdLst>
  <p:handoutMasterIdLst>
    <p:handoutMasterId r:id="rId53"/>
  </p:handoutMasterIdLst>
  <p:sldIdLst>
    <p:sldId id="256" r:id="rId2"/>
    <p:sldId id="260" r:id="rId3"/>
    <p:sldId id="293" r:id="rId4"/>
    <p:sldId id="262" r:id="rId5"/>
    <p:sldId id="294" r:id="rId6"/>
    <p:sldId id="295" r:id="rId7"/>
    <p:sldId id="263" r:id="rId8"/>
    <p:sldId id="264" r:id="rId9"/>
    <p:sldId id="265" r:id="rId10"/>
    <p:sldId id="296" r:id="rId11"/>
    <p:sldId id="271" r:id="rId12"/>
    <p:sldId id="266" r:id="rId13"/>
    <p:sldId id="272" r:id="rId14"/>
    <p:sldId id="297" r:id="rId15"/>
    <p:sldId id="273" r:id="rId16"/>
    <p:sldId id="274" r:id="rId17"/>
    <p:sldId id="275" r:id="rId18"/>
    <p:sldId id="298" r:id="rId19"/>
    <p:sldId id="299" r:id="rId20"/>
    <p:sldId id="300" r:id="rId21"/>
    <p:sldId id="304" r:id="rId22"/>
    <p:sldId id="301" r:id="rId23"/>
    <p:sldId id="302" r:id="rId24"/>
    <p:sldId id="303"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305" r:id="rId43"/>
    <p:sldId id="306" r:id="rId44"/>
    <p:sldId id="307" r:id="rId45"/>
    <p:sldId id="308" r:id="rId46"/>
    <p:sldId id="309" r:id="rId47"/>
    <p:sldId id="310" r:id="rId48"/>
    <p:sldId id="311" r:id="rId49"/>
    <p:sldId id="312" r:id="rId50"/>
    <p:sldId id="313" r:id="rId5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04" autoAdjust="0"/>
    <p:restoredTop sz="94660"/>
  </p:normalViewPr>
  <p:slideViewPr>
    <p:cSldViewPr>
      <p:cViewPr varScale="1">
        <p:scale>
          <a:sx n="73" d="100"/>
          <a:sy n="73" d="100"/>
        </p:scale>
        <p:origin x="96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1" cy="464820"/>
          </a:xfrm>
          <a:prstGeom prst="rect">
            <a:avLst/>
          </a:prstGeom>
        </p:spPr>
        <p:txBody>
          <a:bodyPr vert="horz" lIns="92866" tIns="46433" rIns="92866" bIns="46433" rtlCol="0"/>
          <a:lstStyle>
            <a:lvl1pPr algn="l">
              <a:defRPr sz="1200"/>
            </a:lvl1pPr>
          </a:lstStyle>
          <a:p>
            <a:endParaRPr lang="en-CA"/>
          </a:p>
        </p:txBody>
      </p:sp>
      <p:sp>
        <p:nvSpPr>
          <p:cNvPr id="3" name="Date Placeholder 2"/>
          <p:cNvSpPr>
            <a:spLocks noGrp="1"/>
          </p:cNvSpPr>
          <p:nvPr>
            <p:ph type="dt" sz="quarter" idx="1"/>
          </p:nvPr>
        </p:nvSpPr>
        <p:spPr>
          <a:xfrm>
            <a:off x="3970937" y="1"/>
            <a:ext cx="3037841" cy="464820"/>
          </a:xfrm>
          <a:prstGeom prst="rect">
            <a:avLst/>
          </a:prstGeom>
        </p:spPr>
        <p:txBody>
          <a:bodyPr vert="horz" lIns="92866" tIns="46433" rIns="92866" bIns="46433" rtlCol="0"/>
          <a:lstStyle>
            <a:lvl1pPr algn="r">
              <a:defRPr sz="1200"/>
            </a:lvl1pPr>
          </a:lstStyle>
          <a:p>
            <a:fld id="{30000251-18AD-4DBB-9ECF-F21F663E6DD2}" type="datetimeFigureOut">
              <a:rPr lang="en-CA" smtClean="0"/>
              <a:t>2018-11-28</a:t>
            </a:fld>
            <a:endParaRPr lang="en-CA"/>
          </a:p>
        </p:txBody>
      </p:sp>
      <p:sp>
        <p:nvSpPr>
          <p:cNvPr id="4" name="Footer Placeholder 3"/>
          <p:cNvSpPr>
            <a:spLocks noGrp="1"/>
          </p:cNvSpPr>
          <p:nvPr>
            <p:ph type="ftr" sz="quarter" idx="2"/>
          </p:nvPr>
        </p:nvSpPr>
        <p:spPr>
          <a:xfrm>
            <a:off x="0" y="8829967"/>
            <a:ext cx="3037841" cy="464820"/>
          </a:xfrm>
          <a:prstGeom prst="rect">
            <a:avLst/>
          </a:prstGeom>
        </p:spPr>
        <p:txBody>
          <a:bodyPr vert="horz" lIns="92866" tIns="46433" rIns="92866" bIns="46433" rtlCol="0" anchor="b"/>
          <a:lstStyle>
            <a:lvl1pPr algn="l">
              <a:defRPr sz="1200"/>
            </a:lvl1pPr>
          </a:lstStyle>
          <a:p>
            <a:endParaRPr lang="en-CA"/>
          </a:p>
        </p:txBody>
      </p:sp>
      <p:sp>
        <p:nvSpPr>
          <p:cNvPr id="5" name="Slide Number Placeholder 4"/>
          <p:cNvSpPr>
            <a:spLocks noGrp="1"/>
          </p:cNvSpPr>
          <p:nvPr>
            <p:ph type="sldNum" sz="quarter" idx="3"/>
          </p:nvPr>
        </p:nvSpPr>
        <p:spPr>
          <a:xfrm>
            <a:off x="3970937" y="8829967"/>
            <a:ext cx="3037841" cy="464820"/>
          </a:xfrm>
          <a:prstGeom prst="rect">
            <a:avLst/>
          </a:prstGeom>
        </p:spPr>
        <p:txBody>
          <a:bodyPr vert="horz" lIns="92866" tIns="46433" rIns="92866" bIns="46433" rtlCol="0" anchor="b"/>
          <a:lstStyle>
            <a:lvl1pPr algn="r">
              <a:defRPr sz="1200"/>
            </a:lvl1pPr>
          </a:lstStyle>
          <a:p>
            <a:fld id="{90A87B4A-CF6A-4EAB-8A46-A13D22E8BBED}" type="slidenum">
              <a:rPr lang="en-CA" smtClean="0"/>
              <a:t>‹#›</a:t>
            </a:fld>
            <a:endParaRPr lang="en-CA"/>
          </a:p>
        </p:txBody>
      </p:sp>
    </p:spTree>
    <p:extLst>
      <p:ext uri="{BB962C8B-B14F-4D97-AF65-F5344CB8AC3E}">
        <p14:creationId xmlns:p14="http://schemas.microsoft.com/office/powerpoint/2010/main" val="24773277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1" cy="464820"/>
          </a:xfrm>
          <a:prstGeom prst="rect">
            <a:avLst/>
          </a:prstGeom>
        </p:spPr>
        <p:txBody>
          <a:bodyPr vert="horz" lIns="92866" tIns="46433" rIns="92866" bIns="46433" rtlCol="0"/>
          <a:lstStyle>
            <a:lvl1pPr algn="l">
              <a:defRPr sz="1200"/>
            </a:lvl1pPr>
          </a:lstStyle>
          <a:p>
            <a:endParaRPr lang="en-CA"/>
          </a:p>
        </p:txBody>
      </p:sp>
      <p:sp>
        <p:nvSpPr>
          <p:cNvPr id="3" name="Date Placeholder 2"/>
          <p:cNvSpPr>
            <a:spLocks noGrp="1"/>
          </p:cNvSpPr>
          <p:nvPr>
            <p:ph type="dt" idx="1"/>
          </p:nvPr>
        </p:nvSpPr>
        <p:spPr>
          <a:xfrm>
            <a:off x="3970937" y="1"/>
            <a:ext cx="3037841" cy="464820"/>
          </a:xfrm>
          <a:prstGeom prst="rect">
            <a:avLst/>
          </a:prstGeom>
        </p:spPr>
        <p:txBody>
          <a:bodyPr vert="horz" lIns="92866" tIns="46433" rIns="92866" bIns="46433" rtlCol="0"/>
          <a:lstStyle>
            <a:lvl1pPr algn="r">
              <a:defRPr sz="1200"/>
            </a:lvl1pPr>
          </a:lstStyle>
          <a:p>
            <a:fld id="{C26B9C53-2D1B-40C1-A41E-39D9A7896385}" type="datetimeFigureOut">
              <a:rPr lang="en-CA" smtClean="0"/>
              <a:t>2018-11-28</a:t>
            </a:fld>
            <a:endParaRPr lang="en-CA"/>
          </a:p>
        </p:txBody>
      </p:sp>
      <p:sp>
        <p:nvSpPr>
          <p:cNvPr id="4" name="Slide Image Placeholder 3"/>
          <p:cNvSpPr>
            <a:spLocks noGrp="1" noRot="1" noChangeAspect="1"/>
          </p:cNvSpPr>
          <p:nvPr>
            <p:ph type="sldImg" idx="2"/>
          </p:nvPr>
        </p:nvSpPr>
        <p:spPr>
          <a:xfrm>
            <a:off x="1179513" y="696913"/>
            <a:ext cx="4651375" cy="3487737"/>
          </a:xfrm>
          <a:prstGeom prst="rect">
            <a:avLst/>
          </a:prstGeom>
          <a:noFill/>
          <a:ln w="12700">
            <a:solidFill>
              <a:prstClr val="black"/>
            </a:solidFill>
          </a:ln>
        </p:spPr>
        <p:txBody>
          <a:bodyPr vert="horz" lIns="92866" tIns="46433" rIns="92866" bIns="46433" rtlCol="0" anchor="ctr"/>
          <a:lstStyle/>
          <a:p>
            <a:endParaRPr lang="en-CA"/>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2866" tIns="46433" rIns="92866" bIns="4643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9967"/>
            <a:ext cx="3037841" cy="464820"/>
          </a:xfrm>
          <a:prstGeom prst="rect">
            <a:avLst/>
          </a:prstGeom>
        </p:spPr>
        <p:txBody>
          <a:bodyPr vert="horz" lIns="92866" tIns="46433" rIns="92866" bIns="46433" rtlCol="0" anchor="b"/>
          <a:lstStyle>
            <a:lvl1pPr algn="l">
              <a:defRPr sz="1200"/>
            </a:lvl1pPr>
          </a:lstStyle>
          <a:p>
            <a:endParaRPr lang="en-CA"/>
          </a:p>
        </p:txBody>
      </p:sp>
      <p:sp>
        <p:nvSpPr>
          <p:cNvPr id="7" name="Slide Number Placeholder 6"/>
          <p:cNvSpPr>
            <a:spLocks noGrp="1"/>
          </p:cNvSpPr>
          <p:nvPr>
            <p:ph type="sldNum" sz="quarter" idx="5"/>
          </p:nvPr>
        </p:nvSpPr>
        <p:spPr>
          <a:xfrm>
            <a:off x="3970937" y="8829967"/>
            <a:ext cx="3037841" cy="464820"/>
          </a:xfrm>
          <a:prstGeom prst="rect">
            <a:avLst/>
          </a:prstGeom>
        </p:spPr>
        <p:txBody>
          <a:bodyPr vert="horz" lIns="92866" tIns="46433" rIns="92866" bIns="46433" rtlCol="0" anchor="b"/>
          <a:lstStyle>
            <a:lvl1pPr algn="r">
              <a:defRPr sz="1200"/>
            </a:lvl1pPr>
          </a:lstStyle>
          <a:p>
            <a:fld id="{406111AD-B20F-4158-A68F-275B29E6189A}" type="slidenum">
              <a:rPr lang="en-CA" smtClean="0"/>
              <a:t>‹#›</a:t>
            </a:fld>
            <a:endParaRPr lang="en-CA"/>
          </a:p>
        </p:txBody>
      </p:sp>
    </p:spTree>
    <p:extLst>
      <p:ext uri="{BB962C8B-B14F-4D97-AF65-F5344CB8AC3E}">
        <p14:creationId xmlns:p14="http://schemas.microsoft.com/office/powerpoint/2010/main" val="75314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6111AD-B20F-4158-A68F-275B29E6189A}" type="slidenum">
              <a:rPr lang="en-CA" smtClean="0"/>
              <a:t>1</a:t>
            </a:fld>
            <a:endParaRPr lang="en-CA"/>
          </a:p>
        </p:txBody>
      </p:sp>
    </p:spTree>
    <p:extLst>
      <p:ext uri="{BB962C8B-B14F-4D97-AF65-F5344CB8AC3E}">
        <p14:creationId xmlns:p14="http://schemas.microsoft.com/office/powerpoint/2010/main" val="3812495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6111AD-B20F-4158-A68F-275B29E6189A}" type="slidenum">
              <a:rPr lang="en-CA" smtClean="0"/>
              <a:t>8</a:t>
            </a:fld>
            <a:endParaRPr lang="en-CA"/>
          </a:p>
        </p:txBody>
      </p:sp>
    </p:spTree>
    <p:extLst>
      <p:ext uri="{BB962C8B-B14F-4D97-AF65-F5344CB8AC3E}">
        <p14:creationId xmlns:p14="http://schemas.microsoft.com/office/powerpoint/2010/main" val="17973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8933AD60-3EE1-447B-8414-ACF205A017DD}" type="slidenum">
              <a:rPr lang="en-CA" smtClean="0"/>
              <a:pPr/>
              <a:t>11</a:t>
            </a:fld>
            <a:endParaRPr lang="en-CA"/>
          </a:p>
        </p:txBody>
      </p:sp>
    </p:spTree>
    <p:extLst>
      <p:ext uri="{BB962C8B-B14F-4D97-AF65-F5344CB8AC3E}">
        <p14:creationId xmlns:p14="http://schemas.microsoft.com/office/powerpoint/2010/main" val="4267213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21DA57C-4D94-481E-BF38-AB448F6D5DCC}" type="datetime1">
              <a:rPr lang="en-CA" smtClean="0"/>
              <a:t>2018-11-28</a:t>
            </a:fld>
            <a:endParaRPr lang="en-CA"/>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CA" smtClean="0"/>
              <a:t>Jolanta Warpechowska-Gruca - 2016</a:t>
            </a:r>
            <a:endParaRPr lang="en-CA"/>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7B230D1-2A77-437C-A79C-AB61F655BF35}" type="slidenum">
              <a:rPr lang="en-CA" smtClean="0"/>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A76E39-B3B5-4C4E-8136-5C537412ADCB}" type="datetime1">
              <a:rPr lang="en-CA" smtClean="0"/>
              <a:t>2018-11-28</a:t>
            </a:fld>
            <a:endParaRPr lang="en-CA"/>
          </a:p>
        </p:txBody>
      </p:sp>
      <p:sp>
        <p:nvSpPr>
          <p:cNvPr id="5" name="Footer Placeholder 4"/>
          <p:cNvSpPr>
            <a:spLocks noGrp="1"/>
          </p:cNvSpPr>
          <p:nvPr>
            <p:ph type="ftr" sz="quarter" idx="11"/>
          </p:nvPr>
        </p:nvSpPr>
        <p:spPr/>
        <p:txBody>
          <a:bodyPr/>
          <a:lstStyle/>
          <a:p>
            <a:r>
              <a:rPr lang="en-CA" smtClean="0"/>
              <a:t>Jolanta Warpechowska-Gruca - 2016</a:t>
            </a:r>
            <a:endParaRPr lang="en-CA"/>
          </a:p>
        </p:txBody>
      </p:sp>
      <p:sp>
        <p:nvSpPr>
          <p:cNvPr id="6" name="Slide Number Placeholder 5"/>
          <p:cNvSpPr>
            <a:spLocks noGrp="1"/>
          </p:cNvSpPr>
          <p:nvPr>
            <p:ph type="sldNum" sz="quarter" idx="12"/>
          </p:nvPr>
        </p:nvSpPr>
        <p:spPr/>
        <p:txBody>
          <a:bodyPr/>
          <a:lstStyle/>
          <a:p>
            <a:fld id="{67B230D1-2A77-437C-A79C-AB61F655BF35}"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10A46F-DA03-49EB-8833-C3ECA7A8A47B}" type="datetime1">
              <a:rPr lang="en-CA" smtClean="0"/>
              <a:t>2018-11-28</a:t>
            </a:fld>
            <a:endParaRPr lang="en-CA"/>
          </a:p>
        </p:txBody>
      </p:sp>
      <p:sp>
        <p:nvSpPr>
          <p:cNvPr id="5" name="Footer Placeholder 4"/>
          <p:cNvSpPr>
            <a:spLocks noGrp="1"/>
          </p:cNvSpPr>
          <p:nvPr>
            <p:ph type="ftr" sz="quarter" idx="11"/>
          </p:nvPr>
        </p:nvSpPr>
        <p:spPr/>
        <p:txBody>
          <a:bodyPr/>
          <a:lstStyle/>
          <a:p>
            <a:r>
              <a:rPr lang="en-CA" smtClean="0"/>
              <a:t>Jolanta Warpechowska-Gruca - 2016</a:t>
            </a:r>
            <a:endParaRPr lang="en-CA"/>
          </a:p>
        </p:txBody>
      </p:sp>
      <p:sp>
        <p:nvSpPr>
          <p:cNvPr id="6" name="Slide Number Placeholder 5"/>
          <p:cNvSpPr>
            <a:spLocks noGrp="1"/>
          </p:cNvSpPr>
          <p:nvPr>
            <p:ph type="sldNum" sz="quarter" idx="12"/>
          </p:nvPr>
        </p:nvSpPr>
        <p:spPr/>
        <p:txBody>
          <a:bodyPr/>
          <a:lstStyle/>
          <a:p>
            <a:fld id="{67B230D1-2A77-437C-A79C-AB61F655BF35}" type="slidenum">
              <a:rPr lang="en-CA" smtClean="0"/>
              <a:t>‹#›</a:t>
            </a:fld>
            <a:endParaRPr lang="en-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85800"/>
            <a:ext cx="7315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endParaRPr lang="en-US"/>
          </a:p>
        </p:txBody>
      </p:sp>
      <p:sp>
        <p:nvSpPr>
          <p:cNvPr id="4" name="Footer Placeholder 2"/>
          <p:cNvSpPr>
            <a:spLocks noGrp="1"/>
          </p:cNvSpPr>
          <p:nvPr>
            <p:ph type="ftr" sz="quarter" idx="11"/>
          </p:nvPr>
        </p:nvSpPr>
        <p:spPr>
          <a:ln/>
        </p:spPr>
        <p:txBody>
          <a:bodyPr/>
          <a:lstStyle>
            <a:lvl1pPr>
              <a:defRPr/>
            </a:lvl1pPr>
          </a:lstStyle>
          <a:p>
            <a:pPr>
              <a:defRPr/>
            </a:pPr>
            <a:r>
              <a:rPr lang="en-US" smtClean="0"/>
              <a:t>Jolanta Warpechowska-Gruca 2016</a:t>
            </a:r>
            <a:endParaRPr lang="en-US"/>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3479243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85800"/>
            <a:ext cx="7315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endParaRPr lang="en-US"/>
          </a:p>
        </p:txBody>
      </p:sp>
      <p:sp>
        <p:nvSpPr>
          <p:cNvPr id="4" name="Footer Placeholder 2"/>
          <p:cNvSpPr>
            <a:spLocks noGrp="1"/>
          </p:cNvSpPr>
          <p:nvPr>
            <p:ph type="ftr" sz="quarter" idx="11"/>
          </p:nvPr>
        </p:nvSpPr>
        <p:spPr>
          <a:ln/>
        </p:spPr>
        <p:txBody>
          <a:bodyPr/>
          <a:lstStyle>
            <a:lvl1pPr>
              <a:defRPr/>
            </a:lvl1pPr>
          </a:lstStyle>
          <a:p>
            <a:pPr>
              <a:defRPr/>
            </a:pPr>
            <a:r>
              <a:rPr lang="en-US" smtClean="0"/>
              <a:t>Jolanta Warpechowska-Gruca 2016</a:t>
            </a:r>
            <a:endParaRPr lang="en-US"/>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3001819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09600"/>
            <a:ext cx="7315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0099"/>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r>
              <a:rPr lang="en-US" smtClean="0"/>
              <a:t>Murach's C# 2015</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smtClean="0"/>
              <a:t>© 2016, Mike Murach &amp; Associates, Inc.</a:t>
            </a:r>
            <a:endParaRPr lang="en-US"/>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smtClean="0"/>
          </a:p>
          <a:p>
            <a:pPr algn="r">
              <a:defRPr/>
            </a:pPr>
            <a:r>
              <a:rPr lang="en-US" sz="900" dirty="0" smtClean="0">
                <a:solidFill>
                  <a:schemeClr val="bg1"/>
                </a:solidFill>
                <a:latin typeface="Arial Narrow" pitchFamily="34" charset="0"/>
              </a:rPr>
              <a:t>C12,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27048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BBAAE78-2EBB-4AA2-9E31-0E665620222E}" type="datetime1">
              <a:rPr lang="en-CA" smtClean="0"/>
              <a:t>2018-11-28</a:t>
            </a:fld>
            <a:endParaRPr lang="en-CA"/>
          </a:p>
        </p:txBody>
      </p:sp>
      <p:sp>
        <p:nvSpPr>
          <p:cNvPr id="9" name="Slide Number Placeholder 8"/>
          <p:cNvSpPr>
            <a:spLocks noGrp="1"/>
          </p:cNvSpPr>
          <p:nvPr>
            <p:ph type="sldNum" sz="quarter" idx="15"/>
          </p:nvPr>
        </p:nvSpPr>
        <p:spPr/>
        <p:txBody>
          <a:bodyPr rtlCol="0"/>
          <a:lstStyle/>
          <a:p>
            <a:fld id="{67B230D1-2A77-437C-A79C-AB61F655BF35}" type="slidenum">
              <a:rPr lang="en-CA" smtClean="0"/>
              <a:t>‹#›</a:t>
            </a:fld>
            <a:endParaRPr lang="en-CA"/>
          </a:p>
        </p:txBody>
      </p:sp>
      <p:sp>
        <p:nvSpPr>
          <p:cNvPr id="10" name="Footer Placeholder 9"/>
          <p:cNvSpPr>
            <a:spLocks noGrp="1"/>
          </p:cNvSpPr>
          <p:nvPr>
            <p:ph type="ftr" sz="quarter" idx="16"/>
          </p:nvPr>
        </p:nvSpPr>
        <p:spPr/>
        <p:txBody>
          <a:bodyPr rtlCol="0"/>
          <a:lstStyle/>
          <a:p>
            <a:r>
              <a:rPr lang="en-CA" smtClean="0"/>
              <a:t>Jolanta Warpechowska-Gruca - 2016</a:t>
            </a:r>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1255F2E-528F-40AA-9149-07BD69DD4E12}" type="datetime1">
              <a:rPr lang="en-CA" smtClean="0"/>
              <a:t>2018-11-28</a:t>
            </a:fld>
            <a:endParaRPr lang="en-CA"/>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CA" smtClean="0"/>
              <a:t>Jolanta Warpechowska-Gruca - 2016</a:t>
            </a:r>
            <a:endParaRPr lang="en-CA"/>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7B230D1-2A77-437C-A79C-AB61F655BF35}"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84DB71D-FC52-4A58-B929-30B9A2F9FC18}" type="datetime1">
              <a:rPr lang="en-CA" smtClean="0"/>
              <a:t>2018-11-28</a:t>
            </a:fld>
            <a:endParaRPr lang="en-CA"/>
          </a:p>
        </p:txBody>
      </p:sp>
      <p:sp>
        <p:nvSpPr>
          <p:cNvPr id="6" name="Footer Placeholder 5"/>
          <p:cNvSpPr>
            <a:spLocks noGrp="1"/>
          </p:cNvSpPr>
          <p:nvPr>
            <p:ph type="ftr" sz="quarter" idx="11"/>
          </p:nvPr>
        </p:nvSpPr>
        <p:spPr/>
        <p:txBody>
          <a:bodyPr/>
          <a:lstStyle/>
          <a:p>
            <a:r>
              <a:rPr lang="en-CA" smtClean="0"/>
              <a:t>Jolanta Warpechowska-Gruca - 2016</a:t>
            </a:r>
            <a:endParaRPr lang="en-CA"/>
          </a:p>
        </p:txBody>
      </p:sp>
      <p:sp>
        <p:nvSpPr>
          <p:cNvPr id="7" name="Slide Number Placeholder 6"/>
          <p:cNvSpPr>
            <a:spLocks noGrp="1"/>
          </p:cNvSpPr>
          <p:nvPr>
            <p:ph type="sldNum" sz="quarter" idx="12"/>
          </p:nvPr>
        </p:nvSpPr>
        <p:spPr/>
        <p:txBody>
          <a:bodyPr/>
          <a:lstStyle/>
          <a:p>
            <a:fld id="{67B230D1-2A77-437C-A79C-AB61F655BF35}" type="slidenum">
              <a:rPr lang="en-CA" smtClean="0"/>
              <a:t>‹#›</a:t>
            </a:fld>
            <a:endParaRPr lang="en-CA"/>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556469D-3E54-411E-B4BF-99C54DC6A03E}" type="datetime1">
              <a:rPr lang="en-CA" smtClean="0"/>
              <a:t>2018-11-28</a:t>
            </a:fld>
            <a:endParaRPr lang="en-CA"/>
          </a:p>
        </p:txBody>
      </p:sp>
      <p:sp>
        <p:nvSpPr>
          <p:cNvPr id="8" name="Footer Placeholder 7"/>
          <p:cNvSpPr>
            <a:spLocks noGrp="1"/>
          </p:cNvSpPr>
          <p:nvPr>
            <p:ph type="ftr" sz="quarter" idx="11"/>
          </p:nvPr>
        </p:nvSpPr>
        <p:spPr/>
        <p:txBody>
          <a:bodyPr/>
          <a:lstStyle/>
          <a:p>
            <a:r>
              <a:rPr lang="en-CA" smtClean="0"/>
              <a:t>Jolanta Warpechowska-Gruca - 2016</a:t>
            </a:r>
            <a:endParaRPr lang="en-CA"/>
          </a:p>
        </p:txBody>
      </p:sp>
      <p:sp>
        <p:nvSpPr>
          <p:cNvPr id="9" name="Slide Number Placeholder 8"/>
          <p:cNvSpPr>
            <a:spLocks noGrp="1"/>
          </p:cNvSpPr>
          <p:nvPr>
            <p:ph type="sldNum" sz="quarter" idx="12"/>
          </p:nvPr>
        </p:nvSpPr>
        <p:spPr/>
        <p:txBody>
          <a:bodyPr/>
          <a:lstStyle/>
          <a:p>
            <a:fld id="{67B230D1-2A77-437C-A79C-AB61F655BF35}" type="slidenum">
              <a:rPr lang="en-CA" smtClean="0"/>
              <a:t>‹#›</a:t>
            </a:fld>
            <a:endParaRPr lang="en-CA"/>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048654F-200C-4720-A41E-F72F31B8612A}" type="datetime1">
              <a:rPr lang="en-CA" smtClean="0"/>
              <a:t>2018-11-28</a:t>
            </a:fld>
            <a:endParaRPr lang="en-CA"/>
          </a:p>
        </p:txBody>
      </p:sp>
      <p:sp>
        <p:nvSpPr>
          <p:cNvPr id="7" name="Slide Number Placeholder 6"/>
          <p:cNvSpPr>
            <a:spLocks noGrp="1"/>
          </p:cNvSpPr>
          <p:nvPr>
            <p:ph type="sldNum" sz="quarter" idx="11"/>
          </p:nvPr>
        </p:nvSpPr>
        <p:spPr/>
        <p:txBody>
          <a:bodyPr rtlCol="0"/>
          <a:lstStyle/>
          <a:p>
            <a:fld id="{67B230D1-2A77-437C-A79C-AB61F655BF35}" type="slidenum">
              <a:rPr lang="en-CA" smtClean="0"/>
              <a:t>‹#›</a:t>
            </a:fld>
            <a:endParaRPr lang="en-CA"/>
          </a:p>
        </p:txBody>
      </p:sp>
      <p:sp>
        <p:nvSpPr>
          <p:cNvPr id="8" name="Footer Placeholder 7"/>
          <p:cNvSpPr>
            <a:spLocks noGrp="1"/>
          </p:cNvSpPr>
          <p:nvPr>
            <p:ph type="ftr" sz="quarter" idx="12"/>
          </p:nvPr>
        </p:nvSpPr>
        <p:spPr/>
        <p:txBody>
          <a:bodyPr rtlCol="0"/>
          <a:lstStyle/>
          <a:p>
            <a:r>
              <a:rPr lang="en-CA" smtClean="0"/>
              <a:t>Jolanta Warpechowska-Gruca - 2016</a:t>
            </a:r>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9C4227-938B-401F-A035-979D7AE4DDA3}" type="datetime1">
              <a:rPr lang="en-CA" smtClean="0"/>
              <a:t>2018-11-28</a:t>
            </a:fld>
            <a:endParaRPr lang="en-CA"/>
          </a:p>
        </p:txBody>
      </p:sp>
      <p:sp>
        <p:nvSpPr>
          <p:cNvPr id="3" name="Footer Placeholder 2"/>
          <p:cNvSpPr>
            <a:spLocks noGrp="1"/>
          </p:cNvSpPr>
          <p:nvPr>
            <p:ph type="ftr" sz="quarter" idx="11"/>
          </p:nvPr>
        </p:nvSpPr>
        <p:spPr/>
        <p:txBody>
          <a:bodyPr/>
          <a:lstStyle/>
          <a:p>
            <a:r>
              <a:rPr lang="en-CA" smtClean="0"/>
              <a:t>Jolanta Warpechowska-Gruca - 2016</a:t>
            </a:r>
            <a:endParaRPr lang="en-CA"/>
          </a:p>
        </p:txBody>
      </p:sp>
      <p:sp>
        <p:nvSpPr>
          <p:cNvPr id="4" name="Slide Number Placeholder 3"/>
          <p:cNvSpPr>
            <a:spLocks noGrp="1"/>
          </p:cNvSpPr>
          <p:nvPr>
            <p:ph type="sldNum" sz="quarter" idx="12"/>
          </p:nvPr>
        </p:nvSpPr>
        <p:spPr/>
        <p:txBody>
          <a:bodyPr/>
          <a:lstStyle/>
          <a:p>
            <a:fld id="{67B230D1-2A77-437C-A79C-AB61F655BF35}"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3180665-A7F3-4F68-AA88-A85735EA15DC}" type="datetime1">
              <a:rPr lang="en-CA" smtClean="0"/>
              <a:t>2018-11-28</a:t>
            </a:fld>
            <a:endParaRPr lang="en-CA"/>
          </a:p>
        </p:txBody>
      </p:sp>
      <p:sp>
        <p:nvSpPr>
          <p:cNvPr id="22" name="Slide Number Placeholder 21"/>
          <p:cNvSpPr>
            <a:spLocks noGrp="1"/>
          </p:cNvSpPr>
          <p:nvPr>
            <p:ph type="sldNum" sz="quarter" idx="15"/>
          </p:nvPr>
        </p:nvSpPr>
        <p:spPr/>
        <p:txBody>
          <a:bodyPr rtlCol="0"/>
          <a:lstStyle/>
          <a:p>
            <a:fld id="{67B230D1-2A77-437C-A79C-AB61F655BF35}" type="slidenum">
              <a:rPr lang="en-CA" smtClean="0"/>
              <a:t>‹#›</a:t>
            </a:fld>
            <a:endParaRPr lang="en-CA"/>
          </a:p>
        </p:txBody>
      </p:sp>
      <p:sp>
        <p:nvSpPr>
          <p:cNvPr id="23" name="Footer Placeholder 22"/>
          <p:cNvSpPr>
            <a:spLocks noGrp="1"/>
          </p:cNvSpPr>
          <p:nvPr>
            <p:ph type="ftr" sz="quarter" idx="16"/>
          </p:nvPr>
        </p:nvSpPr>
        <p:spPr/>
        <p:txBody>
          <a:bodyPr rtlCol="0"/>
          <a:lstStyle/>
          <a:p>
            <a:r>
              <a:rPr lang="en-CA" smtClean="0"/>
              <a:t>Jolanta Warpechowska-Gruca - 2016</a:t>
            </a:r>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C0D453C-EBE0-47F0-B786-1B53CC122606}" type="datetime1">
              <a:rPr lang="en-CA" smtClean="0"/>
              <a:t>2018-11-28</a:t>
            </a:fld>
            <a:endParaRPr lang="en-CA"/>
          </a:p>
        </p:txBody>
      </p:sp>
      <p:sp>
        <p:nvSpPr>
          <p:cNvPr id="18" name="Slide Number Placeholder 17"/>
          <p:cNvSpPr>
            <a:spLocks noGrp="1"/>
          </p:cNvSpPr>
          <p:nvPr>
            <p:ph type="sldNum" sz="quarter" idx="11"/>
          </p:nvPr>
        </p:nvSpPr>
        <p:spPr/>
        <p:txBody>
          <a:bodyPr rtlCol="0"/>
          <a:lstStyle/>
          <a:p>
            <a:fld id="{67B230D1-2A77-437C-A79C-AB61F655BF35}" type="slidenum">
              <a:rPr lang="en-CA" smtClean="0"/>
              <a:t>‹#›</a:t>
            </a:fld>
            <a:endParaRPr lang="en-CA"/>
          </a:p>
        </p:txBody>
      </p:sp>
      <p:sp>
        <p:nvSpPr>
          <p:cNvPr id="21" name="Footer Placeholder 20"/>
          <p:cNvSpPr>
            <a:spLocks noGrp="1"/>
          </p:cNvSpPr>
          <p:nvPr>
            <p:ph type="ftr" sz="quarter" idx="12"/>
          </p:nvPr>
        </p:nvSpPr>
        <p:spPr/>
        <p:txBody>
          <a:bodyPr rtlCol="0"/>
          <a:lstStyle/>
          <a:p>
            <a:r>
              <a:rPr lang="en-CA" smtClean="0"/>
              <a:t>Jolanta Warpechowska-Gruca - 2016</a:t>
            </a:r>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BCBAC04-F0DD-4246-8E59-5CA89CBA497F}" type="datetime1">
              <a:rPr lang="en-CA" smtClean="0"/>
              <a:t>2018-11-28</a:t>
            </a:fld>
            <a:endParaRPr lang="en-CA"/>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CA" smtClean="0"/>
              <a:t>Jolanta Warpechowska-Gruca - 2016</a:t>
            </a:r>
            <a:endParaRPr lang="en-CA"/>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7B230D1-2A77-437C-A79C-AB61F655BF35}"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8" r:id="rId12"/>
    <p:sldLayoutId id="2147483889" r:id="rId13"/>
    <p:sldLayoutId id="2147483890" r:id="rId14"/>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14.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4.xml"/><Relationship Id="rId1" Type="http://schemas.openxmlformats.org/officeDocument/2006/relationships/vmlDrawing" Target="../drawings/vmlDrawing6.vml"/><Relationship Id="rId5" Type="http://schemas.openxmlformats.org/officeDocument/2006/relationships/image" Target="../media/image10.emf"/><Relationship Id="rId4" Type="http://schemas.openxmlformats.org/officeDocument/2006/relationships/package" Target="../embeddings/Microsoft_Word_Document5.docx"/></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msdn.microsoft.com/en-us/library/6sh2ey19(v=vs.110).aspx"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msdn.microsoft.com/en-us/library/ms182532.aspx" TargetMode="External"/><Relationship Id="rId2" Type="http://schemas.openxmlformats.org/officeDocument/2006/relationships/hyperlink" Target="https://msdn.microsoft.com/en-CA/library/hh694602.aspx" TargetMode="External"/><Relationship Id="rId1" Type="http://schemas.openxmlformats.org/officeDocument/2006/relationships/slideLayout" Target="../slideLayouts/slideLayout2.xml"/><Relationship Id="rId4" Type="http://schemas.openxmlformats.org/officeDocument/2006/relationships/hyperlink" Target="https://msdn.microsoft.com/en-CA/library/dn823749.aspx"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package" Target="../embeddings/Microsoft_Word_Document3.docx"/></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CPRG 200</a:t>
            </a:r>
            <a:endParaRPr lang="en-CA" dirty="0"/>
          </a:p>
        </p:txBody>
      </p:sp>
      <p:sp>
        <p:nvSpPr>
          <p:cNvPr id="3" name="Subtitle 2"/>
          <p:cNvSpPr>
            <a:spLocks noGrp="1"/>
          </p:cNvSpPr>
          <p:nvPr>
            <p:ph type="subTitle" idx="1"/>
          </p:nvPr>
        </p:nvSpPr>
        <p:spPr/>
        <p:txBody>
          <a:bodyPr>
            <a:normAutofit/>
          </a:bodyPr>
          <a:lstStyle/>
          <a:p>
            <a:r>
              <a:rPr lang="en-CA" sz="4400" dirty="0" smtClean="0"/>
              <a:t>Day 5</a:t>
            </a:r>
            <a:endParaRPr lang="en-CA" sz="4400" dirty="0"/>
          </a:p>
        </p:txBody>
      </p:sp>
      <p:sp>
        <p:nvSpPr>
          <p:cNvPr id="5" name="Footer Placeholder 4"/>
          <p:cNvSpPr>
            <a:spLocks noGrp="1"/>
          </p:cNvSpPr>
          <p:nvPr>
            <p:ph type="ftr" sz="quarter" idx="11"/>
          </p:nvPr>
        </p:nvSpPr>
        <p:spPr/>
        <p:txBody>
          <a:bodyPr>
            <a:normAutofit/>
          </a:bodyPr>
          <a:lstStyle/>
          <a:p>
            <a:r>
              <a:rPr lang="en-CA" dirty="0" smtClean="0"/>
              <a:t>Jolanta Warpechowska-Gruca - 2016</a:t>
            </a:r>
            <a:endParaRPr lang="en-CA" dirty="0"/>
          </a:p>
        </p:txBody>
      </p:sp>
      <p:sp>
        <p:nvSpPr>
          <p:cNvPr id="4" name="Slide Number Placeholder 3"/>
          <p:cNvSpPr>
            <a:spLocks noGrp="1"/>
          </p:cNvSpPr>
          <p:nvPr>
            <p:ph type="sldNum" sz="quarter" idx="12"/>
          </p:nvPr>
        </p:nvSpPr>
        <p:spPr/>
        <p:txBody>
          <a:bodyPr/>
          <a:lstStyle/>
          <a:p>
            <a:fld id="{67B230D1-2A77-437C-A79C-AB61F655BF35}" type="slidenum">
              <a:rPr lang="en-CA" smtClean="0"/>
              <a:t>1</a:t>
            </a:fld>
            <a:endParaRPr lang="en-CA"/>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800219"/>
          </a:xfrm>
        </p:spPr>
        <p:txBody>
          <a:bodyPr/>
          <a:lstStyle/>
          <a:p>
            <a:r>
              <a:rPr lang="en-US" dirty="0"/>
              <a:t>Two Product objects that have been instantiated from the Product class</a:t>
            </a:r>
          </a:p>
        </p:txBody>
      </p:sp>
      <p:sp>
        <p:nvSpPr>
          <p:cNvPr id="3" name="Date Placeholder 2"/>
          <p:cNvSpPr>
            <a:spLocks noGrp="1"/>
          </p:cNvSpPr>
          <p:nvPr>
            <p:ph type="dt" sz="half" idx="10"/>
          </p:nvPr>
        </p:nvSpPr>
        <p:spPr/>
        <p:txBody>
          <a:bodyPr/>
          <a:lstStyle/>
          <a:p>
            <a:pPr>
              <a:defRPr/>
            </a:pPr>
            <a:r>
              <a:rPr lang="en-US" smtClean="0"/>
              <a:t>Murach's C# 2015</a:t>
            </a:r>
            <a:endParaRPr lang="en-US" dirty="0"/>
          </a:p>
        </p:txBody>
      </p:sp>
      <p:sp>
        <p:nvSpPr>
          <p:cNvPr id="4" name="Footer Placeholder 3"/>
          <p:cNvSpPr>
            <a:spLocks noGrp="1"/>
          </p:cNvSpPr>
          <p:nvPr>
            <p:ph type="ftr" sz="quarter" idx="11"/>
          </p:nvPr>
        </p:nvSpPr>
        <p:spPr/>
        <p:txBody>
          <a:bodyPr/>
          <a:lstStyle/>
          <a:p>
            <a:pPr>
              <a:defRPr/>
            </a:pPr>
            <a:r>
              <a:rPr lang="en-US" smtClean="0"/>
              <a:t>© 2016,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smtClean="0">
                <a:solidFill>
                  <a:schemeClr val="bg1"/>
                </a:solidFill>
                <a:latin typeface="Arial Narrow" pitchFamily="34" charset="0"/>
              </a:rPr>
              <a:t>C12, Slide </a:t>
            </a:r>
            <a:fld id="{5ECE9829-65B2-40C6-AEFF-7C648FF56A9C}" type="slidenum">
              <a:rPr lang="en-US" sz="900" smtClean="0">
                <a:solidFill>
                  <a:schemeClr val="bg1"/>
                </a:solidFill>
                <a:latin typeface="Arial Narrow" pitchFamily="34" charset="0"/>
              </a:rPr>
              <a:pPr algn="r">
                <a:defRPr/>
              </a:pPr>
              <a:t>10</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14400" y="1600200"/>
          <a:ext cx="7445375" cy="1435100"/>
        </p:xfrm>
        <a:graphic>
          <a:graphicData uri="http://schemas.openxmlformats.org/presentationml/2006/ole">
            <mc:AlternateContent xmlns:mc="http://schemas.openxmlformats.org/markup-compatibility/2006">
              <mc:Choice xmlns:v="urn:schemas-microsoft-com:vml" Requires="v">
                <p:oleObj spid="_x0000_s61450" name="Document" r:id="rId3" imgW="7444690" imgH="1435223" progId="Word.Document.12">
                  <p:embed/>
                </p:oleObj>
              </mc:Choice>
              <mc:Fallback>
                <p:oleObj name="Document" r:id="rId3" imgW="7444690" imgH="1435223" progId="Word.Document.12">
                  <p:embed/>
                  <p:pic>
                    <p:nvPicPr>
                      <p:cNvPr id="0" name=""/>
                      <p:cNvPicPr/>
                      <p:nvPr/>
                    </p:nvPicPr>
                    <p:blipFill>
                      <a:blip r:embed="rId4"/>
                      <a:stretch>
                        <a:fillRect/>
                      </a:stretch>
                    </p:blipFill>
                    <p:spPr>
                      <a:xfrm>
                        <a:off x="914400" y="1600200"/>
                        <a:ext cx="7445375" cy="1435100"/>
                      </a:xfrm>
                      <a:prstGeom prst="rect">
                        <a:avLst/>
                      </a:prstGeom>
                    </p:spPr>
                  </p:pic>
                </p:oleObj>
              </mc:Fallback>
            </mc:AlternateContent>
          </a:graphicData>
        </a:graphic>
      </p:graphicFrame>
    </p:spTree>
    <p:extLst>
      <p:ext uri="{BB962C8B-B14F-4D97-AF65-F5344CB8AC3E}">
        <p14:creationId xmlns:p14="http://schemas.microsoft.com/office/powerpoint/2010/main" val="1125467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Creating Class Objects</a:t>
            </a:r>
            <a:endParaRPr lang="en-CA" dirty="0"/>
          </a:p>
        </p:txBody>
      </p:sp>
      <p:sp>
        <p:nvSpPr>
          <p:cNvPr id="3" name="Content Placeholder 2"/>
          <p:cNvSpPr>
            <a:spLocks noGrp="1"/>
          </p:cNvSpPr>
          <p:nvPr>
            <p:ph sz="quarter" idx="1"/>
          </p:nvPr>
        </p:nvSpPr>
        <p:spPr>
          <a:xfrm>
            <a:off x="914400" y="1447800"/>
            <a:ext cx="7834064" cy="1189112"/>
          </a:xfrm>
        </p:spPr>
        <p:txBody>
          <a:bodyPr>
            <a:normAutofit/>
          </a:bodyPr>
          <a:lstStyle/>
          <a:p>
            <a:pPr>
              <a:buNone/>
            </a:pPr>
            <a:r>
              <a:rPr lang="en-CA" sz="1800" dirty="0" smtClean="0">
                <a:latin typeface="Courier New" pitchFamily="49" charset="0"/>
                <a:cs typeface="Courier New" pitchFamily="49" charset="0"/>
              </a:rPr>
              <a:t>Product </a:t>
            </a:r>
            <a:r>
              <a:rPr lang="en-CA" sz="1800" dirty="0" err="1" smtClean="0">
                <a:latin typeface="Courier New" pitchFamily="49" charset="0"/>
                <a:cs typeface="Courier New" pitchFamily="49" charset="0"/>
              </a:rPr>
              <a:t>newProd</a:t>
            </a:r>
            <a:r>
              <a:rPr lang="en-CA" sz="1800" dirty="0" smtClean="0">
                <a:latin typeface="Courier New" pitchFamily="49" charset="0"/>
                <a:cs typeface="Courier New" pitchFamily="49" charset="0"/>
              </a:rPr>
              <a:t> = </a:t>
            </a:r>
            <a:r>
              <a:rPr lang="en-CA" sz="1800" b="1" dirty="0" smtClean="0">
                <a:latin typeface="Courier New" pitchFamily="49" charset="0"/>
                <a:cs typeface="Courier New" pitchFamily="49" charset="0"/>
              </a:rPr>
              <a:t>new</a:t>
            </a:r>
            <a:r>
              <a:rPr lang="en-CA" sz="1800" dirty="0" smtClean="0">
                <a:latin typeface="Courier New" pitchFamily="49" charset="0"/>
                <a:cs typeface="Courier New" pitchFamily="49" charset="0"/>
              </a:rPr>
              <a:t> Product(1234, “Gizmo”, 9.99, 5);</a:t>
            </a:r>
          </a:p>
          <a:p>
            <a:pPr lvl="1"/>
            <a:r>
              <a:rPr lang="en-CA" dirty="0" smtClean="0"/>
              <a:t>Of course, the arguments can be (and typically are) variables, rather than literal constants</a:t>
            </a:r>
            <a:endParaRPr lang="en-CA" dirty="0"/>
          </a:p>
        </p:txBody>
      </p:sp>
      <p:grpSp>
        <p:nvGrpSpPr>
          <p:cNvPr id="4" name="Group 3"/>
          <p:cNvGrpSpPr/>
          <p:nvPr/>
        </p:nvGrpSpPr>
        <p:grpSpPr>
          <a:xfrm>
            <a:off x="3419872" y="3145867"/>
            <a:ext cx="2736304" cy="436438"/>
            <a:chOff x="5436096" y="1700808"/>
            <a:chExt cx="1728192" cy="369332"/>
          </a:xfrm>
        </p:grpSpPr>
        <p:sp>
          <p:nvSpPr>
            <p:cNvPr id="5" name="TextBox 4"/>
            <p:cNvSpPr txBox="1"/>
            <p:nvPr/>
          </p:nvSpPr>
          <p:spPr>
            <a:xfrm>
              <a:off x="5944126" y="1700808"/>
              <a:ext cx="1220162" cy="312544"/>
            </a:xfrm>
            <a:prstGeom prst="rect">
              <a:avLst/>
            </a:prstGeom>
            <a:noFill/>
            <a:ln>
              <a:solidFill>
                <a:srgbClr val="002060"/>
              </a:solidFill>
            </a:ln>
          </p:spPr>
          <p:txBody>
            <a:bodyPr wrap="square" rtlCol="0">
              <a:spAutoFit/>
            </a:bodyPr>
            <a:lstStyle/>
            <a:p>
              <a:r>
                <a:rPr lang="en-CA" dirty="0" smtClean="0"/>
                <a:t>1234</a:t>
              </a:r>
              <a:endParaRPr lang="en-CA" dirty="0"/>
            </a:p>
          </p:txBody>
        </p:sp>
        <p:sp>
          <p:nvSpPr>
            <p:cNvPr id="6" name="TextBox 5"/>
            <p:cNvSpPr txBox="1"/>
            <p:nvPr/>
          </p:nvSpPr>
          <p:spPr>
            <a:xfrm>
              <a:off x="5436096" y="1700808"/>
              <a:ext cx="576064" cy="369332"/>
            </a:xfrm>
            <a:prstGeom prst="rect">
              <a:avLst/>
            </a:prstGeom>
            <a:noFill/>
          </p:spPr>
          <p:txBody>
            <a:bodyPr wrap="square" rtlCol="0">
              <a:spAutoFit/>
            </a:bodyPr>
            <a:lstStyle/>
            <a:p>
              <a:r>
                <a:rPr lang="en-CA" dirty="0" smtClean="0"/>
                <a:t>code</a:t>
              </a:r>
              <a:endParaRPr lang="en-CA" dirty="0"/>
            </a:p>
          </p:txBody>
        </p:sp>
      </p:grpSp>
      <p:grpSp>
        <p:nvGrpSpPr>
          <p:cNvPr id="11" name="Group 10"/>
          <p:cNvGrpSpPr/>
          <p:nvPr/>
        </p:nvGrpSpPr>
        <p:grpSpPr>
          <a:xfrm>
            <a:off x="971600" y="2636913"/>
            <a:ext cx="6408712" cy="3600399"/>
            <a:chOff x="971600" y="2636913"/>
            <a:chExt cx="5040560" cy="3600399"/>
          </a:xfrm>
        </p:grpSpPr>
        <p:sp>
          <p:nvSpPr>
            <p:cNvPr id="7" name="Rectangle 6"/>
            <p:cNvSpPr/>
            <p:nvPr/>
          </p:nvSpPr>
          <p:spPr>
            <a:xfrm>
              <a:off x="2500759" y="2708920"/>
              <a:ext cx="3511401" cy="35283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971600" y="2636913"/>
              <a:ext cx="1008112" cy="369332"/>
            </a:xfrm>
            <a:prstGeom prst="rect">
              <a:avLst/>
            </a:prstGeom>
            <a:noFill/>
          </p:spPr>
          <p:txBody>
            <a:bodyPr wrap="square" rtlCol="0">
              <a:spAutoFit/>
            </a:bodyPr>
            <a:lstStyle/>
            <a:p>
              <a:r>
                <a:rPr lang="en-CA" dirty="0" err="1" smtClean="0"/>
                <a:t>newProd</a:t>
              </a:r>
              <a:endParaRPr lang="en-CA" dirty="0"/>
            </a:p>
          </p:txBody>
        </p:sp>
        <p:cxnSp>
          <p:nvCxnSpPr>
            <p:cNvPr id="10" name="Straight Arrow Connector 9"/>
            <p:cNvCxnSpPr/>
            <p:nvPr/>
          </p:nvCxnSpPr>
          <p:spPr>
            <a:xfrm>
              <a:off x="1708671" y="2856844"/>
              <a:ext cx="792088" cy="31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2987824" y="3717030"/>
            <a:ext cx="3168352" cy="432049"/>
            <a:chOff x="5436096" y="1700808"/>
            <a:chExt cx="1728192" cy="473580"/>
          </a:xfrm>
        </p:grpSpPr>
        <p:sp>
          <p:nvSpPr>
            <p:cNvPr id="14" name="TextBox 13"/>
            <p:cNvSpPr txBox="1"/>
            <p:nvPr/>
          </p:nvSpPr>
          <p:spPr>
            <a:xfrm>
              <a:off x="6110512" y="1700809"/>
              <a:ext cx="1053776" cy="404834"/>
            </a:xfrm>
            <a:prstGeom prst="rect">
              <a:avLst/>
            </a:prstGeom>
            <a:noFill/>
            <a:ln>
              <a:solidFill>
                <a:srgbClr val="002060"/>
              </a:solidFill>
            </a:ln>
          </p:spPr>
          <p:txBody>
            <a:bodyPr wrap="square" rtlCol="0">
              <a:spAutoFit/>
            </a:bodyPr>
            <a:lstStyle/>
            <a:p>
              <a:r>
                <a:rPr lang="en-CA" dirty="0" smtClean="0"/>
                <a:t>“Gizmo”</a:t>
              </a:r>
              <a:endParaRPr lang="en-CA" dirty="0"/>
            </a:p>
          </p:txBody>
        </p:sp>
        <p:sp>
          <p:nvSpPr>
            <p:cNvPr id="15" name="TextBox 14"/>
            <p:cNvSpPr txBox="1"/>
            <p:nvPr/>
          </p:nvSpPr>
          <p:spPr>
            <a:xfrm>
              <a:off x="5436096" y="1700808"/>
              <a:ext cx="839408" cy="473580"/>
            </a:xfrm>
            <a:prstGeom prst="rect">
              <a:avLst/>
            </a:prstGeom>
            <a:noFill/>
          </p:spPr>
          <p:txBody>
            <a:bodyPr wrap="square" rtlCol="0">
              <a:spAutoFit/>
            </a:bodyPr>
            <a:lstStyle/>
            <a:p>
              <a:r>
                <a:rPr lang="en-CA" dirty="0" smtClean="0"/>
                <a:t>description</a:t>
              </a:r>
              <a:endParaRPr lang="en-CA" dirty="0"/>
            </a:p>
          </p:txBody>
        </p:sp>
      </p:grpSp>
      <p:grpSp>
        <p:nvGrpSpPr>
          <p:cNvPr id="16" name="Group 15"/>
          <p:cNvGrpSpPr/>
          <p:nvPr/>
        </p:nvGrpSpPr>
        <p:grpSpPr>
          <a:xfrm>
            <a:off x="3374609" y="4300452"/>
            <a:ext cx="2781565" cy="576064"/>
            <a:chOff x="5436096" y="1700808"/>
            <a:chExt cx="1728192" cy="646331"/>
          </a:xfrm>
        </p:grpSpPr>
        <p:sp>
          <p:nvSpPr>
            <p:cNvPr id="17" name="TextBox 16"/>
            <p:cNvSpPr txBox="1"/>
            <p:nvPr/>
          </p:nvSpPr>
          <p:spPr>
            <a:xfrm>
              <a:off x="5971256" y="1700808"/>
              <a:ext cx="1193032" cy="414382"/>
            </a:xfrm>
            <a:prstGeom prst="rect">
              <a:avLst/>
            </a:prstGeom>
            <a:noFill/>
            <a:ln>
              <a:solidFill>
                <a:srgbClr val="002060"/>
              </a:solidFill>
            </a:ln>
          </p:spPr>
          <p:txBody>
            <a:bodyPr wrap="square" rtlCol="0">
              <a:spAutoFit/>
            </a:bodyPr>
            <a:lstStyle/>
            <a:p>
              <a:r>
                <a:rPr lang="en-CA" dirty="0" smtClean="0"/>
                <a:t>9.99</a:t>
              </a:r>
              <a:endParaRPr lang="en-CA" dirty="0"/>
            </a:p>
          </p:txBody>
        </p:sp>
        <p:sp>
          <p:nvSpPr>
            <p:cNvPr id="18" name="TextBox 17"/>
            <p:cNvSpPr txBox="1"/>
            <p:nvPr/>
          </p:nvSpPr>
          <p:spPr>
            <a:xfrm>
              <a:off x="5436096" y="1700808"/>
              <a:ext cx="576064" cy="646331"/>
            </a:xfrm>
            <a:prstGeom prst="rect">
              <a:avLst/>
            </a:prstGeom>
            <a:noFill/>
          </p:spPr>
          <p:txBody>
            <a:bodyPr wrap="square" rtlCol="0">
              <a:spAutoFit/>
            </a:bodyPr>
            <a:lstStyle/>
            <a:p>
              <a:r>
                <a:rPr lang="en-CA" dirty="0" smtClean="0"/>
                <a:t>price</a:t>
              </a:r>
              <a:endParaRPr lang="en-CA" dirty="0"/>
            </a:p>
          </p:txBody>
        </p:sp>
      </p:grpSp>
      <p:grpSp>
        <p:nvGrpSpPr>
          <p:cNvPr id="19" name="Group 18"/>
          <p:cNvGrpSpPr/>
          <p:nvPr/>
        </p:nvGrpSpPr>
        <p:grpSpPr>
          <a:xfrm>
            <a:off x="3275855" y="4869160"/>
            <a:ext cx="2880319" cy="648072"/>
            <a:chOff x="5436096" y="1700808"/>
            <a:chExt cx="1728192" cy="646331"/>
          </a:xfrm>
        </p:grpSpPr>
        <p:sp>
          <p:nvSpPr>
            <p:cNvPr id="20" name="TextBox 19"/>
            <p:cNvSpPr txBox="1"/>
            <p:nvPr/>
          </p:nvSpPr>
          <p:spPr>
            <a:xfrm>
              <a:off x="6012160" y="1700808"/>
              <a:ext cx="1152128" cy="369332"/>
            </a:xfrm>
            <a:prstGeom prst="rect">
              <a:avLst/>
            </a:prstGeom>
            <a:noFill/>
            <a:ln>
              <a:solidFill>
                <a:srgbClr val="002060"/>
              </a:solidFill>
            </a:ln>
          </p:spPr>
          <p:txBody>
            <a:bodyPr wrap="square" rtlCol="0">
              <a:spAutoFit/>
            </a:bodyPr>
            <a:lstStyle/>
            <a:p>
              <a:r>
                <a:rPr lang="en-CA" dirty="0" smtClean="0"/>
                <a:t>5</a:t>
              </a:r>
              <a:endParaRPr lang="en-CA" dirty="0"/>
            </a:p>
          </p:txBody>
        </p:sp>
        <p:sp>
          <p:nvSpPr>
            <p:cNvPr id="21" name="TextBox 20"/>
            <p:cNvSpPr txBox="1"/>
            <p:nvPr/>
          </p:nvSpPr>
          <p:spPr>
            <a:xfrm>
              <a:off x="5436096" y="1700808"/>
              <a:ext cx="576064" cy="646331"/>
            </a:xfrm>
            <a:prstGeom prst="rect">
              <a:avLst/>
            </a:prstGeom>
            <a:noFill/>
          </p:spPr>
          <p:txBody>
            <a:bodyPr wrap="square" rtlCol="0">
              <a:spAutoFit/>
            </a:bodyPr>
            <a:lstStyle/>
            <a:p>
              <a:r>
                <a:rPr lang="en-CA" dirty="0" smtClean="0"/>
                <a:t>quantity</a:t>
              </a:r>
              <a:endParaRPr lang="en-CA" dirty="0"/>
            </a:p>
          </p:txBody>
        </p:sp>
      </p:grpSp>
      <p:sp>
        <p:nvSpPr>
          <p:cNvPr id="9" name="Footer Placeholder 8"/>
          <p:cNvSpPr>
            <a:spLocks noGrp="1"/>
          </p:cNvSpPr>
          <p:nvPr>
            <p:ph type="ftr" sz="quarter" idx="4294967295"/>
          </p:nvPr>
        </p:nvSpPr>
        <p:spPr>
          <a:xfrm>
            <a:off x="2170173" y="6453386"/>
            <a:ext cx="4710623" cy="404614"/>
          </a:xfrm>
          <a:prstGeom prst="rect">
            <a:avLst/>
          </a:prstGeom>
        </p:spPr>
        <p:txBody>
          <a:bodyPr/>
          <a:lstStyle/>
          <a:p>
            <a:r>
              <a:rPr lang="en-CA" smtClean="0"/>
              <a:t>Jolanta Warpechowska-Gruca 2016</a:t>
            </a:r>
            <a:endParaRPr lang="en-CA"/>
          </a:p>
        </p:txBody>
      </p:sp>
      <p:sp>
        <p:nvSpPr>
          <p:cNvPr id="12" name="Slide Number Placeholder 11"/>
          <p:cNvSpPr>
            <a:spLocks noGrp="1"/>
          </p:cNvSpPr>
          <p:nvPr>
            <p:ph type="sldNum" sz="quarter" idx="4294967295"/>
          </p:nvPr>
        </p:nvSpPr>
        <p:spPr>
          <a:xfrm>
            <a:off x="7104552" y="6453386"/>
            <a:ext cx="1197219" cy="404614"/>
          </a:xfrm>
          <a:prstGeom prst="rect">
            <a:avLst/>
          </a:prstGeom>
        </p:spPr>
        <p:txBody>
          <a:bodyPr/>
          <a:lstStyle/>
          <a:p>
            <a:fld id="{67B230D1-2A77-437C-A79C-AB61F655BF35}" type="slidenum">
              <a:rPr lang="en-CA" smtClean="0"/>
              <a:t>11</a:t>
            </a:fld>
            <a:endParaRPr lang="en-CA"/>
          </a:p>
        </p:txBody>
      </p:sp>
    </p:spTree>
    <p:extLst>
      <p:ext uri="{BB962C8B-B14F-4D97-AF65-F5344CB8AC3E}">
        <p14:creationId xmlns:p14="http://schemas.microsoft.com/office/powerpoint/2010/main" val="1967402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Encapsulation and Data Hiding</a:t>
            </a:r>
            <a:endParaRPr lang="en-CA" dirty="0"/>
          </a:p>
        </p:txBody>
      </p:sp>
      <p:sp>
        <p:nvSpPr>
          <p:cNvPr id="3" name="Content Placeholder 2"/>
          <p:cNvSpPr>
            <a:spLocks noGrp="1"/>
          </p:cNvSpPr>
          <p:nvPr>
            <p:ph sz="quarter" idx="1"/>
          </p:nvPr>
        </p:nvSpPr>
        <p:spPr/>
        <p:txBody>
          <a:bodyPr/>
          <a:lstStyle/>
          <a:p>
            <a:r>
              <a:rPr lang="en-CA" b="1" dirty="0" smtClean="0"/>
              <a:t>Encapsulation</a:t>
            </a:r>
            <a:r>
              <a:rPr lang="en-CA" dirty="0" smtClean="0"/>
              <a:t> is one of the fundamental concepts of the object-oriented programming</a:t>
            </a:r>
          </a:p>
          <a:p>
            <a:r>
              <a:rPr lang="en-CA" dirty="0" smtClean="0"/>
              <a:t>Data of a class is encapsulated inside the class objects using </a:t>
            </a:r>
            <a:r>
              <a:rPr lang="en-CA" b="1" dirty="0" smtClean="0"/>
              <a:t>data hiding</a:t>
            </a:r>
            <a:r>
              <a:rPr lang="en-CA" dirty="0" smtClean="0"/>
              <a:t>. We accomplish it by making the data </a:t>
            </a:r>
            <a:r>
              <a:rPr lang="en-CA" b="1" dirty="0" smtClean="0"/>
              <a:t>private</a:t>
            </a:r>
            <a:r>
              <a:rPr lang="en-CA" dirty="0" smtClean="0"/>
              <a:t> members of the class</a:t>
            </a:r>
          </a:p>
          <a:p>
            <a:r>
              <a:rPr lang="en-CA" dirty="0" smtClean="0"/>
              <a:t>The code that performs operations is also encapsulated, so it can be changed without changing the way other classes use it (the other class needs to know only the header of the method: its name, parameters, and return type)</a:t>
            </a:r>
          </a:p>
          <a:p>
            <a:endParaRPr lang="en-CA" dirty="0"/>
          </a:p>
        </p:txBody>
      </p:sp>
      <p:sp>
        <p:nvSpPr>
          <p:cNvPr id="4" name="Footer Placeholder 3"/>
          <p:cNvSpPr>
            <a:spLocks noGrp="1"/>
          </p:cNvSpPr>
          <p:nvPr>
            <p:ph type="ftr" sz="quarter" idx="4294967295"/>
          </p:nvPr>
        </p:nvSpPr>
        <p:spPr>
          <a:xfrm>
            <a:off x="2170173" y="6453386"/>
            <a:ext cx="4710623" cy="404614"/>
          </a:xfrm>
          <a:prstGeom prst="rect">
            <a:avLst/>
          </a:prstGeom>
        </p:spPr>
        <p:txBody>
          <a:bodyPr/>
          <a:lstStyle/>
          <a:p>
            <a:r>
              <a:rPr lang="en-CA" smtClean="0"/>
              <a:t>Jolanta Warpechowska-Gruca 2016</a:t>
            </a:r>
            <a:endParaRPr lang="en-CA"/>
          </a:p>
        </p:txBody>
      </p:sp>
      <p:sp>
        <p:nvSpPr>
          <p:cNvPr id="5" name="Slide Number Placeholder 4"/>
          <p:cNvSpPr>
            <a:spLocks noGrp="1"/>
          </p:cNvSpPr>
          <p:nvPr>
            <p:ph type="sldNum" sz="quarter" idx="4294967295"/>
          </p:nvPr>
        </p:nvSpPr>
        <p:spPr>
          <a:xfrm>
            <a:off x="7104552" y="6453386"/>
            <a:ext cx="1197219" cy="404614"/>
          </a:xfrm>
          <a:prstGeom prst="rect">
            <a:avLst/>
          </a:prstGeom>
        </p:spPr>
        <p:txBody>
          <a:bodyPr/>
          <a:lstStyle/>
          <a:p>
            <a:fld id="{67B230D1-2A77-437C-A79C-AB61F655BF35}" type="slidenum">
              <a:rPr lang="en-CA" smtClean="0"/>
              <a:t>12</a:t>
            </a:fld>
            <a:endParaRPr lang="en-CA"/>
          </a:p>
        </p:txBody>
      </p:sp>
    </p:spTree>
    <p:extLst>
      <p:ext uri="{BB962C8B-B14F-4D97-AF65-F5344CB8AC3E}">
        <p14:creationId xmlns:p14="http://schemas.microsoft.com/office/powerpoint/2010/main" val="4000387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Accessing Members</a:t>
            </a:r>
            <a:endParaRPr lang="en-CA" dirty="0"/>
          </a:p>
        </p:txBody>
      </p:sp>
      <p:sp>
        <p:nvSpPr>
          <p:cNvPr id="3" name="Content Placeholder 2"/>
          <p:cNvSpPr>
            <a:spLocks noGrp="1"/>
          </p:cNvSpPr>
          <p:nvPr>
            <p:ph sz="quarter" idx="1"/>
          </p:nvPr>
        </p:nvSpPr>
        <p:spPr>
          <a:xfrm>
            <a:off x="899592" y="1700808"/>
            <a:ext cx="7992888" cy="4392488"/>
          </a:xfrm>
        </p:spPr>
        <p:txBody>
          <a:bodyPr>
            <a:normAutofit lnSpcReduction="10000"/>
          </a:bodyPr>
          <a:lstStyle/>
          <a:p>
            <a:r>
              <a:rPr lang="en-CA" dirty="0" smtClean="0"/>
              <a:t>Inside the class code, we just refer to the member by name</a:t>
            </a:r>
          </a:p>
          <a:p>
            <a:r>
              <a:rPr lang="en-CA" dirty="0" smtClean="0"/>
              <a:t>Outside of the class, we use “dot” notation, specifying first from which object, and then which member: </a:t>
            </a:r>
          </a:p>
          <a:p>
            <a:pPr>
              <a:buNone/>
            </a:pPr>
            <a:r>
              <a:rPr lang="en-CA" sz="3200" b="1" i="1" dirty="0" smtClean="0">
                <a:solidFill>
                  <a:schemeClr val="accent2">
                    <a:lumMod val="75000"/>
                  </a:schemeClr>
                </a:solidFill>
              </a:rPr>
              <a:t>		</a:t>
            </a:r>
            <a:r>
              <a:rPr lang="en-CA" sz="3200" b="1" i="1" dirty="0" err="1" smtClean="0">
                <a:solidFill>
                  <a:schemeClr val="accent2">
                    <a:lumMod val="75000"/>
                  </a:schemeClr>
                </a:solidFill>
              </a:rPr>
              <a:t>objectName.memberName</a:t>
            </a:r>
            <a:endParaRPr lang="en-CA" dirty="0" smtClean="0"/>
          </a:p>
          <a:p>
            <a:r>
              <a:rPr lang="en-CA" dirty="0" smtClean="0"/>
              <a:t>However, in  order for this to work, the member must be public</a:t>
            </a:r>
          </a:p>
          <a:p>
            <a:r>
              <a:rPr lang="en-CA" u="sng" dirty="0" smtClean="0"/>
              <a:t>Problem: </a:t>
            </a:r>
            <a:r>
              <a:rPr lang="en-CA" dirty="0" smtClean="0"/>
              <a:t>data is </a:t>
            </a:r>
            <a:r>
              <a:rPr lang="en-CA" dirty="0" err="1" smtClean="0"/>
              <a:t>hiddent</a:t>
            </a:r>
            <a:r>
              <a:rPr lang="en-CA" dirty="0" smtClean="0"/>
              <a:t> (private)</a:t>
            </a:r>
          </a:p>
          <a:p>
            <a:pPr lvl="1"/>
            <a:r>
              <a:rPr lang="en-CA" dirty="0" smtClean="0"/>
              <a:t>For example, we cannot refer to the new product’s price: </a:t>
            </a:r>
            <a:r>
              <a:rPr lang="en-CA" sz="1800" dirty="0" err="1" smtClean="0">
                <a:latin typeface="Courier New" pitchFamily="49" charset="0"/>
                <a:cs typeface="Courier New" pitchFamily="49" charset="0"/>
              </a:rPr>
              <a:t>newProd.price</a:t>
            </a:r>
            <a:endParaRPr lang="en-CA" sz="1800" dirty="0" smtClean="0">
              <a:latin typeface="Courier New" pitchFamily="49" charset="0"/>
              <a:cs typeface="Courier New" pitchFamily="49" charset="0"/>
            </a:endParaRPr>
          </a:p>
          <a:p>
            <a:r>
              <a:rPr lang="en-CA" u="sng" dirty="0" smtClean="0"/>
              <a:t>Solution:</a:t>
            </a:r>
            <a:r>
              <a:rPr lang="en-CA" dirty="0" smtClean="0"/>
              <a:t> public properties</a:t>
            </a:r>
          </a:p>
        </p:txBody>
      </p:sp>
      <p:sp>
        <p:nvSpPr>
          <p:cNvPr id="4" name="Footer Placeholder 3"/>
          <p:cNvSpPr>
            <a:spLocks noGrp="1"/>
          </p:cNvSpPr>
          <p:nvPr>
            <p:ph type="ftr" sz="quarter" idx="4294967295"/>
          </p:nvPr>
        </p:nvSpPr>
        <p:spPr>
          <a:xfrm>
            <a:off x="2170173" y="6453386"/>
            <a:ext cx="4710623" cy="404614"/>
          </a:xfrm>
          <a:prstGeom prst="rect">
            <a:avLst/>
          </a:prstGeom>
        </p:spPr>
        <p:txBody>
          <a:bodyPr/>
          <a:lstStyle/>
          <a:p>
            <a:r>
              <a:rPr lang="en-CA" smtClean="0"/>
              <a:t>Jolanta Warpechowska-Gruca 2016</a:t>
            </a:r>
            <a:endParaRPr lang="en-CA"/>
          </a:p>
        </p:txBody>
      </p:sp>
      <p:sp>
        <p:nvSpPr>
          <p:cNvPr id="5" name="Slide Number Placeholder 4"/>
          <p:cNvSpPr>
            <a:spLocks noGrp="1"/>
          </p:cNvSpPr>
          <p:nvPr>
            <p:ph type="sldNum" sz="quarter" idx="4294967295"/>
          </p:nvPr>
        </p:nvSpPr>
        <p:spPr>
          <a:xfrm>
            <a:off x="7104552" y="6453386"/>
            <a:ext cx="1197219" cy="404614"/>
          </a:xfrm>
          <a:prstGeom prst="rect">
            <a:avLst/>
          </a:prstGeom>
        </p:spPr>
        <p:txBody>
          <a:bodyPr/>
          <a:lstStyle/>
          <a:p>
            <a:fld id="{67B230D1-2A77-437C-A79C-AB61F655BF35}" type="slidenum">
              <a:rPr lang="en-CA" smtClean="0"/>
              <a:t>13</a:t>
            </a:fld>
            <a:endParaRPr lang="en-CA"/>
          </a:p>
        </p:txBody>
      </p:sp>
    </p:spTree>
    <p:extLst>
      <p:ext uri="{BB962C8B-B14F-4D97-AF65-F5344CB8AC3E}">
        <p14:creationId xmlns:p14="http://schemas.microsoft.com/office/powerpoint/2010/main" val="2871651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Demo</a:t>
            </a:r>
            <a:endParaRPr lang="en-US" dirty="0"/>
          </a:p>
        </p:txBody>
      </p:sp>
      <p:sp>
        <p:nvSpPr>
          <p:cNvPr id="3" name="Content Placeholder 2"/>
          <p:cNvSpPr>
            <a:spLocks noGrp="1"/>
          </p:cNvSpPr>
          <p:nvPr>
            <p:ph sz="quarter" idx="1"/>
          </p:nvPr>
        </p:nvSpPr>
        <p:spPr/>
        <p:txBody>
          <a:bodyPr/>
          <a:lstStyle/>
          <a:p>
            <a:r>
              <a:rPr lang="en-US" dirty="0" smtClean="0"/>
              <a:t>Let’s create a Console Application with a simple class, instantiate a couple of objects and test them</a:t>
            </a:r>
            <a:endParaRPr lang="en-US" dirty="0"/>
          </a:p>
        </p:txBody>
      </p:sp>
      <p:sp>
        <p:nvSpPr>
          <p:cNvPr id="4" name="Slide Number Placeholder 3"/>
          <p:cNvSpPr>
            <a:spLocks noGrp="1"/>
          </p:cNvSpPr>
          <p:nvPr>
            <p:ph type="sldNum" sz="quarter" idx="15"/>
          </p:nvPr>
        </p:nvSpPr>
        <p:spPr/>
        <p:txBody>
          <a:bodyPr/>
          <a:lstStyle/>
          <a:p>
            <a:fld id="{67B230D1-2A77-437C-A79C-AB61F655BF35}" type="slidenum">
              <a:rPr lang="en-CA" smtClean="0"/>
              <a:t>14</a:t>
            </a:fld>
            <a:endParaRPr lang="en-CA"/>
          </a:p>
        </p:txBody>
      </p:sp>
      <p:sp>
        <p:nvSpPr>
          <p:cNvPr id="5" name="Footer Placeholder 4"/>
          <p:cNvSpPr>
            <a:spLocks noGrp="1"/>
          </p:cNvSpPr>
          <p:nvPr>
            <p:ph type="ftr" sz="quarter" idx="16"/>
          </p:nvPr>
        </p:nvSpPr>
        <p:spPr/>
        <p:txBody>
          <a:bodyPr/>
          <a:lstStyle/>
          <a:p>
            <a:r>
              <a:rPr lang="en-CA" smtClean="0"/>
              <a:t>Jolanta Warpechowska-Gruca - 2016</a:t>
            </a:r>
            <a:endParaRPr lang="en-CA"/>
          </a:p>
        </p:txBody>
      </p:sp>
    </p:spTree>
    <p:extLst>
      <p:ext uri="{BB962C8B-B14F-4D97-AF65-F5344CB8AC3E}">
        <p14:creationId xmlns:p14="http://schemas.microsoft.com/office/powerpoint/2010/main" val="3116371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Public Property</a:t>
            </a:r>
            <a:endParaRPr lang="en-CA" dirty="0"/>
          </a:p>
        </p:txBody>
      </p:sp>
      <p:sp>
        <p:nvSpPr>
          <p:cNvPr id="3" name="Content Placeholder 2"/>
          <p:cNvSpPr>
            <a:spLocks noGrp="1"/>
          </p:cNvSpPr>
          <p:nvPr>
            <p:ph sz="quarter" idx="1"/>
          </p:nvPr>
        </p:nvSpPr>
        <p:spPr>
          <a:xfrm>
            <a:off x="683568" y="1772816"/>
            <a:ext cx="8208912" cy="4104456"/>
          </a:xfrm>
        </p:spPr>
        <p:txBody>
          <a:bodyPr/>
          <a:lstStyle/>
          <a:p>
            <a:r>
              <a:rPr lang="en-CA" dirty="0" smtClean="0"/>
              <a:t>Built around a private data member</a:t>
            </a:r>
          </a:p>
          <a:p>
            <a:r>
              <a:rPr lang="en-CA" dirty="0" smtClean="0"/>
              <a:t>Typically the same name as the private data member, only starting with a capital letter</a:t>
            </a:r>
          </a:p>
          <a:p>
            <a:r>
              <a:rPr lang="en-CA" dirty="0" smtClean="0"/>
              <a:t>Allow accessing value of the private data and/or setting value of the private data</a:t>
            </a:r>
          </a:p>
          <a:p>
            <a:r>
              <a:rPr lang="en-CA" dirty="0" smtClean="0"/>
              <a:t>Can be used both inside and outside the class code</a:t>
            </a:r>
            <a:endParaRPr lang="en-CA" dirty="0"/>
          </a:p>
        </p:txBody>
      </p:sp>
      <p:sp>
        <p:nvSpPr>
          <p:cNvPr id="4" name="Footer Placeholder 3"/>
          <p:cNvSpPr>
            <a:spLocks noGrp="1"/>
          </p:cNvSpPr>
          <p:nvPr>
            <p:ph type="ftr" sz="quarter" idx="4294967295"/>
          </p:nvPr>
        </p:nvSpPr>
        <p:spPr>
          <a:xfrm>
            <a:off x="2170173" y="6453386"/>
            <a:ext cx="4710623" cy="404614"/>
          </a:xfrm>
          <a:prstGeom prst="rect">
            <a:avLst/>
          </a:prstGeom>
        </p:spPr>
        <p:txBody>
          <a:bodyPr/>
          <a:lstStyle/>
          <a:p>
            <a:r>
              <a:rPr lang="en-CA" smtClean="0"/>
              <a:t>Jolanta Warpechowska-Gruca 2016</a:t>
            </a:r>
            <a:endParaRPr lang="en-CA"/>
          </a:p>
        </p:txBody>
      </p:sp>
      <p:sp>
        <p:nvSpPr>
          <p:cNvPr id="5" name="Slide Number Placeholder 4"/>
          <p:cNvSpPr>
            <a:spLocks noGrp="1"/>
          </p:cNvSpPr>
          <p:nvPr>
            <p:ph type="sldNum" sz="quarter" idx="4294967295"/>
          </p:nvPr>
        </p:nvSpPr>
        <p:spPr>
          <a:xfrm>
            <a:off x="7104552" y="6453386"/>
            <a:ext cx="1197219" cy="404614"/>
          </a:xfrm>
          <a:prstGeom prst="rect">
            <a:avLst/>
          </a:prstGeom>
        </p:spPr>
        <p:txBody>
          <a:bodyPr/>
          <a:lstStyle/>
          <a:p>
            <a:fld id="{67B230D1-2A77-437C-A79C-AB61F655BF35}" type="slidenum">
              <a:rPr lang="en-CA" smtClean="0"/>
              <a:t>15</a:t>
            </a:fld>
            <a:endParaRPr lang="en-CA"/>
          </a:p>
        </p:txBody>
      </p:sp>
    </p:spTree>
    <p:extLst>
      <p:ext uri="{BB962C8B-B14F-4D97-AF65-F5344CB8AC3E}">
        <p14:creationId xmlns:p14="http://schemas.microsoft.com/office/powerpoint/2010/main" val="33285400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Defining Property</a:t>
            </a:r>
            <a:endParaRPr lang="en-CA" dirty="0"/>
          </a:p>
        </p:txBody>
      </p:sp>
      <p:sp>
        <p:nvSpPr>
          <p:cNvPr id="3" name="Content Placeholder 2"/>
          <p:cNvSpPr>
            <a:spLocks noGrp="1"/>
          </p:cNvSpPr>
          <p:nvPr>
            <p:ph sz="quarter" idx="1"/>
          </p:nvPr>
        </p:nvSpPr>
        <p:spPr>
          <a:xfrm>
            <a:off x="914400" y="1447800"/>
            <a:ext cx="8122096" cy="4789512"/>
          </a:xfrm>
        </p:spPr>
        <p:txBody>
          <a:bodyPr>
            <a:normAutofit lnSpcReduction="10000"/>
          </a:bodyPr>
          <a:lstStyle/>
          <a:p>
            <a:pPr>
              <a:buNone/>
            </a:pPr>
            <a:r>
              <a:rPr lang="en-CA" sz="1800" dirty="0" smtClean="0">
                <a:solidFill>
                  <a:srgbClr val="00B050"/>
                </a:solidFill>
                <a:latin typeface="Courier New" pitchFamily="49" charset="0"/>
                <a:cs typeface="Courier New" pitchFamily="49" charset="0"/>
              </a:rPr>
              <a:t>//private data</a:t>
            </a:r>
          </a:p>
          <a:p>
            <a:pPr>
              <a:buNone/>
            </a:pPr>
            <a:r>
              <a:rPr lang="en-CA" sz="1800" b="1" dirty="0" smtClean="0">
                <a:latin typeface="Courier New" pitchFamily="49" charset="0"/>
                <a:cs typeface="Courier New" pitchFamily="49" charset="0"/>
              </a:rPr>
              <a:t>private</a:t>
            </a:r>
            <a:r>
              <a:rPr lang="en-CA" sz="1800" dirty="0" smtClean="0">
                <a:latin typeface="Courier New" pitchFamily="49" charset="0"/>
                <a:cs typeface="Courier New" pitchFamily="49" charset="0"/>
              </a:rPr>
              <a:t> decimal price;</a:t>
            </a:r>
          </a:p>
          <a:p>
            <a:pPr>
              <a:buNone/>
            </a:pPr>
            <a:r>
              <a:rPr lang="en-CA" sz="1800" dirty="0" smtClean="0">
                <a:solidFill>
                  <a:srgbClr val="00B050"/>
                </a:solidFill>
                <a:latin typeface="Courier New" pitchFamily="49" charset="0"/>
                <a:cs typeface="Courier New" pitchFamily="49" charset="0"/>
              </a:rPr>
              <a:t>// public property</a:t>
            </a:r>
          </a:p>
          <a:p>
            <a:pPr>
              <a:buNone/>
            </a:pPr>
            <a:r>
              <a:rPr lang="en-CA" sz="1800" b="1" dirty="0" smtClean="0">
                <a:latin typeface="Courier New" pitchFamily="49" charset="0"/>
                <a:cs typeface="Courier New" pitchFamily="49" charset="0"/>
              </a:rPr>
              <a:t>public</a:t>
            </a:r>
            <a:r>
              <a:rPr lang="en-CA" sz="1800" dirty="0" smtClean="0">
                <a:latin typeface="Courier New" pitchFamily="49" charset="0"/>
                <a:cs typeface="Courier New" pitchFamily="49" charset="0"/>
              </a:rPr>
              <a:t> decimal Price</a:t>
            </a:r>
          </a:p>
          <a:p>
            <a:pPr>
              <a:buNone/>
            </a:pPr>
            <a:r>
              <a:rPr lang="en-CA" sz="1800" dirty="0" smtClean="0">
                <a:latin typeface="Courier New" pitchFamily="49" charset="0"/>
                <a:cs typeface="Courier New" pitchFamily="49" charset="0"/>
              </a:rPr>
              <a:t>{</a:t>
            </a:r>
          </a:p>
          <a:p>
            <a:pPr>
              <a:buNone/>
            </a:pPr>
            <a:r>
              <a:rPr lang="en-CA" sz="1800" dirty="0" smtClean="0">
                <a:latin typeface="Courier New" pitchFamily="49" charset="0"/>
                <a:cs typeface="Courier New" pitchFamily="49" charset="0"/>
              </a:rPr>
              <a:t>    </a:t>
            </a:r>
            <a:r>
              <a:rPr lang="en-CA" sz="1800" b="1" dirty="0" smtClean="0">
                <a:latin typeface="Courier New" pitchFamily="49" charset="0"/>
                <a:cs typeface="Courier New" pitchFamily="49" charset="0"/>
              </a:rPr>
              <a:t>get</a:t>
            </a:r>
          </a:p>
          <a:p>
            <a:pPr>
              <a:buNone/>
            </a:pPr>
            <a:r>
              <a:rPr lang="en-CA" sz="1800" dirty="0" smtClean="0">
                <a:latin typeface="Courier New" pitchFamily="49" charset="0"/>
                <a:cs typeface="Courier New" pitchFamily="49" charset="0"/>
              </a:rPr>
              <a:t>    {</a:t>
            </a:r>
          </a:p>
          <a:p>
            <a:pPr>
              <a:buNone/>
            </a:pPr>
            <a:r>
              <a:rPr lang="en-CA" sz="1800" dirty="0" smtClean="0">
                <a:latin typeface="Courier New" pitchFamily="49" charset="0"/>
                <a:cs typeface="Courier New" pitchFamily="49" charset="0"/>
              </a:rPr>
              <a:t>        </a:t>
            </a:r>
            <a:r>
              <a:rPr lang="en-CA" sz="1800" b="1" dirty="0" smtClean="0">
                <a:latin typeface="Courier New" pitchFamily="49" charset="0"/>
                <a:cs typeface="Courier New" pitchFamily="49" charset="0"/>
              </a:rPr>
              <a:t>return</a:t>
            </a:r>
            <a:r>
              <a:rPr lang="en-CA" sz="1800" dirty="0" smtClean="0">
                <a:latin typeface="Courier New" pitchFamily="49" charset="0"/>
                <a:cs typeface="Courier New" pitchFamily="49" charset="0"/>
              </a:rPr>
              <a:t> price;</a:t>
            </a:r>
          </a:p>
          <a:p>
            <a:pPr>
              <a:buNone/>
            </a:pPr>
            <a:r>
              <a:rPr lang="en-CA" sz="1800" dirty="0" smtClean="0">
                <a:latin typeface="Courier New" pitchFamily="49" charset="0"/>
                <a:cs typeface="Courier New" pitchFamily="49" charset="0"/>
              </a:rPr>
              <a:t>    }</a:t>
            </a:r>
          </a:p>
          <a:p>
            <a:pPr>
              <a:buNone/>
            </a:pPr>
            <a:r>
              <a:rPr lang="en-CA" sz="1800" dirty="0" smtClean="0">
                <a:latin typeface="Courier New" pitchFamily="49" charset="0"/>
                <a:cs typeface="Courier New" pitchFamily="49" charset="0"/>
              </a:rPr>
              <a:t>   </a:t>
            </a:r>
            <a:r>
              <a:rPr lang="en-CA" sz="1800" b="1" dirty="0" smtClean="0">
                <a:latin typeface="Courier New" pitchFamily="49" charset="0"/>
                <a:cs typeface="Courier New" pitchFamily="49" charset="0"/>
              </a:rPr>
              <a:t> set</a:t>
            </a:r>
          </a:p>
          <a:p>
            <a:pPr>
              <a:buNone/>
            </a:pPr>
            <a:r>
              <a:rPr lang="en-CA" sz="1800" dirty="0" smtClean="0">
                <a:latin typeface="Courier New" pitchFamily="49" charset="0"/>
                <a:cs typeface="Courier New" pitchFamily="49" charset="0"/>
              </a:rPr>
              <a:t>    {</a:t>
            </a:r>
          </a:p>
          <a:p>
            <a:pPr>
              <a:buNone/>
            </a:pPr>
            <a:r>
              <a:rPr lang="en-CA" sz="1800" dirty="0" smtClean="0">
                <a:latin typeface="Courier New" pitchFamily="49" charset="0"/>
                <a:cs typeface="Courier New" pitchFamily="49" charset="0"/>
              </a:rPr>
              <a:t>        price = </a:t>
            </a:r>
            <a:r>
              <a:rPr lang="en-CA" sz="1800" b="1" dirty="0" smtClean="0">
                <a:latin typeface="Courier New" pitchFamily="49" charset="0"/>
                <a:cs typeface="Courier New" pitchFamily="49" charset="0"/>
              </a:rPr>
              <a:t>value</a:t>
            </a:r>
            <a:r>
              <a:rPr lang="en-CA" sz="1800" dirty="0" smtClean="0">
                <a:latin typeface="Courier New" pitchFamily="49" charset="0"/>
                <a:cs typeface="Courier New" pitchFamily="49" charset="0"/>
              </a:rPr>
              <a:t>;</a:t>
            </a:r>
          </a:p>
          <a:p>
            <a:pPr>
              <a:buNone/>
            </a:pPr>
            <a:r>
              <a:rPr lang="en-CA" sz="1800" dirty="0" smtClean="0">
                <a:latin typeface="Courier New" pitchFamily="49" charset="0"/>
                <a:cs typeface="Courier New" pitchFamily="49" charset="0"/>
              </a:rPr>
              <a:t>    }</a:t>
            </a:r>
          </a:p>
          <a:p>
            <a:pPr>
              <a:buNone/>
            </a:pPr>
            <a:r>
              <a:rPr lang="en-CA" sz="1800" dirty="0" smtClean="0">
                <a:latin typeface="Courier New" pitchFamily="49" charset="0"/>
                <a:cs typeface="Courier New" pitchFamily="49" charset="0"/>
              </a:rPr>
              <a:t>}</a:t>
            </a:r>
          </a:p>
          <a:p>
            <a:pPr>
              <a:buNone/>
            </a:pPr>
            <a:endParaRPr lang="en-CA" sz="1800" dirty="0">
              <a:latin typeface="Courier New" pitchFamily="49" charset="0"/>
              <a:cs typeface="Courier New" pitchFamily="49" charset="0"/>
            </a:endParaRPr>
          </a:p>
        </p:txBody>
      </p:sp>
      <p:sp>
        <p:nvSpPr>
          <p:cNvPr id="4" name="TextBox 3"/>
          <p:cNvSpPr txBox="1"/>
          <p:nvPr/>
        </p:nvSpPr>
        <p:spPr>
          <a:xfrm>
            <a:off x="4321656" y="3795618"/>
            <a:ext cx="4248472" cy="369332"/>
          </a:xfrm>
          <a:prstGeom prst="rect">
            <a:avLst/>
          </a:prstGeom>
          <a:noFill/>
        </p:spPr>
        <p:txBody>
          <a:bodyPr wrap="square" rtlCol="0">
            <a:spAutoFit/>
          </a:bodyPr>
          <a:lstStyle/>
          <a:p>
            <a:r>
              <a:rPr lang="en-CA" dirty="0" smtClean="0"/>
              <a:t>Allows:  </a:t>
            </a:r>
            <a:r>
              <a:rPr lang="en-CA" dirty="0" smtClean="0">
                <a:latin typeface="Courier New" pitchFamily="49" charset="0"/>
                <a:cs typeface="Courier New" pitchFamily="49" charset="0"/>
              </a:rPr>
              <a:t>total += </a:t>
            </a:r>
            <a:r>
              <a:rPr lang="en-CA" b="1" dirty="0" err="1" smtClean="0">
                <a:solidFill>
                  <a:srgbClr val="0070C0"/>
                </a:solidFill>
                <a:latin typeface="Courier New" pitchFamily="49" charset="0"/>
                <a:cs typeface="Courier New" pitchFamily="49" charset="0"/>
              </a:rPr>
              <a:t>newProd.Price</a:t>
            </a:r>
            <a:r>
              <a:rPr lang="en-CA" dirty="0" smtClean="0">
                <a:latin typeface="Courier New" pitchFamily="49" charset="0"/>
                <a:cs typeface="Courier New" pitchFamily="49" charset="0"/>
              </a:rPr>
              <a:t>;</a:t>
            </a:r>
            <a:endParaRPr lang="en-CA" dirty="0">
              <a:latin typeface="Courier New" pitchFamily="49" charset="0"/>
              <a:cs typeface="Courier New" pitchFamily="49" charset="0"/>
            </a:endParaRPr>
          </a:p>
        </p:txBody>
      </p:sp>
      <p:sp>
        <p:nvSpPr>
          <p:cNvPr id="5" name="TextBox 4"/>
          <p:cNvSpPr txBox="1"/>
          <p:nvPr/>
        </p:nvSpPr>
        <p:spPr>
          <a:xfrm>
            <a:off x="4656754" y="5159044"/>
            <a:ext cx="4248472" cy="369332"/>
          </a:xfrm>
          <a:prstGeom prst="rect">
            <a:avLst/>
          </a:prstGeom>
          <a:noFill/>
        </p:spPr>
        <p:txBody>
          <a:bodyPr wrap="square" rtlCol="0">
            <a:spAutoFit/>
          </a:bodyPr>
          <a:lstStyle/>
          <a:p>
            <a:r>
              <a:rPr lang="en-CA" dirty="0" smtClean="0"/>
              <a:t>Allows: </a:t>
            </a:r>
            <a:r>
              <a:rPr lang="en-CA" b="1" dirty="0" err="1" smtClean="0">
                <a:solidFill>
                  <a:srgbClr val="0070C0"/>
                </a:solidFill>
                <a:latin typeface="Courier New" pitchFamily="49" charset="0"/>
                <a:cs typeface="Courier New" pitchFamily="49" charset="0"/>
              </a:rPr>
              <a:t>newProd.Price</a:t>
            </a:r>
            <a:r>
              <a:rPr lang="en-CA" b="1" dirty="0" smtClean="0">
                <a:latin typeface="Courier New" pitchFamily="49" charset="0"/>
                <a:cs typeface="Courier New" pitchFamily="49" charset="0"/>
              </a:rPr>
              <a:t> </a:t>
            </a:r>
            <a:r>
              <a:rPr lang="en-CA" dirty="0" smtClean="0">
                <a:latin typeface="Courier New" pitchFamily="49" charset="0"/>
                <a:cs typeface="Courier New" pitchFamily="49" charset="0"/>
              </a:rPr>
              <a:t>= 29.99;</a:t>
            </a:r>
            <a:endParaRPr lang="en-CA" dirty="0">
              <a:latin typeface="Courier New" pitchFamily="49" charset="0"/>
              <a:cs typeface="Courier New" pitchFamily="49" charset="0"/>
            </a:endParaRPr>
          </a:p>
        </p:txBody>
      </p:sp>
      <p:sp>
        <p:nvSpPr>
          <p:cNvPr id="6" name="Left Arrow 5"/>
          <p:cNvSpPr/>
          <p:nvPr/>
        </p:nvSpPr>
        <p:spPr>
          <a:xfrm>
            <a:off x="3743908" y="3726346"/>
            <a:ext cx="576064" cy="5078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Left Arrow 6"/>
          <p:cNvSpPr/>
          <p:nvPr/>
        </p:nvSpPr>
        <p:spPr>
          <a:xfrm>
            <a:off x="3877412" y="5126064"/>
            <a:ext cx="648072"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Footer Placeholder 7"/>
          <p:cNvSpPr>
            <a:spLocks noGrp="1"/>
          </p:cNvSpPr>
          <p:nvPr>
            <p:ph type="ftr" sz="quarter" idx="4294967295"/>
          </p:nvPr>
        </p:nvSpPr>
        <p:spPr>
          <a:xfrm>
            <a:off x="2170173" y="6453386"/>
            <a:ext cx="4710623" cy="404614"/>
          </a:xfrm>
          <a:prstGeom prst="rect">
            <a:avLst/>
          </a:prstGeom>
        </p:spPr>
        <p:txBody>
          <a:bodyPr/>
          <a:lstStyle/>
          <a:p>
            <a:r>
              <a:rPr lang="en-CA" smtClean="0"/>
              <a:t>Jolanta Warpechowska-Gruca 2016</a:t>
            </a:r>
            <a:endParaRPr lang="en-CA"/>
          </a:p>
        </p:txBody>
      </p:sp>
      <p:sp>
        <p:nvSpPr>
          <p:cNvPr id="9" name="Slide Number Placeholder 8"/>
          <p:cNvSpPr>
            <a:spLocks noGrp="1"/>
          </p:cNvSpPr>
          <p:nvPr>
            <p:ph type="sldNum" sz="quarter" idx="4294967295"/>
          </p:nvPr>
        </p:nvSpPr>
        <p:spPr>
          <a:xfrm>
            <a:off x="7104552" y="6453386"/>
            <a:ext cx="1197219" cy="404614"/>
          </a:xfrm>
          <a:prstGeom prst="rect">
            <a:avLst/>
          </a:prstGeom>
        </p:spPr>
        <p:txBody>
          <a:bodyPr/>
          <a:lstStyle/>
          <a:p>
            <a:fld id="{67B230D1-2A77-437C-A79C-AB61F655BF35}" type="slidenum">
              <a:rPr lang="en-CA" smtClean="0"/>
              <a:t>16</a:t>
            </a:fld>
            <a:endParaRPr lang="en-CA"/>
          </a:p>
        </p:txBody>
      </p:sp>
    </p:spTree>
    <p:extLst>
      <p:ext uri="{BB962C8B-B14F-4D97-AF65-F5344CB8AC3E}">
        <p14:creationId xmlns:p14="http://schemas.microsoft.com/office/powerpoint/2010/main" val="3071074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Auto-Implemented Property</a:t>
            </a:r>
            <a:endParaRPr lang="en-CA" dirty="0"/>
          </a:p>
        </p:txBody>
      </p:sp>
      <p:sp>
        <p:nvSpPr>
          <p:cNvPr id="3" name="Content Placeholder 2"/>
          <p:cNvSpPr>
            <a:spLocks noGrp="1"/>
          </p:cNvSpPr>
          <p:nvPr>
            <p:ph sz="quarter" idx="1"/>
          </p:nvPr>
        </p:nvSpPr>
        <p:spPr>
          <a:xfrm>
            <a:off x="1028700" y="2276872"/>
            <a:ext cx="7791772" cy="3960440"/>
          </a:xfrm>
        </p:spPr>
        <p:txBody>
          <a:bodyPr/>
          <a:lstStyle/>
          <a:p>
            <a:pPr>
              <a:buNone/>
            </a:pPr>
            <a:r>
              <a:rPr lang="en-CA" sz="1800" dirty="0" smtClean="0">
                <a:latin typeface="Courier New" pitchFamily="49" charset="0"/>
                <a:cs typeface="Courier New" pitchFamily="49" charset="0"/>
              </a:rPr>
              <a:t>public decimal Price { get; set;}</a:t>
            </a:r>
          </a:p>
          <a:p>
            <a:endParaRPr lang="en-CA" dirty="0" smtClean="0"/>
          </a:p>
          <a:p>
            <a:r>
              <a:rPr lang="en-CA" dirty="0" smtClean="0"/>
              <a:t>This is equivalent to the code from the previous slide</a:t>
            </a:r>
          </a:p>
          <a:p>
            <a:r>
              <a:rPr lang="en-CA" dirty="0" smtClean="0"/>
              <a:t>Private data is created automatically</a:t>
            </a:r>
          </a:p>
          <a:p>
            <a:endParaRPr lang="en-CA" dirty="0"/>
          </a:p>
        </p:txBody>
      </p:sp>
      <p:sp>
        <p:nvSpPr>
          <p:cNvPr id="4" name="Footer Placeholder 3"/>
          <p:cNvSpPr>
            <a:spLocks noGrp="1"/>
          </p:cNvSpPr>
          <p:nvPr>
            <p:ph type="ftr" sz="quarter" idx="4294967295"/>
          </p:nvPr>
        </p:nvSpPr>
        <p:spPr>
          <a:xfrm>
            <a:off x="2170173" y="6453386"/>
            <a:ext cx="4710623" cy="404614"/>
          </a:xfrm>
          <a:prstGeom prst="rect">
            <a:avLst/>
          </a:prstGeom>
        </p:spPr>
        <p:txBody>
          <a:bodyPr/>
          <a:lstStyle/>
          <a:p>
            <a:r>
              <a:rPr lang="en-CA" smtClean="0"/>
              <a:t>Jolanta Warpechowska-Gruca 2016</a:t>
            </a:r>
            <a:endParaRPr lang="en-CA"/>
          </a:p>
        </p:txBody>
      </p:sp>
      <p:sp>
        <p:nvSpPr>
          <p:cNvPr id="5" name="Slide Number Placeholder 4"/>
          <p:cNvSpPr>
            <a:spLocks noGrp="1"/>
          </p:cNvSpPr>
          <p:nvPr>
            <p:ph type="sldNum" sz="quarter" idx="4294967295"/>
          </p:nvPr>
        </p:nvSpPr>
        <p:spPr>
          <a:xfrm>
            <a:off x="7104552" y="6453386"/>
            <a:ext cx="1197219" cy="404614"/>
          </a:xfrm>
          <a:prstGeom prst="rect">
            <a:avLst/>
          </a:prstGeom>
        </p:spPr>
        <p:txBody>
          <a:bodyPr/>
          <a:lstStyle/>
          <a:p>
            <a:fld id="{67B230D1-2A77-437C-A79C-AB61F655BF35}" type="slidenum">
              <a:rPr lang="en-CA" smtClean="0"/>
              <a:t>17</a:t>
            </a:fld>
            <a:endParaRPr lang="en-CA"/>
          </a:p>
        </p:txBody>
      </p:sp>
    </p:spTree>
    <p:extLst>
      <p:ext uri="{BB962C8B-B14F-4D97-AF65-F5344CB8AC3E}">
        <p14:creationId xmlns:p14="http://schemas.microsoft.com/office/powerpoint/2010/main" val="1198190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Using live code analysis </a:t>
            </a:r>
            <a:r>
              <a:rPr lang="en-US" dirty="0" smtClean="0"/>
              <a:t>to </a:t>
            </a:r>
            <a:r>
              <a:rPr lang="en-US" dirty="0"/>
              <a:t>generate a class</a:t>
            </a:r>
          </a:p>
        </p:txBody>
      </p:sp>
      <p:sp>
        <p:nvSpPr>
          <p:cNvPr id="3" name="Date Placeholder 2"/>
          <p:cNvSpPr>
            <a:spLocks noGrp="1"/>
          </p:cNvSpPr>
          <p:nvPr>
            <p:ph type="dt" sz="half" idx="10"/>
          </p:nvPr>
        </p:nvSpPr>
        <p:spPr/>
        <p:txBody>
          <a:bodyPr/>
          <a:lstStyle/>
          <a:p>
            <a:pPr>
              <a:defRPr/>
            </a:pPr>
            <a:r>
              <a:rPr lang="en-US" smtClean="0"/>
              <a:t>Murach's C# 2015</a:t>
            </a:r>
            <a:endParaRPr lang="en-US" dirty="0"/>
          </a:p>
        </p:txBody>
      </p:sp>
      <p:sp>
        <p:nvSpPr>
          <p:cNvPr id="4" name="Footer Placeholder 3"/>
          <p:cNvSpPr>
            <a:spLocks noGrp="1"/>
          </p:cNvSpPr>
          <p:nvPr>
            <p:ph type="ftr" sz="quarter" idx="11"/>
          </p:nvPr>
        </p:nvSpPr>
        <p:spPr/>
        <p:txBody>
          <a:bodyPr/>
          <a:lstStyle/>
          <a:p>
            <a:pPr>
              <a:defRPr/>
            </a:pPr>
            <a:r>
              <a:rPr lang="en-US" smtClean="0"/>
              <a:t>© 2016,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smtClean="0">
                <a:solidFill>
                  <a:schemeClr val="bg1"/>
                </a:solidFill>
                <a:latin typeface="Arial Narrow" pitchFamily="34" charset="0"/>
              </a:rPr>
              <a:t>C12, Slide </a:t>
            </a:r>
            <a:fld id="{5ECE9829-65B2-40C6-AEFF-7C648FF56A9C}" type="slidenum">
              <a:rPr lang="en-US" sz="900" smtClean="0">
                <a:solidFill>
                  <a:schemeClr val="bg1"/>
                </a:solidFill>
                <a:latin typeface="Arial Narrow" pitchFamily="34" charset="0"/>
              </a:rPr>
              <a:pPr algn="r">
                <a:defRPr/>
              </a:pPr>
              <a:t>18</a:t>
            </a:fld>
            <a:endParaRPr lang="en-US" sz="900" dirty="0">
              <a:solidFill>
                <a:schemeClr val="bg1"/>
              </a:solidFill>
              <a:latin typeface="Arial Narrow"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914400" y="1219200"/>
            <a:ext cx="7233244" cy="28194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974767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800219"/>
          </a:xfrm>
        </p:spPr>
        <p:txBody>
          <a:bodyPr/>
          <a:lstStyle/>
          <a:p>
            <a:r>
              <a:rPr lang="en-US" dirty="0"/>
              <a:t>Using live code analysis </a:t>
            </a:r>
            <a:r>
              <a:rPr lang="en-US" dirty="0" smtClean="0"/>
              <a:t/>
            </a:r>
            <a:br>
              <a:rPr lang="en-US" dirty="0" smtClean="0"/>
            </a:br>
            <a:r>
              <a:rPr lang="en-US" dirty="0" smtClean="0"/>
              <a:t>to </a:t>
            </a:r>
            <a:r>
              <a:rPr lang="en-US" dirty="0"/>
              <a:t>generate a method stub</a:t>
            </a:r>
          </a:p>
        </p:txBody>
      </p:sp>
      <p:sp>
        <p:nvSpPr>
          <p:cNvPr id="3" name="Date Placeholder 2"/>
          <p:cNvSpPr>
            <a:spLocks noGrp="1"/>
          </p:cNvSpPr>
          <p:nvPr>
            <p:ph type="dt" sz="half" idx="10"/>
          </p:nvPr>
        </p:nvSpPr>
        <p:spPr/>
        <p:txBody>
          <a:bodyPr/>
          <a:lstStyle/>
          <a:p>
            <a:pPr>
              <a:defRPr/>
            </a:pPr>
            <a:r>
              <a:rPr lang="en-US" smtClean="0"/>
              <a:t>Murach's C# 2015</a:t>
            </a:r>
            <a:endParaRPr lang="en-US" dirty="0"/>
          </a:p>
        </p:txBody>
      </p:sp>
      <p:sp>
        <p:nvSpPr>
          <p:cNvPr id="4" name="Footer Placeholder 3"/>
          <p:cNvSpPr>
            <a:spLocks noGrp="1"/>
          </p:cNvSpPr>
          <p:nvPr>
            <p:ph type="ftr" sz="quarter" idx="11"/>
          </p:nvPr>
        </p:nvSpPr>
        <p:spPr/>
        <p:txBody>
          <a:bodyPr/>
          <a:lstStyle/>
          <a:p>
            <a:pPr>
              <a:defRPr/>
            </a:pPr>
            <a:r>
              <a:rPr lang="en-US" smtClean="0"/>
              <a:t>© 2016,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smtClean="0">
                <a:solidFill>
                  <a:schemeClr val="bg1"/>
                </a:solidFill>
                <a:latin typeface="Arial Narrow" pitchFamily="34" charset="0"/>
              </a:rPr>
              <a:t>C12, Slide </a:t>
            </a:r>
            <a:fld id="{5ECE9829-65B2-40C6-AEFF-7C648FF56A9C}" type="slidenum">
              <a:rPr lang="en-US" sz="900" smtClean="0">
                <a:solidFill>
                  <a:schemeClr val="bg1"/>
                </a:solidFill>
                <a:latin typeface="Arial Narrow" pitchFamily="34" charset="0"/>
              </a:rPr>
              <a:pPr algn="r">
                <a:defRPr/>
              </a:pPr>
              <a:t>19</a:t>
            </a:fld>
            <a:endParaRPr lang="en-US" sz="900" dirty="0">
              <a:solidFill>
                <a:schemeClr val="bg1"/>
              </a:solidFill>
              <a:latin typeface="Arial Narrow"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914400" y="1524000"/>
            <a:ext cx="7239000" cy="327772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4560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6681936" cy="778098"/>
          </a:xfrm>
        </p:spPr>
        <p:txBody>
          <a:bodyPr>
            <a:normAutofit/>
          </a:bodyPr>
          <a:lstStyle/>
          <a:p>
            <a:r>
              <a:rPr lang="en-CA" smtClean="0"/>
              <a:t>Day 5 </a:t>
            </a:r>
            <a:r>
              <a:rPr lang="en-CA" dirty="0" smtClean="0"/>
              <a:t>Agenda</a:t>
            </a:r>
            <a:endParaRPr lang="en-CA" dirty="0"/>
          </a:p>
        </p:txBody>
      </p:sp>
      <p:sp>
        <p:nvSpPr>
          <p:cNvPr id="5" name="Content Placeholder 4"/>
          <p:cNvSpPr>
            <a:spLocks noGrp="1"/>
          </p:cNvSpPr>
          <p:nvPr>
            <p:ph sz="quarter" idx="1"/>
          </p:nvPr>
        </p:nvSpPr>
        <p:spPr>
          <a:xfrm>
            <a:off x="899592" y="1556792"/>
            <a:ext cx="7920880" cy="4464496"/>
          </a:xfrm>
        </p:spPr>
        <p:txBody>
          <a:bodyPr>
            <a:normAutofit/>
          </a:bodyPr>
          <a:lstStyle/>
          <a:p>
            <a:r>
              <a:rPr lang="en-US" dirty="0" smtClean="0"/>
              <a:t>Defining and using classes</a:t>
            </a:r>
            <a:endParaRPr lang="en-US" dirty="0"/>
          </a:p>
          <a:p>
            <a:r>
              <a:rPr lang="en-US" dirty="0" smtClean="0"/>
              <a:t>Lists; object composition</a:t>
            </a:r>
            <a:endParaRPr lang="en-US" dirty="0"/>
          </a:p>
          <a:p>
            <a:endParaRPr lang="en-CA" b="1" dirty="0" smtClean="0">
              <a:solidFill>
                <a:srgbClr val="0070C0"/>
              </a:solidFill>
            </a:endParaRPr>
          </a:p>
          <a:p>
            <a:endParaRPr lang="en-CA" b="1" dirty="0">
              <a:solidFill>
                <a:srgbClr val="0070C0"/>
              </a:solidFill>
            </a:endParaRPr>
          </a:p>
          <a:p>
            <a:r>
              <a:rPr lang="en-CA" b="1" dirty="0" smtClean="0">
                <a:solidFill>
                  <a:srgbClr val="0070C0"/>
                </a:solidFill>
              </a:rPr>
              <a:t>Reading</a:t>
            </a:r>
            <a:r>
              <a:rPr lang="en-CA" b="1" dirty="0">
                <a:solidFill>
                  <a:srgbClr val="0070C0"/>
                </a:solidFill>
              </a:rPr>
              <a:t>:  </a:t>
            </a:r>
          </a:p>
          <a:p>
            <a:pPr lvl="1"/>
            <a:r>
              <a:rPr lang="fr-FR" dirty="0" err="1">
                <a:solidFill>
                  <a:srgbClr val="0070C0"/>
                </a:solidFill>
              </a:rPr>
              <a:t>Chapters</a:t>
            </a:r>
            <a:r>
              <a:rPr lang="fr-FR" dirty="0">
                <a:solidFill>
                  <a:srgbClr val="0070C0"/>
                </a:solidFill>
              </a:rPr>
              <a:t> </a:t>
            </a:r>
            <a:r>
              <a:rPr lang="fr-FR" dirty="0" smtClean="0">
                <a:solidFill>
                  <a:srgbClr val="0070C0"/>
                </a:solidFill>
              </a:rPr>
              <a:t>12-13</a:t>
            </a:r>
            <a:endParaRPr lang="fr-FR" dirty="0">
              <a:solidFill>
                <a:srgbClr val="0070C0"/>
              </a:solidFill>
            </a:endParaRPr>
          </a:p>
        </p:txBody>
      </p:sp>
      <p:sp>
        <p:nvSpPr>
          <p:cNvPr id="4" name="Slide Number Placeholder 3"/>
          <p:cNvSpPr>
            <a:spLocks noGrp="1"/>
          </p:cNvSpPr>
          <p:nvPr>
            <p:ph type="sldNum" sz="quarter" idx="15"/>
          </p:nvPr>
        </p:nvSpPr>
        <p:spPr/>
        <p:txBody>
          <a:bodyPr/>
          <a:lstStyle/>
          <a:p>
            <a:fld id="{67B230D1-2A77-437C-A79C-AB61F655BF35}" type="slidenum">
              <a:rPr lang="en-CA" smtClean="0"/>
              <a:t>2</a:t>
            </a:fld>
            <a:endParaRPr lang="en-CA"/>
          </a:p>
        </p:txBody>
      </p:sp>
      <p:sp>
        <p:nvSpPr>
          <p:cNvPr id="3" name="Footer Placeholder 2"/>
          <p:cNvSpPr>
            <a:spLocks noGrp="1"/>
          </p:cNvSpPr>
          <p:nvPr>
            <p:ph type="ftr" sz="quarter" idx="16"/>
          </p:nvPr>
        </p:nvSpPr>
        <p:spPr>
          <a:xfrm>
            <a:off x="659165" y="6356350"/>
            <a:ext cx="3624803" cy="365125"/>
          </a:xfrm>
        </p:spPr>
        <p:txBody>
          <a:bodyPr/>
          <a:lstStyle/>
          <a:p>
            <a:r>
              <a:rPr lang="en-CA" dirty="0" err="1" smtClean="0"/>
              <a:t>Jolanta</a:t>
            </a:r>
            <a:r>
              <a:rPr lang="en-CA" dirty="0" smtClean="0"/>
              <a:t> </a:t>
            </a:r>
            <a:r>
              <a:rPr lang="en-CA" dirty="0" err="1" smtClean="0"/>
              <a:t>Warpechowska-Gruca</a:t>
            </a:r>
            <a:r>
              <a:rPr lang="en-CA" dirty="0" smtClean="0"/>
              <a:t> - 2016</a:t>
            </a:r>
            <a:endParaRPr lang="en-CA"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1200329"/>
          </a:xfrm>
        </p:spPr>
        <p:txBody>
          <a:bodyPr/>
          <a:lstStyle/>
          <a:p>
            <a:r>
              <a:rPr lang="en-US" dirty="0"/>
              <a:t>The Product class in the Solution Explorer </a:t>
            </a:r>
            <a:br>
              <a:rPr lang="en-US" dirty="0"/>
            </a:br>
            <a:r>
              <a:rPr lang="en-US" dirty="0"/>
              <a:t>with references to the Price property displayed*</a:t>
            </a:r>
          </a:p>
        </p:txBody>
      </p:sp>
      <p:sp>
        <p:nvSpPr>
          <p:cNvPr id="3" name="Date Placeholder 2"/>
          <p:cNvSpPr>
            <a:spLocks noGrp="1"/>
          </p:cNvSpPr>
          <p:nvPr>
            <p:ph type="dt" sz="half" idx="10"/>
          </p:nvPr>
        </p:nvSpPr>
        <p:spPr/>
        <p:txBody>
          <a:bodyPr/>
          <a:lstStyle/>
          <a:p>
            <a:pPr>
              <a:defRPr/>
            </a:pPr>
            <a:r>
              <a:rPr lang="en-US" smtClean="0"/>
              <a:t>Murach's C# 2015</a:t>
            </a:r>
            <a:endParaRPr lang="en-US" dirty="0"/>
          </a:p>
        </p:txBody>
      </p:sp>
      <p:sp>
        <p:nvSpPr>
          <p:cNvPr id="4" name="Footer Placeholder 3"/>
          <p:cNvSpPr>
            <a:spLocks noGrp="1"/>
          </p:cNvSpPr>
          <p:nvPr>
            <p:ph type="ftr" sz="quarter" idx="11"/>
          </p:nvPr>
        </p:nvSpPr>
        <p:spPr/>
        <p:txBody>
          <a:bodyPr/>
          <a:lstStyle/>
          <a:p>
            <a:pPr>
              <a:defRPr/>
            </a:pPr>
            <a:r>
              <a:rPr lang="en-US" smtClean="0"/>
              <a:t>© 2016,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smtClean="0">
                <a:solidFill>
                  <a:schemeClr val="bg1"/>
                </a:solidFill>
                <a:latin typeface="Arial Narrow" pitchFamily="34" charset="0"/>
              </a:rPr>
              <a:t>C12, Slide </a:t>
            </a:r>
            <a:fld id="{5ECE9829-65B2-40C6-AEFF-7C648FF56A9C}" type="slidenum">
              <a:rPr lang="en-US" sz="900" smtClean="0">
                <a:solidFill>
                  <a:schemeClr val="bg1"/>
                </a:solidFill>
                <a:latin typeface="Arial Narrow" pitchFamily="34" charset="0"/>
              </a:rPr>
              <a:pPr algn="r">
                <a:defRPr/>
              </a:pPr>
              <a:t>20</a:t>
            </a:fld>
            <a:endParaRPr lang="en-US" sz="900" dirty="0">
              <a:solidFill>
                <a:schemeClr val="bg1"/>
              </a:solidFill>
              <a:latin typeface="Arial Narrow" pitchFamily="34"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314450" y="1524000"/>
            <a:ext cx="5467350" cy="3926840"/>
          </a:xfrm>
          <a:prstGeom prst="rect">
            <a:avLst/>
          </a:prstGeom>
          <a:effectLst>
            <a:outerShdw blurRad="50800" dist="38100" dir="2700000" algn="tl" rotWithShape="0">
              <a:prstClr val="black">
                <a:alpha val="40000"/>
              </a:prstClr>
            </a:outerShdw>
          </a:effectLst>
        </p:spPr>
      </p:pic>
      <p:graphicFrame>
        <p:nvGraphicFramePr>
          <p:cNvPr id="7" name="Object 6"/>
          <p:cNvGraphicFramePr>
            <a:graphicFrameLocks noChangeAspect="1"/>
          </p:cNvGraphicFramePr>
          <p:nvPr>
            <p:extLst/>
          </p:nvPr>
        </p:nvGraphicFramePr>
        <p:xfrm>
          <a:off x="990600" y="5410200"/>
          <a:ext cx="7301323" cy="736695"/>
        </p:xfrm>
        <a:graphic>
          <a:graphicData uri="http://schemas.openxmlformats.org/presentationml/2006/ole">
            <mc:AlternateContent xmlns:mc="http://schemas.openxmlformats.org/markup-compatibility/2006">
              <mc:Choice xmlns:v="urn:schemas-microsoft-com:vml" Requires="v">
                <p:oleObj spid="_x0000_s62474" name="Document" r:id="rId4" imgW="7301323" imgH="736695" progId="Word.Document.12">
                  <p:embed/>
                </p:oleObj>
              </mc:Choice>
              <mc:Fallback>
                <p:oleObj name="Document" r:id="rId4" imgW="7301323" imgH="736695" progId="Word.Document.12">
                  <p:embed/>
                  <p:pic>
                    <p:nvPicPr>
                      <p:cNvPr id="0" name=""/>
                      <p:cNvPicPr/>
                      <p:nvPr/>
                    </p:nvPicPr>
                    <p:blipFill>
                      <a:blip r:embed="rId5"/>
                      <a:stretch>
                        <a:fillRect/>
                      </a:stretch>
                    </p:blipFill>
                    <p:spPr>
                      <a:xfrm>
                        <a:off x="990600" y="5410200"/>
                        <a:ext cx="7301323" cy="736695"/>
                      </a:xfrm>
                      <a:prstGeom prst="rect">
                        <a:avLst/>
                      </a:prstGeom>
                    </p:spPr>
                  </p:pic>
                </p:oleObj>
              </mc:Fallback>
            </mc:AlternateContent>
          </a:graphicData>
        </a:graphic>
      </p:graphicFrame>
    </p:spTree>
    <p:extLst>
      <p:ext uri="{BB962C8B-B14F-4D97-AF65-F5344CB8AC3E}">
        <p14:creationId xmlns:p14="http://schemas.microsoft.com/office/powerpoint/2010/main" val="18095047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class Diagram</a:t>
            </a:r>
            <a:endParaRPr lang="en-CA" dirty="0"/>
          </a:p>
        </p:txBody>
      </p:sp>
      <p:sp>
        <p:nvSpPr>
          <p:cNvPr id="3" name="Content Placeholder 2"/>
          <p:cNvSpPr>
            <a:spLocks noGrp="1"/>
          </p:cNvSpPr>
          <p:nvPr>
            <p:ph sz="quarter" idx="1"/>
          </p:nvPr>
        </p:nvSpPr>
        <p:spPr/>
        <p:txBody>
          <a:bodyPr/>
          <a:lstStyle/>
          <a:p>
            <a:r>
              <a:rPr lang="en-US" dirty="0" smtClean="0"/>
              <a:t>In Visual Studio 2017, we need to include Designer Tools in order to generate class diagram</a:t>
            </a:r>
          </a:p>
          <a:p>
            <a:r>
              <a:rPr lang="en-US" dirty="0" smtClean="0"/>
              <a:t>Tools -&gt; Get Tools and Features</a:t>
            </a:r>
          </a:p>
          <a:p>
            <a:r>
              <a:rPr lang="en-US" dirty="0" smtClean="0"/>
              <a:t>In Visual Studio Installer, check Visual Studio Extension Development and Class Designer</a:t>
            </a:r>
          </a:p>
          <a:p>
            <a:endParaRPr lang="en-CA" dirty="0"/>
          </a:p>
        </p:txBody>
      </p:sp>
      <p:sp>
        <p:nvSpPr>
          <p:cNvPr id="4" name="Slide Number Placeholder 3"/>
          <p:cNvSpPr>
            <a:spLocks noGrp="1"/>
          </p:cNvSpPr>
          <p:nvPr>
            <p:ph type="sldNum" sz="quarter" idx="15"/>
          </p:nvPr>
        </p:nvSpPr>
        <p:spPr/>
        <p:txBody>
          <a:bodyPr/>
          <a:lstStyle/>
          <a:p>
            <a:fld id="{67B230D1-2A77-437C-A79C-AB61F655BF35}" type="slidenum">
              <a:rPr lang="en-CA" smtClean="0"/>
              <a:t>21</a:t>
            </a:fld>
            <a:endParaRPr lang="en-CA"/>
          </a:p>
        </p:txBody>
      </p:sp>
      <p:sp>
        <p:nvSpPr>
          <p:cNvPr id="5" name="Footer Placeholder 4"/>
          <p:cNvSpPr>
            <a:spLocks noGrp="1"/>
          </p:cNvSpPr>
          <p:nvPr>
            <p:ph type="ftr" sz="quarter" idx="16"/>
          </p:nvPr>
        </p:nvSpPr>
        <p:spPr/>
        <p:txBody>
          <a:bodyPr/>
          <a:lstStyle/>
          <a:p>
            <a:r>
              <a:rPr lang="en-CA" smtClean="0"/>
              <a:t>Jolanta Warpechowska-Gruca - 2016</a:t>
            </a:r>
            <a:endParaRPr lang="en-CA"/>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645024"/>
            <a:ext cx="6685726" cy="2735331"/>
          </a:xfrm>
          <a:prstGeom prst="rect">
            <a:avLst/>
          </a:prstGeom>
        </p:spPr>
      </p:pic>
      <p:sp>
        <p:nvSpPr>
          <p:cNvPr id="7" name="Oval 6"/>
          <p:cNvSpPr/>
          <p:nvPr/>
        </p:nvSpPr>
        <p:spPr>
          <a:xfrm>
            <a:off x="3131840" y="5805264"/>
            <a:ext cx="28803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p:cNvSpPr/>
          <p:nvPr/>
        </p:nvSpPr>
        <p:spPr>
          <a:xfrm>
            <a:off x="6156176" y="5666928"/>
            <a:ext cx="28803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24891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A class diagram that shows two of the classes</a:t>
            </a:r>
          </a:p>
        </p:txBody>
      </p:sp>
      <p:sp>
        <p:nvSpPr>
          <p:cNvPr id="3" name="Date Placeholder 2"/>
          <p:cNvSpPr>
            <a:spLocks noGrp="1"/>
          </p:cNvSpPr>
          <p:nvPr>
            <p:ph type="dt" sz="half" idx="10"/>
          </p:nvPr>
        </p:nvSpPr>
        <p:spPr/>
        <p:txBody>
          <a:bodyPr/>
          <a:lstStyle/>
          <a:p>
            <a:pPr>
              <a:defRPr/>
            </a:pPr>
            <a:r>
              <a:rPr lang="en-US" smtClean="0"/>
              <a:t>Murach's C# 2015</a:t>
            </a:r>
            <a:endParaRPr lang="en-US" dirty="0"/>
          </a:p>
        </p:txBody>
      </p:sp>
      <p:sp>
        <p:nvSpPr>
          <p:cNvPr id="4" name="Footer Placeholder 3"/>
          <p:cNvSpPr>
            <a:spLocks noGrp="1"/>
          </p:cNvSpPr>
          <p:nvPr>
            <p:ph type="ftr" sz="quarter" idx="11"/>
          </p:nvPr>
        </p:nvSpPr>
        <p:spPr/>
        <p:txBody>
          <a:bodyPr/>
          <a:lstStyle/>
          <a:p>
            <a:pPr>
              <a:defRPr/>
            </a:pPr>
            <a:r>
              <a:rPr lang="en-US" smtClean="0"/>
              <a:t>© 2016,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smtClean="0">
                <a:solidFill>
                  <a:schemeClr val="bg1"/>
                </a:solidFill>
                <a:latin typeface="Arial Narrow" pitchFamily="34" charset="0"/>
              </a:rPr>
              <a:t>C12, Slide </a:t>
            </a:r>
            <a:fld id="{5ECE9829-65B2-40C6-AEFF-7C648FF56A9C}" type="slidenum">
              <a:rPr lang="en-US" sz="900" smtClean="0">
                <a:solidFill>
                  <a:schemeClr val="bg1"/>
                </a:solidFill>
                <a:latin typeface="Arial Narrow" pitchFamily="34" charset="0"/>
              </a:rPr>
              <a:pPr algn="r">
                <a:defRPr/>
              </a:pPr>
              <a:t>22</a:t>
            </a:fld>
            <a:endParaRPr lang="en-US" sz="900" dirty="0">
              <a:solidFill>
                <a:schemeClr val="bg1"/>
              </a:solidFill>
              <a:latin typeface="Arial Narrow"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371600" y="1143000"/>
            <a:ext cx="6477000" cy="465309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83886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800219"/>
          </a:xfrm>
        </p:spPr>
        <p:txBody>
          <a:bodyPr/>
          <a:lstStyle/>
          <a:p>
            <a:r>
              <a:rPr lang="en-US" dirty="0"/>
              <a:t>A Peek Definition window </a:t>
            </a:r>
            <a:br>
              <a:rPr lang="en-US" dirty="0"/>
            </a:br>
            <a:r>
              <a:rPr lang="en-US" dirty="0"/>
              <a:t>with the code for the </a:t>
            </a:r>
            <a:r>
              <a:rPr lang="en-US" dirty="0" err="1"/>
              <a:t>GetDisplayText</a:t>
            </a:r>
            <a:r>
              <a:rPr lang="en-US" dirty="0"/>
              <a:t> method</a:t>
            </a:r>
          </a:p>
        </p:txBody>
      </p:sp>
      <p:sp>
        <p:nvSpPr>
          <p:cNvPr id="3" name="Date Placeholder 2"/>
          <p:cNvSpPr>
            <a:spLocks noGrp="1"/>
          </p:cNvSpPr>
          <p:nvPr>
            <p:ph type="dt" sz="half" idx="10"/>
          </p:nvPr>
        </p:nvSpPr>
        <p:spPr/>
        <p:txBody>
          <a:bodyPr/>
          <a:lstStyle/>
          <a:p>
            <a:pPr>
              <a:defRPr/>
            </a:pPr>
            <a:r>
              <a:rPr lang="en-US" smtClean="0"/>
              <a:t>Murach's C# 2015</a:t>
            </a:r>
            <a:endParaRPr lang="en-US" dirty="0"/>
          </a:p>
        </p:txBody>
      </p:sp>
      <p:sp>
        <p:nvSpPr>
          <p:cNvPr id="4" name="Footer Placeholder 3"/>
          <p:cNvSpPr>
            <a:spLocks noGrp="1"/>
          </p:cNvSpPr>
          <p:nvPr>
            <p:ph type="ftr" sz="quarter" idx="11"/>
          </p:nvPr>
        </p:nvSpPr>
        <p:spPr/>
        <p:txBody>
          <a:bodyPr/>
          <a:lstStyle/>
          <a:p>
            <a:pPr>
              <a:defRPr/>
            </a:pPr>
            <a:r>
              <a:rPr lang="en-US" smtClean="0"/>
              <a:t>© 2016,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smtClean="0">
                <a:solidFill>
                  <a:schemeClr val="bg1"/>
                </a:solidFill>
                <a:latin typeface="Arial Narrow" pitchFamily="34" charset="0"/>
              </a:rPr>
              <a:t>C12, Slide </a:t>
            </a:r>
            <a:fld id="{5ECE9829-65B2-40C6-AEFF-7C648FF56A9C}" type="slidenum">
              <a:rPr lang="en-US" sz="900" smtClean="0">
                <a:solidFill>
                  <a:schemeClr val="bg1"/>
                </a:solidFill>
                <a:latin typeface="Arial Narrow" pitchFamily="34" charset="0"/>
              </a:rPr>
              <a:pPr algn="r">
                <a:defRPr/>
              </a:pPr>
              <a:t>23</a:t>
            </a:fld>
            <a:endParaRPr lang="en-US" sz="900" dirty="0">
              <a:solidFill>
                <a:schemeClr val="bg1"/>
              </a:solidFill>
              <a:latin typeface="Arial Narrow"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332230" y="1514475"/>
            <a:ext cx="6059170" cy="43529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044732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Structures</a:t>
            </a:r>
            <a:endParaRPr lang="en-US" dirty="0"/>
          </a:p>
        </p:txBody>
      </p:sp>
      <p:sp>
        <p:nvSpPr>
          <p:cNvPr id="3" name="Content Placeholder 2"/>
          <p:cNvSpPr>
            <a:spLocks noGrp="1"/>
          </p:cNvSpPr>
          <p:nvPr>
            <p:ph sz="quarter" idx="1"/>
          </p:nvPr>
        </p:nvSpPr>
        <p:spPr/>
        <p:txBody>
          <a:bodyPr/>
          <a:lstStyle/>
          <a:p>
            <a:r>
              <a:rPr lang="en-US" dirty="0" smtClean="0"/>
              <a:t>Similar to class</a:t>
            </a:r>
          </a:p>
          <a:p>
            <a:r>
              <a:rPr lang="en-US" dirty="0" smtClean="0"/>
              <a:t>Can have the same type of members as class</a:t>
            </a:r>
          </a:p>
          <a:p>
            <a:r>
              <a:rPr lang="en-US" dirty="0" smtClean="0"/>
              <a:t>Structure is a  value type, while class is a reference type</a:t>
            </a:r>
          </a:p>
          <a:p>
            <a:r>
              <a:rPr lang="en-US" dirty="0" smtClean="0"/>
              <a:t>Cannot include default constructor, because compiler always generates one</a:t>
            </a:r>
          </a:p>
          <a:p>
            <a:r>
              <a:rPr lang="en-US" dirty="0" smtClean="0"/>
              <a:t>Use for small objects </a:t>
            </a:r>
          </a:p>
          <a:p>
            <a:endParaRPr lang="en-US" dirty="0"/>
          </a:p>
        </p:txBody>
      </p:sp>
      <p:sp>
        <p:nvSpPr>
          <p:cNvPr id="4" name="Slide Number Placeholder 3"/>
          <p:cNvSpPr>
            <a:spLocks noGrp="1"/>
          </p:cNvSpPr>
          <p:nvPr>
            <p:ph type="sldNum" sz="quarter" idx="15"/>
          </p:nvPr>
        </p:nvSpPr>
        <p:spPr/>
        <p:txBody>
          <a:bodyPr/>
          <a:lstStyle/>
          <a:p>
            <a:fld id="{67B230D1-2A77-437C-A79C-AB61F655BF35}" type="slidenum">
              <a:rPr lang="en-CA" smtClean="0"/>
              <a:t>24</a:t>
            </a:fld>
            <a:endParaRPr lang="en-CA"/>
          </a:p>
        </p:txBody>
      </p:sp>
      <p:sp>
        <p:nvSpPr>
          <p:cNvPr id="5" name="Footer Placeholder 4"/>
          <p:cNvSpPr>
            <a:spLocks noGrp="1"/>
          </p:cNvSpPr>
          <p:nvPr>
            <p:ph type="ftr" sz="quarter" idx="16"/>
          </p:nvPr>
        </p:nvSpPr>
        <p:spPr/>
        <p:txBody>
          <a:bodyPr/>
          <a:lstStyle/>
          <a:p>
            <a:r>
              <a:rPr lang="en-CA" smtClean="0"/>
              <a:t>Jolanta Warpechowska-Gruca - 2016</a:t>
            </a:r>
            <a:endParaRPr lang="en-CA"/>
          </a:p>
        </p:txBody>
      </p:sp>
      <p:graphicFrame>
        <p:nvGraphicFramePr>
          <p:cNvPr id="6" name="Object 5"/>
          <p:cNvGraphicFramePr>
            <a:graphicFrameLocks noChangeAspect="1"/>
          </p:cNvGraphicFramePr>
          <p:nvPr>
            <p:extLst>
              <p:ext uri="{D42A27DB-BD31-4B8C-83A1-F6EECF244321}">
                <p14:modId xmlns:p14="http://schemas.microsoft.com/office/powerpoint/2010/main" val="2138845996"/>
              </p:ext>
            </p:extLst>
          </p:nvPr>
        </p:nvGraphicFramePr>
        <p:xfrm>
          <a:off x="1289063" y="4645746"/>
          <a:ext cx="7301323" cy="997023"/>
        </p:xfrm>
        <a:graphic>
          <a:graphicData uri="http://schemas.openxmlformats.org/presentationml/2006/ole">
            <mc:AlternateContent xmlns:mc="http://schemas.openxmlformats.org/markup-compatibility/2006">
              <mc:Choice xmlns:v="urn:schemas-microsoft-com:vml" Requires="v">
                <p:oleObj spid="_x0000_s63498" name="Document" r:id="rId3" imgW="7301323" imgH="997023" progId="Word.Document.12">
                  <p:embed/>
                </p:oleObj>
              </mc:Choice>
              <mc:Fallback>
                <p:oleObj name="Document" r:id="rId3" imgW="7301323" imgH="997023" progId="Word.Document.12">
                  <p:embed/>
                  <p:pic>
                    <p:nvPicPr>
                      <p:cNvPr id="0" name=""/>
                      <p:cNvPicPr/>
                      <p:nvPr/>
                    </p:nvPicPr>
                    <p:blipFill>
                      <a:blip r:embed="rId4"/>
                      <a:stretch>
                        <a:fillRect/>
                      </a:stretch>
                    </p:blipFill>
                    <p:spPr>
                      <a:xfrm>
                        <a:off x="1289063" y="4645746"/>
                        <a:ext cx="7301323" cy="997023"/>
                      </a:xfrm>
                      <a:prstGeom prst="rect">
                        <a:avLst/>
                      </a:prstGeom>
                    </p:spPr>
                  </p:pic>
                </p:oleObj>
              </mc:Fallback>
            </mc:AlternateContent>
          </a:graphicData>
        </a:graphic>
      </p:graphicFrame>
    </p:spTree>
    <p:extLst>
      <p:ext uri="{BB962C8B-B14F-4D97-AF65-F5344CB8AC3E}">
        <p14:creationId xmlns:p14="http://schemas.microsoft.com/office/powerpoint/2010/main" val="2064180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Creating a List of Products</a:t>
            </a:r>
            <a:endParaRPr lang="en-CA" dirty="0"/>
          </a:p>
        </p:txBody>
      </p:sp>
      <p:sp>
        <p:nvSpPr>
          <p:cNvPr id="3" name="Content Placeholder 2"/>
          <p:cNvSpPr>
            <a:spLocks noGrp="1"/>
          </p:cNvSpPr>
          <p:nvPr>
            <p:ph sz="quarter" idx="1"/>
          </p:nvPr>
        </p:nvSpPr>
        <p:spPr>
          <a:xfrm>
            <a:off x="1028700" y="1844824"/>
            <a:ext cx="8007796" cy="4022576"/>
          </a:xfrm>
        </p:spPr>
        <p:txBody>
          <a:bodyPr/>
          <a:lstStyle/>
          <a:p>
            <a:pPr>
              <a:buNone/>
            </a:pPr>
            <a:r>
              <a:rPr lang="en-CA" sz="1800" dirty="0" smtClean="0">
                <a:latin typeface="Courier New" pitchFamily="49" charset="0"/>
                <a:cs typeface="Courier New" pitchFamily="49" charset="0"/>
              </a:rPr>
              <a:t>List&lt;Product&gt; products = new List&lt;Product&gt;();</a:t>
            </a:r>
          </a:p>
          <a:p>
            <a:pPr>
              <a:buNone/>
            </a:pPr>
            <a:endParaRPr lang="en-CA" sz="1800" dirty="0" smtClean="0">
              <a:latin typeface="Courier New" pitchFamily="49" charset="0"/>
              <a:cs typeface="Courier New" pitchFamily="49" charset="0"/>
            </a:endParaRPr>
          </a:p>
          <a:p>
            <a:r>
              <a:rPr lang="en-CA" dirty="0" smtClean="0"/>
              <a:t>In the button Add procedure, after getting values for the new product’s code, description, price, and quantity from text boxes:</a:t>
            </a:r>
          </a:p>
          <a:p>
            <a:pPr>
              <a:buNone/>
            </a:pPr>
            <a:r>
              <a:rPr lang="en-CA" sz="1800" dirty="0" smtClean="0">
                <a:latin typeface="Courier New" pitchFamily="49" charset="0"/>
                <a:cs typeface="Courier New" pitchFamily="49" charset="0"/>
              </a:rPr>
              <a:t>Product </a:t>
            </a:r>
            <a:r>
              <a:rPr lang="en-CA" sz="1800" dirty="0" err="1" smtClean="0">
                <a:latin typeface="Courier New" pitchFamily="49" charset="0"/>
                <a:cs typeface="Courier New" pitchFamily="49" charset="0"/>
              </a:rPr>
              <a:t>newProd</a:t>
            </a:r>
            <a:r>
              <a:rPr lang="en-CA" sz="1800" dirty="0" smtClean="0">
                <a:latin typeface="Courier New" pitchFamily="49" charset="0"/>
                <a:cs typeface="Courier New" pitchFamily="49" charset="0"/>
              </a:rPr>
              <a:t> = new Product(code, description, price, qty);</a:t>
            </a:r>
          </a:p>
          <a:p>
            <a:pPr>
              <a:buNone/>
            </a:pPr>
            <a:r>
              <a:rPr lang="en-CA" sz="1800" dirty="0" err="1" smtClean="0">
                <a:latin typeface="Courier New" pitchFamily="49" charset="0"/>
                <a:cs typeface="Courier New" pitchFamily="49" charset="0"/>
              </a:rPr>
              <a:t>products.Add</a:t>
            </a:r>
            <a:r>
              <a:rPr lang="en-CA" sz="1800" dirty="0" smtClean="0">
                <a:latin typeface="Courier New" pitchFamily="49" charset="0"/>
                <a:cs typeface="Courier New" pitchFamily="49" charset="0"/>
              </a:rPr>
              <a:t>(</a:t>
            </a:r>
            <a:r>
              <a:rPr lang="en-CA" sz="1800" dirty="0" err="1" smtClean="0">
                <a:latin typeface="Courier New" pitchFamily="49" charset="0"/>
                <a:cs typeface="Courier New" pitchFamily="49" charset="0"/>
              </a:rPr>
              <a:t>newProd</a:t>
            </a:r>
            <a:r>
              <a:rPr lang="en-CA" sz="1800" dirty="0" smtClean="0">
                <a:latin typeface="Courier New" pitchFamily="49" charset="0"/>
                <a:cs typeface="Courier New" pitchFamily="49" charset="0"/>
              </a:rPr>
              <a:t>);</a:t>
            </a:r>
          </a:p>
          <a:p>
            <a:pPr>
              <a:buNone/>
            </a:pPr>
            <a:endParaRPr lang="en-CA" dirty="0"/>
          </a:p>
        </p:txBody>
      </p:sp>
      <p:sp>
        <p:nvSpPr>
          <p:cNvPr id="4" name="Footer Placeholder 3"/>
          <p:cNvSpPr>
            <a:spLocks noGrp="1"/>
          </p:cNvSpPr>
          <p:nvPr>
            <p:ph type="ftr" sz="quarter" idx="4294967295"/>
          </p:nvPr>
        </p:nvSpPr>
        <p:spPr>
          <a:xfrm>
            <a:off x="2170173" y="6453386"/>
            <a:ext cx="4710623" cy="404614"/>
          </a:xfrm>
          <a:prstGeom prst="rect">
            <a:avLst/>
          </a:prstGeom>
        </p:spPr>
        <p:txBody>
          <a:bodyPr/>
          <a:lstStyle/>
          <a:p>
            <a:r>
              <a:rPr lang="en-CA" smtClean="0"/>
              <a:t>Jolanta Warpechowska-Gruca 2016</a:t>
            </a:r>
            <a:endParaRPr lang="en-CA"/>
          </a:p>
        </p:txBody>
      </p:sp>
      <p:sp>
        <p:nvSpPr>
          <p:cNvPr id="5" name="Slide Number Placeholder 4"/>
          <p:cNvSpPr>
            <a:spLocks noGrp="1"/>
          </p:cNvSpPr>
          <p:nvPr>
            <p:ph type="sldNum" sz="quarter" idx="4294967295"/>
          </p:nvPr>
        </p:nvSpPr>
        <p:spPr>
          <a:xfrm>
            <a:off x="7104552" y="6453386"/>
            <a:ext cx="1197219" cy="404614"/>
          </a:xfrm>
          <a:prstGeom prst="rect">
            <a:avLst/>
          </a:prstGeom>
        </p:spPr>
        <p:txBody>
          <a:bodyPr/>
          <a:lstStyle/>
          <a:p>
            <a:fld id="{67B230D1-2A77-437C-A79C-AB61F655BF35}" type="slidenum">
              <a:rPr lang="en-CA" smtClean="0"/>
              <a:t>25</a:t>
            </a:fld>
            <a:endParaRPr lang="en-CA"/>
          </a:p>
        </p:txBody>
      </p:sp>
    </p:spTree>
    <p:extLst>
      <p:ext uri="{BB962C8B-B14F-4D97-AF65-F5344CB8AC3E}">
        <p14:creationId xmlns:p14="http://schemas.microsoft.com/office/powerpoint/2010/main" val="5782191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 Display all Products</a:t>
            </a:r>
            <a:endParaRPr lang="en-CA" dirty="0"/>
          </a:p>
        </p:txBody>
      </p:sp>
      <p:sp>
        <p:nvSpPr>
          <p:cNvPr id="3" name="Content Placeholder 2"/>
          <p:cNvSpPr>
            <a:spLocks noGrp="1"/>
          </p:cNvSpPr>
          <p:nvPr>
            <p:ph sz="quarter" idx="1"/>
          </p:nvPr>
        </p:nvSpPr>
        <p:spPr>
          <a:xfrm>
            <a:off x="914400" y="1447800"/>
            <a:ext cx="8229600" cy="4501480"/>
          </a:xfrm>
        </p:spPr>
        <p:txBody>
          <a:bodyPr>
            <a:normAutofit/>
          </a:bodyPr>
          <a:lstStyle/>
          <a:p>
            <a:pPr>
              <a:buNone/>
            </a:pPr>
            <a:r>
              <a:rPr lang="en-CA" sz="2000" dirty="0" smtClean="0">
                <a:latin typeface="Courier New" pitchFamily="49" charset="0"/>
                <a:cs typeface="Courier New" pitchFamily="49" charset="0"/>
              </a:rPr>
              <a:t>private void </a:t>
            </a:r>
            <a:r>
              <a:rPr lang="en-CA" sz="2000" dirty="0" err="1" smtClean="0">
                <a:latin typeface="Courier New" pitchFamily="49" charset="0"/>
                <a:cs typeface="Courier New" pitchFamily="49" charset="0"/>
              </a:rPr>
              <a:t>DisplayProducts</a:t>
            </a:r>
            <a:r>
              <a:rPr lang="en-CA" sz="2000" dirty="0" smtClean="0">
                <a:latin typeface="Courier New" pitchFamily="49" charset="0"/>
                <a:cs typeface="Courier New" pitchFamily="49" charset="0"/>
              </a:rPr>
              <a:t>()</a:t>
            </a:r>
          </a:p>
          <a:p>
            <a:pPr>
              <a:buNone/>
            </a:pPr>
            <a:r>
              <a:rPr lang="en-CA" sz="2000" dirty="0" smtClean="0">
                <a:latin typeface="Courier New" pitchFamily="49" charset="0"/>
                <a:cs typeface="Courier New" pitchFamily="49" charset="0"/>
              </a:rPr>
              <a:t>{</a:t>
            </a:r>
          </a:p>
          <a:p>
            <a:pPr>
              <a:buNone/>
            </a:pPr>
            <a:r>
              <a:rPr lang="en-CA" sz="2000" dirty="0" smtClean="0">
                <a:latin typeface="Courier New" pitchFamily="49" charset="0"/>
                <a:cs typeface="Courier New" pitchFamily="49" charset="0"/>
              </a:rPr>
              <a:t>   </a:t>
            </a:r>
            <a:r>
              <a:rPr lang="en-CA" sz="2000" dirty="0" err="1" smtClean="0">
                <a:latin typeface="Courier New" pitchFamily="49" charset="0"/>
                <a:cs typeface="Courier New" pitchFamily="49" charset="0"/>
              </a:rPr>
              <a:t>lstProducts.Items.Clear</a:t>
            </a:r>
            <a:r>
              <a:rPr lang="en-CA" sz="2000" dirty="0" smtClean="0">
                <a:latin typeface="Courier New" pitchFamily="49" charset="0"/>
                <a:cs typeface="Courier New" pitchFamily="49" charset="0"/>
              </a:rPr>
              <a:t>();</a:t>
            </a:r>
          </a:p>
          <a:p>
            <a:pPr>
              <a:buNone/>
            </a:pPr>
            <a:r>
              <a:rPr lang="en-CA" sz="2000" dirty="0" smtClean="0">
                <a:latin typeface="Courier New" pitchFamily="49" charset="0"/>
                <a:cs typeface="Courier New" pitchFamily="49" charset="0"/>
              </a:rPr>
              <a:t>   </a:t>
            </a:r>
            <a:r>
              <a:rPr lang="en-CA" sz="2000" b="1" dirty="0" err="1" smtClean="0">
                <a:latin typeface="Courier New" pitchFamily="49" charset="0"/>
                <a:cs typeface="Courier New" pitchFamily="49" charset="0"/>
              </a:rPr>
              <a:t>foreach</a:t>
            </a:r>
            <a:r>
              <a:rPr lang="en-CA" sz="2000" dirty="0" smtClean="0">
                <a:latin typeface="Courier New" pitchFamily="49" charset="0"/>
                <a:cs typeface="Courier New" pitchFamily="49" charset="0"/>
              </a:rPr>
              <a:t>(Product </a:t>
            </a:r>
            <a:r>
              <a:rPr lang="en-CA" sz="2000" b="1" dirty="0" smtClean="0">
                <a:solidFill>
                  <a:srgbClr val="0070C0"/>
                </a:solidFill>
                <a:latin typeface="Courier New" pitchFamily="49" charset="0"/>
                <a:cs typeface="Courier New" pitchFamily="49" charset="0"/>
              </a:rPr>
              <a:t>prod</a:t>
            </a:r>
            <a:r>
              <a:rPr lang="en-CA" sz="2000" dirty="0" smtClean="0">
                <a:latin typeface="Courier New" pitchFamily="49" charset="0"/>
                <a:cs typeface="Courier New" pitchFamily="49" charset="0"/>
              </a:rPr>
              <a:t> </a:t>
            </a:r>
            <a:r>
              <a:rPr lang="en-CA" sz="2000" b="1" dirty="0" smtClean="0">
                <a:latin typeface="Courier New" pitchFamily="49" charset="0"/>
                <a:cs typeface="Courier New" pitchFamily="49" charset="0"/>
              </a:rPr>
              <a:t>in</a:t>
            </a:r>
            <a:r>
              <a:rPr lang="en-CA" sz="2000" dirty="0" smtClean="0">
                <a:latin typeface="Courier New" pitchFamily="49" charset="0"/>
                <a:cs typeface="Courier New" pitchFamily="49" charset="0"/>
              </a:rPr>
              <a:t> products)</a:t>
            </a:r>
          </a:p>
          <a:p>
            <a:pPr>
              <a:buNone/>
            </a:pPr>
            <a:r>
              <a:rPr lang="en-CA" sz="2000" dirty="0" smtClean="0">
                <a:latin typeface="Courier New" pitchFamily="49" charset="0"/>
                <a:cs typeface="Courier New" pitchFamily="49" charset="0"/>
              </a:rPr>
              <a:t>   {                       	</a:t>
            </a:r>
            <a:r>
              <a:rPr lang="en-CA" sz="2000" dirty="0" err="1" smtClean="0">
                <a:latin typeface="Courier New" pitchFamily="49" charset="0"/>
                <a:cs typeface="Courier New" pitchFamily="49" charset="0"/>
              </a:rPr>
              <a:t>lstProducts.Items.Add</a:t>
            </a:r>
            <a:r>
              <a:rPr lang="en-CA" sz="2000" dirty="0" smtClean="0">
                <a:latin typeface="Courier New" pitchFamily="49" charset="0"/>
                <a:cs typeface="Courier New" pitchFamily="49" charset="0"/>
              </a:rPr>
              <a:t>(</a:t>
            </a:r>
            <a:r>
              <a:rPr lang="en-CA" sz="2000" b="1" dirty="0" err="1" smtClean="0">
                <a:solidFill>
                  <a:srgbClr val="0070C0"/>
                </a:solidFill>
                <a:latin typeface="Courier New" pitchFamily="49" charset="0"/>
                <a:cs typeface="Courier New" pitchFamily="49" charset="0"/>
              </a:rPr>
              <a:t>prod</a:t>
            </a:r>
            <a:r>
              <a:rPr lang="en-CA" sz="2000" dirty="0" err="1" smtClean="0">
                <a:latin typeface="Courier New" pitchFamily="49" charset="0"/>
                <a:cs typeface="Courier New" pitchFamily="49" charset="0"/>
              </a:rPr>
              <a:t>.GetDisplayText</a:t>
            </a:r>
            <a:r>
              <a:rPr lang="en-CA" sz="2000" dirty="0" smtClean="0">
                <a:latin typeface="Courier New" pitchFamily="49" charset="0"/>
                <a:cs typeface="Courier New" pitchFamily="49" charset="0"/>
              </a:rPr>
              <a:t>());</a:t>
            </a:r>
          </a:p>
          <a:p>
            <a:pPr>
              <a:buNone/>
            </a:pPr>
            <a:r>
              <a:rPr lang="en-CA" sz="2000" dirty="0" smtClean="0">
                <a:latin typeface="Courier New" pitchFamily="49" charset="0"/>
                <a:cs typeface="Courier New" pitchFamily="49" charset="0"/>
              </a:rPr>
              <a:t>   }</a:t>
            </a:r>
          </a:p>
          <a:p>
            <a:pPr>
              <a:buNone/>
            </a:pPr>
            <a:r>
              <a:rPr lang="en-CA" sz="1800" dirty="0" smtClean="0">
                <a:latin typeface="Courier New" pitchFamily="49" charset="0"/>
                <a:cs typeface="Courier New" pitchFamily="49" charset="0"/>
              </a:rPr>
              <a:t>}</a:t>
            </a:r>
            <a:endParaRPr lang="en-CA" sz="1800" dirty="0">
              <a:latin typeface="Courier New" pitchFamily="49" charset="0"/>
              <a:cs typeface="Courier New" pitchFamily="49" charset="0"/>
            </a:endParaRPr>
          </a:p>
        </p:txBody>
      </p:sp>
      <p:sp>
        <p:nvSpPr>
          <p:cNvPr id="4" name="Footer Placeholder 3"/>
          <p:cNvSpPr>
            <a:spLocks noGrp="1"/>
          </p:cNvSpPr>
          <p:nvPr>
            <p:ph type="ftr" sz="quarter" idx="4294967295"/>
          </p:nvPr>
        </p:nvSpPr>
        <p:spPr>
          <a:xfrm>
            <a:off x="2170173" y="6453386"/>
            <a:ext cx="4710623" cy="404614"/>
          </a:xfrm>
          <a:prstGeom prst="rect">
            <a:avLst/>
          </a:prstGeom>
        </p:spPr>
        <p:txBody>
          <a:bodyPr/>
          <a:lstStyle/>
          <a:p>
            <a:r>
              <a:rPr lang="en-CA" smtClean="0"/>
              <a:t>Jolanta Warpechowska-Gruca 2016</a:t>
            </a:r>
            <a:endParaRPr lang="en-CA"/>
          </a:p>
        </p:txBody>
      </p:sp>
      <p:sp>
        <p:nvSpPr>
          <p:cNvPr id="5" name="Slide Number Placeholder 4"/>
          <p:cNvSpPr>
            <a:spLocks noGrp="1"/>
          </p:cNvSpPr>
          <p:nvPr>
            <p:ph type="sldNum" sz="quarter" idx="4294967295"/>
          </p:nvPr>
        </p:nvSpPr>
        <p:spPr>
          <a:xfrm>
            <a:off x="7104552" y="6453386"/>
            <a:ext cx="1197219" cy="404614"/>
          </a:xfrm>
          <a:prstGeom prst="rect">
            <a:avLst/>
          </a:prstGeom>
        </p:spPr>
        <p:txBody>
          <a:bodyPr/>
          <a:lstStyle/>
          <a:p>
            <a:fld id="{67B230D1-2A77-437C-A79C-AB61F655BF35}" type="slidenum">
              <a:rPr lang="en-CA" smtClean="0"/>
              <a:t>26</a:t>
            </a:fld>
            <a:endParaRPr lang="en-CA"/>
          </a:p>
        </p:txBody>
      </p:sp>
    </p:spTree>
    <p:extLst>
      <p:ext uri="{BB962C8B-B14F-4D97-AF65-F5344CB8AC3E}">
        <p14:creationId xmlns:p14="http://schemas.microsoft.com/office/powerpoint/2010/main" val="28716943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 Discount All Products</a:t>
            </a:r>
            <a:endParaRPr lang="en-CA" dirty="0"/>
          </a:p>
        </p:txBody>
      </p:sp>
      <p:sp>
        <p:nvSpPr>
          <p:cNvPr id="3" name="Content Placeholder 2"/>
          <p:cNvSpPr>
            <a:spLocks noGrp="1"/>
          </p:cNvSpPr>
          <p:nvPr>
            <p:ph sz="quarter" idx="1"/>
          </p:nvPr>
        </p:nvSpPr>
        <p:spPr>
          <a:xfrm>
            <a:off x="1028700" y="2286000"/>
            <a:ext cx="8223820" cy="3879304"/>
          </a:xfrm>
        </p:spPr>
        <p:txBody>
          <a:bodyPr>
            <a:normAutofit/>
          </a:bodyPr>
          <a:lstStyle/>
          <a:p>
            <a:pPr>
              <a:buNone/>
            </a:pPr>
            <a:r>
              <a:rPr lang="en-CA" sz="2000" dirty="0" smtClean="0">
                <a:latin typeface="Courier New" pitchFamily="49" charset="0"/>
                <a:cs typeface="Courier New" pitchFamily="49" charset="0"/>
              </a:rPr>
              <a:t>percent = Convert.ToInt32(</a:t>
            </a:r>
            <a:r>
              <a:rPr lang="en-CA" sz="2000" dirty="0" err="1" smtClean="0">
                <a:latin typeface="Courier New" pitchFamily="49" charset="0"/>
                <a:cs typeface="Courier New" pitchFamily="49" charset="0"/>
              </a:rPr>
              <a:t>txtPercent.Text</a:t>
            </a:r>
            <a:r>
              <a:rPr lang="en-CA" sz="2000" dirty="0" smtClean="0">
                <a:latin typeface="Courier New" pitchFamily="49" charset="0"/>
                <a:cs typeface="Courier New" pitchFamily="49" charset="0"/>
              </a:rPr>
              <a:t>);</a:t>
            </a:r>
          </a:p>
          <a:p>
            <a:pPr>
              <a:buNone/>
            </a:pPr>
            <a:r>
              <a:rPr lang="en-CA" sz="2000" dirty="0" err="1" smtClean="0">
                <a:latin typeface="Courier New" pitchFamily="49" charset="0"/>
                <a:cs typeface="Courier New" pitchFamily="49" charset="0"/>
              </a:rPr>
              <a:t>foreach</a:t>
            </a:r>
            <a:r>
              <a:rPr lang="en-CA" sz="2000" dirty="0" smtClean="0">
                <a:latin typeface="Courier New" pitchFamily="49" charset="0"/>
                <a:cs typeface="Courier New" pitchFamily="49" charset="0"/>
              </a:rPr>
              <a:t> (Product prod in products)</a:t>
            </a:r>
          </a:p>
          <a:p>
            <a:pPr>
              <a:buNone/>
            </a:pPr>
            <a:r>
              <a:rPr lang="en-CA" sz="2000" dirty="0" smtClean="0">
                <a:latin typeface="Courier New" pitchFamily="49" charset="0"/>
                <a:cs typeface="Courier New" pitchFamily="49" charset="0"/>
              </a:rPr>
              <a:t>{</a:t>
            </a:r>
          </a:p>
          <a:p>
            <a:pPr>
              <a:buNone/>
            </a:pPr>
            <a:r>
              <a:rPr lang="en-CA" sz="2000" dirty="0" smtClean="0">
                <a:latin typeface="Courier New" pitchFamily="49" charset="0"/>
                <a:cs typeface="Courier New" pitchFamily="49" charset="0"/>
              </a:rPr>
              <a:t>         </a:t>
            </a:r>
            <a:r>
              <a:rPr lang="en-CA" sz="2000" dirty="0" err="1" smtClean="0">
                <a:latin typeface="Courier New" pitchFamily="49" charset="0"/>
                <a:cs typeface="Courier New" pitchFamily="49" charset="0"/>
              </a:rPr>
              <a:t>prod.DiscountPrice</a:t>
            </a:r>
            <a:r>
              <a:rPr lang="en-CA" sz="2000" dirty="0" smtClean="0">
                <a:latin typeface="Courier New" pitchFamily="49" charset="0"/>
                <a:cs typeface="Courier New" pitchFamily="49" charset="0"/>
              </a:rPr>
              <a:t>(percent);</a:t>
            </a:r>
          </a:p>
          <a:p>
            <a:pPr>
              <a:buNone/>
            </a:pPr>
            <a:r>
              <a:rPr lang="en-CA" sz="2000" dirty="0" smtClean="0">
                <a:latin typeface="Courier New" pitchFamily="49" charset="0"/>
                <a:cs typeface="Courier New" pitchFamily="49" charset="0"/>
              </a:rPr>
              <a:t> }</a:t>
            </a:r>
            <a:endParaRPr lang="en-CA" sz="2000" dirty="0">
              <a:latin typeface="Courier New" pitchFamily="49" charset="0"/>
              <a:cs typeface="Courier New" pitchFamily="49" charset="0"/>
            </a:endParaRPr>
          </a:p>
        </p:txBody>
      </p:sp>
      <p:sp>
        <p:nvSpPr>
          <p:cNvPr id="4" name="Footer Placeholder 3"/>
          <p:cNvSpPr>
            <a:spLocks noGrp="1"/>
          </p:cNvSpPr>
          <p:nvPr>
            <p:ph type="ftr" sz="quarter" idx="4294967295"/>
          </p:nvPr>
        </p:nvSpPr>
        <p:spPr>
          <a:xfrm>
            <a:off x="2170173" y="6453386"/>
            <a:ext cx="4710623" cy="404614"/>
          </a:xfrm>
          <a:prstGeom prst="rect">
            <a:avLst/>
          </a:prstGeom>
        </p:spPr>
        <p:txBody>
          <a:bodyPr/>
          <a:lstStyle/>
          <a:p>
            <a:r>
              <a:rPr lang="en-CA" smtClean="0"/>
              <a:t>Jolanta Warpechowska-Gruca 2016</a:t>
            </a:r>
            <a:endParaRPr lang="en-CA"/>
          </a:p>
        </p:txBody>
      </p:sp>
      <p:sp>
        <p:nvSpPr>
          <p:cNvPr id="5" name="Slide Number Placeholder 4"/>
          <p:cNvSpPr>
            <a:spLocks noGrp="1"/>
          </p:cNvSpPr>
          <p:nvPr>
            <p:ph type="sldNum" sz="quarter" idx="4294967295"/>
          </p:nvPr>
        </p:nvSpPr>
        <p:spPr>
          <a:xfrm>
            <a:off x="7104552" y="6453386"/>
            <a:ext cx="1197219" cy="404614"/>
          </a:xfrm>
          <a:prstGeom prst="rect">
            <a:avLst/>
          </a:prstGeom>
        </p:spPr>
        <p:txBody>
          <a:bodyPr/>
          <a:lstStyle/>
          <a:p>
            <a:fld id="{67B230D1-2A77-437C-A79C-AB61F655BF35}" type="slidenum">
              <a:rPr lang="en-CA" smtClean="0"/>
              <a:t>27</a:t>
            </a:fld>
            <a:endParaRPr lang="en-CA"/>
          </a:p>
        </p:txBody>
      </p:sp>
    </p:spTree>
    <p:extLst>
      <p:ext uri="{BB962C8B-B14F-4D97-AF65-F5344CB8AC3E}">
        <p14:creationId xmlns:p14="http://schemas.microsoft.com/office/powerpoint/2010/main" val="15622489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Useful Techniques</a:t>
            </a:r>
            <a:endParaRPr lang="en-CA" dirty="0"/>
          </a:p>
        </p:txBody>
      </p:sp>
      <p:sp>
        <p:nvSpPr>
          <p:cNvPr id="3" name="Content Placeholder 2"/>
          <p:cNvSpPr>
            <a:spLocks noGrp="1"/>
          </p:cNvSpPr>
          <p:nvPr>
            <p:ph sz="quarter" idx="1"/>
          </p:nvPr>
        </p:nvSpPr>
        <p:spPr/>
        <p:txBody>
          <a:bodyPr/>
          <a:lstStyle/>
          <a:p>
            <a:r>
              <a:rPr lang="en-US" dirty="0" err="1" smtClean="0"/>
              <a:t>ToString</a:t>
            </a:r>
            <a:r>
              <a:rPr lang="en-US" dirty="0" smtClean="0"/>
              <a:t>() method</a:t>
            </a:r>
          </a:p>
          <a:p>
            <a:r>
              <a:rPr lang="en-US" dirty="0" smtClean="0"/>
              <a:t>Overloading constructor</a:t>
            </a:r>
          </a:p>
          <a:p>
            <a:r>
              <a:rPr lang="en-US" dirty="0" smtClean="0"/>
              <a:t>Default parameter values</a:t>
            </a:r>
          </a:p>
          <a:p>
            <a:r>
              <a:rPr lang="en-US" dirty="0" smtClean="0"/>
              <a:t>Using static member </a:t>
            </a:r>
            <a:endParaRPr lang="en-CA" dirty="0"/>
          </a:p>
        </p:txBody>
      </p:sp>
      <p:sp>
        <p:nvSpPr>
          <p:cNvPr id="4" name="Footer Placeholder 3"/>
          <p:cNvSpPr>
            <a:spLocks noGrp="1"/>
          </p:cNvSpPr>
          <p:nvPr>
            <p:ph type="ftr" sz="quarter" idx="4294967295"/>
          </p:nvPr>
        </p:nvSpPr>
        <p:spPr>
          <a:xfrm>
            <a:off x="2170173" y="6453386"/>
            <a:ext cx="4710623" cy="404614"/>
          </a:xfrm>
          <a:prstGeom prst="rect">
            <a:avLst/>
          </a:prstGeom>
        </p:spPr>
        <p:txBody>
          <a:bodyPr/>
          <a:lstStyle/>
          <a:p>
            <a:r>
              <a:rPr lang="en-CA" smtClean="0"/>
              <a:t>Jolanta Warpechowska-Gruca 2016</a:t>
            </a:r>
            <a:endParaRPr lang="en-CA"/>
          </a:p>
        </p:txBody>
      </p:sp>
      <p:sp>
        <p:nvSpPr>
          <p:cNvPr id="5" name="Slide Number Placeholder 4"/>
          <p:cNvSpPr>
            <a:spLocks noGrp="1"/>
          </p:cNvSpPr>
          <p:nvPr>
            <p:ph type="sldNum" sz="quarter" idx="4294967295"/>
          </p:nvPr>
        </p:nvSpPr>
        <p:spPr>
          <a:xfrm>
            <a:off x="7104552" y="6453386"/>
            <a:ext cx="1197219" cy="404614"/>
          </a:xfrm>
          <a:prstGeom prst="rect">
            <a:avLst/>
          </a:prstGeom>
        </p:spPr>
        <p:txBody>
          <a:bodyPr/>
          <a:lstStyle/>
          <a:p>
            <a:fld id="{67B230D1-2A77-437C-A79C-AB61F655BF35}" type="slidenum">
              <a:rPr lang="en-CA" smtClean="0"/>
              <a:t>28</a:t>
            </a:fld>
            <a:endParaRPr lang="en-CA"/>
          </a:p>
        </p:txBody>
      </p:sp>
    </p:spTree>
    <p:extLst>
      <p:ext uri="{BB962C8B-B14F-4D97-AF65-F5344CB8AC3E}">
        <p14:creationId xmlns:p14="http://schemas.microsoft.com/office/powerpoint/2010/main" val="12461117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ToString</a:t>
            </a:r>
            <a:r>
              <a:rPr lang="en-US" dirty="0" smtClean="0"/>
              <a:t>() Method</a:t>
            </a:r>
            <a:endParaRPr lang="en-CA" dirty="0"/>
          </a:p>
        </p:txBody>
      </p:sp>
      <p:sp>
        <p:nvSpPr>
          <p:cNvPr id="3" name="Content Placeholder 2"/>
          <p:cNvSpPr>
            <a:spLocks noGrp="1"/>
          </p:cNvSpPr>
          <p:nvPr>
            <p:ph sz="quarter" idx="1"/>
          </p:nvPr>
        </p:nvSpPr>
        <p:spPr>
          <a:xfrm>
            <a:off x="971600" y="1556792"/>
            <a:ext cx="8172400" cy="4464496"/>
          </a:xfrm>
        </p:spPr>
        <p:txBody>
          <a:bodyPr>
            <a:normAutofit fontScale="92500" lnSpcReduction="10000"/>
          </a:bodyPr>
          <a:lstStyle/>
          <a:p>
            <a:r>
              <a:rPr lang="en-US" dirty="0" smtClean="0"/>
              <a:t>Defined in Object class (all classes inherit from it)</a:t>
            </a:r>
          </a:p>
          <a:p>
            <a:r>
              <a:rPr lang="en-US" dirty="0" smtClean="0"/>
              <a:t>Can be redefined</a:t>
            </a:r>
          </a:p>
          <a:p>
            <a:r>
              <a:rPr lang="en-US" dirty="0" smtClean="0"/>
              <a:t>No parameters, returns string type</a:t>
            </a:r>
          </a:p>
          <a:p>
            <a:r>
              <a:rPr lang="en-US" dirty="0" smtClean="0"/>
              <a:t>Example:</a:t>
            </a:r>
          </a:p>
          <a:p>
            <a:pPr marL="0" indent="0">
              <a:buNone/>
            </a:pPr>
            <a:r>
              <a:rPr lang="en-CA" dirty="0"/>
              <a:t> </a:t>
            </a:r>
            <a:r>
              <a:rPr lang="en-CA" dirty="0">
                <a:latin typeface="Courier New" pitchFamily="49" charset="0"/>
                <a:cs typeface="Courier New" pitchFamily="49" charset="0"/>
              </a:rPr>
              <a:t>public </a:t>
            </a:r>
            <a:r>
              <a:rPr lang="en-CA" b="1" dirty="0">
                <a:solidFill>
                  <a:srgbClr val="002060"/>
                </a:solidFill>
                <a:latin typeface="Courier New" pitchFamily="49" charset="0"/>
                <a:cs typeface="Courier New" pitchFamily="49" charset="0"/>
              </a:rPr>
              <a:t>override</a:t>
            </a:r>
            <a:r>
              <a:rPr lang="en-CA" dirty="0">
                <a:latin typeface="Courier New" pitchFamily="49" charset="0"/>
                <a:cs typeface="Courier New" pitchFamily="49" charset="0"/>
              </a:rPr>
              <a:t> string </a:t>
            </a:r>
            <a:r>
              <a:rPr lang="en-CA" dirty="0" err="1">
                <a:latin typeface="Courier New" pitchFamily="49" charset="0"/>
                <a:cs typeface="Courier New" pitchFamily="49" charset="0"/>
              </a:rPr>
              <a:t>ToString</a:t>
            </a:r>
            <a:r>
              <a:rPr lang="en-CA" dirty="0">
                <a:latin typeface="Courier New" pitchFamily="49" charset="0"/>
                <a:cs typeface="Courier New" pitchFamily="49" charset="0"/>
              </a:rPr>
              <a:t>()</a:t>
            </a:r>
          </a:p>
          <a:p>
            <a:pPr marL="0" indent="0">
              <a:buNone/>
            </a:pPr>
            <a:r>
              <a:rPr lang="en-CA" dirty="0" smtClean="0">
                <a:latin typeface="Courier New" pitchFamily="49" charset="0"/>
                <a:cs typeface="Courier New" pitchFamily="49" charset="0"/>
              </a:rPr>
              <a:t>{</a:t>
            </a:r>
            <a:endParaRPr lang="en-CA" dirty="0">
              <a:latin typeface="Courier New" pitchFamily="49" charset="0"/>
              <a:cs typeface="Courier New" pitchFamily="49" charset="0"/>
            </a:endParaRPr>
          </a:p>
          <a:p>
            <a:pPr marL="0" indent="0">
              <a:buNone/>
            </a:pPr>
            <a:r>
              <a:rPr lang="en-CA" dirty="0">
                <a:latin typeface="Courier New" pitchFamily="49" charset="0"/>
                <a:cs typeface="Courier New" pitchFamily="49" charset="0"/>
              </a:rPr>
              <a:t>   </a:t>
            </a:r>
            <a:r>
              <a:rPr lang="en-CA" dirty="0" smtClean="0">
                <a:latin typeface="Courier New" pitchFamily="49" charset="0"/>
                <a:cs typeface="Courier New" pitchFamily="49" charset="0"/>
              </a:rPr>
              <a:t>return </a:t>
            </a:r>
            <a:r>
              <a:rPr lang="en-CA" dirty="0" err="1">
                <a:latin typeface="Courier New" pitchFamily="49" charset="0"/>
                <a:cs typeface="Courier New" pitchFamily="49" charset="0"/>
              </a:rPr>
              <a:t>code.ToString</a:t>
            </a:r>
            <a:r>
              <a:rPr lang="en-CA" dirty="0">
                <a:latin typeface="Courier New" pitchFamily="49" charset="0"/>
                <a:cs typeface="Courier New" pitchFamily="49" charset="0"/>
              </a:rPr>
              <a:t>() + ", " + </a:t>
            </a:r>
            <a:endParaRPr lang="en-CA" dirty="0" smtClean="0">
              <a:latin typeface="Courier New" pitchFamily="49" charset="0"/>
              <a:cs typeface="Courier New" pitchFamily="49" charset="0"/>
            </a:endParaRPr>
          </a:p>
          <a:p>
            <a:pPr marL="0" indent="0">
              <a:buNone/>
            </a:pPr>
            <a:r>
              <a:rPr lang="en-CA" dirty="0">
                <a:latin typeface="Courier New" pitchFamily="49" charset="0"/>
                <a:cs typeface="Courier New" pitchFamily="49" charset="0"/>
              </a:rPr>
              <a:t> </a:t>
            </a:r>
            <a:r>
              <a:rPr lang="en-CA" dirty="0" smtClean="0">
                <a:latin typeface="Courier New" pitchFamily="49" charset="0"/>
                <a:cs typeface="Courier New" pitchFamily="49" charset="0"/>
              </a:rPr>
              <a:t>         </a:t>
            </a:r>
            <a:r>
              <a:rPr lang="en-CA" dirty="0" err="1" smtClean="0">
                <a:latin typeface="Courier New" pitchFamily="49" charset="0"/>
                <a:cs typeface="Courier New" pitchFamily="49" charset="0"/>
              </a:rPr>
              <a:t>description.ToString</a:t>
            </a:r>
            <a:r>
              <a:rPr lang="en-CA" dirty="0">
                <a:latin typeface="Courier New" pitchFamily="49" charset="0"/>
                <a:cs typeface="Courier New" pitchFamily="49" charset="0"/>
              </a:rPr>
              <a:t>() + ", " </a:t>
            </a:r>
            <a:r>
              <a:rPr lang="en-CA" dirty="0" smtClean="0">
                <a:latin typeface="Courier New" pitchFamily="49" charset="0"/>
                <a:cs typeface="Courier New" pitchFamily="49" charset="0"/>
              </a:rPr>
              <a:t>+</a:t>
            </a:r>
          </a:p>
          <a:p>
            <a:pPr marL="0" indent="0">
              <a:buNone/>
            </a:pPr>
            <a:r>
              <a:rPr lang="en-CA" dirty="0">
                <a:latin typeface="Courier New" pitchFamily="49" charset="0"/>
                <a:cs typeface="Courier New" pitchFamily="49" charset="0"/>
              </a:rPr>
              <a:t> </a:t>
            </a:r>
            <a:r>
              <a:rPr lang="en-CA" dirty="0" smtClean="0">
                <a:latin typeface="Courier New" pitchFamily="49" charset="0"/>
                <a:cs typeface="Courier New" pitchFamily="49" charset="0"/>
              </a:rPr>
              <a:t>         </a:t>
            </a:r>
            <a:r>
              <a:rPr lang="en-CA" dirty="0" err="1">
                <a:latin typeface="Courier New" pitchFamily="49" charset="0"/>
                <a:cs typeface="Courier New" pitchFamily="49" charset="0"/>
              </a:rPr>
              <a:t>price.ToString</a:t>
            </a:r>
            <a:r>
              <a:rPr lang="en-CA" dirty="0">
                <a:latin typeface="Courier New" pitchFamily="49" charset="0"/>
                <a:cs typeface="Courier New" pitchFamily="49" charset="0"/>
              </a:rPr>
              <a:t>("c") + </a:t>
            </a:r>
          </a:p>
          <a:p>
            <a:pPr marL="0" indent="0">
              <a:buNone/>
            </a:pPr>
            <a:r>
              <a:rPr lang="en-CA" dirty="0">
                <a:latin typeface="Courier New" pitchFamily="49" charset="0"/>
                <a:cs typeface="Courier New" pitchFamily="49" charset="0"/>
              </a:rPr>
              <a:t>          </a:t>
            </a:r>
            <a:r>
              <a:rPr lang="en-CA" dirty="0" smtClean="0">
                <a:latin typeface="Courier New" pitchFamily="49" charset="0"/>
                <a:cs typeface="Courier New" pitchFamily="49" charset="0"/>
              </a:rPr>
              <a:t>": </a:t>
            </a:r>
            <a:r>
              <a:rPr lang="en-CA" dirty="0">
                <a:latin typeface="Courier New" pitchFamily="49" charset="0"/>
                <a:cs typeface="Courier New" pitchFamily="49" charset="0"/>
              </a:rPr>
              <a:t>" + </a:t>
            </a:r>
            <a:r>
              <a:rPr lang="en-CA" dirty="0" err="1">
                <a:latin typeface="Courier New" pitchFamily="49" charset="0"/>
                <a:cs typeface="Courier New" pitchFamily="49" charset="0"/>
              </a:rPr>
              <a:t>quantity.ToString</a:t>
            </a:r>
            <a:r>
              <a:rPr lang="en-CA" dirty="0">
                <a:latin typeface="Courier New" pitchFamily="49" charset="0"/>
                <a:cs typeface="Courier New" pitchFamily="49" charset="0"/>
              </a:rPr>
              <a:t>();</a:t>
            </a:r>
          </a:p>
          <a:p>
            <a:pPr marL="0" indent="0">
              <a:buNone/>
            </a:pPr>
            <a:r>
              <a:rPr lang="en-CA" dirty="0" smtClean="0">
                <a:latin typeface="Courier New" pitchFamily="49" charset="0"/>
                <a:cs typeface="Courier New" pitchFamily="49" charset="0"/>
              </a:rPr>
              <a:t>}</a:t>
            </a:r>
            <a:endParaRPr lang="en-CA" dirty="0">
              <a:latin typeface="Courier New" pitchFamily="49" charset="0"/>
              <a:cs typeface="Courier New" pitchFamily="49" charset="0"/>
            </a:endParaRPr>
          </a:p>
        </p:txBody>
      </p:sp>
      <p:sp>
        <p:nvSpPr>
          <p:cNvPr id="4" name="Footer Placeholder 3"/>
          <p:cNvSpPr>
            <a:spLocks noGrp="1"/>
          </p:cNvSpPr>
          <p:nvPr>
            <p:ph type="ftr" sz="quarter" idx="4294967295"/>
          </p:nvPr>
        </p:nvSpPr>
        <p:spPr>
          <a:xfrm>
            <a:off x="2170173" y="6453386"/>
            <a:ext cx="4710623" cy="404614"/>
          </a:xfrm>
          <a:prstGeom prst="rect">
            <a:avLst/>
          </a:prstGeom>
        </p:spPr>
        <p:txBody>
          <a:bodyPr/>
          <a:lstStyle/>
          <a:p>
            <a:r>
              <a:rPr lang="en-CA" smtClean="0"/>
              <a:t>Jolanta Warpechowska-Gruca 2016</a:t>
            </a:r>
            <a:endParaRPr lang="en-CA"/>
          </a:p>
        </p:txBody>
      </p:sp>
      <p:sp>
        <p:nvSpPr>
          <p:cNvPr id="5" name="Slide Number Placeholder 4"/>
          <p:cNvSpPr>
            <a:spLocks noGrp="1"/>
          </p:cNvSpPr>
          <p:nvPr>
            <p:ph type="sldNum" sz="quarter" idx="4294967295"/>
          </p:nvPr>
        </p:nvSpPr>
        <p:spPr>
          <a:xfrm>
            <a:off x="7104552" y="6453386"/>
            <a:ext cx="1197219" cy="404614"/>
          </a:xfrm>
          <a:prstGeom prst="rect">
            <a:avLst/>
          </a:prstGeom>
        </p:spPr>
        <p:txBody>
          <a:bodyPr/>
          <a:lstStyle/>
          <a:p>
            <a:fld id="{67B230D1-2A77-437C-A79C-AB61F655BF35}" type="slidenum">
              <a:rPr lang="en-CA" smtClean="0"/>
              <a:t>29</a:t>
            </a:fld>
            <a:endParaRPr lang="en-CA"/>
          </a:p>
        </p:txBody>
      </p:sp>
    </p:spTree>
    <p:extLst>
      <p:ext uri="{BB962C8B-B14F-4D97-AF65-F5344CB8AC3E}">
        <p14:creationId xmlns:p14="http://schemas.microsoft.com/office/powerpoint/2010/main" val="979444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The architecture of a three-layered application</a:t>
            </a:r>
          </a:p>
        </p:txBody>
      </p:sp>
      <p:sp>
        <p:nvSpPr>
          <p:cNvPr id="3" name="Date Placeholder 2"/>
          <p:cNvSpPr>
            <a:spLocks noGrp="1"/>
          </p:cNvSpPr>
          <p:nvPr>
            <p:ph type="dt" sz="half" idx="10"/>
          </p:nvPr>
        </p:nvSpPr>
        <p:spPr/>
        <p:txBody>
          <a:bodyPr/>
          <a:lstStyle/>
          <a:p>
            <a:pPr>
              <a:defRPr/>
            </a:pPr>
            <a:r>
              <a:rPr lang="en-US" smtClean="0"/>
              <a:t>Murach's C# 2015</a:t>
            </a:r>
            <a:endParaRPr lang="en-US" dirty="0"/>
          </a:p>
        </p:txBody>
      </p:sp>
      <p:sp>
        <p:nvSpPr>
          <p:cNvPr id="4" name="Footer Placeholder 3"/>
          <p:cNvSpPr>
            <a:spLocks noGrp="1"/>
          </p:cNvSpPr>
          <p:nvPr>
            <p:ph type="ftr" sz="quarter" idx="11"/>
          </p:nvPr>
        </p:nvSpPr>
        <p:spPr/>
        <p:txBody>
          <a:bodyPr/>
          <a:lstStyle/>
          <a:p>
            <a:pPr>
              <a:defRPr/>
            </a:pPr>
            <a:r>
              <a:rPr lang="en-US" smtClean="0"/>
              <a:t>© 2016,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smtClean="0">
                <a:solidFill>
                  <a:schemeClr val="bg1"/>
                </a:solidFill>
                <a:latin typeface="Arial Narrow" pitchFamily="34" charset="0"/>
              </a:rPr>
              <a:t>C12, Slide </a:t>
            </a:r>
            <a:fld id="{5ECE9829-65B2-40C6-AEFF-7C648FF56A9C}" type="slidenum">
              <a:rPr lang="en-US" sz="900" smtClean="0">
                <a:solidFill>
                  <a:schemeClr val="bg1"/>
                </a:solidFill>
                <a:latin typeface="Arial Narrow" pitchFamily="34" charset="0"/>
              </a:rPr>
              <a:pPr algn="r">
                <a:defRPr/>
              </a:pPr>
              <a:t>3</a:t>
            </a:fld>
            <a:endParaRPr lang="en-US" sz="900" dirty="0">
              <a:solidFill>
                <a:schemeClr val="bg1"/>
              </a:solidFill>
              <a:latin typeface="Arial Narrow" pitchFamily="34"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691680" y="1300555"/>
            <a:ext cx="4487545" cy="4810125"/>
          </a:xfrm>
          <a:prstGeom prst="rect">
            <a:avLst/>
          </a:prstGeom>
        </p:spPr>
      </p:pic>
      <p:sp>
        <p:nvSpPr>
          <p:cNvPr id="7" name="Oval 6"/>
          <p:cNvSpPr/>
          <p:nvPr/>
        </p:nvSpPr>
        <p:spPr>
          <a:xfrm>
            <a:off x="1475656" y="2841521"/>
            <a:ext cx="2736304" cy="172819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317869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699" y="685800"/>
            <a:ext cx="7273071" cy="956186"/>
          </a:xfrm>
        </p:spPr>
        <p:txBody>
          <a:bodyPr/>
          <a:lstStyle/>
          <a:p>
            <a:r>
              <a:rPr lang="en-US" dirty="0" smtClean="0"/>
              <a:t>Using </a:t>
            </a:r>
            <a:r>
              <a:rPr lang="en-US" dirty="0" err="1" smtClean="0"/>
              <a:t>ToString</a:t>
            </a:r>
            <a:r>
              <a:rPr lang="en-US" dirty="0" smtClean="0"/>
              <a:t>() Method</a:t>
            </a:r>
            <a:endParaRPr lang="en-CA" dirty="0"/>
          </a:p>
        </p:txBody>
      </p:sp>
      <p:sp>
        <p:nvSpPr>
          <p:cNvPr id="3" name="Content Placeholder 2"/>
          <p:cNvSpPr>
            <a:spLocks noGrp="1"/>
          </p:cNvSpPr>
          <p:nvPr>
            <p:ph sz="quarter" idx="1"/>
          </p:nvPr>
        </p:nvSpPr>
        <p:spPr>
          <a:xfrm>
            <a:off x="1028699" y="1608795"/>
            <a:ext cx="7935788" cy="3807296"/>
          </a:xfrm>
        </p:spPr>
        <p:txBody>
          <a:bodyPr/>
          <a:lstStyle/>
          <a:p>
            <a:r>
              <a:rPr lang="en-US" dirty="0" smtClean="0"/>
              <a:t>Can be used to display object data</a:t>
            </a:r>
          </a:p>
          <a:p>
            <a:r>
              <a:rPr lang="en-US" dirty="0" smtClean="0"/>
              <a:t>No need to call it; it is implicitly called whenever the entire object is displayed</a:t>
            </a:r>
          </a:p>
          <a:p>
            <a:r>
              <a:rPr lang="en-US" dirty="0" smtClean="0"/>
              <a:t>“Converts an object  to string”</a:t>
            </a:r>
          </a:p>
          <a:p>
            <a:r>
              <a:rPr lang="en-US" dirty="0" smtClean="0"/>
              <a:t>Example:</a:t>
            </a:r>
          </a:p>
          <a:p>
            <a:pPr marL="0" indent="0">
              <a:buNone/>
            </a:pPr>
            <a:r>
              <a:rPr lang="en-CA" sz="2400" dirty="0">
                <a:latin typeface="Courier New" pitchFamily="49" charset="0"/>
                <a:cs typeface="Courier New" pitchFamily="49" charset="0"/>
              </a:rPr>
              <a:t>Product </a:t>
            </a:r>
            <a:r>
              <a:rPr lang="en-CA" sz="2400" b="1" dirty="0">
                <a:solidFill>
                  <a:srgbClr val="002060"/>
                </a:solidFill>
                <a:latin typeface="Courier New" pitchFamily="49" charset="0"/>
                <a:cs typeface="Courier New" pitchFamily="49" charset="0"/>
              </a:rPr>
              <a:t>p1</a:t>
            </a:r>
            <a:r>
              <a:rPr lang="en-CA" sz="2400" dirty="0">
                <a:latin typeface="Courier New" pitchFamily="49" charset="0"/>
                <a:cs typeface="Courier New" pitchFamily="49" charset="0"/>
              </a:rPr>
              <a:t> = new Product(123, </a:t>
            </a:r>
            <a:endParaRPr lang="en-CA" sz="2400" dirty="0" smtClean="0">
              <a:latin typeface="Courier New" pitchFamily="49" charset="0"/>
              <a:cs typeface="Courier New" pitchFamily="49" charset="0"/>
            </a:endParaRPr>
          </a:p>
          <a:p>
            <a:pPr marL="0" indent="0">
              <a:buNone/>
            </a:pPr>
            <a:r>
              <a:rPr lang="en-CA" sz="2400" dirty="0">
                <a:latin typeface="Courier New" pitchFamily="49" charset="0"/>
                <a:cs typeface="Courier New" pitchFamily="49" charset="0"/>
              </a:rPr>
              <a:t> </a:t>
            </a:r>
            <a:r>
              <a:rPr lang="en-CA" sz="2400" dirty="0" smtClean="0">
                <a:latin typeface="Courier New" pitchFamily="49" charset="0"/>
                <a:cs typeface="Courier New" pitchFamily="49" charset="0"/>
              </a:rPr>
              <a:t>            "</a:t>
            </a:r>
            <a:r>
              <a:rPr lang="en-CA" sz="2400" dirty="0">
                <a:latin typeface="Courier New" pitchFamily="49" charset="0"/>
                <a:cs typeface="Courier New" pitchFamily="49" charset="0"/>
              </a:rPr>
              <a:t>lunch box", 12.99m, 15);</a:t>
            </a:r>
          </a:p>
          <a:p>
            <a:pPr marL="0" indent="0">
              <a:buNone/>
            </a:pPr>
            <a:r>
              <a:rPr lang="en-CA" sz="2400" dirty="0" err="1" smtClean="0">
                <a:latin typeface="Courier New" pitchFamily="49" charset="0"/>
                <a:cs typeface="Courier New" pitchFamily="49" charset="0"/>
              </a:rPr>
              <a:t>Console.WriteLine</a:t>
            </a:r>
            <a:r>
              <a:rPr lang="en-CA" sz="2400" dirty="0" smtClean="0">
                <a:latin typeface="Courier New" pitchFamily="49" charset="0"/>
                <a:cs typeface="Courier New" pitchFamily="49" charset="0"/>
              </a:rPr>
              <a:t>(</a:t>
            </a:r>
            <a:r>
              <a:rPr lang="en-CA" sz="2400" b="1" dirty="0" smtClean="0">
                <a:solidFill>
                  <a:srgbClr val="002060"/>
                </a:solidFill>
                <a:latin typeface="Courier New" pitchFamily="49" charset="0"/>
                <a:cs typeface="Courier New" pitchFamily="49" charset="0"/>
              </a:rPr>
              <a:t>p1</a:t>
            </a:r>
            <a:r>
              <a:rPr lang="en-CA" sz="2400" dirty="0">
                <a:latin typeface="Courier New" pitchFamily="49" charset="0"/>
                <a:cs typeface="Courier New" pitchFamily="49" charset="0"/>
              </a:rPr>
              <a:t>);</a:t>
            </a:r>
          </a:p>
        </p:txBody>
      </p:sp>
      <p:sp>
        <p:nvSpPr>
          <p:cNvPr id="4" name="Rounded Rectangular Callout 3"/>
          <p:cNvSpPr/>
          <p:nvPr/>
        </p:nvSpPr>
        <p:spPr>
          <a:xfrm>
            <a:off x="4688868" y="5229200"/>
            <a:ext cx="2388536" cy="864096"/>
          </a:xfrm>
          <a:prstGeom prst="wedgeRoundRectCallout">
            <a:avLst>
              <a:gd name="adj1" fmla="val -50909"/>
              <a:gd name="adj2" fmla="val -725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 reference</a:t>
            </a:r>
            <a:endParaRPr lang="en-CA" dirty="0"/>
          </a:p>
        </p:txBody>
      </p:sp>
      <p:sp>
        <p:nvSpPr>
          <p:cNvPr id="5" name="Footer Placeholder 4"/>
          <p:cNvSpPr>
            <a:spLocks noGrp="1"/>
          </p:cNvSpPr>
          <p:nvPr>
            <p:ph type="ftr" sz="quarter" idx="4294967295"/>
          </p:nvPr>
        </p:nvSpPr>
        <p:spPr>
          <a:xfrm>
            <a:off x="2170173" y="6453386"/>
            <a:ext cx="4710623" cy="404614"/>
          </a:xfrm>
          <a:prstGeom prst="rect">
            <a:avLst/>
          </a:prstGeom>
        </p:spPr>
        <p:txBody>
          <a:bodyPr/>
          <a:lstStyle/>
          <a:p>
            <a:r>
              <a:rPr lang="en-CA" smtClean="0"/>
              <a:t>Jolanta Warpechowska-Gruca 2016</a:t>
            </a:r>
            <a:endParaRPr lang="en-CA"/>
          </a:p>
        </p:txBody>
      </p:sp>
      <p:sp>
        <p:nvSpPr>
          <p:cNvPr id="6" name="Slide Number Placeholder 5"/>
          <p:cNvSpPr>
            <a:spLocks noGrp="1"/>
          </p:cNvSpPr>
          <p:nvPr>
            <p:ph type="sldNum" sz="quarter" idx="4294967295"/>
          </p:nvPr>
        </p:nvSpPr>
        <p:spPr>
          <a:xfrm>
            <a:off x="7104552" y="6453386"/>
            <a:ext cx="1197219" cy="404614"/>
          </a:xfrm>
          <a:prstGeom prst="rect">
            <a:avLst/>
          </a:prstGeom>
        </p:spPr>
        <p:txBody>
          <a:bodyPr/>
          <a:lstStyle/>
          <a:p>
            <a:fld id="{67B230D1-2A77-437C-A79C-AB61F655BF35}" type="slidenum">
              <a:rPr lang="en-CA" smtClean="0"/>
              <a:t>30</a:t>
            </a:fld>
            <a:endParaRPr lang="en-CA"/>
          </a:p>
        </p:txBody>
      </p:sp>
    </p:spTree>
    <p:extLst>
      <p:ext uri="{BB962C8B-B14F-4D97-AF65-F5344CB8AC3E}">
        <p14:creationId xmlns:p14="http://schemas.microsoft.com/office/powerpoint/2010/main" val="2625634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Constructor</a:t>
            </a:r>
            <a:endParaRPr lang="en-CA" dirty="0"/>
          </a:p>
        </p:txBody>
      </p:sp>
      <p:sp>
        <p:nvSpPr>
          <p:cNvPr id="3" name="Content Placeholder 2"/>
          <p:cNvSpPr>
            <a:spLocks noGrp="1"/>
          </p:cNvSpPr>
          <p:nvPr>
            <p:ph sz="quarter" idx="1"/>
          </p:nvPr>
        </p:nvSpPr>
        <p:spPr>
          <a:xfrm>
            <a:off x="899592" y="1628800"/>
            <a:ext cx="7920880" cy="4392488"/>
          </a:xfrm>
        </p:spPr>
        <p:txBody>
          <a:bodyPr/>
          <a:lstStyle/>
          <a:p>
            <a:r>
              <a:rPr lang="en-US" dirty="0" smtClean="0"/>
              <a:t>When you do not write a constructor, the C# compile provides a </a:t>
            </a:r>
            <a:r>
              <a:rPr lang="en-US" b="1" dirty="0" smtClean="0">
                <a:solidFill>
                  <a:srgbClr val="002060"/>
                </a:solidFill>
              </a:rPr>
              <a:t>default constructor </a:t>
            </a:r>
            <a:r>
              <a:rPr lang="en-US" dirty="0" smtClean="0"/>
              <a:t>that just creates an object, and does not initialize any data</a:t>
            </a:r>
          </a:p>
          <a:p>
            <a:r>
              <a:rPr lang="en-US" b="1" u="sng" dirty="0" smtClean="0"/>
              <a:t>BUT</a:t>
            </a:r>
            <a:r>
              <a:rPr lang="en-US" b="1" dirty="0" smtClean="0"/>
              <a:t>: </a:t>
            </a:r>
            <a:r>
              <a:rPr lang="en-US" dirty="0" smtClean="0"/>
              <a:t>This works only when there is no constructor with parameters coded in the class</a:t>
            </a:r>
          </a:p>
          <a:p>
            <a:r>
              <a:rPr lang="en-US" dirty="0" smtClean="0"/>
              <a:t>In order for this code to work, you need to add a default constructor (no parameters):</a:t>
            </a:r>
          </a:p>
          <a:p>
            <a:pPr marL="274320" lvl="1" indent="0">
              <a:buNone/>
            </a:pPr>
            <a:r>
              <a:rPr lang="en-CA" dirty="0">
                <a:latin typeface="Courier New" pitchFamily="49" charset="0"/>
                <a:cs typeface="Courier New" pitchFamily="49" charset="0"/>
              </a:rPr>
              <a:t>Product p2 = new Product();</a:t>
            </a:r>
          </a:p>
        </p:txBody>
      </p:sp>
      <p:sp>
        <p:nvSpPr>
          <p:cNvPr id="4" name="Footer Placeholder 3"/>
          <p:cNvSpPr>
            <a:spLocks noGrp="1"/>
          </p:cNvSpPr>
          <p:nvPr>
            <p:ph type="ftr" sz="quarter" idx="4294967295"/>
          </p:nvPr>
        </p:nvSpPr>
        <p:spPr>
          <a:xfrm>
            <a:off x="2170173" y="6453386"/>
            <a:ext cx="4710623" cy="404614"/>
          </a:xfrm>
          <a:prstGeom prst="rect">
            <a:avLst/>
          </a:prstGeom>
        </p:spPr>
        <p:txBody>
          <a:bodyPr/>
          <a:lstStyle/>
          <a:p>
            <a:r>
              <a:rPr lang="en-CA" smtClean="0"/>
              <a:t>Jolanta Warpechowska-Gruca 2016</a:t>
            </a:r>
            <a:endParaRPr lang="en-CA"/>
          </a:p>
        </p:txBody>
      </p:sp>
      <p:sp>
        <p:nvSpPr>
          <p:cNvPr id="5" name="Slide Number Placeholder 4"/>
          <p:cNvSpPr>
            <a:spLocks noGrp="1"/>
          </p:cNvSpPr>
          <p:nvPr>
            <p:ph type="sldNum" sz="quarter" idx="4294967295"/>
          </p:nvPr>
        </p:nvSpPr>
        <p:spPr>
          <a:xfrm>
            <a:off x="7104552" y="6453386"/>
            <a:ext cx="1197219" cy="404614"/>
          </a:xfrm>
          <a:prstGeom prst="rect">
            <a:avLst/>
          </a:prstGeom>
        </p:spPr>
        <p:txBody>
          <a:bodyPr/>
          <a:lstStyle/>
          <a:p>
            <a:fld id="{67B230D1-2A77-437C-A79C-AB61F655BF35}" type="slidenum">
              <a:rPr lang="en-CA" smtClean="0"/>
              <a:t>31</a:t>
            </a:fld>
            <a:endParaRPr lang="en-CA"/>
          </a:p>
        </p:txBody>
      </p:sp>
    </p:spTree>
    <p:extLst>
      <p:ext uri="{BB962C8B-B14F-4D97-AF65-F5344CB8AC3E}">
        <p14:creationId xmlns:p14="http://schemas.microsoft.com/office/powerpoint/2010/main" val="3259365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Constructor Example</a:t>
            </a:r>
            <a:endParaRPr lang="en-CA" dirty="0"/>
          </a:p>
        </p:txBody>
      </p:sp>
      <p:sp>
        <p:nvSpPr>
          <p:cNvPr id="3" name="Content Placeholder 2"/>
          <p:cNvSpPr>
            <a:spLocks noGrp="1"/>
          </p:cNvSpPr>
          <p:nvPr>
            <p:ph sz="quarter" idx="1"/>
          </p:nvPr>
        </p:nvSpPr>
        <p:spPr>
          <a:xfrm>
            <a:off x="899592" y="1844824"/>
            <a:ext cx="7330008" cy="4022576"/>
          </a:xfrm>
        </p:spPr>
        <p:txBody>
          <a:bodyPr>
            <a:normAutofit/>
          </a:bodyPr>
          <a:lstStyle/>
          <a:p>
            <a:r>
              <a:rPr lang="en-US" dirty="0" smtClean="0"/>
              <a:t>In the default constructor, you can supply default parameter values</a:t>
            </a:r>
          </a:p>
          <a:p>
            <a:pPr marL="0" indent="0">
              <a:buNone/>
            </a:pPr>
            <a:r>
              <a:rPr lang="en-CA" sz="2400" dirty="0">
                <a:latin typeface="Courier New" pitchFamily="49" charset="0"/>
                <a:cs typeface="Courier New" pitchFamily="49" charset="0"/>
              </a:rPr>
              <a:t>public Product()</a:t>
            </a:r>
          </a:p>
          <a:p>
            <a:pPr marL="0" indent="0">
              <a:buNone/>
            </a:pPr>
            <a:r>
              <a:rPr lang="en-CA" sz="2400" dirty="0" smtClean="0">
                <a:latin typeface="Courier New" pitchFamily="49" charset="0"/>
                <a:cs typeface="Courier New" pitchFamily="49" charset="0"/>
              </a:rPr>
              <a:t>{</a:t>
            </a:r>
            <a:endParaRPr lang="en-CA" sz="2400" dirty="0">
              <a:latin typeface="Courier New" pitchFamily="49" charset="0"/>
              <a:cs typeface="Courier New" pitchFamily="49" charset="0"/>
            </a:endParaRPr>
          </a:p>
          <a:p>
            <a:pPr marL="0" indent="0">
              <a:buNone/>
            </a:pPr>
            <a:r>
              <a:rPr lang="en-CA" sz="2400" dirty="0">
                <a:latin typeface="Courier New" pitchFamily="49" charset="0"/>
                <a:cs typeface="Courier New" pitchFamily="49" charset="0"/>
              </a:rPr>
              <a:t>	</a:t>
            </a:r>
            <a:r>
              <a:rPr lang="en-CA" sz="2400" dirty="0" smtClean="0">
                <a:latin typeface="Courier New" pitchFamily="49" charset="0"/>
                <a:cs typeface="Courier New" pitchFamily="49" charset="0"/>
              </a:rPr>
              <a:t>code </a:t>
            </a:r>
            <a:r>
              <a:rPr lang="en-CA" sz="2400" dirty="0">
                <a:latin typeface="Courier New" pitchFamily="49" charset="0"/>
                <a:cs typeface="Courier New" pitchFamily="49" charset="0"/>
              </a:rPr>
              <a:t>= 0;</a:t>
            </a:r>
          </a:p>
          <a:p>
            <a:pPr marL="0" indent="0">
              <a:buNone/>
            </a:pPr>
            <a:r>
              <a:rPr lang="en-CA" sz="2400" dirty="0">
                <a:latin typeface="Courier New" pitchFamily="49" charset="0"/>
                <a:cs typeface="Courier New" pitchFamily="49" charset="0"/>
              </a:rPr>
              <a:t>    </a:t>
            </a:r>
            <a:r>
              <a:rPr lang="en-CA" sz="2400" dirty="0" smtClean="0">
                <a:latin typeface="Courier New" pitchFamily="49" charset="0"/>
                <a:cs typeface="Courier New" pitchFamily="49" charset="0"/>
              </a:rPr>
              <a:t> description </a:t>
            </a:r>
            <a:r>
              <a:rPr lang="en-CA" sz="2400" dirty="0">
                <a:latin typeface="Courier New" pitchFamily="49" charset="0"/>
                <a:cs typeface="Courier New" pitchFamily="49" charset="0"/>
              </a:rPr>
              <a:t>= "unknown";</a:t>
            </a:r>
          </a:p>
          <a:p>
            <a:pPr marL="0" indent="0">
              <a:buNone/>
            </a:pPr>
            <a:r>
              <a:rPr lang="en-CA" sz="2400" dirty="0">
                <a:latin typeface="Courier New" pitchFamily="49" charset="0"/>
                <a:cs typeface="Courier New" pitchFamily="49" charset="0"/>
              </a:rPr>
              <a:t>     </a:t>
            </a:r>
            <a:r>
              <a:rPr lang="en-CA" sz="2400" dirty="0" smtClean="0">
                <a:latin typeface="Courier New" pitchFamily="49" charset="0"/>
                <a:cs typeface="Courier New" pitchFamily="49" charset="0"/>
              </a:rPr>
              <a:t>price </a:t>
            </a:r>
            <a:r>
              <a:rPr lang="en-CA" sz="2400" dirty="0">
                <a:latin typeface="Courier New" pitchFamily="49" charset="0"/>
                <a:cs typeface="Courier New" pitchFamily="49" charset="0"/>
              </a:rPr>
              <a:t>= 0m;</a:t>
            </a:r>
          </a:p>
          <a:p>
            <a:pPr marL="0" indent="0">
              <a:buNone/>
            </a:pPr>
            <a:r>
              <a:rPr lang="en-CA" sz="2400" dirty="0">
                <a:latin typeface="Courier New" pitchFamily="49" charset="0"/>
                <a:cs typeface="Courier New" pitchFamily="49" charset="0"/>
              </a:rPr>
              <a:t>     </a:t>
            </a:r>
            <a:r>
              <a:rPr lang="en-CA" sz="2400" dirty="0" smtClean="0">
                <a:latin typeface="Courier New" pitchFamily="49" charset="0"/>
                <a:cs typeface="Courier New" pitchFamily="49" charset="0"/>
              </a:rPr>
              <a:t>quantity </a:t>
            </a:r>
            <a:r>
              <a:rPr lang="en-CA" sz="2400" dirty="0">
                <a:latin typeface="Courier New" pitchFamily="49" charset="0"/>
                <a:cs typeface="Courier New" pitchFamily="49" charset="0"/>
              </a:rPr>
              <a:t>= 0;</a:t>
            </a:r>
          </a:p>
          <a:p>
            <a:pPr marL="0" indent="0">
              <a:buNone/>
            </a:pPr>
            <a:r>
              <a:rPr lang="en-CA" sz="2400" dirty="0" smtClean="0">
                <a:latin typeface="Courier New" pitchFamily="49" charset="0"/>
                <a:cs typeface="Courier New" pitchFamily="49" charset="0"/>
              </a:rPr>
              <a:t>}</a:t>
            </a:r>
            <a:endParaRPr lang="en-CA" sz="2400" dirty="0">
              <a:latin typeface="Courier New" pitchFamily="49" charset="0"/>
              <a:cs typeface="Courier New" pitchFamily="49" charset="0"/>
            </a:endParaRPr>
          </a:p>
        </p:txBody>
      </p:sp>
      <p:sp>
        <p:nvSpPr>
          <p:cNvPr id="4" name="Footer Placeholder 3"/>
          <p:cNvSpPr>
            <a:spLocks noGrp="1"/>
          </p:cNvSpPr>
          <p:nvPr>
            <p:ph type="ftr" sz="quarter" idx="4294967295"/>
          </p:nvPr>
        </p:nvSpPr>
        <p:spPr>
          <a:xfrm>
            <a:off x="2170173" y="6453386"/>
            <a:ext cx="4710623" cy="404614"/>
          </a:xfrm>
          <a:prstGeom prst="rect">
            <a:avLst/>
          </a:prstGeom>
        </p:spPr>
        <p:txBody>
          <a:bodyPr/>
          <a:lstStyle/>
          <a:p>
            <a:r>
              <a:rPr lang="en-CA" smtClean="0"/>
              <a:t>Jolanta Warpechowska-Gruca 2016</a:t>
            </a:r>
            <a:endParaRPr lang="en-CA"/>
          </a:p>
        </p:txBody>
      </p:sp>
      <p:sp>
        <p:nvSpPr>
          <p:cNvPr id="5" name="Slide Number Placeholder 4"/>
          <p:cNvSpPr>
            <a:spLocks noGrp="1"/>
          </p:cNvSpPr>
          <p:nvPr>
            <p:ph type="sldNum" sz="quarter" idx="4294967295"/>
          </p:nvPr>
        </p:nvSpPr>
        <p:spPr>
          <a:xfrm>
            <a:off x="7104552" y="6453386"/>
            <a:ext cx="1197219" cy="404614"/>
          </a:xfrm>
          <a:prstGeom prst="rect">
            <a:avLst/>
          </a:prstGeom>
        </p:spPr>
        <p:txBody>
          <a:bodyPr/>
          <a:lstStyle/>
          <a:p>
            <a:fld id="{67B230D1-2A77-437C-A79C-AB61F655BF35}" type="slidenum">
              <a:rPr lang="en-CA" smtClean="0"/>
              <a:t>32</a:t>
            </a:fld>
            <a:endParaRPr lang="en-CA"/>
          </a:p>
        </p:txBody>
      </p:sp>
    </p:spTree>
    <p:extLst>
      <p:ext uri="{BB962C8B-B14F-4D97-AF65-F5344CB8AC3E}">
        <p14:creationId xmlns:p14="http://schemas.microsoft.com/office/powerpoint/2010/main" val="2667054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Parameter Values</a:t>
            </a:r>
            <a:endParaRPr lang="en-CA" dirty="0"/>
          </a:p>
        </p:txBody>
      </p:sp>
      <p:sp>
        <p:nvSpPr>
          <p:cNvPr id="3" name="Content Placeholder 2"/>
          <p:cNvSpPr>
            <a:spLocks noGrp="1"/>
          </p:cNvSpPr>
          <p:nvPr>
            <p:ph sz="quarter" idx="1"/>
          </p:nvPr>
        </p:nvSpPr>
        <p:spPr>
          <a:xfrm>
            <a:off x="827584" y="1772816"/>
            <a:ext cx="8316416" cy="4248472"/>
          </a:xfrm>
        </p:spPr>
        <p:txBody>
          <a:bodyPr/>
          <a:lstStyle/>
          <a:p>
            <a:r>
              <a:rPr lang="en-US" dirty="0" smtClean="0"/>
              <a:t>Alternative to providing default constructor</a:t>
            </a:r>
          </a:p>
          <a:p>
            <a:r>
              <a:rPr lang="en-US" dirty="0" smtClean="0"/>
              <a:t>You can specify default parameter values in the parameter list of a method (also constructor)</a:t>
            </a:r>
          </a:p>
          <a:p>
            <a:r>
              <a:rPr lang="en-US" dirty="0" smtClean="0"/>
              <a:t>Syntax: </a:t>
            </a:r>
            <a:r>
              <a:rPr lang="en-US" sz="2400" dirty="0" err="1" smtClean="0">
                <a:latin typeface="Courier New" pitchFamily="49" charset="0"/>
                <a:cs typeface="Courier New" pitchFamily="49" charset="0"/>
              </a:rPr>
              <a:t>data_type</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parameter_name</a:t>
            </a:r>
            <a:r>
              <a:rPr lang="en-US" sz="2400" dirty="0" smtClean="0">
                <a:latin typeface="Courier New" pitchFamily="49" charset="0"/>
                <a:cs typeface="Courier New" pitchFamily="49" charset="0"/>
              </a:rPr>
              <a:t> = </a:t>
            </a:r>
            <a:r>
              <a:rPr lang="en-US" sz="2400" dirty="0" err="1" smtClean="0">
                <a:latin typeface="Courier New" pitchFamily="49" charset="0"/>
                <a:cs typeface="Courier New" pitchFamily="49" charset="0"/>
              </a:rPr>
              <a:t>default_value</a:t>
            </a:r>
            <a:endParaRPr lang="en-US" sz="2400" dirty="0" smtClean="0">
              <a:latin typeface="Courier New" pitchFamily="49" charset="0"/>
              <a:cs typeface="Courier New" pitchFamily="49" charset="0"/>
            </a:endParaRPr>
          </a:p>
          <a:p>
            <a:r>
              <a:rPr lang="en-US" dirty="0" smtClean="0"/>
              <a:t>Restriction: all parameters with default values must be listed AFTER all parameters that have no default values</a:t>
            </a:r>
          </a:p>
          <a:p>
            <a:r>
              <a:rPr lang="en-US" dirty="0" smtClean="0"/>
              <a:t>If the argument is provided, it will be used to initialize data, otherwise, the default value is used</a:t>
            </a:r>
            <a:endParaRPr lang="en-CA" dirty="0"/>
          </a:p>
        </p:txBody>
      </p:sp>
      <p:sp>
        <p:nvSpPr>
          <p:cNvPr id="4" name="Footer Placeholder 3"/>
          <p:cNvSpPr>
            <a:spLocks noGrp="1"/>
          </p:cNvSpPr>
          <p:nvPr>
            <p:ph type="ftr" sz="quarter" idx="4294967295"/>
          </p:nvPr>
        </p:nvSpPr>
        <p:spPr>
          <a:xfrm>
            <a:off x="2170173" y="6453386"/>
            <a:ext cx="4710623" cy="404614"/>
          </a:xfrm>
          <a:prstGeom prst="rect">
            <a:avLst/>
          </a:prstGeom>
        </p:spPr>
        <p:txBody>
          <a:bodyPr/>
          <a:lstStyle/>
          <a:p>
            <a:r>
              <a:rPr lang="en-CA" smtClean="0"/>
              <a:t>Jolanta Warpechowska-Gruca 2016</a:t>
            </a:r>
            <a:endParaRPr lang="en-CA"/>
          </a:p>
        </p:txBody>
      </p:sp>
      <p:sp>
        <p:nvSpPr>
          <p:cNvPr id="5" name="Slide Number Placeholder 4"/>
          <p:cNvSpPr>
            <a:spLocks noGrp="1"/>
          </p:cNvSpPr>
          <p:nvPr>
            <p:ph type="sldNum" sz="quarter" idx="4294967295"/>
          </p:nvPr>
        </p:nvSpPr>
        <p:spPr>
          <a:xfrm>
            <a:off x="7104552" y="6453386"/>
            <a:ext cx="1197219" cy="404614"/>
          </a:xfrm>
          <a:prstGeom prst="rect">
            <a:avLst/>
          </a:prstGeom>
        </p:spPr>
        <p:txBody>
          <a:bodyPr/>
          <a:lstStyle/>
          <a:p>
            <a:fld id="{67B230D1-2A77-437C-A79C-AB61F655BF35}" type="slidenum">
              <a:rPr lang="en-CA" smtClean="0"/>
              <a:t>33</a:t>
            </a:fld>
            <a:endParaRPr lang="en-CA"/>
          </a:p>
        </p:txBody>
      </p:sp>
    </p:spTree>
    <p:extLst>
      <p:ext uri="{BB962C8B-B14F-4D97-AF65-F5344CB8AC3E}">
        <p14:creationId xmlns:p14="http://schemas.microsoft.com/office/powerpoint/2010/main" val="3421267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8208912" cy="1080120"/>
          </a:xfrm>
        </p:spPr>
        <p:txBody>
          <a:bodyPr>
            <a:normAutofit/>
          </a:bodyPr>
          <a:lstStyle/>
          <a:p>
            <a:r>
              <a:rPr lang="en-US" dirty="0" smtClean="0"/>
              <a:t>Constructor with Default Parameters</a:t>
            </a:r>
            <a:endParaRPr lang="en-CA" dirty="0"/>
          </a:p>
        </p:txBody>
      </p:sp>
      <p:sp>
        <p:nvSpPr>
          <p:cNvPr id="3" name="Content Placeholder 2"/>
          <p:cNvSpPr>
            <a:spLocks noGrp="1"/>
          </p:cNvSpPr>
          <p:nvPr>
            <p:ph sz="quarter" idx="1"/>
          </p:nvPr>
        </p:nvSpPr>
        <p:spPr/>
        <p:txBody>
          <a:bodyPr>
            <a:normAutofit/>
          </a:bodyPr>
          <a:lstStyle/>
          <a:p>
            <a:pPr marL="0" indent="0">
              <a:buNone/>
            </a:pPr>
            <a:r>
              <a:rPr lang="en-CA" sz="2400" dirty="0">
                <a:latin typeface="Courier New" pitchFamily="49" charset="0"/>
                <a:cs typeface="Courier New" pitchFamily="49" charset="0"/>
              </a:rPr>
              <a:t>public Product(</a:t>
            </a:r>
            <a:r>
              <a:rPr lang="en-CA" sz="2400" dirty="0" err="1">
                <a:latin typeface="Courier New" pitchFamily="49" charset="0"/>
                <a:cs typeface="Courier New" pitchFamily="49" charset="0"/>
              </a:rPr>
              <a:t>int</a:t>
            </a:r>
            <a:r>
              <a:rPr lang="en-CA" sz="2400" dirty="0">
                <a:latin typeface="Courier New" pitchFamily="49" charset="0"/>
                <a:cs typeface="Courier New" pitchFamily="49" charset="0"/>
              </a:rPr>
              <a:t> c </a:t>
            </a:r>
            <a:r>
              <a:rPr lang="en-CA" sz="2400" b="1" dirty="0">
                <a:solidFill>
                  <a:srgbClr val="002060"/>
                </a:solidFill>
                <a:latin typeface="Courier New" pitchFamily="49" charset="0"/>
                <a:cs typeface="Courier New" pitchFamily="49" charset="0"/>
              </a:rPr>
              <a:t>= 0</a:t>
            </a:r>
            <a:r>
              <a:rPr lang="en-CA" sz="2400" dirty="0">
                <a:latin typeface="Courier New" pitchFamily="49" charset="0"/>
                <a:cs typeface="Courier New" pitchFamily="49" charset="0"/>
              </a:rPr>
              <a:t>, </a:t>
            </a:r>
            <a:endParaRPr lang="en-CA" sz="2400" dirty="0" smtClean="0">
              <a:latin typeface="Courier New" pitchFamily="49" charset="0"/>
              <a:cs typeface="Courier New" pitchFamily="49" charset="0"/>
            </a:endParaRPr>
          </a:p>
          <a:p>
            <a:pPr marL="0" indent="0">
              <a:buNone/>
            </a:pPr>
            <a:r>
              <a:rPr lang="en-CA" sz="2400" dirty="0" smtClean="0">
                <a:latin typeface="Courier New" pitchFamily="49" charset="0"/>
                <a:cs typeface="Courier New" pitchFamily="49" charset="0"/>
              </a:rPr>
              <a:t>               string </a:t>
            </a:r>
            <a:r>
              <a:rPr lang="en-CA" sz="2400" dirty="0">
                <a:latin typeface="Courier New" pitchFamily="49" charset="0"/>
                <a:cs typeface="Courier New" pitchFamily="49" charset="0"/>
              </a:rPr>
              <a:t>d = </a:t>
            </a:r>
            <a:r>
              <a:rPr lang="en-CA" sz="2400" b="1" dirty="0">
                <a:solidFill>
                  <a:srgbClr val="002060"/>
                </a:solidFill>
                <a:latin typeface="Courier New" pitchFamily="49" charset="0"/>
                <a:cs typeface="Courier New" pitchFamily="49" charset="0"/>
              </a:rPr>
              <a:t>"</a:t>
            </a:r>
            <a:r>
              <a:rPr lang="en-CA" sz="2400" b="1" dirty="0" smtClean="0">
                <a:solidFill>
                  <a:srgbClr val="002060"/>
                </a:solidFill>
                <a:latin typeface="Courier New" pitchFamily="49" charset="0"/>
                <a:cs typeface="Courier New" pitchFamily="49" charset="0"/>
              </a:rPr>
              <a:t>unknown"</a:t>
            </a:r>
            <a:r>
              <a:rPr lang="en-CA" sz="2400" dirty="0" smtClean="0">
                <a:latin typeface="Courier New" pitchFamily="49" charset="0"/>
                <a:cs typeface="Courier New" pitchFamily="49" charset="0"/>
              </a:rPr>
              <a:t>, </a:t>
            </a:r>
          </a:p>
          <a:p>
            <a:pPr marL="0" indent="0">
              <a:buNone/>
            </a:pPr>
            <a:r>
              <a:rPr lang="en-CA" sz="2400" dirty="0">
                <a:latin typeface="Courier New" pitchFamily="49" charset="0"/>
                <a:cs typeface="Courier New" pitchFamily="49" charset="0"/>
              </a:rPr>
              <a:t> </a:t>
            </a:r>
            <a:r>
              <a:rPr lang="en-CA" sz="2400" dirty="0" smtClean="0">
                <a:latin typeface="Courier New" pitchFamily="49" charset="0"/>
                <a:cs typeface="Courier New" pitchFamily="49" charset="0"/>
              </a:rPr>
              <a:t>              decimal </a:t>
            </a:r>
            <a:r>
              <a:rPr lang="en-CA" sz="2400" dirty="0">
                <a:latin typeface="Courier New" pitchFamily="49" charset="0"/>
                <a:cs typeface="Courier New" pitchFamily="49" charset="0"/>
              </a:rPr>
              <a:t>p = </a:t>
            </a:r>
            <a:r>
              <a:rPr lang="en-CA" sz="2400" b="1" dirty="0">
                <a:solidFill>
                  <a:srgbClr val="002060"/>
                </a:solidFill>
                <a:latin typeface="Courier New" pitchFamily="49" charset="0"/>
                <a:cs typeface="Courier New" pitchFamily="49" charset="0"/>
              </a:rPr>
              <a:t>0m</a:t>
            </a:r>
            <a:r>
              <a:rPr lang="en-CA" sz="2400" dirty="0">
                <a:latin typeface="Courier New" pitchFamily="49" charset="0"/>
                <a:cs typeface="Courier New" pitchFamily="49" charset="0"/>
              </a:rPr>
              <a:t>, </a:t>
            </a:r>
            <a:r>
              <a:rPr lang="en-CA" sz="2400" dirty="0" err="1">
                <a:latin typeface="Courier New" pitchFamily="49" charset="0"/>
                <a:cs typeface="Courier New" pitchFamily="49" charset="0"/>
              </a:rPr>
              <a:t>int</a:t>
            </a:r>
            <a:r>
              <a:rPr lang="en-CA" sz="2400" dirty="0">
                <a:latin typeface="Courier New" pitchFamily="49" charset="0"/>
                <a:cs typeface="Courier New" pitchFamily="49" charset="0"/>
              </a:rPr>
              <a:t> q </a:t>
            </a:r>
            <a:r>
              <a:rPr lang="en-CA" sz="2400" b="1" dirty="0">
                <a:solidFill>
                  <a:srgbClr val="002060"/>
                </a:solidFill>
                <a:latin typeface="Courier New" pitchFamily="49" charset="0"/>
                <a:cs typeface="Courier New" pitchFamily="49" charset="0"/>
              </a:rPr>
              <a:t>= 0</a:t>
            </a:r>
            <a:r>
              <a:rPr lang="en-CA" sz="2400" dirty="0">
                <a:latin typeface="Courier New" pitchFamily="49" charset="0"/>
                <a:cs typeface="Courier New" pitchFamily="49" charset="0"/>
              </a:rPr>
              <a:t>)</a:t>
            </a:r>
          </a:p>
          <a:p>
            <a:pPr marL="0" indent="0">
              <a:buNone/>
            </a:pPr>
            <a:r>
              <a:rPr lang="en-CA" sz="2400" dirty="0" smtClean="0">
                <a:latin typeface="Courier New" pitchFamily="49" charset="0"/>
                <a:cs typeface="Courier New" pitchFamily="49" charset="0"/>
              </a:rPr>
              <a:t>{</a:t>
            </a:r>
            <a:endParaRPr lang="en-CA" sz="2400" dirty="0">
              <a:latin typeface="Courier New" pitchFamily="49" charset="0"/>
              <a:cs typeface="Courier New" pitchFamily="49" charset="0"/>
            </a:endParaRPr>
          </a:p>
          <a:p>
            <a:pPr marL="0" indent="0">
              <a:buNone/>
            </a:pPr>
            <a:r>
              <a:rPr lang="en-CA" sz="2400" dirty="0">
                <a:latin typeface="Courier New" pitchFamily="49" charset="0"/>
                <a:cs typeface="Courier New" pitchFamily="49" charset="0"/>
              </a:rPr>
              <a:t>	</a:t>
            </a:r>
            <a:r>
              <a:rPr lang="en-CA" sz="2400" dirty="0" smtClean="0">
                <a:latin typeface="Courier New" pitchFamily="49" charset="0"/>
                <a:cs typeface="Courier New" pitchFamily="49" charset="0"/>
              </a:rPr>
              <a:t>code </a:t>
            </a:r>
            <a:r>
              <a:rPr lang="en-CA" sz="2400" dirty="0">
                <a:latin typeface="Courier New" pitchFamily="49" charset="0"/>
                <a:cs typeface="Courier New" pitchFamily="49" charset="0"/>
              </a:rPr>
              <a:t>= c;</a:t>
            </a:r>
          </a:p>
          <a:p>
            <a:pPr marL="0" indent="0">
              <a:buNone/>
            </a:pPr>
            <a:r>
              <a:rPr lang="en-CA" sz="2400" dirty="0">
                <a:latin typeface="Courier New" pitchFamily="49" charset="0"/>
                <a:cs typeface="Courier New" pitchFamily="49" charset="0"/>
              </a:rPr>
              <a:t>     </a:t>
            </a:r>
            <a:r>
              <a:rPr lang="en-CA" sz="2400" dirty="0" smtClean="0">
                <a:latin typeface="Courier New" pitchFamily="49" charset="0"/>
                <a:cs typeface="Courier New" pitchFamily="49" charset="0"/>
              </a:rPr>
              <a:t>description </a:t>
            </a:r>
            <a:r>
              <a:rPr lang="en-CA" sz="2400" dirty="0">
                <a:latin typeface="Courier New" pitchFamily="49" charset="0"/>
                <a:cs typeface="Courier New" pitchFamily="49" charset="0"/>
              </a:rPr>
              <a:t>= d;</a:t>
            </a:r>
          </a:p>
          <a:p>
            <a:pPr marL="0" indent="0">
              <a:buNone/>
            </a:pPr>
            <a:r>
              <a:rPr lang="en-CA" sz="2400" dirty="0">
                <a:latin typeface="Courier New" pitchFamily="49" charset="0"/>
                <a:cs typeface="Courier New" pitchFamily="49" charset="0"/>
              </a:rPr>
              <a:t>     </a:t>
            </a:r>
            <a:r>
              <a:rPr lang="en-CA" sz="2400" dirty="0" smtClean="0">
                <a:latin typeface="Courier New" pitchFamily="49" charset="0"/>
                <a:cs typeface="Courier New" pitchFamily="49" charset="0"/>
              </a:rPr>
              <a:t>price </a:t>
            </a:r>
            <a:r>
              <a:rPr lang="en-CA" sz="2400" dirty="0">
                <a:latin typeface="Courier New" pitchFamily="49" charset="0"/>
                <a:cs typeface="Courier New" pitchFamily="49" charset="0"/>
              </a:rPr>
              <a:t>= p;</a:t>
            </a:r>
          </a:p>
          <a:p>
            <a:pPr marL="0" indent="0">
              <a:buNone/>
            </a:pPr>
            <a:r>
              <a:rPr lang="en-CA" sz="2400" dirty="0">
                <a:latin typeface="Courier New" pitchFamily="49" charset="0"/>
                <a:cs typeface="Courier New" pitchFamily="49" charset="0"/>
              </a:rPr>
              <a:t>     </a:t>
            </a:r>
            <a:r>
              <a:rPr lang="en-CA" sz="2400" dirty="0" smtClean="0">
                <a:latin typeface="Courier New" pitchFamily="49" charset="0"/>
                <a:cs typeface="Courier New" pitchFamily="49" charset="0"/>
              </a:rPr>
              <a:t>quantity </a:t>
            </a:r>
            <a:r>
              <a:rPr lang="en-CA" sz="2400" dirty="0">
                <a:latin typeface="Courier New" pitchFamily="49" charset="0"/>
                <a:cs typeface="Courier New" pitchFamily="49" charset="0"/>
              </a:rPr>
              <a:t>= q;</a:t>
            </a:r>
          </a:p>
          <a:p>
            <a:pPr marL="0" indent="0">
              <a:buNone/>
            </a:pPr>
            <a:r>
              <a:rPr lang="en-CA" sz="2400" dirty="0" smtClean="0">
                <a:latin typeface="Courier New" pitchFamily="49" charset="0"/>
                <a:cs typeface="Courier New" pitchFamily="49" charset="0"/>
              </a:rPr>
              <a:t>}</a:t>
            </a:r>
            <a:endParaRPr lang="en-CA" sz="2400" dirty="0">
              <a:latin typeface="Courier New" pitchFamily="49" charset="0"/>
              <a:cs typeface="Courier New" pitchFamily="49" charset="0"/>
            </a:endParaRPr>
          </a:p>
        </p:txBody>
      </p:sp>
      <p:sp>
        <p:nvSpPr>
          <p:cNvPr id="4" name="Footer Placeholder 3"/>
          <p:cNvSpPr>
            <a:spLocks noGrp="1"/>
          </p:cNvSpPr>
          <p:nvPr>
            <p:ph type="ftr" sz="quarter" idx="4294967295"/>
          </p:nvPr>
        </p:nvSpPr>
        <p:spPr>
          <a:xfrm>
            <a:off x="2170173" y="6453386"/>
            <a:ext cx="4710623" cy="404614"/>
          </a:xfrm>
          <a:prstGeom prst="rect">
            <a:avLst/>
          </a:prstGeom>
        </p:spPr>
        <p:txBody>
          <a:bodyPr/>
          <a:lstStyle/>
          <a:p>
            <a:r>
              <a:rPr lang="en-CA" smtClean="0"/>
              <a:t>Jolanta Warpechowska-Gruca 2016</a:t>
            </a:r>
            <a:endParaRPr lang="en-CA"/>
          </a:p>
        </p:txBody>
      </p:sp>
      <p:sp>
        <p:nvSpPr>
          <p:cNvPr id="5" name="Slide Number Placeholder 4"/>
          <p:cNvSpPr>
            <a:spLocks noGrp="1"/>
          </p:cNvSpPr>
          <p:nvPr>
            <p:ph type="sldNum" sz="quarter" idx="4294967295"/>
          </p:nvPr>
        </p:nvSpPr>
        <p:spPr>
          <a:xfrm>
            <a:off x="7104552" y="6453386"/>
            <a:ext cx="1197219" cy="404614"/>
          </a:xfrm>
          <a:prstGeom prst="rect">
            <a:avLst/>
          </a:prstGeom>
        </p:spPr>
        <p:txBody>
          <a:bodyPr/>
          <a:lstStyle/>
          <a:p>
            <a:fld id="{67B230D1-2A77-437C-A79C-AB61F655BF35}" type="slidenum">
              <a:rPr lang="en-CA" smtClean="0"/>
              <a:t>34</a:t>
            </a:fld>
            <a:endParaRPr lang="en-CA"/>
          </a:p>
        </p:txBody>
      </p:sp>
    </p:spTree>
    <p:extLst>
      <p:ext uri="{BB962C8B-B14F-4D97-AF65-F5344CB8AC3E}">
        <p14:creationId xmlns:p14="http://schemas.microsoft.com/office/powerpoint/2010/main" val="117194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Static Members</a:t>
            </a:r>
            <a:endParaRPr lang="en-CA" dirty="0"/>
          </a:p>
        </p:txBody>
      </p:sp>
      <p:sp>
        <p:nvSpPr>
          <p:cNvPr id="3" name="Content Placeholder 2"/>
          <p:cNvSpPr>
            <a:spLocks noGrp="1"/>
          </p:cNvSpPr>
          <p:nvPr>
            <p:ph sz="quarter" idx="1"/>
          </p:nvPr>
        </p:nvSpPr>
        <p:spPr>
          <a:xfrm>
            <a:off x="971600" y="1844824"/>
            <a:ext cx="8172400" cy="4022576"/>
          </a:xfrm>
        </p:spPr>
        <p:txBody>
          <a:bodyPr/>
          <a:lstStyle/>
          <a:p>
            <a:r>
              <a:rPr lang="en-US" b="1" dirty="0" smtClean="0"/>
              <a:t>Static members </a:t>
            </a:r>
            <a:r>
              <a:rPr lang="en-US" dirty="0" smtClean="0"/>
              <a:t>are defined for the class as a whole rather than for each object separately</a:t>
            </a:r>
          </a:p>
          <a:p>
            <a:r>
              <a:rPr lang="en-US" dirty="0" smtClean="0"/>
              <a:t>A static member is shared between  all objects of the class (one copy)</a:t>
            </a:r>
          </a:p>
          <a:p>
            <a:r>
              <a:rPr lang="en-US" dirty="0" smtClean="0"/>
              <a:t>Example: Object count</a:t>
            </a:r>
          </a:p>
          <a:p>
            <a:pPr lvl="1"/>
            <a:r>
              <a:rPr lang="en-US" dirty="0" smtClean="0"/>
              <a:t>Can be used to automatically generate unique numeric code</a:t>
            </a:r>
          </a:p>
        </p:txBody>
      </p:sp>
      <p:sp>
        <p:nvSpPr>
          <p:cNvPr id="4" name="Footer Placeholder 3"/>
          <p:cNvSpPr>
            <a:spLocks noGrp="1"/>
          </p:cNvSpPr>
          <p:nvPr>
            <p:ph type="ftr" sz="quarter" idx="4294967295"/>
          </p:nvPr>
        </p:nvSpPr>
        <p:spPr>
          <a:xfrm>
            <a:off x="2170173" y="6453386"/>
            <a:ext cx="4710623" cy="404614"/>
          </a:xfrm>
          <a:prstGeom prst="rect">
            <a:avLst/>
          </a:prstGeom>
        </p:spPr>
        <p:txBody>
          <a:bodyPr/>
          <a:lstStyle/>
          <a:p>
            <a:r>
              <a:rPr lang="en-CA" smtClean="0"/>
              <a:t>Jolanta Warpechowska-Gruca 2016</a:t>
            </a:r>
            <a:endParaRPr lang="en-CA"/>
          </a:p>
        </p:txBody>
      </p:sp>
      <p:sp>
        <p:nvSpPr>
          <p:cNvPr id="5" name="Slide Number Placeholder 4"/>
          <p:cNvSpPr>
            <a:spLocks noGrp="1"/>
          </p:cNvSpPr>
          <p:nvPr>
            <p:ph type="sldNum" sz="quarter" idx="4294967295"/>
          </p:nvPr>
        </p:nvSpPr>
        <p:spPr>
          <a:xfrm>
            <a:off x="7104552" y="6453386"/>
            <a:ext cx="1197219" cy="404614"/>
          </a:xfrm>
          <a:prstGeom prst="rect">
            <a:avLst/>
          </a:prstGeom>
        </p:spPr>
        <p:txBody>
          <a:bodyPr/>
          <a:lstStyle/>
          <a:p>
            <a:fld id="{67B230D1-2A77-437C-A79C-AB61F655BF35}" type="slidenum">
              <a:rPr lang="en-CA" smtClean="0"/>
              <a:t>35</a:t>
            </a:fld>
            <a:endParaRPr lang="en-CA"/>
          </a:p>
        </p:txBody>
      </p:sp>
    </p:spTree>
    <p:extLst>
      <p:ext uri="{BB962C8B-B14F-4D97-AF65-F5344CB8AC3E}">
        <p14:creationId xmlns:p14="http://schemas.microsoft.com/office/powerpoint/2010/main" val="2495428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087016"/>
          </a:xfrm>
        </p:spPr>
        <p:txBody>
          <a:bodyPr/>
          <a:lstStyle/>
          <a:p>
            <a:r>
              <a:rPr lang="en-CA" dirty="0" smtClean="0"/>
              <a:t>Using Lists</a:t>
            </a:r>
            <a:endParaRPr lang="en-CA" dirty="0"/>
          </a:p>
        </p:txBody>
      </p:sp>
      <p:sp>
        <p:nvSpPr>
          <p:cNvPr id="3" name="Content Placeholder 2"/>
          <p:cNvSpPr>
            <a:spLocks noGrp="1"/>
          </p:cNvSpPr>
          <p:nvPr>
            <p:ph idx="1"/>
          </p:nvPr>
        </p:nvSpPr>
        <p:spPr>
          <a:xfrm>
            <a:off x="1028700" y="1628800"/>
            <a:ext cx="8007796" cy="4176464"/>
          </a:xfrm>
        </p:spPr>
        <p:txBody>
          <a:bodyPr/>
          <a:lstStyle/>
          <a:p>
            <a:r>
              <a:rPr lang="en-CA" dirty="0" smtClean="0"/>
              <a:t>List&lt;T&gt; class</a:t>
            </a:r>
          </a:p>
          <a:p>
            <a:r>
              <a:rPr lang="en-CA" dirty="0" smtClean="0"/>
              <a:t>T is a generic type that needs to be substituted with  a concrete type if elements of list</a:t>
            </a:r>
          </a:p>
          <a:p>
            <a:r>
              <a:rPr lang="en-CA" dirty="0" smtClean="0"/>
              <a:t>List can grow dynamically: start with creating an empty list and add elements to it as needed</a:t>
            </a:r>
          </a:p>
          <a:p>
            <a:r>
              <a:rPr lang="en-CA" dirty="0" smtClean="0"/>
              <a:t>List has methods for sorting, searching and  manipulating lists</a:t>
            </a:r>
          </a:p>
          <a:p>
            <a:r>
              <a:rPr lang="en-CA" dirty="0" smtClean="0">
                <a:hlinkClick r:id="rId2"/>
              </a:rPr>
              <a:t>https</a:t>
            </a:r>
            <a:r>
              <a:rPr lang="en-CA" dirty="0">
                <a:hlinkClick r:id="rId2"/>
              </a:rPr>
              <a:t>://</a:t>
            </a:r>
            <a:r>
              <a:rPr lang="en-CA" dirty="0" smtClean="0">
                <a:hlinkClick r:id="rId2"/>
              </a:rPr>
              <a:t>msdn.microsoft.com/en-us/library/6sh2ey19%28v=vs.110%29.aspx</a:t>
            </a:r>
            <a:endParaRPr lang="en-CA" dirty="0" smtClean="0"/>
          </a:p>
          <a:p>
            <a:endParaRPr lang="en-CA" dirty="0"/>
          </a:p>
        </p:txBody>
      </p:sp>
      <p:sp>
        <p:nvSpPr>
          <p:cNvPr id="4" name="Footer Placeholder 3"/>
          <p:cNvSpPr>
            <a:spLocks noGrp="1"/>
          </p:cNvSpPr>
          <p:nvPr>
            <p:ph type="ftr" sz="quarter" idx="4294967295"/>
          </p:nvPr>
        </p:nvSpPr>
        <p:spPr>
          <a:xfrm>
            <a:off x="2170173" y="6453386"/>
            <a:ext cx="4710623" cy="404614"/>
          </a:xfrm>
          <a:prstGeom prst="rect">
            <a:avLst/>
          </a:prstGeom>
        </p:spPr>
        <p:txBody>
          <a:bodyPr/>
          <a:lstStyle/>
          <a:p>
            <a:r>
              <a:rPr lang="en-CA" smtClean="0"/>
              <a:t>Jolanta Warpechowska-Gruca 2016</a:t>
            </a:r>
            <a:endParaRPr lang="en-CA"/>
          </a:p>
        </p:txBody>
      </p:sp>
      <p:sp>
        <p:nvSpPr>
          <p:cNvPr id="5" name="Slide Number Placeholder 4"/>
          <p:cNvSpPr>
            <a:spLocks noGrp="1"/>
          </p:cNvSpPr>
          <p:nvPr>
            <p:ph type="sldNum" sz="quarter" idx="4294967295"/>
          </p:nvPr>
        </p:nvSpPr>
        <p:spPr>
          <a:xfrm>
            <a:off x="7104552" y="6453386"/>
            <a:ext cx="1197219" cy="404614"/>
          </a:xfrm>
          <a:prstGeom prst="rect">
            <a:avLst/>
          </a:prstGeom>
        </p:spPr>
        <p:txBody>
          <a:bodyPr/>
          <a:lstStyle/>
          <a:p>
            <a:fld id="{67B230D1-2A77-437C-A79C-AB61F655BF35}" type="slidenum">
              <a:rPr lang="en-CA" smtClean="0"/>
              <a:t>36</a:t>
            </a:fld>
            <a:endParaRPr lang="en-CA"/>
          </a:p>
        </p:txBody>
      </p:sp>
    </p:spTree>
    <p:extLst>
      <p:ext uri="{BB962C8B-B14F-4D97-AF65-F5344CB8AC3E}">
        <p14:creationId xmlns:p14="http://schemas.microsoft.com/office/powerpoint/2010/main" val="112956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Programming Demo</a:t>
            </a:r>
            <a:endParaRPr lang="en-CA" dirty="0"/>
          </a:p>
        </p:txBody>
      </p:sp>
      <p:sp>
        <p:nvSpPr>
          <p:cNvPr id="3" name="Content Placeholder 2"/>
          <p:cNvSpPr>
            <a:spLocks noGrp="1"/>
          </p:cNvSpPr>
          <p:nvPr>
            <p:ph idx="1"/>
          </p:nvPr>
        </p:nvSpPr>
        <p:spPr/>
        <p:txBody>
          <a:bodyPr/>
          <a:lstStyle/>
          <a:p>
            <a:r>
              <a:rPr lang="en-CA" dirty="0" smtClean="0"/>
              <a:t>Let’s create a Windows Forms Application that uses the Product class to allow the user to enter data of multiple products</a:t>
            </a:r>
          </a:p>
          <a:p>
            <a:r>
              <a:rPr lang="en-CA" dirty="0" smtClean="0"/>
              <a:t>Data is stored in List&lt;Product&gt;</a:t>
            </a:r>
            <a:endParaRPr lang="en-CA" dirty="0"/>
          </a:p>
        </p:txBody>
      </p:sp>
      <p:sp>
        <p:nvSpPr>
          <p:cNvPr id="4" name="Footer Placeholder 3"/>
          <p:cNvSpPr>
            <a:spLocks noGrp="1"/>
          </p:cNvSpPr>
          <p:nvPr>
            <p:ph type="ftr" sz="quarter" idx="4294967295"/>
          </p:nvPr>
        </p:nvSpPr>
        <p:spPr>
          <a:xfrm>
            <a:off x="2170173" y="6453386"/>
            <a:ext cx="4710623" cy="404614"/>
          </a:xfrm>
          <a:prstGeom prst="rect">
            <a:avLst/>
          </a:prstGeom>
        </p:spPr>
        <p:txBody>
          <a:bodyPr/>
          <a:lstStyle/>
          <a:p>
            <a:r>
              <a:rPr lang="en-CA" smtClean="0"/>
              <a:t>Jolanta Warpechowska-Gruca 2016</a:t>
            </a:r>
            <a:endParaRPr lang="en-CA"/>
          </a:p>
        </p:txBody>
      </p:sp>
      <p:sp>
        <p:nvSpPr>
          <p:cNvPr id="5" name="Slide Number Placeholder 4"/>
          <p:cNvSpPr>
            <a:spLocks noGrp="1"/>
          </p:cNvSpPr>
          <p:nvPr>
            <p:ph type="sldNum" sz="quarter" idx="4294967295"/>
          </p:nvPr>
        </p:nvSpPr>
        <p:spPr>
          <a:xfrm>
            <a:off x="7104552" y="6453386"/>
            <a:ext cx="1197219" cy="404614"/>
          </a:xfrm>
          <a:prstGeom prst="rect">
            <a:avLst/>
          </a:prstGeom>
        </p:spPr>
        <p:txBody>
          <a:bodyPr/>
          <a:lstStyle/>
          <a:p>
            <a:fld id="{67B230D1-2A77-437C-A79C-AB61F655BF35}" type="slidenum">
              <a:rPr lang="en-CA" smtClean="0"/>
              <a:t>37</a:t>
            </a:fld>
            <a:endParaRPr lang="en-CA"/>
          </a:p>
        </p:txBody>
      </p:sp>
    </p:spTree>
    <p:extLst>
      <p:ext uri="{BB962C8B-B14F-4D97-AF65-F5344CB8AC3E}">
        <p14:creationId xmlns:p14="http://schemas.microsoft.com/office/powerpoint/2010/main" val="1444520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Object Composition</a:t>
            </a:r>
            <a:endParaRPr lang="en-CA" dirty="0"/>
          </a:p>
        </p:txBody>
      </p:sp>
      <p:sp>
        <p:nvSpPr>
          <p:cNvPr id="3" name="Content Placeholder 2"/>
          <p:cNvSpPr>
            <a:spLocks noGrp="1"/>
          </p:cNvSpPr>
          <p:nvPr>
            <p:ph idx="1"/>
          </p:nvPr>
        </p:nvSpPr>
        <p:spPr>
          <a:xfrm>
            <a:off x="1028700" y="1772816"/>
            <a:ext cx="7791772" cy="4392488"/>
          </a:xfrm>
        </p:spPr>
        <p:txBody>
          <a:bodyPr/>
          <a:lstStyle/>
          <a:p>
            <a:r>
              <a:rPr lang="en-CA" dirty="0" smtClean="0"/>
              <a:t>Class object has  a data member that is a reference variable of another class type</a:t>
            </a:r>
          </a:p>
          <a:p>
            <a:r>
              <a:rPr lang="en-CA" dirty="0" smtClean="0"/>
              <a:t>Implements aggregation relationship; for example: Deck has Cards </a:t>
            </a:r>
            <a:endParaRPr lang="en-CA" dirty="0"/>
          </a:p>
        </p:txBody>
      </p:sp>
      <p:sp>
        <p:nvSpPr>
          <p:cNvPr id="4" name="Footer Placeholder 3"/>
          <p:cNvSpPr>
            <a:spLocks noGrp="1"/>
          </p:cNvSpPr>
          <p:nvPr>
            <p:ph type="ftr" sz="quarter" idx="4294967295"/>
          </p:nvPr>
        </p:nvSpPr>
        <p:spPr>
          <a:xfrm>
            <a:off x="2170173" y="6453386"/>
            <a:ext cx="4710623" cy="404614"/>
          </a:xfrm>
          <a:prstGeom prst="rect">
            <a:avLst/>
          </a:prstGeom>
        </p:spPr>
        <p:txBody>
          <a:bodyPr/>
          <a:lstStyle/>
          <a:p>
            <a:r>
              <a:rPr lang="en-CA" smtClean="0"/>
              <a:t>Jolanta Warpechowska-Gruca 2016</a:t>
            </a:r>
            <a:endParaRPr lang="en-CA"/>
          </a:p>
        </p:txBody>
      </p:sp>
      <p:sp>
        <p:nvSpPr>
          <p:cNvPr id="5" name="Slide Number Placeholder 4"/>
          <p:cNvSpPr>
            <a:spLocks noGrp="1"/>
          </p:cNvSpPr>
          <p:nvPr>
            <p:ph type="sldNum" sz="quarter" idx="4294967295"/>
          </p:nvPr>
        </p:nvSpPr>
        <p:spPr>
          <a:xfrm>
            <a:off x="7104552" y="6453386"/>
            <a:ext cx="1197219" cy="404614"/>
          </a:xfrm>
          <a:prstGeom prst="rect">
            <a:avLst/>
          </a:prstGeom>
        </p:spPr>
        <p:txBody>
          <a:bodyPr/>
          <a:lstStyle/>
          <a:p>
            <a:fld id="{67B230D1-2A77-437C-A79C-AB61F655BF35}" type="slidenum">
              <a:rPr lang="en-CA" smtClean="0"/>
              <a:t>38</a:t>
            </a:fld>
            <a:endParaRPr lang="en-CA"/>
          </a:p>
        </p:txBody>
      </p:sp>
    </p:spTree>
    <p:extLst>
      <p:ext uri="{BB962C8B-B14F-4D97-AF65-F5344CB8AC3E}">
        <p14:creationId xmlns:p14="http://schemas.microsoft.com/office/powerpoint/2010/main" val="3981987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Group Class Exercise (1)</a:t>
            </a:r>
            <a:endParaRPr lang="en-CA" dirty="0"/>
          </a:p>
        </p:txBody>
      </p:sp>
      <p:sp>
        <p:nvSpPr>
          <p:cNvPr id="3" name="Content Placeholder 2"/>
          <p:cNvSpPr>
            <a:spLocks noGrp="1"/>
          </p:cNvSpPr>
          <p:nvPr>
            <p:ph idx="1"/>
          </p:nvPr>
        </p:nvSpPr>
        <p:spPr>
          <a:xfrm>
            <a:off x="827584" y="1700808"/>
            <a:ext cx="8316416" cy="4536504"/>
          </a:xfrm>
        </p:spPr>
        <p:txBody>
          <a:bodyPr>
            <a:normAutofit fontScale="92500" lnSpcReduction="20000"/>
          </a:bodyPr>
          <a:lstStyle/>
          <a:p>
            <a:r>
              <a:rPr lang="en-CA" dirty="0" smtClean="0"/>
              <a:t>Work in new project groups</a:t>
            </a:r>
          </a:p>
          <a:p>
            <a:r>
              <a:rPr lang="en-CA" dirty="0" smtClean="0"/>
              <a:t>Create an application that creates a  deck of 52 cards.</a:t>
            </a:r>
          </a:p>
          <a:p>
            <a:r>
              <a:rPr lang="en-CA" dirty="0" smtClean="0"/>
              <a:t>Individual card should be an object of </a:t>
            </a:r>
            <a:r>
              <a:rPr lang="en-CA" b="1" dirty="0" smtClean="0"/>
              <a:t>class Card</a:t>
            </a:r>
            <a:r>
              <a:rPr lang="en-CA" dirty="0" smtClean="0"/>
              <a:t>. Each card has rank and suit. Both data items should be read-only</a:t>
            </a:r>
          </a:p>
          <a:p>
            <a:r>
              <a:rPr lang="en-CA" dirty="0" smtClean="0"/>
              <a:t>You may want to use enumeration types to represent possible values of rank and suit:</a:t>
            </a:r>
          </a:p>
          <a:p>
            <a:pPr marL="0" indent="0">
              <a:buNone/>
            </a:pPr>
            <a:r>
              <a:rPr lang="en-CA" dirty="0">
                <a:latin typeface="Courier New" panose="02070309020205020404" pitchFamily="49" charset="0"/>
                <a:cs typeface="Courier New" panose="02070309020205020404" pitchFamily="49" charset="0"/>
              </a:rPr>
              <a:t>public </a:t>
            </a:r>
            <a:r>
              <a:rPr lang="en-CA" dirty="0" err="1">
                <a:latin typeface="Courier New" panose="02070309020205020404" pitchFamily="49" charset="0"/>
                <a:cs typeface="Courier New" panose="02070309020205020404" pitchFamily="49" charset="0"/>
              </a:rPr>
              <a:t>enum</a:t>
            </a:r>
            <a:r>
              <a:rPr lang="en-CA" dirty="0">
                <a:latin typeface="Courier New" panose="02070309020205020404" pitchFamily="49" charset="0"/>
                <a:cs typeface="Courier New" panose="02070309020205020404" pitchFamily="49" charset="0"/>
              </a:rPr>
              <a:t> Rank { Ace = 1, Two, Three, Four, Five, </a:t>
            </a:r>
            <a:endParaRPr lang="en-CA" dirty="0" smtClean="0">
              <a:latin typeface="Courier New" panose="02070309020205020404" pitchFamily="49" charset="0"/>
              <a:cs typeface="Courier New" panose="02070309020205020404" pitchFamily="49" charset="0"/>
            </a:endParaRPr>
          </a:p>
          <a:p>
            <a:pPr marL="0" indent="0">
              <a:buNone/>
            </a:pPr>
            <a:r>
              <a:rPr lang="en-CA" dirty="0" smtClean="0">
                <a:latin typeface="Courier New" panose="02070309020205020404" pitchFamily="49" charset="0"/>
                <a:cs typeface="Courier New" panose="02070309020205020404" pitchFamily="49" charset="0"/>
              </a:rPr>
              <a:t>Six</a:t>
            </a:r>
            <a:r>
              <a:rPr lang="en-CA" dirty="0">
                <a:latin typeface="Courier New" panose="02070309020205020404" pitchFamily="49" charset="0"/>
                <a:cs typeface="Courier New" panose="02070309020205020404" pitchFamily="49" charset="0"/>
              </a:rPr>
              <a:t>, Seven, </a:t>
            </a:r>
            <a:r>
              <a:rPr lang="en-CA" dirty="0" smtClean="0">
                <a:latin typeface="Courier New" panose="02070309020205020404" pitchFamily="49" charset="0"/>
                <a:cs typeface="Courier New" panose="02070309020205020404" pitchFamily="49" charset="0"/>
              </a:rPr>
              <a:t>Eight, Nine</a:t>
            </a:r>
            <a:r>
              <a:rPr lang="en-CA" dirty="0">
                <a:latin typeface="Courier New" panose="02070309020205020404" pitchFamily="49" charset="0"/>
                <a:cs typeface="Courier New" panose="02070309020205020404" pitchFamily="49" charset="0"/>
              </a:rPr>
              <a:t>, Ten, Jack, Queen, King </a:t>
            </a:r>
            <a:r>
              <a:rPr lang="en-CA" dirty="0" smtClean="0">
                <a:latin typeface="Courier New" panose="02070309020205020404" pitchFamily="49" charset="0"/>
                <a:cs typeface="Courier New" panose="02070309020205020404" pitchFamily="49" charset="0"/>
              </a:rPr>
              <a:t>}</a:t>
            </a:r>
            <a:endParaRPr lang="en-CA" dirty="0">
              <a:latin typeface="Courier New" panose="02070309020205020404" pitchFamily="49" charset="0"/>
              <a:cs typeface="Courier New" panose="02070309020205020404" pitchFamily="49" charset="0"/>
            </a:endParaRPr>
          </a:p>
          <a:p>
            <a:pPr marL="0" indent="0">
              <a:buNone/>
            </a:pPr>
            <a:r>
              <a:rPr lang="en-CA" dirty="0" smtClean="0">
                <a:latin typeface="Courier New" panose="02070309020205020404" pitchFamily="49" charset="0"/>
                <a:cs typeface="Courier New" panose="02070309020205020404" pitchFamily="49" charset="0"/>
              </a:rPr>
              <a:t>public </a:t>
            </a:r>
            <a:r>
              <a:rPr lang="en-CA" dirty="0" err="1">
                <a:latin typeface="Courier New" panose="02070309020205020404" pitchFamily="49" charset="0"/>
                <a:cs typeface="Courier New" panose="02070309020205020404" pitchFamily="49" charset="0"/>
              </a:rPr>
              <a:t>enum</a:t>
            </a:r>
            <a:r>
              <a:rPr lang="en-CA" dirty="0">
                <a:latin typeface="Courier New" panose="02070309020205020404" pitchFamily="49" charset="0"/>
                <a:cs typeface="Courier New" panose="02070309020205020404" pitchFamily="49" charset="0"/>
              </a:rPr>
              <a:t> Suit { Club, Diamond, Heart, Spade </a:t>
            </a:r>
            <a:r>
              <a:rPr lang="en-CA" dirty="0" smtClean="0">
                <a:latin typeface="Courier New" panose="02070309020205020404" pitchFamily="49" charset="0"/>
                <a:cs typeface="Courier New" panose="02070309020205020404" pitchFamily="49" charset="0"/>
              </a:rPr>
              <a:t>}</a:t>
            </a:r>
          </a:p>
          <a:p>
            <a:r>
              <a:rPr lang="en-CA" dirty="0" smtClean="0"/>
              <a:t>Class Card needs to have a constructor and </a:t>
            </a:r>
            <a:r>
              <a:rPr lang="en-CA" dirty="0" err="1"/>
              <a:t>T</a:t>
            </a:r>
            <a:r>
              <a:rPr lang="en-CA" dirty="0" err="1" smtClean="0"/>
              <a:t>oString</a:t>
            </a:r>
            <a:r>
              <a:rPr lang="en-CA" dirty="0" smtClean="0"/>
              <a:t>() method</a:t>
            </a:r>
          </a:p>
        </p:txBody>
      </p:sp>
      <p:sp>
        <p:nvSpPr>
          <p:cNvPr id="4" name="Footer Placeholder 3"/>
          <p:cNvSpPr>
            <a:spLocks noGrp="1"/>
          </p:cNvSpPr>
          <p:nvPr>
            <p:ph type="ftr" sz="quarter" idx="4294967295"/>
          </p:nvPr>
        </p:nvSpPr>
        <p:spPr>
          <a:xfrm>
            <a:off x="2170173" y="6453386"/>
            <a:ext cx="4710623" cy="404614"/>
          </a:xfrm>
          <a:prstGeom prst="rect">
            <a:avLst/>
          </a:prstGeom>
        </p:spPr>
        <p:txBody>
          <a:bodyPr/>
          <a:lstStyle/>
          <a:p>
            <a:r>
              <a:rPr lang="en-CA" smtClean="0"/>
              <a:t>Jolanta Warpechowska-Gruca 2016</a:t>
            </a:r>
            <a:endParaRPr lang="en-CA"/>
          </a:p>
        </p:txBody>
      </p:sp>
      <p:sp>
        <p:nvSpPr>
          <p:cNvPr id="5" name="Slide Number Placeholder 4"/>
          <p:cNvSpPr>
            <a:spLocks noGrp="1"/>
          </p:cNvSpPr>
          <p:nvPr>
            <p:ph type="sldNum" sz="quarter" idx="4294967295"/>
          </p:nvPr>
        </p:nvSpPr>
        <p:spPr>
          <a:xfrm>
            <a:off x="7104552" y="6453386"/>
            <a:ext cx="1197219" cy="404614"/>
          </a:xfrm>
          <a:prstGeom prst="rect">
            <a:avLst/>
          </a:prstGeom>
        </p:spPr>
        <p:txBody>
          <a:bodyPr/>
          <a:lstStyle/>
          <a:p>
            <a:fld id="{67B230D1-2A77-437C-A79C-AB61F655BF35}" type="slidenum">
              <a:rPr lang="en-CA" smtClean="0"/>
              <a:t>39</a:t>
            </a:fld>
            <a:endParaRPr lang="en-CA"/>
          </a:p>
        </p:txBody>
      </p:sp>
    </p:spTree>
    <p:extLst>
      <p:ext uri="{BB962C8B-B14F-4D97-AF65-F5344CB8AC3E}">
        <p14:creationId xmlns:p14="http://schemas.microsoft.com/office/powerpoint/2010/main" val="3580536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Classes</a:t>
            </a:r>
            <a:endParaRPr lang="en-CA" dirty="0"/>
          </a:p>
        </p:txBody>
      </p:sp>
      <p:sp>
        <p:nvSpPr>
          <p:cNvPr id="3" name="Content Placeholder 2"/>
          <p:cNvSpPr>
            <a:spLocks noGrp="1"/>
          </p:cNvSpPr>
          <p:nvPr>
            <p:ph sz="quarter" idx="1"/>
          </p:nvPr>
        </p:nvSpPr>
        <p:spPr>
          <a:xfrm>
            <a:off x="899592" y="1844824"/>
            <a:ext cx="7330008" cy="4022576"/>
          </a:xfrm>
        </p:spPr>
        <p:txBody>
          <a:bodyPr>
            <a:normAutofit lnSpcReduction="10000"/>
          </a:bodyPr>
          <a:lstStyle/>
          <a:p>
            <a:r>
              <a:rPr lang="en-CA" dirty="0" smtClean="0"/>
              <a:t>A class is the code that defines data and methods of objects</a:t>
            </a:r>
          </a:p>
          <a:p>
            <a:pPr lvl="1"/>
            <a:r>
              <a:rPr lang="en-CA" b="1" dirty="0" smtClean="0">
                <a:solidFill>
                  <a:schemeClr val="accent2">
                    <a:lumMod val="75000"/>
                  </a:schemeClr>
                </a:solidFill>
              </a:rPr>
              <a:t>Properties </a:t>
            </a:r>
            <a:r>
              <a:rPr lang="en-CA" dirty="0" smtClean="0"/>
              <a:t>define characteristics of an object</a:t>
            </a:r>
          </a:p>
          <a:p>
            <a:pPr lvl="1"/>
            <a:r>
              <a:rPr lang="en-CA" b="1" dirty="0" smtClean="0">
                <a:solidFill>
                  <a:schemeClr val="accent2">
                    <a:lumMod val="75000"/>
                  </a:schemeClr>
                </a:solidFill>
              </a:rPr>
              <a:t>Methods</a:t>
            </a:r>
            <a:r>
              <a:rPr lang="en-CA" dirty="0" smtClean="0"/>
              <a:t> defines operations of an object</a:t>
            </a:r>
          </a:p>
          <a:p>
            <a:pPr lvl="1"/>
            <a:r>
              <a:rPr lang="en-CA" b="1" dirty="0" smtClean="0">
                <a:solidFill>
                  <a:schemeClr val="accent2">
                    <a:lumMod val="75000"/>
                  </a:schemeClr>
                </a:solidFill>
              </a:rPr>
              <a:t>Constructors </a:t>
            </a:r>
            <a:r>
              <a:rPr lang="en-CA" dirty="0" smtClean="0"/>
              <a:t>are special methods that execute when an object is created</a:t>
            </a:r>
          </a:p>
          <a:p>
            <a:r>
              <a:rPr lang="en-CA" dirty="0" smtClean="0"/>
              <a:t>Class serves as a template according to which objects are built</a:t>
            </a:r>
          </a:p>
          <a:p>
            <a:r>
              <a:rPr lang="en-CA" dirty="0" smtClean="0"/>
              <a:t>The properties, methods, and events that a class defines are called </a:t>
            </a:r>
            <a:r>
              <a:rPr lang="en-CA" b="1" dirty="0" smtClean="0">
                <a:solidFill>
                  <a:schemeClr val="accent2">
                    <a:lumMod val="75000"/>
                  </a:schemeClr>
                </a:solidFill>
              </a:rPr>
              <a:t>members</a:t>
            </a:r>
            <a:r>
              <a:rPr lang="en-CA" dirty="0" smtClean="0"/>
              <a:t> of this class</a:t>
            </a:r>
          </a:p>
          <a:p>
            <a:pPr lvl="1"/>
            <a:r>
              <a:rPr lang="en-CA" dirty="0" smtClean="0"/>
              <a:t>Other kinds of members can  be added</a:t>
            </a:r>
          </a:p>
          <a:p>
            <a:pPr>
              <a:buNone/>
            </a:pPr>
            <a:endParaRPr lang="en-CA" dirty="0"/>
          </a:p>
        </p:txBody>
      </p:sp>
      <p:sp>
        <p:nvSpPr>
          <p:cNvPr id="4" name="Footer Placeholder 3"/>
          <p:cNvSpPr>
            <a:spLocks noGrp="1"/>
          </p:cNvSpPr>
          <p:nvPr>
            <p:ph type="ftr" sz="quarter" idx="4294967295"/>
          </p:nvPr>
        </p:nvSpPr>
        <p:spPr>
          <a:xfrm>
            <a:off x="2170173" y="6453386"/>
            <a:ext cx="4710623" cy="404614"/>
          </a:xfrm>
          <a:prstGeom prst="rect">
            <a:avLst/>
          </a:prstGeom>
        </p:spPr>
        <p:txBody>
          <a:bodyPr/>
          <a:lstStyle/>
          <a:p>
            <a:r>
              <a:rPr lang="en-CA" smtClean="0"/>
              <a:t>Jolanta Warpechowska-Gruca 2016</a:t>
            </a:r>
            <a:endParaRPr lang="en-CA"/>
          </a:p>
        </p:txBody>
      </p:sp>
      <p:sp>
        <p:nvSpPr>
          <p:cNvPr id="5" name="Slide Number Placeholder 4"/>
          <p:cNvSpPr>
            <a:spLocks noGrp="1"/>
          </p:cNvSpPr>
          <p:nvPr>
            <p:ph type="sldNum" sz="quarter" idx="4294967295"/>
          </p:nvPr>
        </p:nvSpPr>
        <p:spPr>
          <a:xfrm>
            <a:off x="7104552" y="6453386"/>
            <a:ext cx="1197219" cy="404614"/>
          </a:xfrm>
          <a:prstGeom prst="rect">
            <a:avLst/>
          </a:prstGeom>
        </p:spPr>
        <p:txBody>
          <a:bodyPr/>
          <a:lstStyle/>
          <a:p>
            <a:fld id="{67B230D1-2A77-437C-A79C-AB61F655BF35}" type="slidenum">
              <a:rPr lang="en-CA" smtClean="0"/>
              <a:t>4</a:t>
            </a:fld>
            <a:endParaRPr lang="en-CA"/>
          </a:p>
        </p:txBody>
      </p:sp>
    </p:spTree>
    <p:extLst>
      <p:ext uri="{BB962C8B-B14F-4D97-AF65-F5344CB8AC3E}">
        <p14:creationId xmlns:p14="http://schemas.microsoft.com/office/powerpoint/2010/main" val="32417114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Group Class Exercise (1)</a:t>
            </a:r>
            <a:endParaRPr lang="en-CA" dirty="0"/>
          </a:p>
        </p:txBody>
      </p:sp>
      <p:sp>
        <p:nvSpPr>
          <p:cNvPr id="3" name="Content Placeholder 2"/>
          <p:cNvSpPr>
            <a:spLocks noGrp="1"/>
          </p:cNvSpPr>
          <p:nvPr>
            <p:ph idx="1"/>
          </p:nvPr>
        </p:nvSpPr>
        <p:spPr>
          <a:xfrm>
            <a:off x="755576" y="1340768"/>
            <a:ext cx="8208912" cy="5184576"/>
          </a:xfrm>
        </p:spPr>
        <p:txBody>
          <a:bodyPr>
            <a:normAutofit fontScale="92500" lnSpcReduction="20000"/>
          </a:bodyPr>
          <a:lstStyle/>
          <a:p>
            <a:r>
              <a:rPr lang="en-CA" dirty="0" smtClean="0"/>
              <a:t>Define class Deck that has  an array or list of 52 Card objects. Generate them so that there is one card for each rank and suit combination.</a:t>
            </a:r>
          </a:p>
          <a:p>
            <a:r>
              <a:rPr lang="en-CA" dirty="0" smtClean="0"/>
              <a:t>In class Deck provide a method Shuffle that shuffles the deck of cards (rearranges them in random order)</a:t>
            </a:r>
          </a:p>
          <a:p>
            <a:r>
              <a:rPr lang="en-CA" dirty="0" smtClean="0"/>
              <a:t>You will need to use a pseudo-random numbers generator, for example class Random:</a:t>
            </a:r>
          </a:p>
          <a:p>
            <a:pPr marL="530352" lvl="1" indent="0">
              <a:buNone/>
            </a:pPr>
            <a:r>
              <a:rPr lang="en-CA" i="0" dirty="0" smtClean="0">
                <a:latin typeface="Courier New" panose="02070309020205020404" pitchFamily="49" charset="0"/>
                <a:cs typeface="Courier New" panose="02070309020205020404" pitchFamily="49" charset="0"/>
              </a:rPr>
              <a:t>Random gen = new Random();</a:t>
            </a:r>
          </a:p>
          <a:p>
            <a:pPr lvl="1"/>
            <a:r>
              <a:rPr lang="en-CA" dirty="0" smtClean="0"/>
              <a:t>Expression </a:t>
            </a:r>
            <a:r>
              <a:rPr lang="en-CA" dirty="0" err="1" smtClean="0">
                <a:latin typeface="Courier New" panose="02070309020205020404" pitchFamily="49" charset="0"/>
                <a:cs typeface="Courier New" panose="02070309020205020404" pitchFamily="49" charset="0"/>
              </a:rPr>
              <a:t>gen.Next</a:t>
            </a:r>
            <a:r>
              <a:rPr lang="en-CA" dirty="0" smtClean="0">
                <a:latin typeface="Courier New" panose="02070309020205020404" pitchFamily="49" charset="0"/>
                <a:cs typeface="Courier New" panose="02070309020205020404" pitchFamily="49" charset="0"/>
              </a:rPr>
              <a:t>(52)</a:t>
            </a:r>
            <a:r>
              <a:rPr lang="en-CA" dirty="0" smtClean="0"/>
              <a:t> returns a random number from 0..51</a:t>
            </a:r>
          </a:p>
          <a:p>
            <a:r>
              <a:rPr lang="en-CA" dirty="0" smtClean="0"/>
              <a:t>You application should at the minimum create a deck of cards, display them in the original order (as they were created)</a:t>
            </a:r>
          </a:p>
          <a:p>
            <a:r>
              <a:rPr lang="en-CA" dirty="0" smtClean="0"/>
              <a:t>When the user clicks of the Shuffle button, the order of the cards in the deck changes and the application displays the cards in the new order</a:t>
            </a:r>
          </a:p>
          <a:p>
            <a:r>
              <a:rPr lang="en-CA" dirty="0" smtClean="0"/>
              <a:t>If you have time and energy you can add Player class and code some card game, but this is NOT required</a:t>
            </a:r>
            <a:endParaRPr lang="en-CA" dirty="0"/>
          </a:p>
        </p:txBody>
      </p:sp>
      <p:sp>
        <p:nvSpPr>
          <p:cNvPr id="4" name="Footer Placeholder 3"/>
          <p:cNvSpPr>
            <a:spLocks noGrp="1"/>
          </p:cNvSpPr>
          <p:nvPr>
            <p:ph type="ftr" sz="quarter" idx="4294967295"/>
          </p:nvPr>
        </p:nvSpPr>
        <p:spPr>
          <a:xfrm>
            <a:off x="2170173" y="6453386"/>
            <a:ext cx="4710623" cy="404614"/>
          </a:xfrm>
          <a:prstGeom prst="rect">
            <a:avLst/>
          </a:prstGeom>
        </p:spPr>
        <p:txBody>
          <a:bodyPr/>
          <a:lstStyle/>
          <a:p>
            <a:r>
              <a:rPr lang="en-CA" smtClean="0"/>
              <a:t>Jolanta Warpechowska-Gruca 2016</a:t>
            </a:r>
            <a:endParaRPr lang="en-CA"/>
          </a:p>
        </p:txBody>
      </p:sp>
      <p:sp>
        <p:nvSpPr>
          <p:cNvPr id="5" name="Slide Number Placeholder 4"/>
          <p:cNvSpPr>
            <a:spLocks noGrp="1"/>
          </p:cNvSpPr>
          <p:nvPr>
            <p:ph type="sldNum" sz="quarter" idx="4294967295"/>
          </p:nvPr>
        </p:nvSpPr>
        <p:spPr>
          <a:xfrm>
            <a:off x="7104552" y="6453386"/>
            <a:ext cx="1197219" cy="404614"/>
          </a:xfrm>
          <a:prstGeom prst="rect">
            <a:avLst/>
          </a:prstGeom>
        </p:spPr>
        <p:txBody>
          <a:bodyPr/>
          <a:lstStyle/>
          <a:p>
            <a:fld id="{67B230D1-2A77-437C-A79C-AB61F655BF35}" type="slidenum">
              <a:rPr lang="en-CA" smtClean="0"/>
              <a:t>40</a:t>
            </a:fld>
            <a:endParaRPr lang="en-CA"/>
          </a:p>
        </p:txBody>
      </p:sp>
    </p:spTree>
    <p:extLst>
      <p:ext uri="{BB962C8B-B14F-4D97-AF65-F5344CB8AC3E}">
        <p14:creationId xmlns:p14="http://schemas.microsoft.com/office/powerpoint/2010/main" val="385950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Class Discussion</a:t>
            </a:r>
            <a:endParaRPr lang="en-CA" dirty="0"/>
          </a:p>
        </p:txBody>
      </p:sp>
      <p:sp>
        <p:nvSpPr>
          <p:cNvPr id="3" name="Content Placeholder 2"/>
          <p:cNvSpPr>
            <a:spLocks noGrp="1"/>
          </p:cNvSpPr>
          <p:nvPr>
            <p:ph idx="1"/>
          </p:nvPr>
        </p:nvSpPr>
        <p:spPr>
          <a:xfrm>
            <a:off x="827584" y="1772816"/>
            <a:ext cx="8064896" cy="4464496"/>
          </a:xfrm>
        </p:spPr>
        <p:txBody>
          <a:bodyPr>
            <a:normAutofit/>
          </a:bodyPr>
          <a:lstStyle/>
          <a:p>
            <a:r>
              <a:rPr lang="en-CA" dirty="0" smtClean="0"/>
              <a:t>Let’s show the results of the programming exercise</a:t>
            </a:r>
          </a:p>
          <a:p>
            <a:r>
              <a:rPr lang="en-CA" dirty="0" smtClean="0"/>
              <a:t>Please share:</a:t>
            </a:r>
          </a:p>
          <a:p>
            <a:pPr lvl="1"/>
            <a:r>
              <a:rPr lang="en-CA" dirty="0" smtClean="0"/>
              <a:t>What did you learn?</a:t>
            </a:r>
          </a:p>
          <a:p>
            <a:pPr lvl="1"/>
            <a:r>
              <a:rPr lang="en-CA" dirty="0" smtClean="0"/>
              <a:t>Did you encounter any interesting problem? How did you solve it?</a:t>
            </a:r>
            <a:endParaRPr lang="en-CA" dirty="0"/>
          </a:p>
          <a:p>
            <a:pPr lvl="1"/>
            <a:endParaRPr lang="en-CA" dirty="0" smtClean="0"/>
          </a:p>
          <a:p>
            <a:pPr marL="530352" lvl="1" indent="0">
              <a:buNone/>
            </a:pPr>
            <a:endParaRPr lang="en-CA" dirty="0" smtClean="0"/>
          </a:p>
        </p:txBody>
      </p:sp>
      <p:sp>
        <p:nvSpPr>
          <p:cNvPr id="4" name="Footer Placeholder 3"/>
          <p:cNvSpPr>
            <a:spLocks noGrp="1"/>
          </p:cNvSpPr>
          <p:nvPr>
            <p:ph type="ftr" sz="quarter" idx="4294967295"/>
          </p:nvPr>
        </p:nvSpPr>
        <p:spPr>
          <a:xfrm>
            <a:off x="2170173" y="6453386"/>
            <a:ext cx="4710623" cy="404614"/>
          </a:xfrm>
          <a:prstGeom prst="rect">
            <a:avLst/>
          </a:prstGeom>
        </p:spPr>
        <p:txBody>
          <a:bodyPr/>
          <a:lstStyle/>
          <a:p>
            <a:r>
              <a:rPr lang="en-CA" smtClean="0"/>
              <a:t>Jolanta Warpechowska-Gruca 2016</a:t>
            </a:r>
            <a:endParaRPr lang="en-CA"/>
          </a:p>
        </p:txBody>
      </p:sp>
      <p:sp>
        <p:nvSpPr>
          <p:cNvPr id="5" name="Slide Number Placeholder 4"/>
          <p:cNvSpPr>
            <a:spLocks noGrp="1"/>
          </p:cNvSpPr>
          <p:nvPr>
            <p:ph type="sldNum" sz="quarter" idx="4294967295"/>
          </p:nvPr>
        </p:nvSpPr>
        <p:spPr>
          <a:xfrm>
            <a:off x="7104552" y="6453386"/>
            <a:ext cx="1197219" cy="404614"/>
          </a:xfrm>
          <a:prstGeom prst="rect">
            <a:avLst/>
          </a:prstGeom>
        </p:spPr>
        <p:txBody>
          <a:bodyPr/>
          <a:lstStyle/>
          <a:p>
            <a:fld id="{67B230D1-2A77-437C-A79C-AB61F655BF35}" type="slidenum">
              <a:rPr lang="en-CA" smtClean="0"/>
              <a:t>41</a:t>
            </a:fld>
            <a:endParaRPr lang="en-CA"/>
          </a:p>
        </p:txBody>
      </p:sp>
    </p:spTree>
    <p:extLst>
      <p:ext uri="{BB962C8B-B14F-4D97-AF65-F5344CB8AC3E}">
        <p14:creationId xmlns:p14="http://schemas.microsoft.com/office/powerpoint/2010/main" val="2024672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 to Unit Testing</a:t>
            </a:r>
            <a:endParaRPr lang="en-CA" dirty="0"/>
          </a:p>
        </p:txBody>
      </p:sp>
      <p:sp>
        <p:nvSpPr>
          <p:cNvPr id="3" name="Content Placeholder 2"/>
          <p:cNvSpPr>
            <a:spLocks noGrp="1"/>
          </p:cNvSpPr>
          <p:nvPr>
            <p:ph idx="1"/>
          </p:nvPr>
        </p:nvSpPr>
        <p:spPr/>
        <p:txBody>
          <a:bodyPr/>
          <a:lstStyle/>
          <a:p>
            <a:r>
              <a:rPr lang="en-US" b="1" dirty="0"/>
              <a:t>Unit testing </a:t>
            </a:r>
            <a:r>
              <a:rPr lang="en-US" dirty="0"/>
              <a:t>- testing pieces of code (methods, classes) in isolation</a:t>
            </a:r>
          </a:p>
          <a:p>
            <a:r>
              <a:rPr lang="en-US" dirty="0"/>
              <a:t>Gain confidence that components work in isolation before putting them together</a:t>
            </a:r>
          </a:p>
          <a:p>
            <a:r>
              <a:rPr lang="en-US" dirty="0"/>
              <a:t>Organized approach to catch logic errors</a:t>
            </a:r>
          </a:p>
          <a:p>
            <a:r>
              <a:rPr lang="en-US" dirty="0"/>
              <a:t>Tests are saved; can be re-run when code changes</a:t>
            </a:r>
          </a:p>
          <a:p>
            <a:r>
              <a:rPr lang="en-US" dirty="0"/>
              <a:t>Provide some form of documentation</a:t>
            </a:r>
          </a:p>
          <a:p>
            <a:r>
              <a:rPr lang="en-US" dirty="0"/>
              <a:t>Still </a:t>
            </a:r>
            <a:r>
              <a:rPr lang="en-US" dirty="0" smtClean="0"/>
              <a:t>need for </a:t>
            </a:r>
            <a:r>
              <a:rPr lang="en-US" b="1" dirty="0"/>
              <a:t>integration testing</a:t>
            </a:r>
          </a:p>
          <a:p>
            <a:r>
              <a:rPr lang="en-US" b="1" dirty="0"/>
              <a:t>TDD – Test Driven Development </a:t>
            </a:r>
            <a:r>
              <a:rPr lang="en-US" dirty="0"/>
              <a:t>– first write tests, then code</a:t>
            </a:r>
          </a:p>
          <a:p>
            <a:endParaRPr lang="en-CA" dirty="0"/>
          </a:p>
        </p:txBody>
      </p:sp>
    </p:spTree>
    <p:extLst>
      <p:ext uri="{BB962C8B-B14F-4D97-AF65-F5344CB8AC3E}">
        <p14:creationId xmlns:p14="http://schemas.microsoft.com/office/powerpoint/2010/main" val="34930740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8740" y="180833"/>
            <a:ext cx="7071692" cy="654968"/>
          </a:xfrm>
        </p:spPr>
        <p:txBody>
          <a:bodyPr>
            <a:normAutofit/>
          </a:bodyPr>
          <a:lstStyle/>
          <a:p>
            <a:r>
              <a:rPr lang="en-US" dirty="0" smtClean="0"/>
              <a:t>Internet Resources</a:t>
            </a:r>
            <a:endParaRPr lang="en-US" dirty="0"/>
          </a:p>
        </p:txBody>
      </p:sp>
      <p:sp>
        <p:nvSpPr>
          <p:cNvPr id="3" name="Content Placeholder 2"/>
          <p:cNvSpPr>
            <a:spLocks noGrp="1"/>
          </p:cNvSpPr>
          <p:nvPr>
            <p:ph idx="1"/>
          </p:nvPr>
        </p:nvSpPr>
        <p:spPr>
          <a:xfrm>
            <a:off x="959936" y="1088999"/>
            <a:ext cx="7776864" cy="4680520"/>
          </a:xfrm>
        </p:spPr>
        <p:txBody>
          <a:bodyPr/>
          <a:lstStyle/>
          <a:p>
            <a:r>
              <a:rPr lang="en-US" dirty="0" smtClean="0"/>
              <a:t>Basic explanation</a:t>
            </a:r>
          </a:p>
          <a:p>
            <a:pPr lvl="1"/>
            <a:r>
              <a:rPr lang="en-US" dirty="0">
                <a:hlinkClick r:id="rId2"/>
              </a:rPr>
              <a:t>https://</a:t>
            </a:r>
            <a:r>
              <a:rPr lang="en-US" dirty="0" smtClean="0">
                <a:hlinkClick r:id="rId2"/>
              </a:rPr>
              <a:t>msdn.microsoft.com/en-CA/library/hh694602.aspx</a:t>
            </a:r>
            <a:endParaRPr lang="en-US" dirty="0" smtClean="0"/>
          </a:p>
          <a:p>
            <a:r>
              <a:rPr lang="en-US" dirty="0" smtClean="0"/>
              <a:t>A walkthrough: creating and running unit </a:t>
            </a:r>
            <a:r>
              <a:rPr lang="en-US" dirty="0"/>
              <a:t>t</a:t>
            </a:r>
            <a:r>
              <a:rPr lang="en-US" dirty="0" smtClean="0"/>
              <a:t>ests</a:t>
            </a:r>
          </a:p>
          <a:p>
            <a:pPr lvl="1"/>
            <a:r>
              <a:rPr lang="en-US" dirty="0">
                <a:hlinkClick r:id="rId3"/>
              </a:rPr>
              <a:t>https://</a:t>
            </a:r>
            <a:r>
              <a:rPr lang="en-US" dirty="0" smtClean="0">
                <a:hlinkClick r:id="rId3"/>
              </a:rPr>
              <a:t>msdn.microsoft.com/en-us/library/ms182532.aspx</a:t>
            </a:r>
            <a:endParaRPr lang="en-US" dirty="0"/>
          </a:p>
          <a:p>
            <a:r>
              <a:rPr lang="en-US" dirty="0" smtClean="0"/>
              <a:t>Generate unit tests with </a:t>
            </a:r>
            <a:r>
              <a:rPr lang="en-US" dirty="0" err="1" smtClean="0"/>
              <a:t>IntelliTest</a:t>
            </a:r>
            <a:r>
              <a:rPr lang="en-US" dirty="0" smtClean="0"/>
              <a:t> (Visual Studio Enterprise needed)</a:t>
            </a:r>
          </a:p>
          <a:p>
            <a:pPr lvl="1"/>
            <a:r>
              <a:rPr lang="en-US" dirty="0">
                <a:hlinkClick r:id="rId4"/>
              </a:rPr>
              <a:t>https://</a:t>
            </a:r>
            <a:r>
              <a:rPr lang="en-US" dirty="0" smtClean="0">
                <a:hlinkClick r:id="rId4"/>
              </a:rPr>
              <a:t>msdn.microsoft.com/en-CA/library/dn823749.aspx</a:t>
            </a:r>
            <a:endParaRPr lang="en-US" dirty="0"/>
          </a:p>
          <a:p>
            <a:pPr marL="0" indent="0">
              <a:buNone/>
            </a:pPr>
            <a:endParaRPr lang="en-US" dirty="0" smtClean="0"/>
          </a:p>
        </p:txBody>
      </p:sp>
      <p:sp>
        <p:nvSpPr>
          <p:cNvPr id="4" name="Slide Number Placeholder 3"/>
          <p:cNvSpPr>
            <a:spLocks noGrp="1"/>
          </p:cNvSpPr>
          <p:nvPr>
            <p:ph type="sldNum" sz="quarter" idx="4294967295"/>
          </p:nvPr>
        </p:nvSpPr>
        <p:spPr>
          <a:xfrm>
            <a:off x="7874000" y="6356350"/>
            <a:ext cx="862800" cy="365125"/>
          </a:xfrm>
          <a:prstGeom prst="rect">
            <a:avLst/>
          </a:prstGeom>
        </p:spPr>
        <p:txBody>
          <a:bodyPr/>
          <a:lstStyle/>
          <a:p>
            <a:fld id="{67B230D1-2A77-437C-A79C-AB61F655BF35}" type="slidenum">
              <a:rPr lang="en-CA" smtClean="0"/>
              <a:t>43</a:t>
            </a:fld>
            <a:endParaRPr lang="en-CA"/>
          </a:p>
        </p:txBody>
      </p:sp>
    </p:spTree>
    <p:extLst>
      <p:ext uri="{BB962C8B-B14F-4D97-AF65-F5344CB8AC3E}">
        <p14:creationId xmlns:p14="http://schemas.microsoft.com/office/powerpoint/2010/main" val="2298812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Arrange-Act-Assert Test Structure</a:t>
            </a:r>
            <a:endParaRPr lang="en-CA" dirty="0"/>
          </a:p>
        </p:txBody>
      </p:sp>
      <p:sp>
        <p:nvSpPr>
          <p:cNvPr id="3" name="Content Placeholder 2"/>
          <p:cNvSpPr>
            <a:spLocks noGrp="1"/>
          </p:cNvSpPr>
          <p:nvPr>
            <p:ph idx="1"/>
          </p:nvPr>
        </p:nvSpPr>
        <p:spPr/>
        <p:txBody>
          <a:bodyPr/>
          <a:lstStyle/>
          <a:p>
            <a:r>
              <a:rPr lang="en-CA" b="1" dirty="0" smtClean="0"/>
              <a:t>Arrange</a:t>
            </a:r>
            <a:r>
              <a:rPr lang="en-CA" dirty="0" smtClean="0"/>
              <a:t> – initialize objects and data to be passed to the method under test</a:t>
            </a:r>
          </a:p>
          <a:p>
            <a:r>
              <a:rPr lang="en-CA" b="1" dirty="0" smtClean="0"/>
              <a:t>Act</a:t>
            </a:r>
            <a:r>
              <a:rPr lang="en-CA" dirty="0" smtClean="0"/>
              <a:t> – invoke the method under test with the arranged parameters</a:t>
            </a:r>
          </a:p>
          <a:p>
            <a:r>
              <a:rPr lang="en-CA" b="1" dirty="0" smtClean="0"/>
              <a:t>Assert</a:t>
            </a:r>
            <a:r>
              <a:rPr lang="en-CA" dirty="0" smtClean="0"/>
              <a:t> – verify that the method behaves  as expected</a:t>
            </a:r>
            <a:endParaRPr lang="en-CA" dirty="0"/>
          </a:p>
        </p:txBody>
      </p:sp>
    </p:spTree>
    <p:extLst>
      <p:ext uri="{BB962C8B-B14F-4D97-AF65-F5344CB8AC3E}">
        <p14:creationId xmlns:p14="http://schemas.microsoft.com/office/powerpoint/2010/main" val="25066132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207" y="108541"/>
            <a:ext cx="7273071" cy="798984"/>
          </a:xfrm>
        </p:spPr>
        <p:txBody>
          <a:bodyPr/>
          <a:lstStyle/>
          <a:p>
            <a:r>
              <a:rPr lang="en-US" dirty="0" smtClean="0"/>
              <a:t>Unit Testing Demo</a:t>
            </a:r>
            <a:endParaRPr lang="en-US" dirty="0"/>
          </a:p>
        </p:txBody>
      </p:sp>
      <p:sp>
        <p:nvSpPr>
          <p:cNvPr id="3" name="Content Placeholder 2"/>
          <p:cNvSpPr>
            <a:spLocks noGrp="1"/>
          </p:cNvSpPr>
          <p:nvPr>
            <p:ph idx="1"/>
          </p:nvPr>
        </p:nvSpPr>
        <p:spPr>
          <a:xfrm>
            <a:off x="1028698" y="990410"/>
            <a:ext cx="7774108" cy="5314856"/>
          </a:xfrm>
        </p:spPr>
        <p:txBody>
          <a:bodyPr>
            <a:normAutofit fontScale="92500"/>
          </a:bodyPr>
          <a:lstStyle/>
          <a:p>
            <a:r>
              <a:rPr lang="en-US" dirty="0" smtClean="0"/>
              <a:t>Create </a:t>
            </a:r>
            <a:r>
              <a:rPr lang="en-US" b="1" dirty="0" smtClean="0"/>
              <a:t>SUT</a:t>
            </a:r>
            <a:r>
              <a:rPr lang="en-US" dirty="0" smtClean="0"/>
              <a:t> (System Under Test) -a class library project with a simple class that has  a public method</a:t>
            </a:r>
          </a:p>
          <a:p>
            <a:pPr lvl="2"/>
            <a:r>
              <a:rPr lang="en-US" dirty="0" smtClean="0"/>
              <a:t>Account with Withdraw method</a:t>
            </a:r>
          </a:p>
          <a:p>
            <a:r>
              <a:rPr lang="en-US" dirty="0" smtClean="0"/>
              <a:t>Right-click inside the code editor and select </a:t>
            </a:r>
            <a:r>
              <a:rPr lang="en-US" b="1" dirty="0" smtClean="0"/>
              <a:t>Create Unit Tests</a:t>
            </a:r>
          </a:p>
          <a:p>
            <a:r>
              <a:rPr lang="en-US" dirty="0" smtClean="0"/>
              <a:t>A window pops up where you can change or accept defaults </a:t>
            </a:r>
          </a:p>
          <a:p>
            <a:r>
              <a:rPr lang="en-US" dirty="0" smtClean="0"/>
              <a:t>Write code for the test methods (Arrange-Act-Assert)</a:t>
            </a:r>
          </a:p>
          <a:p>
            <a:r>
              <a:rPr lang="en-US" dirty="0" smtClean="0"/>
              <a:t>Build the solution</a:t>
            </a:r>
          </a:p>
          <a:p>
            <a:r>
              <a:rPr lang="en-US" dirty="0" smtClean="0"/>
              <a:t>To see Test Explorer, choose </a:t>
            </a:r>
            <a:r>
              <a:rPr lang="en-US" b="1" dirty="0" smtClean="0"/>
              <a:t>Test -</a:t>
            </a:r>
            <a:r>
              <a:rPr lang="en-US" dirty="0" smtClean="0"/>
              <a:t>&gt;</a:t>
            </a:r>
            <a:r>
              <a:rPr lang="en-US" b="1" dirty="0" smtClean="0"/>
              <a:t>Windows -&gt; Test Explorer</a:t>
            </a:r>
          </a:p>
          <a:p>
            <a:r>
              <a:rPr lang="en-US" dirty="0" smtClean="0"/>
              <a:t>Run tests from the Test Explorer window</a:t>
            </a:r>
          </a:p>
          <a:p>
            <a:r>
              <a:rPr lang="en-US" dirty="0" smtClean="0">
                <a:solidFill>
                  <a:srgbClr val="0070C0"/>
                </a:solidFill>
              </a:rPr>
              <a:t>Demo</a:t>
            </a:r>
            <a:endParaRPr lang="en-US" dirty="0">
              <a:solidFill>
                <a:srgbClr val="0070C0"/>
              </a:solidFill>
            </a:endParaRPr>
          </a:p>
        </p:txBody>
      </p:sp>
      <p:sp>
        <p:nvSpPr>
          <p:cNvPr id="4" name="Slide Number Placeholder 3"/>
          <p:cNvSpPr>
            <a:spLocks noGrp="1"/>
          </p:cNvSpPr>
          <p:nvPr>
            <p:ph type="sldNum" sz="quarter" idx="4294967295"/>
          </p:nvPr>
        </p:nvSpPr>
        <p:spPr>
          <a:xfrm>
            <a:off x="7874000" y="6356350"/>
            <a:ext cx="862800" cy="365125"/>
          </a:xfrm>
          <a:prstGeom prst="rect">
            <a:avLst/>
          </a:prstGeom>
        </p:spPr>
        <p:txBody>
          <a:bodyPr/>
          <a:lstStyle/>
          <a:p>
            <a:fld id="{67B230D1-2A77-437C-A79C-AB61F655BF35}" type="slidenum">
              <a:rPr lang="en-CA" smtClean="0"/>
              <a:t>45</a:t>
            </a:fld>
            <a:endParaRPr lang="en-CA"/>
          </a:p>
        </p:txBody>
      </p:sp>
    </p:spTree>
    <p:extLst>
      <p:ext uri="{BB962C8B-B14F-4D97-AF65-F5344CB8AC3E}">
        <p14:creationId xmlns:p14="http://schemas.microsoft.com/office/powerpoint/2010/main" val="36138166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More Test Method Attributes</a:t>
            </a:r>
            <a:endParaRPr lang="en-CA" dirty="0"/>
          </a:p>
        </p:txBody>
      </p:sp>
      <p:sp>
        <p:nvSpPr>
          <p:cNvPr id="3" name="Content Placeholder 2"/>
          <p:cNvSpPr>
            <a:spLocks noGrp="1"/>
          </p:cNvSpPr>
          <p:nvPr>
            <p:ph idx="1"/>
          </p:nvPr>
        </p:nvSpPr>
        <p:spPr/>
        <p:txBody>
          <a:bodyPr/>
          <a:lstStyle/>
          <a:p>
            <a:r>
              <a:rPr lang="en-CA" dirty="0" smtClean="0"/>
              <a:t>Method throws an exception</a:t>
            </a:r>
          </a:p>
          <a:p>
            <a:pPr marL="457200" lvl="1" indent="0">
              <a:buNone/>
            </a:pPr>
            <a:r>
              <a:rPr lang="en-CA" sz="1800" dirty="0" smtClean="0">
                <a:latin typeface="Courier New" panose="02070309020205020404" pitchFamily="49" charset="0"/>
                <a:cs typeface="Courier New" panose="02070309020205020404" pitchFamily="49" charset="0"/>
              </a:rPr>
              <a:t>[</a:t>
            </a:r>
            <a:r>
              <a:rPr lang="en-CA" sz="1800" dirty="0" err="1" smtClean="0">
                <a:latin typeface="Courier New" panose="02070309020205020404" pitchFamily="49" charset="0"/>
                <a:cs typeface="Courier New" panose="02070309020205020404" pitchFamily="49" charset="0"/>
              </a:rPr>
              <a:t>TestMethod</a:t>
            </a:r>
            <a:r>
              <a:rPr lang="en-CA" sz="1800" dirty="0" smtClean="0">
                <a:latin typeface="Courier New" panose="02070309020205020404" pitchFamily="49" charset="0"/>
                <a:cs typeface="Courier New" panose="02070309020205020404" pitchFamily="49" charset="0"/>
              </a:rPr>
              <a:t>()]</a:t>
            </a:r>
          </a:p>
          <a:p>
            <a:pPr marL="457200" lvl="1" indent="0">
              <a:buNone/>
            </a:pPr>
            <a:r>
              <a:rPr lang="en-CA" sz="1800" dirty="0" smtClean="0">
                <a:latin typeface="Courier New" panose="02070309020205020404" pitchFamily="49" charset="0"/>
                <a:cs typeface="Courier New" panose="02070309020205020404" pitchFamily="49" charset="0"/>
              </a:rPr>
              <a:t>[</a:t>
            </a:r>
            <a:r>
              <a:rPr lang="en-CA" sz="1800" dirty="0" err="1" smtClean="0">
                <a:latin typeface="Courier New" panose="02070309020205020404" pitchFamily="49" charset="0"/>
                <a:cs typeface="Courier New" panose="02070309020205020404" pitchFamily="49" charset="0"/>
              </a:rPr>
              <a:t>ExpectedException</a:t>
            </a:r>
            <a:r>
              <a:rPr lang="en-CA" sz="1800" dirty="0" smtClean="0">
                <a:latin typeface="Courier New" panose="02070309020205020404" pitchFamily="49" charset="0"/>
                <a:cs typeface="Courier New" panose="02070309020205020404" pitchFamily="49" charset="0"/>
              </a:rPr>
              <a:t> (</a:t>
            </a:r>
            <a:r>
              <a:rPr lang="en-CA" sz="1800" dirty="0" err="1" smtClean="0">
                <a:latin typeface="Courier New" panose="02070309020205020404" pitchFamily="49" charset="0"/>
                <a:cs typeface="Courier New" panose="02070309020205020404" pitchFamily="49" charset="0"/>
              </a:rPr>
              <a:t>typeof</a:t>
            </a:r>
            <a:r>
              <a:rPr lang="en-CA" sz="1800" dirty="0" smtClean="0">
                <a:latin typeface="Courier New" panose="02070309020205020404" pitchFamily="49" charset="0"/>
                <a:cs typeface="Courier New" panose="02070309020205020404" pitchFamily="49" charset="0"/>
              </a:rPr>
              <a:t>(</a:t>
            </a:r>
            <a:r>
              <a:rPr lang="en-CA" sz="1800" dirty="0" err="1" smtClean="0">
                <a:latin typeface="Courier New" panose="02070309020205020404" pitchFamily="49" charset="0"/>
                <a:cs typeface="Courier New" panose="02070309020205020404" pitchFamily="49" charset="0"/>
              </a:rPr>
              <a:t>ArgumentException</a:t>
            </a:r>
            <a:r>
              <a:rPr lang="en-CA" sz="1800" dirty="0" smtClean="0">
                <a:latin typeface="Courier New" panose="02070309020205020404" pitchFamily="49" charset="0"/>
                <a:cs typeface="Courier New" panose="02070309020205020404" pitchFamily="49" charset="0"/>
              </a:rPr>
              <a:t>))]</a:t>
            </a:r>
          </a:p>
          <a:p>
            <a:pPr marL="457200" lvl="1" indent="0">
              <a:buNone/>
            </a:pPr>
            <a:r>
              <a:rPr lang="en-CA" sz="1800" dirty="0">
                <a:latin typeface="Courier New" panose="02070309020205020404" pitchFamily="49" charset="0"/>
                <a:cs typeface="Courier New" panose="02070309020205020404" pitchFamily="49" charset="0"/>
              </a:rPr>
              <a:t>p</a:t>
            </a:r>
            <a:r>
              <a:rPr lang="en-CA" sz="1800" dirty="0" smtClean="0">
                <a:latin typeface="Courier New" panose="02070309020205020404" pitchFamily="49" charset="0"/>
                <a:cs typeface="Courier New" panose="02070309020205020404" pitchFamily="49" charset="0"/>
              </a:rPr>
              <a:t>ublic void </a:t>
            </a:r>
            <a:r>
              <a:rPr lang="en-CA" sz="1800" dirty="0" err="1" smtClean="0">
                <a:latin typeface="Courier New" panose="02070309020205020404" pitchFamily="49" charset="0"/>
                <a:cs typeface="Courier New" panose="02070309020205020404" pitchFamily="49" charset="0"/>
              </a:rPr>
              <a:t>MyTest</a:t>
            </a:r>
            <a:r>
              <a:rPr lang="en-CA" sz="1800" dirty="0" smtClean="0">
                <a:latin typeface="Courier New" panose="02070309020205020404" pitchFamily="49" charset="0"/>
                <a:cs typeface="Courier New" panose="02070309020205020404" pitchFamily="49" charset="0"/>
              </a:rPr>
              <a:t>(){…}</a:t>
            </a:r>
          </a:p>
          <a:p>
            <a:r>
              <a:rPr lang="en-CA" dirty="0" smtClean="0"/>
              <a:t>Set a timeout</a:t>
            </a:r>
          </a:p>
          <a:p>
            <a:pPr marL="457200" lvl="1" indent="0">
              <a:buNone/>
            </a:pPr>
            <a:r>
              <a:rPr lang="en-CA" sz="1800" dirty="0">
                <a:latin typeface="Courier New" panose="02070309020205020404" pitchFamily="49" charset="0"/>
                <a:cs typeface="Courier New" panose="02070309020205020404" pitchFamily="49" charset="0"/>
              </a:rPr>
              <a:t>[</a:t>
            </a:r>
            <a:r>
              <a:rPr lang="en-CA" sz="1800" dirty="0" err="1" smtClean="0">
                <a:latin typeface="Courier New" panose="02070309020205020404" pitchFamily="49" charset="0"/>
                <a:cs typeface="Courier New" panose="02070309020205020404" pitchFamily="49" charset="0"/>
              </a:rPr>
              <a:t>TestMethod</a:t>
            </a:r>
            <a:r>
              <a:rPr lang="en-CA" sz="1800" dirty="0" smtClean="0">
                <a:latin typeface="Courier New" panose="02070309020205020404" pitchFamily="49" charset="0"/>
                <a:cs typeface="Courier New" panose="02070309020205020404" pitchFamily="49" charset="0"/>
              </a:rPr>
              <a:t>()]</a:t>
            </a:r>
            <a:endParaRPr lang="en-CA" sz="1800" dirty="0">
              <a:latin typeface="Courier New" panose="02070309020205020404" pitchFamily="49" charset="0"/>
              <a:cs typeface="Courier New" panose="02070309020205020404" pitchFamily="49" charset="0"/>
            </a:endParaRPr>
          </a:p>
          <a:p>
            <a:pPr marL="457200" lvl="1" indent="0">
              <a:buNone/>
            </a:pPr>
            <a:r>
              <a:rPr lang="en-CA" sz="1800" dirty="0" smtClean="0">
                <a:latin typeface="Courier New" panose="02070309020205020404" pitchFamily="49" charset="0"/>
                <a:cs typeface="Courier New" panose="02070309020205020404" pitchFamily="49" charset="0"/>
              </a:rPr>
              <a:t>[Timeout(2000)] </a:t>
            </a:r>
            <a:r>
              <a:rPr lang="en-CA" sz="1800" dirty="0" smtClean="0">
                <a:solidFill>
                  <a:srgbClr val="00B050"/>
                </a:solidFill>
                <a:latin typeface="Courier New" panose="02070309020205020404" pitchFamily="49" charset="0"/>
                <a:cs typeface="Courier New" panose="02070309020205020404" pitchFamily="49" charset="0"/>
              </a:rPr>
              <a:t>// milliseconds</a:t>
            </a:r>
            <a:endParaRPr lang="en-CA" sz="1800" dirty="0">
              <a:solidFill>
                <a:srgbClr val="00B050"/>
              </a:solidFill>
              <a:latin typeface="Courier New" panose="02070309020205020404" pitchFamily="49" charset="0"/>
              <a:cs typeface="Courier New" panose="02070309020205020404" pitchFamily="49" charset="0"/>
            </a:endParaRPr>
          </a:p>
          <a:p>
            <a:pPr marL="457200" lvl="1" indent="0">
              <a:buNone/>
            </a:pPr>
            <a:r>
              <a:rPr lang="en-CA" sz="1800" dirty="0">
                <a:latin typeface="Courier New" panose="02070309020205020404" pitchFamily="49" charset="0"/>
                <a:cs typeface="Courier New" panose="02070309020205020404" pitchFamily="49" charset="0"/>
              </a:rPr>
              <a:t>public void </a:t>
            </a:r>
            <a:r>
              <a:rPr lang="en-CA" sz="1800" dirty="0" err="1">
                <a:latin typeface="Courier New" panose="02070309020205020404" pitchFamily="49" charset="0"/>
                <a:cs typeface="Courier New" panose="02070309020205020404" pitchFamily="49" charset="0"/>
              </a:rPr>
              <a:t>MyTest</a:t>
            </a:r>
            <a:r>
              <a:rPr lang="en-CA" sz="1800" dirty="0">
                <a:latin typeface="Courier New" panose="02070309020205020404" pitchFamily="49" charset="0"/>
                <a:cs typeface="Courier New" panose="02070309020205020404" pitchFamily="49" charset="0"/>
              </a:rPr>
              <a:t>(){…}</a:t>
            </a:r>
          </a:p>
          <a:p>
            <a:endParaRPr lang="en-CA" dirty="0"/>
          </a:p>
        </p:txBody>
      </p:sp>
    </p:spTree>
    <p:extLst>
      <p:ext uri="{BB962C8B-B14F-4D97-AF65-F5344CB8AC3E}">
        <p14:creationId xmlns:p14="http://schemas.microsoft.com/office/powerpoint/2010/main" val="28067142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143700" cy="870992"/>
          </a:xfrm>
        </p:spPr>
        <p:txBody>
          <a:bodyPr/>
          <a:lstStyle/>
          <a:p>
            <a:r>
              <a:rPr lang="en-US" dirty="0" smtClean="0"/>
              <a:t>Test Setup and Teardown</a:t>
            </a:r>
            <a:endParaRPr lang="en-US" dirty="0"/>
          </a:p>
        </p:txBody>
      </p:sp>
      <p:sp>
        <p:nvSpPr>
          <p:cNvPr id="3" name="Content Placeholder 2"/>
          <p:cNvSpPr>
            <a:spLocks noGrp="1"/>
          </p:cNvSpPr>
          <p:nvPr>
            <p:ph idx="1"/>
          </p:nvPr>
        </p:nvSpPr>
        <p:spPr>
          <a:xfrm>
            <a:off x="1032078" y="1628800"/>
            <a:ext cx="7356345" cy="4248472"/>
          </a:xfrm>
        </p:spPr>
        <p:txBody>
          <a:bodyPr>
            <a:normAutofit/>
          </a:bodyPr>
          <a:lstStyle/>
          <a:p>
            <a:r>
              <a:rPr lang="en-US" dirty="0" smtClean="0"/>
              <a:t>Test Setup</a:t>
            </a:r>
          </a:p>
          <a:p>
            <a:pPr lvl="1"/>
            <a:r>
              <a:rPr lang="en-US" i="0" dirty="0" smtClean="0"/>
              <a:t>Gets executed before the first test </a:t>
            </a:r>
          </a:p>
          <a:p>
            <a:pPr lvl="1"/>
            <a:r>
              <a:rPr lang="en-US" i="0" dirty="0" smtClean="0"/>
              <a:t>For example: open database connection, create particular object</a:t>
            </a:r>
          </a:p>
          <a:p>
            <a:pPr lvl="1"/>
            <a:r>
              <a:rPr lang="en-US" i="0" dirty="0" smtClean="0"/>
              <a:t>Attribute [</a:t>
            </a:r>
            <a:r>
              <a:rPr lang="en-US" i="0" dirty="0" err="1" smtClean="0"/>
              <a:t>ClassInitialize</a:t>
            </a:r>
            <a:r>
              <a:rPr lang="en-US" i="0" dirty="0" smtClean="0"/>
              <a:t>]</a:t>
            </a:r>
          </a:p>
          <a:p>
            <a:r>
              <a:rPr lang="en-US" dirty="0" smtClean="0"/>
              <a:t>Test Teardown</a:t>
            </a:r>
          </a:p>
          <a:p>
            <a:pPr lvl="1"/>
            <a:r>
              <a:rPr lang="en-US" i="0" dirty="0" smtClean="0"/>
              <a:t>Gets executed after all tests</a:t>
            </a:r>
          </a:p>
          <a:p>
            <a:pPr lvl="1"/>
            <a:r>
              <a:rPr lang="en-US" i="0" dirty="0" smtClean="0"/>
              <a:t>For example:  close database connection, delete particular file</a:t>
            </a:r>
          </a:p>
          <a:p>
            <a:pPr lvl="1"/>
            <a:r>
              <a:rPr lang="en-US" i="0" dirty="0" smtClean="0"/>
              <a:t>Attribute [</a:t>
            </a:r>
            <a:r>
              <a:rPr lang="en-US" i="0" dirty="0" err="1" smtClean="0"/>
              <a:t>ClassCleanup</a:t>
            </a:r>
            <a:r>
              <a:rPr lang="en-US" i="0" dirty="0" smtClean="0"/>
              <a:t>]</a:t>
            </a:r>
          </a:p>
        </p:txBody>
      </p:sp>
      <p:sp>
        <p:nvSpPr>
          <p:cNvPr id="4" name="Slide Number Placeholder 3"/>
          <p:cNvSpPr>
            <a:spLocks noGrp="1"/>
          </p:cNvSpPr>
          <p:nvPr>
            <p:ph type="sldNum" sz="quarter" idx="4294967295"/>
          </p:nvPr>
        </p:nvSpPr>
        <p:spPr>
          <a:xfrm>
            <a:off x="7874000" y="6356350"/>
            <a:ext cx="862800" cy="365125"/>
          </a:xfrm>
          <a:prstGeom prst="rect">
            <a:avLst/>
          </a:prstGeom>
        </p:spPr>
        <p:txBody>
          <a:bodyPr/>
          <a:lstStyle/>
          <a:p>
            <a:fld id="{67B230D1-2A77-437C-A79C-AB61F655BF35}" type="slidenum">
              <a:rPr lang="en-CA" smtClean="0"/>
              <a:t>47</a:t>
            </a:fld>
            <a:endParaRPr lang="en-CA"/>
          </a:p>
        </p:txBody>
      </p:sp>
    </p:spTree>
    <p:extLst>
      <p:ext uri="{BB962C8B-B14F-4D97-AF65-F5344CB8AC3E}">
        <p14:creationId xmlns:p14="http://schemas.microsoft.com/office/powerpoint/2010/main" val="7914087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207" y="108541"/>
            <a:ext cx="7273071" cy="798984"/>
          </a:xfrm>
        </p:spPr>
        <p:txBody>
          <a:bodyPr/>
          <a:lstStyle/>
          <a:p>
            <a:r>
              <a:rPr lang="en-US" dirty="0" smtClean="0"/>
              <a:t>Manually Creating Unit Tests</a:t>
            </a:r>
            <a:endParaRPr lang="en-US" dirty="0"/>
          </a:p>
        </p:txBody>
      </p:sp>
      <p:sp>
        <p:nvSpPr>
          <p:cNvPr id="3" name="Content Placeholder 2"/>
          <p:cNvSpPr>
            <a:spLocks noGrp="1"/>
          </p:cNvSpPr>
          <p:nvPr>
            <p:ph idx="1"/>
          </p:nvPr>
        </p:nvSpPr>
        <p:spPr>
          <a:xfrm>
            <a:off x="1028698" y="1556792"/>
            <a:ext cx="7273071" cy="4320480"/>
          </a:xfrm>
        </p:spPr>
        <p:txBody>
          <a:bodyPr>
            <a:normAutofit/>
          </a:bodyPr>
          <a:lstStyle/>
          <a:p>
            <a:r>
              <a:rPr lang="en-US" dirty="0" smtClean="0"/>
              <a:t>Create a class library project – System Under Test (SUT) – and a public class that you want to test, with some public methods</a:t>
            </a:r>
          </a:p>
          <a:p>
            <a:r>
              <a:rPr lang="en-US" dirty="0" smtClean="0"/>
              <a:t>Create a test project using Unit Test project template</a:t>
            </a:r>
          </a:p>
          <a:p>
            <a:r>
              <a:rPr lang="en-US" dirty="0" smtClean="0"/>
              <a:t>Add reference of the SUT project</a:t>
            </a:r>
          </a:p>
          <a:p>
            <a:r>
              <a:rPr lang="en-US" dirty="0" smtClean="0"/>
              <a:t>Create Test class – attribute [</a:t>
            </a:r>
            <a:r>
              <a:rPr lang="en-US" dirty="0" err="1" smtClean="0"/>
              <a:t>TestClass</a:t>
            </a:r>
            <a:r>
              <a:rPr lang="en-US" dirty="0" smtClean="0"/>
              <a:t>]</a:t>
            </a:r>
          </a:p>
          <a:p>
            <a:r>
              <a:rPr lang="en-US" dirty="0" smtClean="0"/>
              <a:t>Create Test methods – attribute [</a:t>
            </a:r>
            <a:r>
              <a:rPr lang="en-US" dirty="0" err="1" smtClean="0"/>
              <a:t>TestMethod</a:t>
            </a:r>
            <a:r>
              <a:rPr lang="en-US" dirty="0" smtClean="0"/>
              <a:t>]</a:t>
            </a:r>
          </a:p>
          <a:p>
            <a:r>
              <a:rPr lang="en-US" dirty="0" smtClean="0"/>
              <a:t>Execute using Visual Studio Test Explorer</a:t>
            </a:r>
            <a:endParaRPr lang="en-US" dirty="0"/>
          </a:p>
        </p:txBody>
      </p:sp>
      <p:sp>
        <p:nvSpPr>
          <p:cNvPr id="4" name="Slide Number Placeholder 3"/>
          <p:cNvSpPr>
            <a:spLocks noGrp="1"/>
          </p:cNvSpPr>
          <p:nvPr>
            <p:ph type="sldNum" sz="quarter" idx="4294967295"/>
          </p:nvPr>
        </p:nvSpPr>
        <p:spPr>
          <a:xfrm>
            <a:off x="7874000" y="6356350"/>
            <a:ext cx="862800" cy="365125"/>
          </a:xfrm>
          <a:prstGeom prst="rect">
            <a:avLst/>
          </a:prstGeom>
        </p:spPr>
        <p:txBody>
          <a:bodyPr/>
          <a:lstStyle/>
          <a:p>
            <a:fld id="{67B230D1-2A77-437C-A79C-AB61F655BF35}" type="slidenum">
              <a:rPr lang="en-CA" smtClean="0"/>
              <a:t>48</a:t>
            </a:fld>
            <a:endParaRPr lang="en-CA"/>
          </a:p>
        </p:txBody>
      </p:sp>
    </p:spTree>
    <p:extLst>
      <p:ext uri="{BB962C8B-B14F-4D97-AF65-F5344CB8AC3E}">
        <p14:creationId xmlns:p14="http://schemas.microsoft.com/office/powerpoint/2010/main" val="5425301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014214"/>
          </a:xfrm>
        </p:spPr>
        <p:txBody>
          <a:bodyPr/>
          <a:lstStyle/>
          <a:p>
            <a:r>
              <a:rPr lang="en-US" dirty="0" smtClean="0"/>
              <a:t>Test Driven Development</a:t>
            </a:r>
            <a:endParaRPr lang="en-US" dirty="0"/>
          </a:p>
        </p:txBody>
      </p:sp>
      <p:sp>
        <p:nvSpPr>
          <p:cNvPr id="3" name="Content Placeholder 2"/>
          <p:cNvSpPr>
            <a:spLocks noGrp="1"/>
          </p:cNvSpPr>
          <p:nvPr>
            <p:ph idx="1"/>
          </p:nvPr>
        </p:nvSpPr>
        <p:spPr>
          <a:xfrm>
            <a:off x="1115914" y="1811309"/>
            <a:ext cx="7026472" cy="4464496"/>
          </a:xfrm>
        </p:spPr>
        <p:txBody>
          <a:bodyPr>
            <a:normAutofit lnSpcReduction="10000"/>
          </a:bodyPr>
          <a:lstStyle/>
          <a:p>
            <a:r>
              <a:rPr lang="en-US" dirty="0" smtClean="0"/>
              <a:t>Red</a:t>
            </a:r>
          </a:p>
          <a:p>
            <a:pPr lvl="1"/>
            <a:r>
              <a:rPr lang="en-US" i="0" dirty="0" smtClean="0"/>
              <a:t>Write failing tests</a:t>
            </a:r>
          </a:p>
          <a:p>
            <a:pPr lvl="2"/>
            <a:r>
              <a:rPr lang="en-US" i="0" dirty="0" smtClean="0"/>
              <a:t>Create an interface that contains headers of the SUT methods</a:t>
            </a:r>
          </a:p>
          <a:p>
            <a:pPr lvl="2"/>
            <a:r>
              <a:rPr lang="en-US" dirty="0" smtClean="0"/>
              <a:t>Create an SUT class that implements this interface but all methods throw </a:t>
            </a:r>
            <a:r>
              <a:rPr lang="en-US" dirty="0" err="1" smtClean="0"/>
              <a:t>NotImplementedException</a:t>
            </a:r>
            <a:endParaRPr lang="en-US" dirty="0" smtClean="0"/>
          </a:p>
          <a:p>
            <a:pPr lvl="2"/>
            <a:r>
              <a:rPr lang="en-US" dirty="0" smtClean="0"/>
              <a:t>Create </a:t>
            </a:r>
            <a:r>
              <a:rPr lang="en-US" dirty="0" err="1" smtClean="0"/>
              <a:t>UnitTest</a:t>
            </a:r>
            <a:r>
              <a:rPr lang="en-US" dirty="0" smtClean="0"/>
              <a:t> project with test class and test methods</a:t>
            </a:r>
            <a:endParaRPr lang="en-US" i="0" dirty="0" smtClean="0"/>
          </a:p>
          <a:p>
            <a:r>
              <a:rPr lang="en-US" dirty="0" smtClean="0"/>
              <a:t>Green</a:t>
            </a:r>
          </a:p>
          <a:p>
            <a:pPr lvl="1"/>
            <a:r>
              <a:rPr lang="en-US" i="0" dirty="0" smtClean="0"/>
              <a:t>Make the tests pass in a simplest way possible</a:t>
            </a:r>
          </a:p>
          <a:p>
            <a:pPr lvl="2"/>
            <a:r>
              <a:rPr lang="en-US" dirty="0" smtClean="0"/>
              <a:t>Add code to the SUT class</a:t>
            </a:r>
            <a:endParaRPr lang="en-US" i="0" dirty="0" smtClean="0"/>
          </a:p>
          <a:p>
            <a:r>
              <a:rPr lang="en-US" dirty="0" smtClean="0"/>
              <a:t>Refactor</a:t>
            </a:r>
          </a:p>
          <a:p>
            <a:pPr lvl="1"/>
            <a:r>
              <a:rPr lang="en-US" i="0" dirty="0" smtClean="0"/>
              <a:t>Cleanup the code, remove duplication, etc.</a:t>
            </a:r>
            <a:endParaRPr lang="en-US" i="0" dirty="0"/>
          </a:p>
        </p:txBody>
      </p:sp>
      <p:sp>
        <p:nvSpPr>
          <p:cNvPr id="4" name="Slide Number Placeholder 3"/>
          <p:cNvSpPr>
            <a:spLocks noGrp="1"/>
          </p:cNvSpPr>
          <p:nvPr>
            <p:ph type="sldNum" sz="quarter" idx="4294967295"/>
          </p:nvPr>
        </p:nvSpPr>
        <p:spPr>
          <a:xfrm>
            <a:off x="7874000" y="6356350"/>
            <a:ext cx="862800" cy="365125"/>
          </a:xfrm>
          <a:prstGeom prst="rect">
            <a:avLst/>
          </a:prstGeom>
        </p:spPr>
        <p:txBody>
          <a:bodyPr/>
          <a:lstStyle/>
          <a:p>
            <a:fld id="{67B230D1-2A77-437C-A79C-AB61F655BF35}" type="slidenum">
              <a:rPr lang="en-CA" smtClean="0"/>
              <a:t>49</a:t>
            </a:fld>
            <a:endParaRPr lang="en-CA"/>
          </a:p>
        </p:txBody>
      </p:sp>
    </p:spTree>
    <p:extLst>
      <p:ext uri="{BB962C8B-B14F-4D97-AF65-F5344CB8AC3E}">
        <p14:creationId xmlns:p14="http://schemas.microsoft.com/office/powerpoint/2010/main" val="90581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Types of class members</a:t>
            </a:r>
          </a:p>
        </p:txBody>
      </p:sp>
      <p:sp>
        <p:nvSpPr>
          <p:cNvPr id="3" name="Date Placeholder 2"/>
          <p:cNvSpPr>
            <a:spLocks noGrp="1"/>
          </p:cNvSpPr>
          <p:nvPr>
            <p:ph type="dt" sz="half" idx="10"/>
          </p:nvPr>
        </p:nvSpPr>
        <p:spPr/>
        <p:txBody>
          <a:bodyPr/>
          <a:lstStyle/>
          <a:p>
            <a:pPr>
              <a:defRPr/>
            </a:pPr>
            <a:r>
              <a:rPr lang="en-US" smtClean="0"/>
              <a:t>Murach's C# 2015</a:t>
            </a:r>
            <a:endParaRPr lang="en-US" dirty="0"/>
          </a:p>
        </p:txBody>
      </p:sp>
      <p:sp>
        <p:nvSpPr>
          <p:cNvPr id="4" name="Footer Placeholder 3"/>
          <p:cNvSpPr>
            <a:spLocks noGrp="1"/>
          </p:cNvSpPr>
          <p:nvPr>
            <p:ph type="ftr" sz="quarter" idx="11"/>
          </p:nvPr>
        </p:nvSpPr>
        <p:spPr/>
        <p:txBody>
          <a:bodyPr/>
          <a:lstStyle/>
          <a:p>
            <a:pPr>
              <a:defRPr/>
            </a:pPr>
            <a:r>
              <a:rPr lang="en-US" smtClean="0"/>
              <a:t>© 2016,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smtClean="0">
                <a:solidFill>
                  <a:schemeClr val="bg1"/>
                </a:solidFill>
                <a:latin typeface="Arial Narrow" pitchFamily="34" charset="0"/>
              </a:rPr>
              <a:t>C12, Slide </a:t>
            </a:r>
            <a:fld id="{5ECE9829-65B2-40C6-AEFF-7C648FF56A9C}" type="slidenum">
              <a:rPr lang="en-US" sz="900" smtClean="0">
                <a:solidFill>
                  <a:schemeClr val="bg1"/>
                </a:solidFill>
                <a:latin typeface="Arial Narrow" pitchFamily="34" charset="0"/>
              </a:rPr>
              <a:pPr algn="r">
                <a:defRPr/>
              </a:pPr>
              <a:t>5</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90600" y="1104305"/>
          <a:ext cx="7301323" cy="4229695"/>
        </p:xfrm>
        <a:graphic>
          <a:graphicData uri="http://schemas.openxmlformats.org/presentationml/2006/ole">
            <mc:AlternateContent xmlns:mc="http://schemas.openxmlformats.org/markup-compatibility/2006">
              <mc:Choice xmlns:v="urn:schemas-microsoft-com:vml" Requires="v">
                <p:oleObj spid="_x0000_s57354" name="Document" r:id="rId3" imgW="7301323" imgH="4229695" progId="Word.Document.12">
                  <p:embed/>
                </p:oleObj>
              </mc:Choice>
              <mc:Fallback>
                <p:oleObj name="Document" r:id="rId3" imgW="7301323" imgH="4229695" progId="Word.Document.12">
                  <p:embed/>
                  <p:pic>
                    <p:nvPicPr>
                      <p:cNvPr id="0" name=""/>
                      <p:cNvPicPr/>
                      <p:nvPr/>
                    </p:nvPicPr>
                    <p:blipFill>
                      <a:blip r:embed="rId4"/>
                      <a:stretch>
                        <a:fillRect/>
                      </a:stretch>
                    </p:blipFill>
                    <p:spPr>
                      <a:xfrm>
                        <a:off x="990600" y="1104305"/>
                        <a:ext cx="7301323" cy="4229695"/>
                      </a:xfrm>
                      <a:prstGeom prst="rect">
                        <a:avLst/>
                      </a:prstGeom>
                    </p:spPr>
                  </p:pic>
                </p:oleObj>
              </mc:Fallback>
            </mc:AlternateContent>
          </a:graphicData>
        </a:graphic>
      </p:graphicFrame>
    </p:spTree>
    <p:extLst>
      <p:ext uri="{BB962C8B-B14F-4D97-AF65-F5344CB8AC3E}">
        <p14:creationId xmlns:p14="http://schemas.microsoft.com/office/powerpoint/2010/main" val="1520311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It</a:t>
            </a:r>
            <a:endParaRPr lang="en-US" dirty="0"/>
          </a:p>
        </p:txBody>
      </p:sp>
      <p:sp>
        <p:nvSpPr>
          <p:cNvPr id="3" name="Content Placeholder 2"/>
          <p:cNvSpPr>
            <a:spLocks noGrp="1"/>
          </p:cNvSpPr>
          <p:nvPr>
            <p:ph sz="quarter" idx="1"/>
          </p:nvPr>
        </p:nvSpPr>
        <p:spPr/>
        <p:txBody>
          <a:bodyPr/>
          <a:lstStyle/>
          <a:p>
            <a:r>
              <a:rPr lang="en-US" dirty="0" smtClean="0"/>
              <a:t>Assignment 2 is up – due the first day of the second part of the course</a:t>
            </a:r>
          </a:p>
          <a:p>
            <a:r>
              <a:rPr lang="en-US" dirty="0" smtClean="0"/>
              <a:t>You will define a class and unit tests for it</a:t>
            </a:r>
            <a:endParaRPr lang="en-US" dirty="0"/>
          </a:p>
        </p:txBody>
      </p:sp>
      <p:sp>
        <p:nvSpPr>
          <p:cNvPr id="4" name="Slide Number Placeholder 3"/>
          <p:cNvSpPr>
            <a:spLocks noGrp="1"/>
          </p:cNvSpPr>
          <p:nvPr>
            <p:ph type="sldNum" sz="quarter" idx="15"/>
          </p:nvPr>
        </p:nvSpPr>
        <p:spPr/>
        <p:txBody>
          <a:bodyPr/>
          <a:lstStyle/>
          <a:p>
            <a:fld id="{67B230D1-2A77-437C-A79C-AB61F655BF35}" type="slidenum">
              <a:rPr lang="en-CA" smtClean="0"/>
              <a:t>50</a:t>
            </a:fld>
            <a:endParaRPr lang="en-CA"/>
          </a:p>
        </p:txBody>
      </p:sp>
      <p:sp>
        <p:nvSpPr>
          <p:cNvPr id="5" name="Footer Placeholder 4"/>
          <p:cNvSpPr>
            <a:spLocks noGrp="1"/>
          </p:cNvSpPr>
          <p:nvPr>
            <p:ph type="ftr" sz="quarter" idx="16"/>
          </p:nvPr>
        </p:nvSpPr>
        <p:spPr/>
        <p:txBody>
          <a:bodyPr/>
          <a:lstStyle/>
          <a:p>
            <a:r>
              <a:rPr lang="en-CA" smtClean="0"/>
              <a:t>Jolanta Warpechowska-Gruca - 2016</a:t>
            </a:r>
            <a:endParaRPr lang="en-CA"/>
          </a:p>
        </p:txBody>
      </p:sp>
    </p:spTree>
    <p:extLst>
      <p:ext uri="{BB962C8B-B14F-4D97-AF65-F5344CB8AC3E}">
        <p14:creationId xmlns:p14="http://schemas.microsoft.com/office/powerpoint/2010/main" val="2333151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Types of class members (cont.)</a:t>
            </a:r>
          </a:p>
        </p:txBody>
      </p:sp>
      <p:sp>
        <p:nvSpPr>
          <p:cNvPr id="3" name="Date Placeholder 2"/>
          <p:cNvSpPr>
            <a:spLocks noGrp="1"/>
          </p:cNvSpPr>
          <p:nvPr>
            <p:ph type="dt" sz="half" idx="10"/>
          </p:nvPr>
        </p:nvSpPr>
        <p:spPr/>
        <p:txBody>
          <a:bodyPr/>
          <a:lstStyle/>
          <a:p>
            <a:pPr>
              <a:defRPr/>
            </a:pPr>
            <a:r>
              <a:rPr lang="en-US" smtClean="0"/>
              <a:t>Murach's C# 2015</a:t>
            </a:r>
            <a:endParaRPr lang="en-US" dirty="0"/>
          </a:p>
        </p:txBody>
      </p:sp>
      <p:sp>
        <p:nvSpPr>
          <p:cNvPr id="4" name="Footer Placeholder 3"/>
          <p:cNvSpPr>
            <a:spLocks noGrp="1"/>
          </p:cNvSpPr>
          <p:nvPr>
            <p:ph type="ftr" sz="quarter" idx="11"/>
          </p:nvPr>
        </p:nvSpPr>
        <p:spPr/>
        <p:txBody>
          <a:bodyPr/>
          <a:lstStyle/>
          <a:p>
            <a:pPr>
              <a:defRPr/>
            </a:pPr>
            <a:r>
              <a:rPr lang="en-US" smtClean="0"/>
              <a:t>© 2016,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smtClean="0">
                <a:solidFill>
                  <a:schemeClr val="bg1"/>
                </a:solidFill>
                <a:latin typeface="Arial Narrow" pitchFamily="34" charset="0"/>
              </a:rPr>
              <a:t>C12, Slide </a:t>
            </a:r>
            <a:fld id="{5ECE9829-65B2-40C6-AEFF-7C648FF56A9C}" type="slidenum">
              <a:rPr lang="en-US" sz="900" smtClean="0">
                <a:solidFill>
                  <a:schemeClr val="bg1"/>
                </a:solidFill>
                <a:latin typeface="Arial Narrow" pitchFamily="34" charset="0"/>
              </a:rPr>
              <a:pPr algn="r">
                <a:defRPr/>
              </a:pPr>
              <a:t>6</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90600" y="1129895"/>
          <a:ext cx="7301323" cy="2756305"/>
        </p:xfrm>
        <a:graphic>
          <a:graphicData uri="http://schemas.openxmlformats.org/presentationml/2006/ole">
            <mc:AlternateContent xmlns:mc="http://schemas.openxmlformats.org/markup-compatibility/2006">
              <mc:Choice xmlns:v="urn:schemas-microsoft-com:vml" Requires="v">
                <p:oleObj spid="_x0000_s58378" name="Document" r:id="rId3" imgW="7301323" imgH="2756305" progId="Word.Document.12">
                  <p:embed/>
                </p:oleObj>
              </mc:Choice>
              <mc:Fallback>
                <p:oleObj name="Document" r:id="rId3" imgW="7301323" imgH="2756305" progId="Word.Document.12">
                  <p:embed/>
                  <p:pic>
                    <p:nvPicPr>
                      <p:cNvPr id="0" name=""/>
                      <p:cNvPicPr/>
                      <p:nvPr/>
                    </p:nvPicPr>
                    <p:blipFill>
                      <a:blip r:embed="rId4"/>
                      <a:stretch>
                        <a:fillRect/>
                      </a:stretch>
                    </p:blipFill>
                    <p:spPr>
                      <a:xfrm>
                        <a:off x="990600" y="1129895"/>
                        <a:ext cx="7301323" cy="2756305"/>
                      </a:xfrm>
                      <a:prstGeom prst="rect">
                        <a:avLst/>
                      </a:prstGeom>
                    </p:spPr>
                  </p:pic>
                </p:oleObj>
              </mc:Fallback>
            </mc:AlternateContent>
          </a:graphicData>
        </a:graphic>
      </p:graphicFrame>
    </p:spTree>
    <p:extLst>
      <p:ext uri="{BB962C8B-B14F-4D97-AF65-F5344CB8AC3E}">
        <p14:creationId xmlns:p14="http://schemas.microsoft.com/office/powerpoint/2010/main" val="1204005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Jolanta Warpechowska-Gruca 2016</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smtClean="0">
                <a:latin typeface="Arial Narrow" pitchFamily="34" charset="0"/>
              </a:rPr>
              <a:t>Slide </a:t>
            </a:r>
            <a:fld id="{5ECE9829-65B2-40C6-AEFF-7C648FF56A9C}" type="slidenum">
              <a:rPr lang="en-US" sz="900" smtClean="0">
                <a:latin typeface="Arial Narrow" pitchFamily="34" charset="0"/>
              </a:rPr>
              <a:pPr algn="r">
                <a:defRPr/>
              </a:pPr>
              <a:t>7</a:t>
            </a:fld>
            <a:endParaRPr lang="en-US" sz="900">
              <a:latin typeface="Arial Narrow" pitchFamily="34" charset="0"/>
            </a:endParaRPr>
          </a:p>
        </p:txBody>
      </p:sp>
      <p:graphicFrame>
        <p:nvGraphicFramePr>
          <p:cNvPr id="6" name="Object 5"/>
          <p:cNvGraphicFramePr>
            <a:graphicFrameLocks noChangeAspect="1"/>
          </p:cNvGraphicFramePr>
          <p:nvPr>
            <p:extLst/>
          </p:nvPr>
        </p:nvGraphicFramePr>
        <p:xfrm>
          <a:off x="914400" y="685800"/>
          <a:ext cx="7391400" cy="5295900"/>
        </p:xfrm>
        <a:graphic>
          <a:graphicData uri="http://schemas.openxmlformats.org/presentationml/2006/ole">
            <mc:AlternateContent xmlns:mc="http://schemas.openxmlformats.org/markup-compatibility/2006">
              <mc:Choice xmlns:v="urn:schemas-microsoft-com:vml" Requires="v">
                <p:oleObj spid="_x0000_s59402" name="Document" r:id="rId3" imgW="7377498" imgH="5309172" progId="Word.Document.12">
                  <p:embed/>
                </p:oleObj>
              </mc:Choice>
              <mc:Fallback>
                <p:oleObj name="Document" r:id="rId3" imgW="7377498" imgH="5309172"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391400" cy="529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8847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Jolanta Warpechowska-Gruca 2016</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smtClean="0">
                <a:latin typeface="Arial Narrow" pitchFamily="34" charset="0"/>
              </a:rPr>
              <a:t>Slide </a:t>
            </a:r>
            <a:fld id="{5ECE9829-65B2-40C6-AEFF-7C648FF56A9C}" type="slidenum">
              <a:rPr lang="en-US" sz="900" smtClean="0">
                <a:latin typeface="Arial Narrow" pitchFamily="34" charset="0"/>
              </a:rPr>
              <a:pPr algn="r">
                <a:defRPr/>
              </a:pPr>
              <a:t>8</a:t>
            </a:fld>
            <a:endParaRPr lang="en-US" sz="900">
              <a:latin typeface="Arial Narrow" pitchFamily="34" charset="0"/>
            </a:endParaRPr>
          </a:p>
        </p:txBody>
      </p:sp>
      <p:graphicFrame>
        <p:nvGraphicFramePr>
          <p:cNvPr id="6" name="Object 5"/>
          <p:cNvGraphicFramePr>
            <a:graphicFrameLocks noChangeAspect="1"/>
          </p:cNvGraphicFramePr>
          <p:nvPr>
            <p:extLst/>
          </p:nvPr>
        </p:nvGraphicFramePr>
        <p:xfrm>
          <a:off x="914400" y="685800"/>
          <a:ext cx="7377498" cy="2458530"/>
        </p:xfrm>
        <a:graphic>
          <a:graphicData uri="http://schemas.openxmlformats.org/presentationml/2006/ole">
            <mc:AlternateContent xmlns:mc="http://schemas.openxmlformats.org/markup-compatibility/2006">
              <mc:Choice xmlns:v="urn:schemas-microsoft-com:vml" Requires="v">
                <p:oleObj spid="_x0000_s60426" name="Document" r:id="rId4" imgW="7377498" imgH="2458530" progId="Word.Document.12">
                  <p:embed/>
                </p:oleObj>
              </mc:Choice>
              <mc:Fallback>
                <p:oleObj name="Document" r:id="rId4" imgW="7377498" imgH="2458530"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77498" cy="2458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3615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Objects</a:t>
            </a:r>
            <a:endParaRPr lang="en-CA" dirty="0"/>
          </a:p>
        </p:txBody>
      </p:sp>
      <p:sp>
        <p:nvSpPr>
          <p:cNvPr id="3" name="Content Placeholder 2"/>
          <p:cNvSpPr>
            <a:spLocks noGrp="1"/>
          </p:cNvSpPr>
          <p:nvPr>
            <p:ph sz="quarter" idx="1"/>
          </p:nvPr>
        </p:nvSpPr>
        <p:spPr>
          <a:xfrm>
            <a:off x="899592" y="1556792"/>
            <a:ext cx="8424936" cy="4680520"/>
          </a:xfrm>
        </p:spPr>
        <p:txBody>
          <a:bodyPr>
            <a:normAutofit/>
          </a:bodyPr>
          <a:lstStyle/>
          <a:p>
            <a:r>
              <a:rPr lang="en-CA" dirty="0" smtClean="0"/>
              <a:t>You can create multiple objects of the same class</a:t>
            </a:r>
          </a:p>
          <a:p>
            <a:r>
              <a:rPr lang="en-CA" dirty="0" smtClean="0"/>
              <a:t>An object is called an </a:t>
            </a:r>
            <a:r>
              <a:rPr lang="en-CA" b="1" dirty="0" smtClean="0">
                <a:solidFill>
                  <a:schemeClr val="accent2">
                    <a:lumMod val="75000"/>
                  </a:schemeClr>
                </a:solidFill>
              </a:rPr>
              <a:t>instance </a:t>
            </a:r>
            <a:r>
              <a:rPr lang="en-CA" dirty="0" smtClean="0"/>
              <a:t>of the class from which it was created</a:t>
            </a:r>
          </a:p>
          <a:p>
            <a:r>
              <a:rPr lang="en-CA" dirty="0" smtClean="0"/>
              <a:t>It has all properties and methods, and responds to events that the class defines</a:t>
            </a:r>
          </a:p>
          <a:p>
            <a:r>
              <a:rPr lang="en-CA" dirty="0" smtClean="0"/>
              <a:t>Each object is an autonomous unit: two different objects of the same class may have different values of their properties</a:t>
            </a:r>
          </a:p>
          <a:p>
            <a:r>
              <a:rPr lang="en-CA" dirty="0" smtClean="0"/>
              <a:t>Yet, they all have the same set of properties and methods, and respond to the same kind of events that are defined by the class</a:t>
            </a:r>
            <a:endParaRPr lang="en-CA" sz="2800" b="1" dirty="0">
              <a:solidFill>
                <a:srgbClr val="7030A0"/>
              </a:solidFill>
            </a:endParaRPr>
          </a:p>
        </p:txBody>
      </p:sp>
      <p:sp>
        <p:nvSpPr>
          <p:cNvPr id="4" name="Footer Placeholder 3"/>
          <p:cNvSpPr>
            <a:spLocks noGrp="1"/>
          </p:cNvSpPr>
          <p:nvPr>
            <p:ph type="ftr" sz="quarter" idx="4294967295"/>
          </p:nvPr>
        </p:nvSpPr>
        <p:spPr>
          <a:xfrm>
            <a:off x="2170173" y="6453386"/>
            <a:ext cx="4710623" cy="404614"/>
          </a:xfrm>
          <a:prstGeom prst="rect">
            <a:avLst/>
          </a:prstGeom>
        </p:spPr>
        <p:txBody>
          <a:bodyPr/>
          <a:lstStyle/>
          <a:p>
            <a:r>
              <a:rPr lang="en-CA" smtClean="0"/>
              <a:t>Jolanta Warpechowska-Gruca 2016</a:t>
            </a:r>
            <a:endParaRPr lang="en-CA"/>
          </a:p>
        </p:txBody>
      </p:sp>
      <p:sp>
        <p:nvSpPr>
          <p:cNvPr id="5" name="Slide Number Placeholder 4"/>
          <p:cNvSpPr>
            <a:spLocks noGrp="1"/>
          </p:cNvSpPr>
          <p:nvPr>
            <p:ph type="sldNum" sz="quarter" idx="4294967295"/>
          </p:nvPr>
        </p:nvSpPr>
        <p:spPr>
          <a:xfrm>
            <a:off x="7104552" y="6453386"/>
            <a:ext cx="1197219" cy="404614"/>
          </a:xfrm>
          <a:prstGeom prst="rect">
            <a:avLst/>
          </a:prstGeom>
        </p:spPr>
        <p:txBody>
          <a:bodyPr/>
          <a:lstStyle/>
          <a:p>
            <a:fld id="{67B230D1-2A77-437C-A79C-AB61F655BF35}" type="slidenum">
              <a:rPr lang="en-CA" smtClean="0"/>
              <a:t>9</a:t>
            </a:fld>
            <a:endParaRPr lang="en-CA"/>
          </a:p>
        </p:txBody>
      </p:sp>
    </p:spTree>
    <p:extLst>
      <p:ext uri="{BB962C8B-B14F-4D97-AF65-F5344CB8AC3E}">
        <p14:creationId xmlns:p14="http://schemas.microsoft.com/office/powerpoint/2010/main" val="6892034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2127</TotalTime>
  <Words>2273</Words>
  <Application>Microsoft Office PowerPoint</Application>
  <PresentationFormat>On-screen Show (4:3)</PresentationFormat>
  <Paragraphs>391</Paragraphs>
  <Slides>50</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9" baseType="lpstr">
      <vt:lpstr>Arial Narrow</vt:lpstr>
      <vt:lpstr>Calibri</vt:lpstr>
      <vt:lpstr>Century Schoolbook</vt:lpstr>
      <vt:lpstr>Courier New</vt:lpstr>
      <vt:lpstr>Times New Roman</vt:lpstr>
      <vt:lpstr>Wingdings</vt:lpstr>
      <vt:lpstr>Wingdings 2</vt:lpstr>
      <vt:lpstr>Oriel</vt:lpstr>
      <vt:lpstr>Document</vt:lpstr>
      <vt:lpstr>CPRG 200</vt:lpstr>
      <vt:lpstr>Day 5 Agenda</vt:lpstr>
      <vt:lpstr>The architecture of a three-layered application</vt:lpstr>
      <vt:lpstr>Classes</vt:lpstr>
      <vt:lpstr>Types of class members</vt:lpstr>
      <vt:lpstr>Types of class members (cont.)</vt:lpstr>
      <vt:lpstr>PowerPoint Presentation</vt:lpstr>
      <vt:lpstr>PowerPoint Presentation</vt:lpstr>
      <vt:lpstr>Objects</vt:lpstr>
      <vt:lpstr>Two Product objects that have been instantiated from the Product class</vt:lpstr>
      <vt:lpstr>Creating Class Objects</vt:lpstr>
      <vt:lpstr>Encapsulation and Data Hiding</vt:lpstr>
      <vt:lpstr>Accessing Members</vt:lpstr>
      <vt:lpstr>Programming Demo</vt:lpstr>
      <vt:lpstr>Public Property</vt:lpstr>
      <vt:lpstr>Defining Property</vt:lpstr>
      <vt:lpstr>Auto-Implemented Property</vt:lpstr>
      <vt:lpstr>Using live code analysis to generate a class</vt:lpstr>
      <vt:lpstr>Using live code analysis  to generate a method stub</vt:lpstr>
      <vt:lpstr>The Product class in the Solution Explorer  with references to the Price property displayed*</vt:lpstr>
      <vt:lpstr>Generate class Diagram</vt:lpstr>
      <vt:lpstr>A class diagram that shows two of the classes</vt:lpstr>
      <vt:lpstr>A Peek Definition window  with the code for the GetDisplayText method</vt:lpstr>
      <vt:lpstr>Structures</vt:lpstr>
      <vt:lpstr>Creating a List of Products</vt:lpstr>
      <vt:lpstr>To Display all Products</vt:lpstr>
      <vt:lpstr>To Discount All Products</vt:lpstr>
      <vt:lpstr>A Few Useful Techniques</vt:lpstr>
      <vt:lpstr>ToString() Method</vt:lpstr>
      <vt:lpstr>Using ToString() Method</vt:lpstr>
      <vt:lpstr>Default Constructor</vt:lpstr>
      <vt:lpstr>Default Constructor Example</vt:lpstr>
      <vt:lpstr>Default Parameter Values</vt:lpstr>
      <vt:lpstr>Constructor with Default Parameters</vt:lpstr>
      <vt:lpstr>Using Static Members</vt:lpstr>
      <vt:lpstr>Using Lists</vt:lpstr>
      <vt:lpstr>Programming Demo</vt:lpstr>
      <vt:lpstr>Object Composition</vt:lpstr>
      <vt:lpstr>Group Class Exercise (1)</vt:lpstr>
      <vt:lpstr>Group Class Exercise (1)</vt:lpstr>
      <vt:lpstr>Class Discussion</vt:lpstr>
      <vt:lpstr>Introduction to Unit Testing</vt:lpstr>
      <vt:lpstr>Internet Resources</vt:lpstr>
      <vt:lpstr>Arrange-Act-Assert Test Structure</vt:lpstr>
      <vt:lpstr>Unit Testing Demo</vt:lpstr>
      <vt:lpstr>More Test Method Attributes</vt:lpstr>
      <vt:lpstr>Test Setup and Teardown</vt:lpstr>
      <vt:lpstr>Manually Creating Unit Tests</vt:lpstr>
      <vt:lpstr>Test Driven Development</vt:lpstr>
      <vt:lpstr>This Is It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CMPP248: VB.NET</dc:title>
  <dc:creator>Jola</dc:creator>
  <cp:lastModifiedBy>Jolanta Warpechowska-Gruca</cp:lastModifiedBy>
  <cp:revision>57</cp:revision>
  <cp:lastPrinted>2018-11-28T15:23:17Z</cp:lastPrinted>
  <dcterms:created xsi:type="dcterms:W3CDTF">2013-11-24T21:00:22Z</dcterms:created>
  <dcterms:modified xsi:type="dcterms:W3CDTF">2018-11-28T15:23:23Z</dcterms:modified>
</cp:coreProperties>
</file>