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0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17" r:id="rId15"/>
    <p:sldId id="316" r:id="rId16"/>
    <p:sldId id="302" r:id="rId17"/>
    <p:sldId id="303" r:id="rId18"/>
    <p:sldId id="304" r:id="rId19"/>
    <p:sldId id="305" r:id="rId20"/>
    <p:sldId id="306" r:id="rId21"/>
    <p:sldId id="307" r:id="rId22"/>
    <p:sldId id="318" r:id="rId23"/>
    <p:sldId id="310" r:id="rId24"/>
    <p:sldId id="311" r:id="rId25"/>
    <p:sldId id="308" r:id="rId26"/>
    <p:sldId id="309" r:id="rId27"/>
    <p:sldId id="312" r:id="rId28"/>
    <p:sldId id="313" r:id="rId29"/>
    <p:sldId id="314" r:id="rId30"/>
    <p:sldId id="315" r:id="rId31"/>
    <p:sldId id="287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8" r:id="rId5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1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30000251-18AD-4DBB-9ECF-F21F663E6DD2}" type="datetimeFigureOut">
              <a:rPr lang="en-CA" smtClean="0"/>
              <a:t>2016-06-02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90A87B4A-CF6A-4EAB-8A46-A13D22E8B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C26B9C53-2D1B-40C1-A41E-39D9A7896385}" type="datetimeFigureOut">
              <a:rPr lang="en-CA" smtClean="0"/>
              <a:t>2016-06-02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1" y="4409757"/>
            <a:ext cx="5588000" cy="4177665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4" cy="46418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406111AD-B20F-4158-A68F-275B29E618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1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11AD-B20F-4158-A68F-275B29E618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9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11AD-B20F-4158-A68F-275B29E6189A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25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1DA57C-4D94-481E-BF38-AB448F6D5DCC}" type="datetime1">
              <a:rPr lang="en-CA" smtClean="0"/>
              <a:t>2016-06-02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6E39-B3B5-4C4E-8136-5C537412ADCB}" type="datetime1">
              <a:rPr lang="en-CA" smtClean="0"/>
              <a:t>2016-06-02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A46F-DA03-49EB-8833-C3ECA7A8A47B}" type="datetime1">
              <a:rPr lang="en-CA" smtClean="0"/>
              <a:t>2016-06-02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82D-E9BA-4384-B5F4-40DD49C58AB3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2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7B03D-69C9-43EB-B519-12AFDF13A074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97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B1D8-E99E-4262-9165-FE22531426FD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3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675DC-F693-446F-9A39-261848938EA0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740B3-C6AE-465D-AEAF-28B629D43449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8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B302-C4FF-4839-8436-2FE486B4DBBE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8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B6678-D489-4E28-BAFB-8229DBE7D98D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40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5BFC0-C72B-462D-9A0C-08CF2DB54FA0}" type="datetime1">
              <a:rPr lang="en-CA" smtClean="0"/>
              <a:t>2016-06-02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BAAE78-2EBB-4AA2-9E31-0E665620222E}" type="datetime1">
              <a:rPr lang="en-CA" smtClean="0"/>
              <a:t>2016-06-02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4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255F2E-528F-40AA-9149-07BD69DD4E12}" type="datetime1">
              <a:rPr lang="en-CA" smtClean="0"/>
              <a:t>2016-06-02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B71D-FC52-4A58-B929-30B9A2F9FC18}" type="datetime1">
              <a:rPr lang="en-CA" smtClean="0"/>
              <a:t>2016-06-02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69D-3E54-411E-B4BF-99C54DC6A03E}" type="datetime1">
              <a:rPr lang="en-CA" smtClean="0"/>
              <a:t>2016-06-02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8654F-200C-4720-A41E-F72F31B8612A}" type="datetime1">
              <a:rPr lang="en-CA" smtClean="0"/>
              <a:t>2016-06-02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4227-938B-401F-A035-979D7AE4DDA3}" type="datetime1">
              <a:rPr lang="en-CA" smtClean="0"/>
              <a:t>2016-06-02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180665-A7F3-4F68-AA88-A85735EA15DC}" type="datetime1">
              <a:rPr lang="en-CA" smtClean="0"/>
              <a:t>2016-06-02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0D453C-EBE0-47F0-B786-1B53CC122606}" type="datetime1">
              <a:rPr lang="en-CA" smtClean="0"/>
              <a:t>2016-06-02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CBAC04-F0DD-4246-8E59-5CA89CBA497F}" type="datetime1">
              <a:rPr lang="en-CA" smtClean="0"/>
              <a:t>2016-06-02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Jolanta Warpechowska-Gruca - 2016</a:t>
            </a:r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B230D1-2A77-437C-A79C-AB61F655BF3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CPRG 200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Day </a:t>
            </a:r>
            <a:r>
              <a:rPr lang="en-CA" sz="4400" dirty="0" smtClean="0"/>
              <a:t>6</a:t>
            </a:r>
            <a:endParaRPr lang="en-CA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Jolanta Warpechowska-Gruca - 2016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these indexers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34735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4735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7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indexer that checks the range </a:t>
            </a:r>
            <a:br>
              <a:rPr lang="en-US" dirty="0"/>
            </a:br>
            <a:r>
              <a:rPr lang="en-US" dirty="0"/>
              <a:t>and throws an argument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509713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Document" r:id="rId3" imgW="7301323" imgH="2453129" progId="Word.Document.12">
                  <p:embed/>
                </p:oleObj>
              </mc:Choice>
              <mc:Fallback>
                <p:oleObj name="Document" r:id="rId3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09713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8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indexer that validates data </a:t>
            </a:r>
            <a:br>
              <a:rPr lang="en-US" dirty="0"/>
            </a:br>
            <a:r>
              <a:rPr lang="en-US" dirty="0"/>
              <a:t>and throws an argument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492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92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argument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079268"/>
          <a:ext cx="7301323" cy="334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Document" r:id="rId3" imgW="7301323" imgH="3340332" progId="Word.Document.12">
                  <p:embed/>
                </p:oleObj>
              </mc:Choice>
              <mc:Fallback>
                <p:oleObj name="Document" r:id="rId3" imgW="7301323" imgH="3340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79268"/>
                        <a:ext cx="7301323" cy="334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2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from Chapter 13 – Product Maintenance – let’s take a look at how indexers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delegate</a:t>
            </a:r>
            <a:r>
              <a:rPr lang="en-US" dirty="0" smtClean="0"/>
              <a:t> is a type that refers to methods with specific signature (return type and parameters 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46177"/>
              </p:ext>
            </p:extLst>
          </p:nvPr>
        </p:nvGraphicFramePr>
        <p:xfrm>
          <a:off x="827693" y="3284898"/>
          <a:ext cx="7301323" cy="150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Document" r:id="rId3" imgW="7301323" imgH="1504355" progId="Word.Document.12">
                  <p:embed/>
                </p:oleObj>
              </mc:Choice>
              <mc:Fallback>
                <p:oleObj name="Document" r:id="rId3" imgW="7301323" imgH="1504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693" y="3284898"/>
                        <a:ext cx="7301323" cy="150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13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in a form that uses the delegate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6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in a form that uses the delegate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06487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Document" r:id="rId3" imgW="7301323" imgH="2856403" progId="Word.Document.12">
                  <p:embed/>
                </p:oleObj>
              </mc:Choice>
              <mc:Fallback>
                <p:oleObj name="Document" r:id="rId3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6487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declaring an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101725"/>
          <a:ext cx="730091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Document" r:id="rId3" imgW="7301323" imgH="3547010" progId="Word.Document.12">
                  <p:embed/>
                </p:oleObj>
              </mc:Choice>
              <mc:Fallback>
                <p:oleObj name="Document" r:id="rId3" imgW="7301323" imgH="3547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4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in a form that wires the event handler and handles the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524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Document" r:id="rId3" imgW="7301323" imgH="4091789" progId="Word.Document.12">
                  <p:embed/>
                </p:oleObj>
              </mc:Choice>
              <mc:Fallback>
                <p:oleObj name="Document" r:id="rId3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6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681936" cy="778098"/>
          </a:xfrm>
        </p:spPr>
        <p:txBody>
          <a:bodyPr>
            <a:normAutofit/>
          </a:bodyPr>
          <a:lstStyle/>
          <a:p>
            <a:r>
              <a:rPr lang="en-CA" dirty="0" smtClean="0"/>
              <a:t>Day </a:t>
            </a:r>
            <a:r>
              <a:rPr lang="en-CA" dirty="0" smtClean="0"/>
              <a:t>5 </a:t>
            </a:r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7920880" cy="4464496"/>
          </a:xfrm>
        </p:spPr>
        <p:txBody>
          <a:bodyPr>
            <a:normAutofit/>
          </a:bodyPr>
          <a:lstStyle/>
          <a:p>
            <a:r>
              <a:rPr lang="en-US" dirty="0" smtClean="0"/>
              <a:t>More advances class concepts – indexers, events, function delegates, operator overloading</a:t>
            </a:r>
            <a:endParaRPr lang="en-US" dirty="0"/>
          </a:p>
          <a:p>
            <a:r>
              <a:rPr lang="en-US" dirty="0" smtClean="0"/>
              <a:t>Class 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 class</a:t>
            </a:r>
            <a:endParaRPr lang="en-US" dirty="0"/>
          </a:p>
          <a:p>
            <a:endParaRPr lang="en-CA" b="1" dirty="0" smtClean="0">
              <a:solidFill>
                <a:srgbClr val="0070C0"/>
              </a:solidFill>
            </a:endParaRPr>
          </a:p>
          <a:p>
            <a:endParaRPr lang="en-CA" b="1" dirty="0">
              <a:solidFill>
                <a:srgbClr val="0070C0"/>
              </a:solidFill>
            </a:endParaRPr>
          </a:p>
          <a:p>
            <a:r>
              <a:rPr lang="en-CA" b="1" dirty="0" smtClean="0">
                <a:solidFill>
                  <a:srgbClr val="0070C0"/>
                </a:solidFill>
              </a:rPr>
              <a:t>Reading</a:t>
            </a:r>
            <a:r>
              <a:rPr lang="en-CA" b="1" dirty="0">
                <a:solidFill>
                  <a:srgbClr val="0070C0"/>
                </a:solidFill>
              </a:rPr>
              <a:t>:  </a:t>
            </a:r>
          </a:p>
          <a:p>
            <a:pPr lvl="1"/>
            <a:r>
              <a:rPr lang="fr-FR" dirty="0" smtClean="0">
                <a:solidFill>
                  <a:srgbClr val="0070C0"/>
                </a:solidFill>
              </a:rPr>
              <a:t>Chapters13 - 14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CA" dirty="0" err="1" smtClean="0"/>
              <a:t>Jolanta</a:t>
            </a:r>
            <a:r>
              <a:rPr lang="en-CA" dirty="0" smtClean="0"/>
              <a:t> </a:t>
            </a:r>
            <a:r>
              <a:rPr lang="en-CA" dirty="0" err="1" smtClean="0"/>
              <a:t>Warpechowska-Gruca</a:t>
            </a:r>
            <a:r>
              <a:rPr lang="en-CA" dirty="0" smtClean="0"/>
              <a:t> - 2016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create a delegate </a:t>
            </a:r>
            <a:br>
              <a:rPr lang="en-US" dirty="0"/>
            </a:br>
            <a:r>
              <a:rPr lang="en-US" dirty="0"/>
              <a:t>using an anonymous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517650"/>
          <a:ext cx="73009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Document" r:id="rId3" imgW="7313400" imgH="4194716" progId="Word.Document.12">
                  <p:embed/>
                </p:oleObj>
              </mc:Choice>
              <mc:Fallback>
                <p:oleObj name="Document" r:id="rId3" imgW="7313400" imgH="4194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17650"/>
                        <a:ext cx="7300912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How wire an event using an anonymous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10878"/>
              </p:ext>
            </p:extLst>
          </p:nvPr>
        </p:nvGraphicFramePr>
        <p:xfrm>
          <a:off x="828104" y="1844824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104" y="1844824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from Chapter 13 – Product Maintenance</a:t>
            </a:r>
          </a:p>
          <a:p>
            <a:r>
              <a:rPr lang="en-US" dirty="0" smtClean="0"/>
              <a:t>Let’s see how delegate and event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12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Part of a </a:t>
            </a:r>
            <a:r>
              <a:rPr lang="en-US" dirty="0" err="1"/>
              <a:t>ProductList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that overloads the +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447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2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+ operator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507822"/>
          <a:ext cx="7301323" cy="184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Document" r:id="rId3" imgW="7301323" imgH="1844978" progId="Word.Document.12">
                  <p:embed/>
                </p:oleObj>
              </mc:Choice>
              <mc:Fallback>
                <p:oleObj name="Document" r:id="rId3" imgW="7301323" imgH="1844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07822"/>
                        <a:ext cx="7301323" cy="1844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overloading unary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358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Document" r:id="rId3" imgW="7301323" imgH="3581216" progId="Word.Document.12">
                  <p:embed/>
                </p:oleObj>
              </mc:Choice>
              <mc:Fallback>
                <p:oleObj name="Document" r:id="rId3" imgW="7301323" imgH="3581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8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Equals method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066800"/>
          <a:ext cx="7301323" cy="458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Document" r:id="rId3" imgW="7301323" imgH="4580039" progId="Word.Document.12">
                  <p:embed/>
                </p:oleObj>
              </mc:Choice>
              <mc:Fallback>
                <p:oleObj name="Document" r:id="rId3" imgW="7301323" imgH="4580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8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8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an expression-bodied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5363" y="1125538"/>
          <a:ext cx="724376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Document" r:id="rId3" imgW="7313400" imgH="2076671" progId="Word.Document.12">
                  <p:embed/>
                </p:oleObj>
              </mc:Choice>
              <mc:Fallback>
                <p:oleObj name="Document" r:id="rId3" imgW="7313400" imgH="207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25538"/>
                        <a:ext cx="7243762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overloads the == operator </a:t>
            </a:r>
            <a:br>
              <a:rPr lang="en-US" dirty="0"/>
            </a:br>
            <a:r>
              <a:rPr lang="en-US" dirty="0"/>
              <a:t>for a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535113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35113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overloads the == operator </a:t>
            </a:r>
            <a:br>
              <a:rPr lang="en-US" dirty="0"/>
            </a:br>
            <a:r>
              <a:rPr lang="en-US" dirty="0"/>
              <a:t>for a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530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30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2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a simple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0668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4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== operator </a:t>
            </a:r>
            <a:br>
              <a:rPr lang="en-US" dirty="0"/>
            </a:br>
            <a:r>
              <a:rPr lang="en-US" dirty="0"/>
              <a:t>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524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Document" r:id="rId3" imgW="7301323" imgH="1043111" progId="Word.Document.12">
                  <p:embed/>
                </p:oleObj>
              </mc:Choice>
              <mc:Fallback>
                <p:oleObj name="Document" r:id="rId3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more 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from Chapter 13 – Product Maintenance</a:t>
            </a:r>
          </a:p>
          <a:p>
            <a:r>
              <a:rPr lang="en-US" dirty="0" smtClean="0"/>
              <a:t>Let’s look at an example of operator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50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8700" y="1772816"/>
            <a:ext cx="7503740" cy="4094584"/>
          </a:xfrm>
        </p:spPr>
        <p:txBody>
          <a:bodyPr>
            <a:normAutofit lnSpcReduction="10000"/>
          </a:bodyPr>
          <a:lstStyle/>
          <a:p>
            <a:r>
              <a:rPr lang="en-CA" sz="3200" dirty="0">
                <a:solidFill>
                  <a:srgbClr val="002060"/>
                </a:solidFill>
              </a:rPr>
              <a:t>A form of software reuse</a:t>
            </a:r>
          </a:p>
          <a:p>
            <a:r>
              <a:rPr lang="en-CA" sz="3200" dirty="0">
                <a:solidFill>
                  <a:srgbClr val="002060"/>
                </a:solidFill>
              </a:rPr>
              <a:t>Defining new classes by extending existing classes</a:t>
            </a:r>
          </a:p>
          <a:p>
            <a:r>
              <a:rPr lang="en-CA" sz="3200" dirty="0" smtClean="0">
                <a:solidFill>
                  <a:srgbClr val="002060"/>
                </a:solidFill>
              </a:rPr>
              <a:t>Used when </a:t>
            </a:r>
            <a:r>
              <a:rPr lang="en-CA" sz="3200" dirty="0">
                <a:solidFill>
                  <a:srgbClr val="002060"/>
                </a:solidFill>
              </a:rPr>
              <a:t>the new class captures a concept that “refines” the concept captured by an existing </a:t>
            </a:r>
            <a:r>
              <a:rPr lang="en-CA" sz="3200" dirty="0" smtClean="0">
                <a:solidFill>
                  <a:srgbClr val="002060"/>
                </a:solidFill>
              </a:rPr>
              <a:t>class</a:t>
            </a:r>
          </a:p>
          <a:p>
            <a:r>
              <a:rPr lang="en-CA" sz="3200" dirty="0" smtClean="0">
                <a:solidFill>
                  <a:srgbClr val="002060"/>
                </a:solidFill>
              </a:rPr>
              <a:t>New class “inherits” members of the existing class</a:t>
            </a:r>
            <a:endParaRPr lang="en-CA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1988840"/>
            <a:ext cx="7200900" cy="3581400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 smtClean="0">
                <a:solidFill>
                  <a:srgbClr val="002060"/>
                </a:solidFill>
              </a:rPr>
              <a:t>Implements </a:t>
            </a:r>
            <a:r>
              <a:rPr lang="en-CA" sz="3200" b="1" dirty="0" smtClean="0">
                <a:solidFill>
                  <a:srgbClr val="002060"/>
                </a:solidFill>
              </a:rPr>
              <a:t>generalization relationship</a:t>
            </a:r>
            <a:r>
              <a:rPr lang="en-CA" sz="3200" dirty="0" smtClean="0">
                <a:solidFill>
                  <a:srgbClr val="002060"/>
                </a:solidFill>
              </a:rPr>
              <a:t>: “is-a</a:t>
            </a:r>
            <a:r>
              <a:rPr lang="en-CA" sz="3200" dirty="0">
                <a:solidFill>
                  <a:srgbClr val="002060"/>
                </a:solidFill>
              </a:rPr>
              <a:t>” </a:t>
            </a:r>
            <a:r>
              <a:rPr lang="en-CA" sz="3200" dirty="0" smtClean="0">
                <a:solidFill>
                  <a:srgbClr val="002060"/>
                </a:solidFill>
              </a:rPr>
              <a:t>(“is-a-special-case-of”) relationship</a:t>
            </a:r>
            <a:endParaRPr lang="en-CA" sz="3200" dirty="0">
              <a:solidFill>
                <a:srgbClr val="002060"/>
              </a:solidFill>
            </a:endParaRPr>
          </a:p>
          <a:p>
            <a:pPr lvl="1"/>
            <a:r>
              <a:rPr lang="en-CA" sz="3200" dirty="0">
                <a:solidFill>
                  <a:srgbClr val="002060"/>
                </a:solidFill>
              </a:rPr>
              <a:t>Circle is a 2DShape</a:t>
            </a:r>
          </a:p>
          <a:p>
            <a:pPr lvl="1"/>
            <a:r>
              <a:rPr lang="en-CA" sz="3200" dirty="0">
                <a:solidFill>
                  <a:srgbClr val="002060"/>
                </a:solidFill>
              </a:rPr>
              <a:t>Rectangle is a 2DShape</a:t>
            </a:r>
          </a:p>
          <a:p>
            <a:pPr lvl="1"/>
            <a:r>
              <a:rPr lang="en-CA" sz="3200" dirty="0" err="1">
                <a:solidFill>
                  <a:srgbClr val="002060"/>
                </a:solidFill>
              </a:rPr>
              <a:t>SavingsAccount</a:t>
            </a:r>
            <a:r>
              <a:rPr lang="en-CA" sz="3200" dirty="0">
                <a:solidFill>
                  <a:srgbClr val="002060"/>
                </a:solidFill>
              </a:rPr>
              <a:t> is an Account</a:t>
            </a:r>
          </a:p>
          <a:p>
            <a:pPr lvl="1"/>
            <a:r>
              <a:rPr lang="en-CA" sz="3200" dirty="0" err="1">
                <a:solidFill>
                  <a:srgbClr val="002060"/>
                </a:solidFill>
              </a:rPr>
              <a:t>FullTimeEmployee</a:t>
            </a:r>
            <a:r>
              <a:rPr lang="en-CA" sz="3200" dirty="0">
                <a:solidFill>
                  <a:srgbClr val="002060"/>
                </a:solidFill>
              </a:rPr>
              <a:t> is an </a:t>
            </a:r>
            <a:r>
              <a:rPr lang="en-CA" sz="3200" dirty="0" smtClean="0">
                <a:solidFill>
                  <a:srgbClr val="002060"/>
                </a:solidFill>
              </a:rPr>
              <a:t>Employee</a:t>
            </a:r>
            <a:endParaRPr lang="en-CA" sz="3200" dirty="0">
              <a:solidFill>
                <a:srgbClr val="002060"/>
              </a:solidFill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4-08b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914400" y="1219200"/>
            <a:ext cx="3449268" cy="2743200"/>
          </a:xfrm>
          <a:prstGeom prst="rect">
            <a:avLst/>
          </a:prstGeom>
        </p:spPr>
      </p:pic>
      <p:pic>
        <p:nvPicPr>
          <p:cNvPr id="8" name="Picture 7" descr="14-08c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4613063" y="1206500"/>
            <a:ext cx="3464137" cy="27559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59632" y="2708920"/>
            <a:ext cx="3104036" cy="3600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93113" y="2612666"/>
            <a:ext cx="3104036" cy="45629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46946" y="1628800"/>
            <a:ext cx="792088" cy="4320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345131" y="1621831"/>
            <a:ext cx="1008112" cy="4320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Inheritance Works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1187624" y="1412776"/>
          <a:ext cx="5904656" cy="506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Visio" r:id="rId3" imgW="4389795" imgH="3762199" progId="Visio.Drawing.11">
                  <p:embed/>
                </p:oleObj>
              </mc:Choice>
              <mc:Fallback>
                <p:oleObj name="Visio" r:id="rId3" imgW="4389795" imgH="37621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412776"/>
                        <a:ext cx="5904656" cy="506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0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</a:t>
            </a:r>
            <a:endParaRPr lang="en-CA" dirty="0"/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0943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26876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Base class</a:t>
            </a:r>
            <a:endParaRPr lang="en-CA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5010795"/>
            <a:ext cx="299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Derived classes</a:t>
            </a:r>
            <a:endParaRPr lang="en-CA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2720509"/>
            <a:ext cx="4558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Generalization relationship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and Derived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The existing class from which the new class is derived is called a  </a:t>
            </a:r>
            <a:r>
              <a:rPr lang="en-CA" sz="2800" b="1" dirty="0">
                <a:solidFill>
                  <a:srgbClr val="7030A0"/>
                </a:solidFill>
              </a:rPr>
              <a:t>base class</a:t>
            </a:r>
          </a:p>
          <a:p>
            <a:r>
              <a:rPr lang="en-CA" sz="2800" dirty="0" smtClean="0"/>
              <a:t>A</a:t>
            </a:r>
            <a:r>
              <a:rPr lang="en-CA" sz="2800" b="1" dirty="0" smtClean="0"/>
              <a:t> </a:t>
            </a:r>
            <a:r>
              <a:rPr lang="en-CA" sz="2800" b="1" dirty="0" smtClean="0">
                <a:solidFill>
                  <a:srgbClr val="7030A0"/>
                </a:solidFill>
              </a:rPr>
              <a:t>derived </a:t>
            </a:r>
            <a:r>
              <a:rPr lang="en-CA" sz="2800" b="1" dirty="0">
                <a:solidFill>
                  <a:srgbClr val="7030A0"/>
                </a:solidFill>
              </a:rPr>
              <a:t>class </a:t>
            </a:r>
            <a:r>
              <a:rPr lang="en-CA" sz="2800" dirty="0"/>
              <a:t>is the new class that extends the existing base class</a:t>
            </a:r>
          </a:p>
          <a:p>
            <a:r>
              <a:rPr lang="en-CA" sz="2800" dirty="0"/>
              <a:t>Base class is “more general”, and derived classes are “more specific”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7554" y="1342607"/>
            <a:ext cx="7200900" cy="3581400"/>
          </a:xfrm>
        </p:spPr>
        <p:txBody>
          <a:bodyPr>
            <a:normAutofit/>
          </a:bodyPr>
          <a:lstStyle/>
          <a:p>
            <a:r>
              <a:rPr lang="en-CA" sz="2800" dirty="0"/>
              <a:t>One base can have  multiple derived classes, but</a:t>
            </a:r>
          </a:p>
          <a:p>
            <a:r>
              <a:rPr lang="en-CA" sz="2800" dirty="0"/>
              <a:t>A </a:t>
            </a:r>
            <a:r>
              <a:rPr lang="en-CA" sz="2800" u="sng" dirty="0"/>
              <a:t>class can directly inherit only from one base class</a:t>
            </a:r>
          </a:p>
          <a:p>
            <a:r>
              <a:rPr lang="en-CA" sz="2800" dirty="0"/>
              <a:t>In C# there is </a:t>
            </a:r>
            <a:r>
              <a:rPr lang="en-CA" sz="2800" b="1" dirty="0">
                <a:solidFill>
                  <a:srgbClr val="C00000"/>
                </a:solidFill>
              </a:rPr>
              <a:t>no </a:t>
            </a:r>
            <a:r>
              <a:rPr lang="en-CA" sz="2800" b="1" dirty="0" smtClean="0">
                <a:solidFill>
                  <a:srgbClr val="C00000"/>
                </a:solidFill>
              </a:rPr>
              <a:t>multiple </a:t>
            </a:r>
            <a:r>
              <a:rPr lang="en-CA" sz="2800" b="1" dirty="0">
                <a:solidFill>
                  <a:srgbClr val="C00000"/>
                </a:solidFill>
              </a:rPr>
              <a:t>inheritance </a:t>
            </a:r>
            <a:endParaRPr lang="en-CA" sz="2800" b="1" dirty="0" smtClean="0">
              <a:solidFill>
                <a:srgbClr val="C00000"/>
              </a:solidFill>
            </a:endParaRPr>
          </a:p>
          <a:p>
            <a:pPr marL="530352" lvl="1" indent="0">
              <a:buNone/>
            </a:pPr>
            <a:r>
              <a:rPr lang="en-CA" sz="2800" dirty="0" smtClean="0"/>
              <a:t>(C++ allowed it)</a:t>
            </a:r>
          </a:p>
          <a:p>
            <a:pPr marL="0" indent="0">
              <a:buNone/>
            </a:pPr>
            <a:endParaRPr lang="en-CA" sz="2800" dirty="0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80204"/>
            <a:ext cx="3179710" cy="239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01962" y="3789040"/>
            <a:ext cx="3222838" cy="26643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55976" y="3789040"/>
            <a:ext cx="3960440" cy="266434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9284" y="1645779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In the class header </a:t>
            </a:r>
            <a:r>
              <a:rPr lang="en-CA" sz="2800" dirty="0" smtClean="0"/>
              <a:t>of the derived class add </a:t>
            </a:r>
            <a:r>
              <a:rPr lang="en-CA" sz="2800" dirty="0"/>
              <a:t>colon and base class name:</a:t>
            </a:r>
          </a:p>
          <a:p>
            <a:pPr marL="0" indent="0">
              <a:buNone/>
            </a:pPr>
            <a:r>
              <a:rPr lang="en-CA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 : Account</a:t>
            </a:r>
          </a:p>
          <a:p>
            <a:r>
              <a:rPr lang="en-CA" sz="2800" dirty="0"/>
              <a:t>Derived class inherits data and methods of the base class</a:t>
            </a:r>
          </a:p>
          <a:p>
            <a:r>
              <a:rPr lang="en-CA" sz="2800" dirty="0" smtClean="0"/>
              <a:t>Declare </a:t>
            </a:r>
            <a:r>
              <a:rPr lang="en-CA" sz="2800" dirty="0"/>
              <a:t>only added data members (do not declare inherited data </a:t>
            </a:r>
            <a:r>
              <a:rPr lang="en-CA" sz="2800" dirty="0" smtClean="0"/>
              <a:t>)</a:t>
            </a:r>
            <a:endParaRPr lang="en-CA" sz="2800" dirty="0"/>
          </a:p>
          <a:p>
            <a:r>
              <a:rPr lang="en-CA" sz="2800" dirty="0"/>
              <a:t>Define only added methods  (do not repeat methods inherited from the base class that do not need change</a:t>
            </a:r>
            <a:r>
              <a:rPr lang="en-CA" sz="2800" dirty="0" smtClean="0"/>
              <a:t>)</a:t>
            </a:r>
          </a:p>
          <a:p>
            <a:endParaRPr lang="en-CA" sz="2800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4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code for a simple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28713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Document" r:id="rId3" imgW="7301323" imgH="2453129" progId="Word.Document.12">
                  <p:embed/>
                </p:oleObj>
              </mc:Choice>
              <mc:Fallback>
                <p:oleObj name="Document" r:id="rId3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3818" y="1772816"/>
            <a:ext cx="7858662" cy="4176464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Derived class not only inherits members of its base class, but </a:t>
            </a:r>
            <a:r>
              <a:rPr lang="en-CA" sz="2800" dirty="0" smtClean="0"/>
              <a:t>can also define </a:t>
            </a:r>
            <a:r>
              <a:rPr lang="en-CA" sz="2800" dirty="0"/>
              <a:t>its own specific members</a:t>
            </a:r>
          </a:p>
          <a:p>
            <a:r>
              <a:rPr lang="en-CA" sz="2800" dirty="0"/>
              <a:t>Example</a:t>
            </a:r>
            <a:r>
              <a:rPr lang="en-CA" sz="2800" dirty="0" smtClean="0"/>
              <a:t>:</a:t>
            </a:r>
          </a:p>
          <a:p>
            <a:pPr marL="0" indent="0">
              <a:buNone/>
            </a:pPr>
            <a:r>
              <a:rPr lang="en-CA" sz="2800" dirty="0"/>
              <a:t> 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CA" sz="2400" dirty="0" err="1">
                <a:latin typeface="Courier New" pitchFamily="49" charset="0"/>
                <a:cs typeface="Courier New" pitchFamily="49" charset="0"/>
              </a:rPr>
              <a:t>PermanentEmployee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: Employee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CA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additional </a:t>
            </a:r>
            <a:r>
              <a:rPr lang="en-CA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member</a:t>
            </a:r>
            <a:endParaRPr lang="en-CA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CA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err="1">
                <a:latin typeface="Courier New" pitchFamily="49" charset="0"/>
                <a:cs typeface="Courier New" pitchFamily="49" charset="0"/>
              </a:rPr>
              <a:t>rrspPercent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en-CA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// …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CA" sz="2400" dirty="0">
              <a:latin typeface="Courier New" pitchFamily="49" charset="0"/>
              <a:cs typeface="Courier New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 the Derived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834" y="1667260"/>
            <a:ext cx="8115300" cy="4536504"/>
          </a:xfrm>
        </p:spPr>
        <p:txBody>
          <a:bodyPr>
            <a:normAutofit lnSpcReduction="10000"/>
          </a:bodyPr>
          <a:lstStyle/>
          <a:p>
            <a:r>
              <a:rPr lang="en-CA" sz="2800" dirty="0" smtClean="0"/>
              <a:t>Needs </a:t>
            </a:r>
            <a:r>
              <a:rPr lang="en-CA" sz="2800" dirty="0"/>
              <a:t>parameters for </a:t>
            </a:r>
            <a:r>
              <a:rPr lang="en-CA" sz="2800" dirty="0" smtClean="0"/>
              <a:t>both sets of data: inherited from </a:t>
            </a:r>
            <a:r>
              <a:rPr lang="en-CA" sz="2800" dirty="0"/>
              <a:t>the base class </a:t>
            </a:r>
            <a:r>
              <a:rPr lang="en-CA" sz="2800" dirty="0" smtClean="0"/>
              <a:t>as well as added data</a:t>
            </a:r>
            <a:endParaRPr lang="en-CA" sz="2800" dirty="0"/>
          </a:p>
          <a:p>
            <a:r>
              <a:rPr lang="en-CA" sz="2800" dirty="0"/>
              <a:t>Passes values intended for </a:t>
            </a:r>
            <a:r>
              <a:rPr lang="en-CA" sz="2800" dirty="0" smtClean="0"/>
              <a:t>the data inherited from the base class </a:t>
            </a:r>
            <a:r>
              <a:rPr lang="en-CA" sz="2800" dirty="0"/>
              <a:t>to base class </a:t>
            </a:r>
            <a:r>
              <a:rPr lang="en-CA" sz="2800" dirty="0" smtClean="0"/>
              <a:t>constructor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PermanentEmployee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string n, double h, double r, int p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base(n, h, r)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CA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rrspPercent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= p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CA" sz="2400" dirty="0">
              <a:latin typeface="Courier New" pitchFamily="49" charset="0"/>
              <a:cs typeface="Courier New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6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86" y="1650487"/>
            <a:ext cx="8064996" cy="4805536"/>
          </a:xfrm>
        </p:spPr>
        <p:txBody>
          <a:bodyPr>
            <a:normAutofit/>
          </a:bodyPr>
          <a:lstStyle/>
          <a:p>
            <a:r>
              <a:rPr lang="en-CA" sz="2800" dirty="0" smtClean="0"/>
              <a:t>Derived </a:t>
            </a:r>
            <a:r>
              <a:rPr lang="en-CA" sz="2800" dirty="0"/>
              <a:t>class inherits all members from the base class, but cannot directly access private inherited data</a:t>
            </a:r>
          </a:p>
          <a:p>
            <a:r>
              <a:rPr lang="en-CA" sz="2800" dirty="0"/>
              <a:t>Can access private </a:t>
            </a:r>
            <a:r>
              <a:rPr lang="en-CA" sz="2800" dirty="0" smtClean="0"/>
              <a:t>data inherited from the base class only through the base class methods</a:t>
            </a:r>
            <a:endParaRPr lang="en-CA" sz="2800" dirty="0"/>
          </a:p>
          <a:p>
            <a:r>
              <a:rPr lang="en-CA" sz="2800" dirty="0" smtClean="0"/>
              <a:t>Alternative solution: in the base class, make data that the derived class needs to </a:t>
            </a:r>
            <a:r>
              <a:rPr lang="en-CA" sz="2800" dirty="0"/>
              <a:t>access </a:t>
            </a:r>
            <a:r>
              <a:rPr lang="en-CA" sz="2800" b="1" dirty="0" smtClean="0">
                <a:solidFill>
                  <a:srgbClr val="7030A0"/>
                </a:solidFill>
              </a:rPr>
              <a:t>protected members </a:t>
            </a:r>
            <a:r>
              <a:rPr lang="en-CA" sz="2800" dirty="0" smtClean="0"/>
              <a:t>of the base class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5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vs. Protected vs. Public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3656410"/>
              </p:ext>
            </p:extLst>
          </p:nvPr>
        </p:nvGraphicFramePr>
        <p:xfrm>
          <a:off x="461095" y="1844824"/>
          <a:ext cx="7549544" cy="363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3" imgW="7377498" imgH="3552050" progId="Word.Document.12">
                  <p:embed/>
                </p:oleObj>
              </mc:Choice>
              <mc:Fallback>
                <p:oleObj name="Document" r:id="rId3" imgW="7377498" imgH="35520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95" y="1844824"/>
                        <a:ext cx="7549544" cy="363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Derived class may </a:t>
            </a:r>
            <a:r>
              <a:rPr lang="en-CA" sz="2800" b="1" dirty="0">
                <a:solidFill>
                  <a:srgbClr val="7030A0"/>
                </a:solidFill>
              </a:rPr>
              <a:t>override </a:t>
            </a:r>
            <a:r>
              <a:rPr lang="en-CA" sz="2800" dirty="0"/>
              <a:t>(redefine) </a:t>
            </a:r>
            <a:r>
              <a:rPr lang="en-CA" sz="2800" dirty="0" smtClean="0"/>
              <a:t>methods inherited from the base class</a:t>
            </a:r>
          </a:p>
          <a:p>
            <a:r>
              <a:rPr lang="en-US" sz="2800" dirty="0" smtClean="0"/>
              <a:t>Override means provide own version of the method</a:t>
            </a:r>
            <a:endParaRPr lang="en-CA" sz="2800" dirty="0"/>
          </a:p>
          <a:p>
            <a:r>
              <a:rPr lang="en-CA" sz="2800" dirty="0" smtClean="0"/>
              <a:t>Base class must allow for overriding</a:t>
            </a:r>
          </a:p>
          <a:p>
            <a:r>
              <a:rPr lang="en-US" sz="2800" dirty="0"/>
              <a:t>Both overridden method (in the base class) and  overriding method (in the derived class) must have the same signature (return types and parameter lists</a:t>
            </a:r>
            <a:r>
              <a:rPr lang="en-US" sz="2800" dirty="0" smtClean="0"/>
              <a:t>)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Overriding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298" y="1631231"/>
            <a:ext cx="8244408" cy="4608562"/>
          </a:xfrm>
        </p:spPr>
        <p:txBody>
          <a:bodyPr/>
          <a:lstStyle/>
          <a:p>
            <a:r>
              <a:rPr lang="en-CA" sz="2800" dirty="0" smtClean="0"/>
              <a:t>Use </a:t>
            </a:r>
            <a:r>
              <a:rPr lang="en-CA" sz="2800" dirty="0"/>
              <a:t>one of the  following </a:t>
            </a:r>
            <a:r>
              <a:rPr lang="en-CA" sz="2800" dirty="0" smtClean="0"/>
              <a:t>keywords both in the base class and the derived class</a:t>
            </a:r>
            <a:endParaRPr lang="en-CA" sz="2800" dirty="0"/>
          </a:p>
          <a:p>
            <a:pPr lvl="1"/>
            <a:r>
              <a:rPr lang="en-CA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lvl="1"/>
            <a:r>
              <a:rPr lang="en-CA" dirty="0">
                <a:latin typeface="Courier New" pitchFamily="49" charset="0"/>
                <a:cs typeface="Courier New" pitchFamily="49" charset="0"/>
              </a:rPr>
              <a:t>virtual</a:t>
            </a:r>
          </a:p>
          <a:p>
            <a:pPr lvl="1"/>
            <a:r>
              <a:rPr lang="en-CA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bstract</a:t>
            </a:r>
          </a:p>
          <a:p>
            <a:r>
              <a:rPr lang="en-CA" sz="2800" dirty="0" smtClean="0">
                <a:solidFill>
                  <a:srgbClr val="0070C0"/>
                </a:solidFill>
              </a:rPr>
              <a:t>Let’s analyze code example from the </a:t>
            </a:r>
            <a:r>
              <a:rPr lang="en-CA" sz="2800" dirty="0" smtClean="0">
                <a:solidFill>
                  <a:srgbClr val="0070C0"/>
                </a:solidFill>
              </a:rPr>
              <a:t>textbook: Product Maintenance from Chapter 14</a:t>
            </a:r>
            <a:endParaRPr lang="en-CA" sz="2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43702" y="1052736"/>
          <a:ext cx="8400298" cy="447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Document" r:id="rId3" imgW="7301323" imgH="3886912" progId="Word.Document.12">
                  <p:embed/>
                </p:oleObj>
              </mc:Choice>
              <mc:Fallback>
                <p:oleObj name="Document" r:id="rId3" imgW="7301323" imgH="3886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702" y="1052736"/>
                        <a:ext cx="8400298" cy="447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651004" cy="555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Document" r:id="rId3" imgW="7301323" imgH="5298370" progId="Word.Document.12">
                  <p:embed/>
                </p:oleObj>
              </mc:Choice>
              <mc:Fallback>
                <p:oleObj name="Document" r:id="rId3" imgW="7301323" imgH="5298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51004" cy="555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67025" y="980728"/>
          <a:ext cx="8476975" cy="447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Document" r:id="rId3" imgW="7301323" imgH="3851265" progId="Word.Document.12">
                  <p:embed/>
                </p:oleObj>
              </mc:Choice>
              <mc:Fallback>
                <p:oleObj name="Document" r:id="rId3" imgW="7301323" imgH="3851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025" y="980728"/>
                        <a:ext cx="8476975" cy="447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Callout 1"/>
          <p:cNvSpPr/>
          <p:nvPr/>
        </p:nvSpPr>
        <p:spPr>
          <a:xfrm>
            <a:off x="4525484" y="2564904"/>
            <a:ext cx="3816424" cy="1008112"/>
          </a:xfrm>
          <a:prstGeom prst="wedgeEllipseCallout">
            <a:avLst>
              <a:gd name="adj1" fmla="val -95426"/>
              <a:gd name="adj2" fmla="val 10766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allow overriding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7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99592" y="980728"/>
          <a:ext cx="8240708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3" imgW="7301323" imgH="3764489" progId="Word.Document.12">
                  <p:embed/>
                </p:oleObj>
              </mc:Choice>
              <mc:Fallback>
                <p:oleObj name="Document" r:id="rId3" imgW="7301323" imgH="376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980728"/>
                        <a:ext cx="8240708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4525484" y="2096852"/>
            <a:ext cx="3816424" cy="1008112"/>
          </a:xfrm>
          <a:prstGeom prst="wedgeEllipseCallout">
            <a:avLst>
              <a:gd name="adj1" fmla="val -63585"/>
              <a:gd name="adj2" fmla="val -7970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inherits from Product</a:t>
            </a:r>
            <a:endParaRPr lang="en-CA" dirty="0"/>
          </a:p>
        </p:txBody>
      </p:sp>
      <p:sp>
        <p:nvSpPr>
          <p:cNvPr id="8" name="Oval Callout 7"/>
          <p:cNvSpPr/>
          <p:nvPr/>
        </p:nvSpPr>
        <p:spPr>
          <a:xfrm>
            <a:off x="5148064" y="4725144"/>
            <a:ext cx="3816424" cy="1008112"/>
          </a:xfrm>
          <a:prstGeom prst="wedgeEllipseCallout">
            <a:avLst>
              <a:gd name="adj1" fmla="val -15665"/>
              <a:gd name="adj2" fmla="val -1417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Passes values to base class constructor</a:t>
            </a:r>
            <a:endParaRPr lang="en-CA" dirty="0"/>
          </a:p>
        </p:txBody>
      </p:sp>
      <p:sp>
        <p:nvSpPr>
          <p:cNvPr id="9" name="Oval Callout 8"/>
          <p:cNvSpPr/>
          <p:nvPr/>
        </p:nvSpPr>
        <p:spPr>
          <a:xfrm>
            <a:off x="875941" y="5445274"/>
            <a:ext cx="3816424" cy="1008112"/>
          </a:xfrm>
          <a:prstGeom prst="wedgeEllipseCallout">
            <a:avLst>
              <a:gd name="adj1" fmla="val -9507"/>
              <a:gd name="adj2" fmla="val -13915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of the derived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4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066800"/>
          <a:ext cx="7301323" cy="449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Document" r:id="rId3" imgW="7301323" imgH="4499744" progId="Word.Document.12">
                  <p:embed/>
                </p:oleObj>
              </mc:Choice>
              <mc:Fallback>
                <p:oleObj name="Document" r:id="rId3" imgW="7301323" imgH="4499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499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8032646" cy="540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Document" r:id="rId3" imgW="7301323" imgH="4915980" progId="Word.Document.12">
                  <p:embed/>
                </p:oleObj>
              </mc:Choice>
              <mc:Fallback>
                <p:oleObj name="Document" r:id="rId3" imgW="7301323" imgH="4915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8032646" cy="540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4860032" y="2204864"/>
            <a:ext cx="3816424" cy="1008112"/>
          </a:xfrm>
          <a:prstGeom prst="wedgeEllipseCallout">
            <a:avLst>
              <a:gd name="adj1" fmla="val -90697"/>
              <a:gd name="adj2" fmla="val 14347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Overrides method from the base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26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49536" y="692696"/>
          <a:ext cx="8520054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Document" r:id="rId3" imgW="7301323" imgH="3764489" progId="Word.Document.12">
                  <p:embed/>
                </p:oleObj>
              </mc:Choice>
              <mc:Fallback>
                <p:oleObj name="Document" r:id="rId3" imgW="7301323" imgH="376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536" y="692696"/>
                        <a:ext cx="8520054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4788024" y="1628800"/>
            <a:ext cx="3816424" cy="1008112"/>
          </a:xfrm>
          <a:prstGeom prst="wedgeEllipseCallout">
            <a:avLst>
              <a:gd name="adj1" fmla="val -87860"/>
              <a:gd name="adj2" fmla="val -7015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class derived from Product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73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Jolanta Warpechowska-Gruca - 2016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399" y="685800"/>
          <a:ext cx="8139611" cy="547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Document" r:id="rId3" imgW="7301323" imgH="4915980" progId="Word.Document.12">
                  <p:embed/>
                </p:oleObj>
              </mc:Choice>
              <mc:Fallback>
                <p:oleObj name="Document" r:id="rId3" imgW="7301323" imgH="4915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8139611" cy="547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Hierarchy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- 2014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67B230D1-2A77-437C-A79C-AB61F655BF35}" type="slidenum">
              <a:rPr lang="en-CA" smtClean="0"/>
              <a:pPr/>
              <a:t>53</a:t>
            </a:fld>
            <a:endParaRPr lang="en-C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5" y="1916832"/>
            <a:ext cx="752599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code the classes from the previous slide</a:t>
            </a:r>
          </a:p>
          <a:p>
            <a:r>
              <a:rPr lang="en-US" dirty="0" smtClean="0"/>
              <a:t>For simplicity, let’s  make it a console application; in the main just create one object of each kind, calculate area and display it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48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code executes differently, depending on the actual object’s type</a:t>
            </a:r>
          </a:p>
          <a:p>
            <a:r>
              <a:rPr lang="en-US" dirty="0" smtClean="0"/>
              <a:t>In our programming exercise, make an array or list of references type Shape</a:t>
            </a:r>
          </a:p>
          <a:p>
            <a:r>
              <a:rPr lang="en-US" dirty="0" smtClean="0"/>
              <a:t>Add objects of types Circle, Triangle and Rectangle to the array (or list) </a:t>
            </a:r>
          </a:p>
          <a:p>
            <a:r>
              <a:rPr lang="en-US" dirty="0" smtClean="0"/>
              <a:t>Run a for loop that calculates area of each object and displays the results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98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1156990"/>
          </a:xfrm>
        </p:spPr>
        <p:txBody>
          <a:bodyPr>
            <a:normAutofit/>
          </a:bodyPr>
          <a:lstStyle/>
          <a:p>
            <a:r>
              <a:rPr lang="en-US" dirty="0" smtClean="0"/>
              <a:t>Abstract Method and Abstract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5177" y="1745432"/>
            <a:ext cx="7931224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abstract method </a:t>
            </a:r>
            <a:r>
              <a:rPr lang="en-US" dirty="0" smtClean="0"/>
              <a:t>is a method without body</a:t>
            </a:r>
          </a:p>
          <a:p>
            <a:pPr lvl="1"/>
            <a:r>
              <a:rPr lang="en-US" dirty="0" smtClean="0"/>
              <a:t>Must use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 smtClean="0"/>
              <a:t> in the header</a:t>
            </a:r>
          </a:p>
          <a:p>
            <a:pPr lvl="1"/>
            <a:r>
              <a:rPr lang="en-US" dirty="0" smtClean="0"/>
              <a:t>For example:</a:t>
            </a:r>
          </a:p>
          <a:p>
            <a:pPr marL="59436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Public properties can be abstract, too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abstract class </a:t>
            </a:r>
            <a:r>
              <a:rPr lang="en-US" dirty="0" smtClean="0"/>
              <a:t>is  a class that has at least one abstract method or property</a:t>
            </a:r>
          </a:p>
          <a:p>
            <a:pPr lvl="1"/>
            <a:r>
              <a:rPr lang="en-US" dirty="0" smtClean="0"/>
              <a:t>Also use </a:t>
            </a:r>
            <a:r>
              <a:rPr lang="en-US" dirty="0"/>
              <a:t>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/>
              <a:t> in the header</a:t>
            </a:r>
          </a:p>
          <a:p>
            <a:pPr lvl="1"/>
            <a:r>
              <a:rPr lang="en-US" dirty="0"/>
              <a:t>For example:</a:t>
            </a:r>
          </a:p>
          <a:p>
            <a:pPr marL="59436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Shape</a:t>
            </a:r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//…</a:t>
            </a:r>
          </a:p>
          <a:p>
            <a:pPr marL="59436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307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Abstract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280920" cy="4968552"/>
          </a:xfrm>
        </p:spPr>
        <p:txBody>
          <a:bodyPr/>
          <a:lstStyle/>
          <a:p>
            <a:r>
              <a:rPr lang="en-US" dirty="0" smtClean="0"/>
              <a:t>An abstract class cannot be instantiated (it’s definition is not complete)</a:t>
            </a:r>
          </a:p>
          <a:p>
            <a:r>
              <a:rPr lang="en-US" dirty="0" smtClean="0"/>
              <a:t>It can only be used as a base for inheritance</a:t>
            </a:r>
          </a:p>
          <a:p>
            <a:r>
              <a:rPr lang="en-US" dirty="0" smtClean="0"/>
              <a:t>Allows avoiding “artificial” definitions of concepts that do not have a clear meaning</a:t>
            </a:r>
          </a:p>
          <a:p>
            <a:pPr lvl="1"/>
            <a:r>
              <a:rPr lang="en-US" dirty="0" smtClean="0"/>
              <a:t>For example: What is area of a Shape2D? We do not know until we know what kind of shape it is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5131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it for today</a:t>
            </a:r>
          </a:p>
          <a:p>
            <a:endParaRPr lang="en-US" dirty="0"/>
          </a:p>
          <a:p>
            <a:r>
              <a:rPr lang="en-US" dirty="0" smtClean="0"/>
              <a:t>Reminder: Lab 2 is due at 8 a.m. on the first day of the second part of the course (in about a week)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B230D1-2A77-437C-A79C-AB61F655BF35}" type="slidenum">
              <a:rPr lang="en-CA" smtClean="0"/>
              <a:t>58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CA" smtClean="0"/>
              <a:t>Jolanta Warpechowska-Gruca - 2016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4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085850"/>
          <a:ext cx="72707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Document" r:id="rId3" imgW="7301323" imgH="3733164" progId="Word.Document.12">
                  <p:embed/>
                </p:oleObj>
              </mc:Choice>
              <mc:Fallback>
                <p:oleObj name="Document" r:id="rId3" imgW="7301323" imgH="37331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85850"/>
                        <a:ext cx="7270750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4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18155"/>
          <a:ext cx="7301323" cy="330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Document" r:id="rId3" imgW="7301323" imgH="3301445" progId="Word.Document.12">
                  <p:embed/>
                </p:oleObj>
              </mc:Choice>
              <mc:Fallback>
                <p:oleObj name="Document" r:id="rId3" imgW="7301323" imgH="3301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8155"/>
                        <a:ext cx="7301323" cy="330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4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indexer that uses an integer as an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90600" y="1121798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1798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7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read-only indexer that uses a string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an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1488538"/>
          <a:ext cx="7301323" cy="361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Document" r:id="rId3" imgW="7301323" imgH="3616862" progId="Word.Document.12">
                  <p:embed/>
                </p:oleObj>
              </mc:Choice>
              <mc:Fallback>
                <p:oleObj name="Document" r:id="rId3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88538"/>
                        <a:ext cx="7301323" cy="361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9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1928</TotalTime>
  <Words>1652</Words>
  <Application>Microsoft Office PowerPoint</Application>
  <PresentationFormat>On-screen Show (4:3)</PresentationFormat>
  <Paragraphs>293</Paragraphs>
  <Slides>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 Narrow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Document</vt:lpstr>
      <vt:lpstr>Visio</vt:lpstr>
      <vt:lpstr>CPRG 200</vt:lpstr>
      <vt:lpstr>Day 5 Agenda</vt:lpstr>
      <vt:lpstr>The code for a simple ProductList class</vt:lpstr>
      <vt:lpstr>The code for a simple ProductList class (cont.)</vt:lpstr>
      <vt:lpstr>The ProductList class</vt:lpstr>
      <vt:lpstr>The ProductList class (cont.)</vt:lpstr>
      <vt:lpstr>The ProductList class (cont.)</vt:lpstr>
      <vt:lpstr>An indexer that uses an integer as an index</vt:lpstr>
      <vt:lpstr>A read-only indexer that uses a string  as an index</vt:lpstr>
      <vt:lpstr>Code that uses these indexers</vt:lpstr>
      <vt:lpstr>An indexer that checks the range  and throws an argument exception</vt:lpstr>
      <vt:lpstr>An indexer that validates data  and throws an argument exception</vt:lpstr>
      <vt:lpstr>Three argument exceptions</vt:lpstr>
      <vt:lpstr>Code Demo</vt:lpstr>
      <vt:lpstr>Delegates</vt:lpstr>
      <vt:lpstr>Code in a form that uses the delegate</vt:lpstr>
      <vt:lpstr>Code in a form that uses the delegate (cont.)</vt:lpstr>
      <vt:lpstr>The syntax for declaring an event</vt:lpstr>
      <vt:lpstr>Code in a form that wires the event handler and handles the event</vt:lpstr>
      <vt:lpstr>How to create a delegate  using an anonymous method</vt:lpstr>
      <vt:lpstr>How wire an event using an anonymous method</vt:lpstr>
      <vt:lpstr>Back to the Code Demo</vt:lpstr>
      <vt:lpstr>Part of a ProductList class  that overloads the + operator</vt:lpstr>
      <vt:lpstr>Code that uses the + operator  of the ProductList class</vt:lpstr>
      <vt:lpstr>The syntax for overloading unary operators</vt:lpstr>
      <vt:lpstr>The Equals method of the Object class</vt:lpstr>
      <vt:lpstr>Code that uses an expression-bodied operator</vt:lpstr>
      <vt:lpstr>Code that overloads the == operator  for a Product class</vt:lpstr>
      <vt:lpstr>Code that overloads the == operator  for a Product class (cont.)</vt:lpstr>
      <vt:lpstr>Code that uses the == operator  of the Product class</vt:lpstr>
      <vt:lpstr>Once more Code Demo</vt:lpstr>
      <vt:lpstr>Introduction to Inheritance</vt:lpstr>
      <vt:lpstr>Examples of Inheritance</vt:lpstr>
      <vt:lpstr>PowerPoint Presentation</vt:lpstr>
      <vt:lpstr>How Inheritance Works</vt:lpstr>
      <vt:lpstr>UML Notation</vt:lpstr>
      <vt:lpstr>Base Class and Derived Classes</vt:lpstr>
      <vt:lpstr>Single Inheritance</vt:lpstr>
      <vt:lpstr>Inheritance Syntax</vt:lpstr>
      <vt:lpstr>Adding More Members</vt:lpstr>
      <vt:lpstr>Constructor in the Derived Class</vt:lpstr>
      <vt:lpstr>Protected Members</vt:lpstr>
      <vt:lpstr>Private vs. Protected vs. Public</vt:lpstr>
      <vt:lpstr>Overriding Methods</vt:lpstr>
      <vt:lpstr>Syntax for Overriding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Inheritance Hierarchy</vt:lpstr>
      <vt:lpstr>Programming Exercise</vt:lpstr>
      <vt:lpstr>Polymorphism</vt:lpstr>
      <vt:lpstr>Abstract Method and Abstract Class</vt:lpstr>
      <vt:lpstr>Using Abstract Class</vt:lpstr>
      <vt:lpstr>This Is It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CMPP248: VB.NET</dc:title>
  <dc:creator>Jola</dc:creator>
  <cp:lastModifiedBy>Jolanta Warpechowska-Gruca</cp:lastModifiedBy>
  <cp:revision>59</cp:revision>
  <cp:lastPrinted>2016-06-02T16:50:09Z</cp:lastPrinted>
  <dcterms:created xsi:type="dcterms:W3CDTF">2013-11-24T21:00:22Z</dcterms:created>
  <dcterms:modified xsi:type="dcterms:W3CDTF">2016-06-02T17:33:49Z</dcterms:modified>
</cp:coreProperties>
</file>