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60" r:id="rId4"/>
    <p:sldId id="261" r:id="rId5"/>
    <p:sldId id="357" r:id="rId6"/>
    <p:sldId id="263" r:id="rId7"/>
    <p:sldId id="264" r:id="rId8"/>
    <p:sldId id="312" r:id="rId9"/>
    <p:sldId id="266" r:id="rId10"/>
    <p:sldId id="267" r:id="rId11"/>
    <p:sldId id="360" r:id="rId12"/>
    <p:sldId id="361" r:id="rId13"/>
    <p:sldId id="362" r:id="rId14"/>
    <p:sldId id="271" r:id="rId15"/>
    <p:sldId id="408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469" r:id="rId26"/>
    <p:sldId id="470" r:id="rId27"/>
    <p:sldId id="471" r:id="rId28"/>
    <p:sldId id="472" r:id="rId29"/>
    <p:sldId id="473" r:id="rId30"/>
    <p:sldId id="285" r:id="rId31"/>
    <p:sldId id="287" r:id="rId32"/>
    <p:sldId id="288" r:id="rId33"/>
    <p:sldId id="289" r:id="rId34"/>
    <p:sldId id="307" r:id="rId35"/>
    <p:sldId id="295" r:id="rId36"/>
    <p:sldId id="291" r:id="rId37"/>
    <p:sldId id="298" r:id="rId38"/>
    <p:sldId id="297" r:id="rId39"/>
    <p:sldId id="292" r:id="rId40"/>
    <p:sldId id="294" r:id="rId41"/>
    <p:sldId id="308" r:id="rId42"/>
    <p:sldId id="309" r:id="rId43"/>
    <p:sldId id="310" r:id="rId44"/>
    <p:sldId id="311" r:id="rId45"/>
    <p:sldId id="468" r:id="rId46"/>
    <p:sldId id="474" r:id="rId47"/>
    <p:sldId id="475" r:id="rId48"/>
    <p:sldId id="476" r:id="rId49"/>
    <p:sldId id="477" r:id="rId50"/>
    <p:sldId id="478" r:id="rId51"/>
    <p:sldId id="303" r:id="rId52"/>
    <p:sldId id="480" r:id="rId53"/>
    <p:sldId id="304" r:id="rId54"/>
    <p:sldId id="305" r:id="rId55"/>
    <p:sldId id="479" r:id="rId56"/>
    <p:sldId id="259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50000" autoAdjust="0"/>
  </p:normalViewPr>
  <p:slideViewPr>
    <p:cSldViewPr>
      <p:cViewPr>
        <p:scale>
          <a:sx n="75" d="100"/>
          <a:sy n="75" d="100"/>
        </p:scale>
        <p:origin x="-2580" y="-864"/>
      </p:cViewPr>
      <p:guideLst>
        <p:guide orient="horz" pos="2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B381-4EC5-4046-B077-CD1E754A1E6E}" type="datetimeFigureOut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F5FC-AEAF-413C-A098-413034790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3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AB861-C5D6-4DAC-8F57-04BD4A93ACD9}" type="datetimeFigureOut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C30B-3ABC-4CCD-A155-CB880339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5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问题解决突破点1：数据不均匀，I帧过大，！</a:t>
            </a:r>
            <a:endParaRPr kumimoji="0" lang="zh-CN" altLang="en-US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问题解决突破点2：网络发送调度算法效率低！</a:t>
            </a:r>
            <a:endParaRPr lang="zh-CN" kern="100" dirty="0">
              <a:effectLst/>
              <a:latin typeface="Calibri"/>
              <a:ea typeface="宋体"/>
              <a:cs typeface="Times New Roman" panose="02020503050405090304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：网络传输协议有缺陷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4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：网络传输没有数据错误控制措施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5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：编码数据压缩不充分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6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：发送缓冲区不能适应数据量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7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：网络发送不均匀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8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：信道利用效率低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题解决突破点1：数据不均匀。包括，采集数据过大，压缩不充分，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I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帧过大等。</a:t>
            </a:r>
            <a:endParaRPr kumimoji="0" lang="zh-CN" altLang="en-US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问题解决突破点2：网络发送效率低，包括信道利用率低，传输控制较差，传输数据丢失、乱序、错误，发送不均匀等。</a:t>
            </a:r>
            <a:endParaRPr kumimoji="0" lang="zh-CN" altLang="en-US" b="1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+mn-ea"/>
              </a:rPr>
              <a:t>：信息没有采集到。包括遮挡、视场角，遮挡、物体大小等。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6C30B-3ABC-4CCD-A155-CB880339E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6C30B-3ABC-4CCD-A155-CB880339E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6C30B-3ABC-4CCD-A155-CB880339E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6C30B-3ABC-4CCD-A155-CB880339E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6C30B-3ABC-4CCD-A155-CB880339E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C30B-3ABC-4CCD-A155-CB880339E86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AB7D-C056-4C87-B106-1DEBA6E73774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AE07-251F-484D-A86F-D16BCAE7129E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6F61-06CE-4EB3-87B7-F2D8DDA42D1D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9BE6-3D66-44B5-B3A4-74BCAD087B5F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4500-DC59-41DE-8BEE-13F8EA655DA3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00-92FD-488B-8DA8-C421D937EE3D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5B0D-CC6A-4650-8FF4-11F58BAFFBBA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07F7-06DA-49B1-A31F-4BAC21AE3486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3F56-1B31-4716-A176-626E09168A12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3194-C8CB-4E0C-9544-514D5EE6A62D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D10D-5E62-4D4D-9215-8C34F51B018B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8F0E-138B-4F69-BC94-43A5DBC24E1A}" type="datetime1">
              <a:rPr lang="zh-CN" altLang="en-US" smtClean="0"/>
              <a:t>2019-5-20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40171"/>
            <a:ext cx="9144000" cy="239966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答辩人姓名：陈明珠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答辩人所在单位：浙江大华技术股份有限公司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浙江省创新方法推广应用与服务基地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0" y="1455437"/>
            <a:ext cx="914400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提高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  <a:sym typeface="+mn-ea"/>
              </a:rPr>
              <a:t>安防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监控系统监控信息的完整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  <a:sym typeface="+mn-ea"/>
              </a:rPr>
              <a:t>清晰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193802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系统功能分析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系统组件列表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本系统的功能是：安防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监控</a:t>
            </a:r>
            <a:endParaRPr kumimoji="0" lang="en-US" altLang="zh-CN" sz="2000" b="1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本系统的作用对象是：监控场景</a:t>
            </a: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7835"/>
              </p:ext>
            </p:extLst>
          </p:nvPr>
        </p:nvGraphicFramePr>
        <p:xfrm>
          <a:off x="198359" y="2795252"/>
          <a:ext cx="8747281" cy="39604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456"/>
                <a:gridCol w="1749456"/>
                <a:gridCol w="5248369"/>
              </a:tblGrid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超系统组件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组件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子组件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/>
                </a:tc>
              </a:tr>
              <a:tr h="440049">
                <a:tc rowSpan="7"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网络环境</a:t>
                      </a: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景物场景</a:t>
                      </a: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电脑（接收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模块部署）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手机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（接收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模块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部署</a:t>
                      </a: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）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图像采集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镜头</a:t>
                      </a: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、图像</a:t>
                      </a: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传感器</a:t>
                      </a:r>
                      <a:r>
                        <a:rPr lang="en-US" altLang="zh-CN" sz="20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Sensor</a:t>
                      </a: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、</a:t>
                      </a: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图像处理器</a:t>
                      </a:r>
                      <a:r>
                        <a:rPr lang="en-US" altLang="zh-CN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ISP</a:t>
                      </a: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视频编码器、视频编码算法、编码控制模块</a:t>
                      </a: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图像发送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发送控制模块</a:t>
                      </a: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、发送</a:t>
                      </a: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协议栈、数据发送驱动</a:t>
                      </a: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图像接收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Web </a:t>
                      </a: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控件 数据接收模块</a:t>
                      </a: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图像解码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解码器 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存储模块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数据存储模块 硬盘等存储介质</a:t>
                      </a:r>
                    </a:p>
                  </a:txBody>
                  <a:tcPr anchor="ctr"/>
                </a:tc>
              </a:tr>
              <a:tr h="4400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</a:tr>
              <a:tr h="44004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4749108" cy="101473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系统功能分析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系统功能模型图</a:t>
            </a: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 bwMode="auto">
          <a:xfrm flipH="1">
            <a:off x="6503035" y="4470400"/>
            <a:ext cx="576580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47786" y="179736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数据波动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4744085" y="4476750"/>
            <a:ext cx="575945" cy="0"/>
          </a:xfrm>
          <a:prstGeom prst="straightConnector1">
            <a:avLst/>
          </a:prstGeom>
          <a:ln w="63500" cmpd="dbl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52"/>
          <p:cNvSpPr>
            <a:spLocks noChangeArrowheads="1"/>
          </p:cNvSpPr>
          <p:nvPr/>
        </p:nvSpPr>
        <p:spPr bwMode="auto">
          <a:xfrm>
            <a:off x="170825" y="2503789"/>
            <a:ext cx="1260000" cy="360000"/>
          </a:xfrm>
          <a:prstGeom prst="flowChartTerminator">
            <a:avLst/>
          </a:prstGeom>
          <a:noFill/>
          <a:ln w="76200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监控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78880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镜头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5233680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微软雅黑"/>
                <a:sym typeface="+mn-ea"/>
              </a:rPr>
              <a:t>图像处理器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351092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图像传感器</a:t>
            </a: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707327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编码器</a:t>
            </a:r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7073275" y="335722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编码算法</a:t>
            </a: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7073275" y="426083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编码控制</a:t>
            </a: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5293370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发送控制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3510925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发送协议</a:t>
            </a: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1795790" y="429131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发送驱动</a:t>
            </a: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184160" y="520253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模块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201940" y="601978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解码显示</a:t>
            </a:r>
          </a:p>
        </p:txBody>
      </p:sp>
      <p:sp>
        <p:nvSpPr>
          <p:cNvPr id="27" name="AutoShape 54"/>
          <p:cNvSpPr>
            <a:spLocks noChangeArrowheads="1"/>
          </p:cNvSpPr>
          <p:nvPr/>
        </p:nvSpPr>
        <p:spPr bwMode="auto">
          <a:xfrm>
            <a:off x="147965" y="4290683"/>
            <a:ext cx="1260000" cy="360000"/>
          </a:xfrm>
          <a:prstGeom prst="hexagon">
            <a:avLst>
              <a:gd name="adj" fmla="val 45005"/>
              <a:gd name="vf" fmla="val 115470"/>
            </a:avLst>
          </a:prstGeom>
          <a:noFill/>
          <a:ln w="76200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网络环境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048635" y="268414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8" idx="1"/>
          </p:cNvCxnSpPr>
          <p:nvPr/>
        </p:nvCxnSpPr>
        <p:spPr bwMode="auto">
          <a:xfrm>
            <a:off x="4770755" y="2684145"/>
            <a:ext cx="46291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4" idx="0"/>
          </p:cNvCxnSpPr>
          <p:nvPr/>
        </p:nvCxnSpPr>
        <p:spPr bwMode="auto">
          <a:xfrm>
            <a:off x="7703185" y="2863850"/>
            <a:ext cx="0" cy="4933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15" idx="0"/>
          </p:cNvCxnSpPr>
          <p:nvPr/>
        </p:nvCxnSpPr>
        <p:spPr bwMode="auto">
          <a:xfrm>
            <a:off x="7703185" y="3717290"/>
            <a:ext cx="0" cy="5435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1"/>
            <a:endCxn id="24" idx="3"/>
          </p:cNvCxnSpPr>
          <p:nvPr/>
        </p:nvCxnSpPr>
        <p:spPr bwMode="auto">
          <a:xfrm flipH="1">
            <a:off x="3055620" y="4471035"/>
            <a:ext cx="455295" cy="6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5" idx="0"/>
          </p:cNvCxnSpPr>
          <p:nvPr/>
        </p:nvCxnSpPr>
        <p:spPr bwMode="auto">
          <a:xfrm flipH="1">
            <a:off x="814070" y="4653280"/>
            <a:ext cx="13335" cy="549275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6"/>
          <p:cNvSpPr txBox="1"/>
          <p:nvPr/>
        </p:nvSpPr>
        <p:spPr>
          <a:xfrm>
            <a:off x="4674881" y="487330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缓冲过大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6356350" y="4813935"/>
            <a:ext cx="1116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编码不均匀</a:t>
            </a:r>
          </a:p>
        </p:txBody>
      </p:sp>
      <p:sp>
        <p:nvSpPr>
          <p:cNvPr id="46" name="TextBox 96"/>
          <p:cNvSpPr txBox="1"/>
          <p:nvPr/>
        </p:nvSpPr>
        <p:spPr>
          <a:xfrm>
            <a:off x="1248421" y="3470585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</a:t>
            </a:r>
          </a:p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丢包</a:t>
            </a:r>
          </a:p>
        </p:txBody>
      </p:sp>
      <p:sp>
        <p:nvSpPr>
          <p:cNvPr id="47" name="TextBox 96"/>
          <p:cNvSpPr txBox="1"/>
          <p:nvPr/>
        </p:nvSpPr>
        <p:spPr>
          <a:xfrm>
            <a:off x="1271270" y="4675505"/>
            <a:ext cx="1258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数据乱序、错误</a:t>
            </a:r>
          </a:p>
        </p:txBody>
      </p:sp>
      <p:cxnSp>
        <p:nvCxnSpPr>
          <p:cNvPr id="50" name="直接箭头连接符 49"/>
          <p:cNvCxnSpPr>
            <a:stCxn id="25" idx="2"/>
            <a:endCxn id="26" idx="0"/>
          </p:cNvCxnSpPr>
          <p:nvPr/>
        </p:nvCxnSpPr>
        <p:spPr bwMode="auto">
          <a:xfrm>
            <a:off x="814070" y="5562600"/>
            <a:ext cx="17780" cy="45720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96"/>
          <p:cNvSpPr txBox="1"/>
          <p:nvPr/>
        </p:nvSpPr>
        <p:spPr>
          <a:xfrm>
            <a:off x="1247775" y="5520690"/>
            <a:ext cx="1029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数据不完整</a:t>
            </a:r>
          </a:p>
        </p:txBody>
      </p:sp>
      <p:cxnSp>
        <p:nvCxnSpPr>
          <p:cNvPr id="20" name="直接箭头连接符 19"/>
          <p:cNvCxnSpPr>
            <a:endCxn id="27" idx="0"/>
          </p:cNvCxnSpPr>
          <p:nvPr/>
        </p:nvCxnSpPr>
        <p:spPr bwMode="auto">
          <a:xfrm flipH="1" flipV="1">
            <a:off x="1407795" y="4471035"/>
            <a:ext cx="356235" cy="571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1407795" y="2684145"/>
            <a:ext cx="443230" cy="1079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3" idx="1"/>
          </p:cNvCxnSpPr>
          <p:nvPr/>
        </p:nvCxnSpPr>
        <p:spPr bwMode="auto">
          <a:xfrm>
            <a:off x="6493510" y="2684145"/>
            <a:ext cx="579755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6"/>
          <p:cNvSpPr txBox="1"/>
          <p:nvPr/>
        </p:nvSpPr>
        <p:spPr>
          <a:xfrm>
            <a:off x="6356350" y="1797050"/>
            <a:ext cx="1094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数据采集过大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72220" y="293684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吸收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6077" y="29571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感应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74881" y="296785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采样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65235" y="293092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压缩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08033" y="2900033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运行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69046" y="37890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控制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3413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394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805" y="37890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7672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1025" y="55800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70898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系统功能分析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3.1.3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系统功能分析结论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、监控场景视场角等原因导致数据采集模块采集不完整。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、场景、光线等变化导致数据采集的波动。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、采集、编码模块编码数据过大或波动导致发送模块负载不均匀。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、发送控制模块发送缓冲区过大，会导致视频延时过长。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、网络环境导致发送驱动数据丢包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、网络环境导致接收模块数据乱序、错误。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6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、接收模块数据不完整导致解码显示模块卡顿、花屏。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06760" cy="101473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系统因果分析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3.2.1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系统因果分析图</a:t>
            </a: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8" name="直接箭头连接符 7"/>
          <p:cNvCxnSpPr>
            <a:stCxn id="13" idx="0"/>
          </p:cNvCxnSpPr>
          <p:nvPr/>
        </p:nvCxnSpPr>
        <p:spPr bwMode="auto">
          <a:xfrm flipV="1">
            <a:off x="3227070" y="2708910"/>
            <a:ext cx="1704975" cy="2863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4175125" y="1669415"/>
            <a:ext cx="1902460" cy="36004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+mn-ea"/>
              </a:rPr>
              <a:t>监控数据不完整</a:t>
            </a:r>
            <a:endParaRPr lang="zh-CN" altLang="en-US" sz="20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251460" y="2487930"/>
            <a:ext cx="224599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终端（电脑、手机）性能</a:t>
            </a: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7240270" y="3902710"/>
            <a:ext cx="759460" cy="2533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网络不稳定</a:t>
            </a: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3875405" y="2994660"/>
            <a:ext cx="1059180" cy="264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数据量过大</a:t>
            </a: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50495" y="2994660"/>
            <a:ext cx="100520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终端处理能力差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1910715" y="2995295"/>
            <a:ext cx="68897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解码较差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0" y="3442335"/>
            <a:ext cx="811530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1000" b="1" dirty="0">
                <a:latin typeface="楷体" pitchFamily="49" charset="-122"/>
                <a:ea typeface="楷体" pitchFamily="49" charset="-122"/>
              </a:rPr>
              <a:t>CPU</a:t>
            </a:r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、内存</a:t>
            </a: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871855" y="3442335"/>
            <a:ext cx="70040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分辨率低</a:t>
            </a: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1715135" y="3442335"/>
            <a:ext cx="68897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算法差</a:t>
            </a: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2497455" y="3442335"/>
            <a:ext cx="688975" cy="19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数据过大</a:t>
            </a: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3665220" y="5122545"/>
            <a:ext cx="759460" cy="19431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编码算法</a:t>
            </a: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7419975" y="3046095"/>
            <a:ext cx="759460" cy="2330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数据包乱序</a:t>
            </a:r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4175125" y="3708400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数据波动</a:t>
            </a: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3186430" y="3707765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编码数据大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5139690" y="2995295"/>
            <a:ext cx="808355" cy="264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传输带宽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5745480" y="4464050"/>
            <a:ext cx="912495" cy="19431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发送调度不及时</a:t>
            </a: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4784725" y="4415155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1000" b="1" dirty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帧过大</a:t>
            </a:r>
          </a:p>
        </p:txBody>
      </p: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6000750" y="3708400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发送不均匀</a:t>
            </a: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5109210" y="3707765"/>
            <a:ext cx="759460" cy="19431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系统时钟精度</a:t>
            </a: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6658610" y="4658360"/>
            <a:ext cx="759460" cy="19431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发送缓冲小</a:t>
            </a:r>
          </a:p>
        </p:txBody>
      </p:sp>
      <p:cxnSp>
        <p:nvCxnSpPr>
          <p:cNvPr id="41" name="直接箭头连接符 40"/>
          <p:cNvCxnSpPr>
            <a:stCxn id="21" idx="0"/>
            <a:endCxn id="7" idx="2"/>
          </p:cNvCxnSpPr>
          <p:nvPr/>
        </p:nvCxnSpPr>
        <p:spPr bwMode="auto">
          <a:xfrm flipV="1">
            <a:off x="653415" y="2681605"/>
            <a:ext cx="721360" cy="3130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0"/>
          </p:cNvCxnSpPr>
          <p:nvPr/>
        </p:nvCxnSpPr>
        <p:spPr bwMode="auto">
          <a:xfrm flipV="1">
            <a:off x="1374775" y="2044700"/>
            <a:ext cx="3703955" cy="4432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2"/>
            <a:endCxn id="22" idx="0"/>
          </p:cNvCxnSpPr>
          <p:nvPr/>
        </p:nvCxnSpPr>
        <p:spPr bwMode="auto">
          <a:xfrm>
            <a:off x="1374775" y="2681605"/>
            <a:ext cx="880745" cy="31369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4" idx="0"/>
            <a:endCxn id="2" idx="2"/>
          </p:cNvCxnSpPr>
          <p:nvPr/>
        </p:nvCxnSpPr>
        <p:spPr bwMode="auto">
          <a:xfrm flipH="1" flipV="1">
            <a:off x="5109210" y="2029460"/>
            <a:ext cx="2604770" cy="4191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1" idx="0"/>
            <a:endCxn id="69" idx="2"/>
          </p:cNvCxnSpPr>
          <p:nvPr/>
        </p:nvCxnSpPr>
        <p:spPr bwMode="auto">
          <a:xfrm flipV="1">
            <a:off x="2440305" y="5046980"/>
            <a:ext cx="723265" cy="4203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2" idx="0"/>
            <a:endCxn id="68" idx="2"/>
          </p:cNvCxnSpPr>
          <p:nvPr/>
        </p:nvCxnSpPr>
        <p:spPr bwMode="auto">
          <a:xfrm flipV="1">
            <a:off x="2094865" y="4547870"/>
            <a:ext cx="78232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4828540" y="5122545"/>
            <a:ext cx="916940" cy="19431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编码数据不均匀</a:t>
            </a: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715135" y="4852670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场景复杂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4308475" y="2487930"/>
            <a:ext cx="1302385" cy="2330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数据不完整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7062470" y="2448560"/>
            <a:ext cx="1302385" cy="2330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数据错误</a:t>
            </a: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6490335" y="3027045"/>
            <a:ext cx="840105" cy="2330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数据误码</a:t>
            </a:r>
          </a:p>
        </p:txBody>
      </p:sp>
      <p:sp>
        <p:nvSpPr>
          <p:cNvPr id="66" name="Rectangle 50"/>
          <p:cNvSpPr>
            <a:spLocks noChangeArrowheads="1"/>
          </p:cNvSpPr>
          <p:nvPr/>
        </p:nvSpPr>
        <p:spPr bwMode="auto">
          <a:xfrm>
            <a:off x="8251190" y="3046095"/>
            <a:ext cx="840105" cy="2330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数据重复</a:t>
            </a:r>
          </a:p>
        </p:txBody>
      </p:sp>
      <p:cxnSp>
        <p:nvCxnSpPr>
          <p:cNvPr id="67" name="直接箭头连接符 66"/>
          <p:cNvCxnSpPr>
            <a:stCxn id="63" idx="0"/>
            <a:endCxn id="2" idx="2"/>
          </p:cNvCxnSpPr>
          <p:nvPr/>
        </p:nvCxnSpPr>
        <p:spPr bwMode="auto">
          <a:xfrm flipV="1">
            <a:off x="4959985" y="2029460"/>
            <a:ext cx="149225" cy="4584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2497455" y="4353560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数据采集过大</a:t>
            </a: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2661920" y="4852670"/>
            <a:ext cx="100330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图像处理效率低</a:t>
            </a:r>
          </a:p>
        </p:txBody>
      </p:sp>
      <p:sp>
        <p:nvSpPr>
          <p:cNvPr id="70" name="Rectangle 50"/>
          <p:cNvSpPr>
            <a:spLocks noChangeArrowheads="1"/>
          </p:cNvSpPr>
          <p:nvPr/>
        </p:nvSpPr>
        <p:spPr bwMode="auto">
          <a:xfrm>
            <a:off x="3036570" y="5467350"/>
            <a:ext cx="1059180" cy="264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图像处理器</a:t>
            </a:r>
            <a:r>
              <a:rPr lang="en-US" altLang="zh-CN" sz="1000" b="1" dirty="0">
                <a:latin typeface="楷体" pitchFamily="49" charset="-122"/>
                <a:ea typeface="楷体" pitchFamily="49" charset="-122"/>
              </a:rPr>
              <a:t>ISP</a:t>
            </a:r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性能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1910715" y="5467350"/>
            <a:ext cx="1059180" cy="264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传感器</a:t>
            </a:r>
            <a:r>
              <a:rPr lang="en-US" altLang="zh-CN" sz="1000" b="1" dirty="0">
                <a:latin typeface="楷体" pitchFamily="49" charset="-122"/>
                <a:ea typeface="楷体" pitchFamily="49" charset="-122"/>
              </a:rPr>
              <a:t>Sensor</a:t>
            </a:r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性能</a:t>
            </a:r>
          </a:p>
        </p:txBody>
      </p:sp>
      <p:cxnSp>
        <p:nvCxnSpPr>
          <p:cNvPr id="72" name="直接箭头连接符 71"/>
          <p:cNvCxnSpPr>
            <a:stCxn id="70" idx="0"/>
            <a:endCxn id="69" idx="2"/>
          </p:cNvCxnSpPr>
          <p:nvPr/>
        </p:nvCxnSpPr>
        <p:spPr bwMode="auto">
          <a:xfrm flipH="1" flipV="1">
            <a:off x="3163570" y="5046980"/>
            <a:ext cx="402590" cy="4203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9" idx="0"/>
            <a:endCxn id="68" idx="2"/>
          </p:cNvCxnSpPr>
          <p:nvPr/>
        </p:nvCxnSpPr>
        <p:spPr bwMode="auto">
          <a:xfrm flipH="1" flipV="1">
            <a:off x="2877185" y="4547870"/>
            <a:ext cx="286385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0"/>
            <a:endCxn id="33" idx="2"/>
          </p:cNvCxnSpPr>
          <p:nvPr/>
        </p:nvCxnSpPr>
        <p:spPr bwMode="auto">
          <a:xfrm flipV="1">
            <a:off x="2877185" y="3902075"/>
            <a:ext cx="688975" cy="4514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3" idx="0"/>
            <a:endCxn id="15" idx="2"/>
          </p:cNvCxnSpPr>
          <p:nvPr/>
        </p:nvCxnSpPr>
        <p:spPr bwMode="auto">
          <a:xfrm flipV="1">
            <a:off x="3566160" y="3259455"/>
            <a:ext cx="838835" cy="4483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0"/>
            <a:endCxn id="63" idx="2"/>
          </p:cNvCxnSpPr>
          <p:nvPr/>
        </p:nvCxnSpPr>
        <p:spPr bwMode="auto">
          <a:xfrm flipV="1">
            <a:off x="4404995" y="2720975"/>
            <a:ext cx="554990" cy="2736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0"/>
            <a:endCxn id="34" idx="2"/>
          </p:cNvCxnSpPr>
          <p:nvPr/>
        </p:nvCxnSpPr>
        <p:spPr bwMode="auto">
          <a:xfrm flipV="1">
            <a:off x="5488940" y="3260090"/>
            <a:ext cx="55245" cy="4476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3" idx="2"/>
            <a:endCxn id="34" idx="0"/>
          </p:cNvCxnSpPr>
          <p:nvPr/>
        </p:nvCxnSpPr>
        <p:spPr bwMode="auto">
          <a:xfrm>
            <a:off x="4959985" y="2720975"/>
            <a:ext cx="584200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7" idx="0"/>
            <a:endCxn id="34" idx="2"/>
          </p:cNvCxnSpPr>
          <p:nvPr/>
        </p:nvCxnSpPr>
        <p:spPr bwMode="auto">
          <a:xfrm flipH="1" flipV="1">
            <a:off x="5544185" y="3260090"/>
            <a:ext cx="836295" cy="4483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9" idx="0"/>
            <a:endCxn id="37" idx="2"/>
          </p:cNvCxnSpPr>
          <p:nvPr/>
        </p:nvCxnSpPr>
        <p:spPr bwMode="auto">
          <a:xfrm flipH="1" flipV="1">
            <a:off x="6380480" y="3902710"/>
            <a:ext cx="657860" cy="7556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5" idx="0"/>
            <a:endCxn id="37" idx="2"/>
          </p:cNvCxnSpPr>
          <p:nvPr/>
        </p:nvCxnSpPr>
        <p:spPr bwMode="auto">
          <a:xfrm flipV="1">
            <a:off x="6202045" y="3902710"/>
            <a:ext cx="178435" cy="5613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8" idx="0"/>
            <a:endCxn id="33" idx="2"/>
          </p:cNvCxnSpPr>
          <p:nvPr/>
        </p:nvCxnSpPr>
        <p:spPr bwMode="auto">
          <a:xfrm flipH="1" flipV="1">
            <a:off x="3566160" y="3902075"/>
            <a:ext cx="478790" cy="12204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3906520" y="4415155"/>
            <a:ext cx="759460" cy="1943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latin typeface="楷体" pitchFamily="49" charset="-122"/>
                <a:ea typeface="楷体" pitchFamily="49" charset="-122"/>
              </a:rPr>
              <a:t>场景变化</a:t>
            </a:r>
          </a:p>
        </p:txBody>
      </p:sp>
      <p:cxnSp>
        <p:nvCxnSpPr>
          <p:cNvPr id="84" name="直接箭头连接符 83"/>
          <p:cNvCxnSpPr>
            <a:stCxn id="36" idx="0"/>
            <a:endCxn id="32" idx="2"/>
          </p:cNvCxnSpPr>
          <p:nvPr/>
        </p:nvCxnSpPr>
        <p:spPr bwMode="auto">
          <a:xfrm flipH="1" flipV="1">
            <a:off x="4554855" y="3902710"/>
            <a:ext cx="609600" cy="5124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3" idx="0"/>
            <a:endCxn id="32" idx="2"/>
          </p:cNvCxnSpPr>
          <p:nvPr/>
        </p:nvCxnSpPr>
        <p:spPr bwMode="auto">
          <a:xfrm flipV="1">
            <a:off x="4286250" y="3902710"/>
            <a:ext cx="268605" cy="5124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8" idx="0"/>
            <a:endCxn id="83" idx="2"/>
          </p:cNvCxnSpPr>
          <p:nvPr/>
        </p:nvCxnSpPr>
        <p:spPr bwMode="auto">
          <a:xfrm flipV="1">
            <a:off x="4044950" y="4609465"/>
            <a:ext cx="241300" cy="51308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1" idx="0"/>
            <a:endCxn id="36" idx="2"/>
          </p:cNvCxnSpPr>
          <p:nvPr/>
        </p:nvCxnSpPr>
        <p:spPr bwMode="auto">
          <a:xfrm flipH="1" flipV="1">
            <a:off x="5164455" y="4609465"/>
            <a:ext cx="122555" cy="51308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0" idx="0"/>
          </p:cNvCxnSpPr>
          <p:nvPr/>
        </p:nvCxnSpPr>
        <p:spPr bwMode="auto">
          <a:xfrm flipH="1" flipV="1">
            <a:off x="7740015" y="2708910"/>
            <a:ext cx="59690" cy="3371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0"/>
            <a:endCxn id="64" idx="2"/>
          </p:cNvCxnSpPr>
          <p:nvPr/>
        </p:nvCxnSpPr>
        <p:spPr bwMode="auto">
          <a:xfrm flipV="1">
            <a:off x="6910705" y="2681605"/>
            <a:ext cx="803275" cy="3454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 flipH="1" flipV="1">
            <a:off x="7741920" y="2689860"/>
            <a:ext cx="931545" cy="3371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2" idx="0"/>
            <a:endCxn id="65" idx="2"/>
          </p:cNvCxnSpPr>
          <p:nvPr/>
        </p:nvCxnSpPr>
        <p:spPr bwMode="auto">
          <a:xfrm flipH="1" flipV="1">
            <a:off x="6910705" y="3260090"/>
            <a:ext cx="709295" cy="6426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2" idx="0"/>
            <a:endCxn id="34" idx="2"/>
          </p:cNvCxnSpPr>
          <p:nvPr/>
        </p:nvCxnSpPr>
        <p:spPr bwMode="auto">
          <a:xfrm flipH="1" flipV="1">
            <a:off x="5544185" y="3260090"/>
            <a:ext cx="2075815" cy="6426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3" idx="0"/>
            <a:endCxn id="21" idx="2"/>
          </p:cNvCxnSpPr>
          <p:nvPr/>
        </p:nvCxnSpPr>
        <p:spPr bwMode="auto">
          <a:xfrm flipV="1">
            <a:off x="405765" y="3188335"/>
            <a:ext cx="247650" cy="25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4" idx="0"/>
            <a:endCxn id="21" idx="2"/>
          </p:cNvCxnSpPr>
          <p:nvPr/>
        </p:nvCxnSpPr>
        <p:spPr bwMode="auto">
          <a:xfrm flipH="1" flipV="1">
            <a:off x="653415" y="3188335"/>
            <a:ext cx="568960" cy="25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8179435" y="3902075"/>
            <a:ext cx="801370" cy="2533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网络协议缺陷</a:t>
            </a:r>
          </a:p>
        </p:txBody>
      </p:sp>
      <p:cxnSp>
        <p:nvCxnSpPr>
          <p:cNvPr id="96" name="直接箭头连接符 95"/>
          <p:cNvCxnSpPr/>
          <p:nvPr/>
        </p:nvCxnSpPr>
        <p:spPr bwMode="auto">
          <a:xfrm flipV="1">
            <a:off x="2007870" y="3188335"/>
            <a:ext cx="247650" cy="25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5" idx="0"/>
            <a:endCxn id="30" idx="2"/>
          </p:cNvCxnSpPr>
          <p:nvPr/>
        </p:nvCxnSpPr>
        <p:spPr bwMode="auto">
          <a:xfrm flipH="1" flipV="1">
            <a:off x="7799705" y="3279140"/>
            <a:ext cx="780415" cy="6229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66" idx="2"/>
          </p:cNvCxnSpPr>
          <p:nvPr/>
        </p:nvCxnSpPr>
        <p:spPr bwMode="auto">
          <a:xfrm flipV="1">
            <a:off x="8580120" y="3279140"/>
            <a:ext cx="91440" cy="6108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5" idx="2"/>
          </p:cNvCxnSpPr>
          <p:nvPr/>
        </p:nvCxnSpPr>
        <p:spPr bwMode="auto">
          <a:xfrm flipH="1" flipV="1">
            <a:off x="4404995" y="3259455"/>
            <a:ext cx="167005" cy="4578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2778760" y="2995295"/>
            <a:ext cx="896620" cy="26479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采集丢失</a:t>
            </a:r>
          </a:p>
        </p:txBody>
      </p:sp>
      <p:cxnSp>
        <p:nvCxnSpPr>
          <p:cNvPr id="16" name="直接箭头连接符 15"/>
          <p:cNvCxnSpPr>
            <a:stCxn id="26" idx="0"/>
          </p:cNvCxnSpPr>
          <p:nvPr/>
        </p:nvCxnSpPr>
        <p:spPr bwMode="auto">
          <a:xfrm flipH="1" flipV="1">
            <a:off x="2282825" y="3188335"/>
            <a:ext cx="559435" cy="25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811530" y="4086225"/>
            <a:ext cx="1099185" cy="26733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1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不能智能补充视频</a:t>
            </a:r>
          </a:p>
        </p:txBody>
      </p:sp>
      <p:cxnSp>
        <p:nvCxnSpPr>
          <p:cNvPr id="14" name="直接箭头连接符 13"/>
          <p:cNvCxnSpPr>
            <a:stCxn id="11" idx="0"/>
            <a:endCxn id="25" idx="2"/>
          </p:cNvCxnSpPr>
          <p:nvPr/>
        </p:nvCxnSpPr>
        <p:spPr bwMode="auto">
          <a:xfrm flipV="1">
            <a:off x="1361440" y="3636010"/>
            <a:ext cx="698500" cy="45021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09397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系统因果分析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系统因果分析结论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因果分析，确定本系统中导致问题产生的根原因为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、编码算法效率及控制参数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、视频解码算法不智能，如果解码算法只需要少量数据就能够还原场景，重复的不需要，效率会很</a:t>
            </a:r>
            <a:r>
              <a:rPr lang="zh-CN" altLang="en-US" sz="2000" dirty="0" smtClean="0">
                <a:sym typeface="+mn-ea"/>
              </a:rPr>
              <a:t>高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、发送调度算法及时性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 smtClean="0">
                <a:sym typeface="+mn-ea"/>
              </a:rPr>
              <a:t>、系统时钟精度低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5</a:t>
            </a:r>
            <a:r>
              <a:rPr lang="zh-CN" altLang="en-US" sz="2000" dirty="0" smtClean="0">
                <a:sym typeface="+mn-ea"/>
              </a:rPr>
              <a:t>、解码缓冲大小无法确定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6</a:t>
            </a:r>
            <a:r>
              <a:rPr lang="zh-CN" altLang="en-US" sz="2000" dirty="0" smtClean="0">
                <a:sym typeface="+mn-ea"/>
              </a:rPr>
              <a:t>、网络协议没有序号、重传机制。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7</a:t>
            </a:r>
            <a:r>
              <a:rPr lang="zh-CN" altLang="en-US" sz="2000" dirty="0" smtClean="0">
                <a:sym typeface="+mn-ea"/>
              </a:rPr>
              <a:t>、数据没有采不全面</a:t>
            </a:r>
            <a:endParaRPr lang="en-US" altLang="zh-CN" sz="2000" dirty="0" smtClean="0"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231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系统资源分析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*本页说明：资源分析是对系统</a:t>
            </a:r>
            <a:r>
              <a:rPr kumimoji="0" lang="zh-CN" altLang="en-US" sz="1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现有可用资源</a:t>
            </a:r>
            <a:r>
              <a:rPr kumimoji="0"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的全面梳理，力求做到“隐性资源显性化、显性资源系统化”。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1109241128"/>
              </p:ext>
            </p:extLst>
          </p:nvPr>
        </p:nvGraphicFramePr>
        <p:xfrm>
          <a:off x="260985" y="1543050"/>
          <a:ext cx="8631555" cy="52038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09040"/>
                <a:gridCol w="2344420"/>
                <a:gridCol w="2318385"/>
                <a:gridCol w="2759710"/>
              </a:tblGrid>
              <a:tr h="6845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系统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子系统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超系统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物质资源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网络监控系统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图像采集、编码、传输、解码显示等系统。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内存、协处理器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IT</a:t>
                      </a: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系统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智慧城市系统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被监控系统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车、无人机等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能量资源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电场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电场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电场</a:t>
                      </a:r>
                    </a:p>
                  </a:txBody>
                  <a:tcPr marL="0" marR="0" marT="0" marB="0" anchor="ctr"/>
                </a:tc>
              </a:tr>
              <a:tr h="7181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信息资源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视频数据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声音数据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电磁信号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GPS</a:t>
                      </a: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信号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图像采集系统、网传系统、控制算法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、重传、校验方法、缓冲区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5G</a:t>
                      </a: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、</a:t>
                      </a: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Wi-Fi</a:t>
                      </a: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、光纤网络等</a:t>
                      </a:r>
                      <a:endParaRPr lang="en-US" altLang="zh-CN" sz="1600" b="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l">
                        <a:buNone/>
                      </a:pPr>
                      <a:endParaRPr lang="en-US" altLang="zh-CN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708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时间资源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白天黑夜不同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算法处理时间、路由时间。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图像查看时间</a:t>
                      </a:r>
                    </a:p>
                  </a:txBody>
                  <a:tcPr marL="0" marR="0" marT="0" marB="0" anchor="ctr"/>
                </a:tc>
              </a:tr>
              <a:tr h="376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空间资源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距离无限路由器距离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 smtClean="0">
                          <a:latin typeface="楷体" pitchFamily="49" charset="-122"/>
                          <a:ea typeface="楷体" pitchFamily="49" charset="-122"/>
                        </a:rPr>
                        <a:t>摄像机腔体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 smtClean="0">
                          <a:latin typeface="楷体" pitchFamily="49" charset="-122"/>
                          <a:ea typeface="楷体" pitchFamily="49" charset="-122"/>
                        </a:rPr>
                        <a:t>城市空间</a:t>
                      </a:r>
                      <a:r>
                        <a:rPr lang="zh-CN" altLang="en-US" sz="1600" b="0" baseline="0" dirty="0" smtClean="0">
                          <a:latin typeface="楷体" pitchFamily="49" charset="-122"/>
                          <a:ea typeface="楷体" pitchFamily="49" charset="-122"/>
                        </a:rPr>
                        <a:t> 机房等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/>
                </a:tc>
              </a:tr>
              <a:tr h="9448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dirty="0">
                          <a:latin typeface="楷体" pitchFamily="49" charset="-122"/>
                          <a:ea typeface="楷体" pitchFamily="49" charset="-122"/>
                        </a:rPr>
                        <a:t>功能资源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传输、编码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Udp传输、H26</a:t>
                      </a: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编解码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集成控制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06760" cy="360098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确定问题解决突破点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latin typeface="楷体" pitchFamily="49" charset="-122"/>
                <a:ea typeface="楷体" pitchFamily="49" charset="-122"/>
              </a:rPr>
              <a:t>通过开展系统三大分析（功能分析、因果分析、资源分析），明确了系统中组件之间的相互关系及存在的负面功能，深入挖掘了问题出现的多层次原因，在综合考虑系统可用资源的基础上，确定问题解决的突破点如下</a:t>
            </a:r>
            <a:r>
              <a:rPr kumimoji="0" lang="zh-CN" altLang="en-US" sz="1600" b="1" dirty="0" smtClean="0">
                <a:latin typeface="楷体" pitchFamily="49" charset="-122"/>
                <a:ea typeface="楷体" pitchFamily="49" charset="-122"/>
              </a:rPr>
              <a:t>：问题解决</a:t>
            </a:r>
            <a:r>
              <a:rPr kumimoji="0" lang="zh-CN" altLang="en-US" sz="1600" b="1" dirty="0">
                <a:latin typeface="楷体" pitchFamily="49" charset="-122"/>
                <a:ea typeface="楷体" pitchFamily="49" charset="-122"/>
              </a:rPr>
              <a:t>突破点1：</a:t>
            </a:r>
            <a:r>
              <a:rPr kumimoji="0" lang="zh-CN" altLang="en-US" sz="1600" b="1" dirty="0">
                <a:latin typeface="楷体" pitchFamily="49" charset="-122"/>
                <a:ea typeface="楷体" pitchFamily="49" charset="-122"/>
                <a:sym typeface="+mn-ea"/>
              </a:rPr>
              <a:t>数据不均匀。包括，采集数据过大，压缩不充分，</a:t>
            </a:r>
            <a:r>
              <a:rPr kumimoji="0" lang="en-US" altLang="zh-CN" sz="1600" b="1" dirty="0">
                <a:latin typeface="楷体" pitchFamily="49" charset="-122"/>
                <a:ea typeface="楷体" pitchFamily="49" charset="-122"/>
                <a:sym typeface="+mn-ea"/>
              </a:rPr>
              <a:t>I</a:t>
            </a:r>
            <a:r>
              <a:rPr kumimoji="0" lang="zh-CN" altLang="en-US" sz="1600" b="1" dirty="0">
                <a:latin typeface="楷体" pitchFamily="49" charset="-122"/>
                <a:ea typeface="楷体" pitchFamily="49" charset="-122"/>
                <a:sym typeface="+mn-ea"/>
              </a:rPr>
              <a:t>帧过大等。</a:t>
            </a:r>
            <a:endParaRPr kumimoji="0" lang="zh-CN" altLang="en-US" sz="16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latin typeface="楷体" pitchFamily="49" charset="-122"/>
                <a:ea typeface="楷体" pitchFamily="49" charset="-122"/>
              </a:rPr>
              <a:t>问题解决突破点2：</a:t>
            </a:r>
            <a:r>
              <a:rPr kumimoji="0" lang="zh-CN" altLang="en-US" sz="1600" b="1" dirty="0">
                <a:latin typeface="楷体" pitchFamily="49" charset="-122"/>
                <a:ea typeface="楷体" pitchFamily="49" charset="-122"/>
                <a:sym typeface="+mn-ea"/>
              </a:rPr>
              <a:t>网络发送效率低。包括信道利用率低，传输控制较差，传输数据丢失、乱序、错误，发送不均匀等。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latin typeface="楷体" pitchFamily="49" charset="-122"/>
                <a:ea typeface="楷体" pitchFamily="49" charset="-122"/>
                <a:sym typeface="+mn-ea"/>
              </a:rPr>
              <a:t>问题解决突破点</a:t>
            </a:r>
            <a:r>
              <a:rPr kumimoji="0" lang="en-US" altLang="zh-CN" sz="1600" b="1" dirty="0"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kumimoji="0" lang="zh-CN" altLang="en-US" sz="1600" b="1" dirty="0">
                <a:latin typeface="楷体" pitchFamily="49" charset="-122"/>
                <a:ea typeface="楷体" pitchFamily="49" charset="-122"/>
                <a:sym typeface="+mn-ea"/>
              </a:rPr>
              <a:t>：信息没有采集完整。包括遮挡、视场角等</a:t>
            </a:r>
            <a:r>
              <a:rPr kumimoji="0" lang="zh-CN" altLang="en-US" sz="1600" b="1" dirty="0" smtClean="0">
                <a:latin typeface="楷体" pitchFamily="49" charset="-122"/>
                <a:ea typeface="楷体" pitchFamily="49" charset="-122"/>
                <a:sym typeface="+mn-ea"/>
              </a:rPr>
              <a:t>。</a:t>
            </a:r>
            <a:endParaRPr kumimoji="0" lang="zh-CN" altLang="en-US" sz="1200" b="1" dirty="0">
              <a:latin typeface="楷体" pitchFamily="49" charset="-122"/>
              <a:ea typeface="楷体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确定裁剪元件的原则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① 基于项目目标选择裁剪对象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     降低成本：优选功能价值低、成本高的组件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     专利规避：优选专利权利声明的相关组件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     改善系统：优选有主要缺点的组件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     降低系统复杂度：优选高复杂度的组件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② 选择“具有有害功能的组件”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③ 选择“低价值的组件”；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④ 选择“提供辅助功能的组件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5249174" cy="563231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系统裁剪实施规则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① 实施规则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：若裁剪组件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，随即也就不需要组件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的作用，则功能载体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可被裁剪；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② 实施规则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：若组件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能完成组件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的功能，那么组件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可以被裁减，其功能由组件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完成；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③ 实施规则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：技术系统或超系统中其他的组件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可以完成组件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的功能，那么组件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可以被裁减，其功能由其他组件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完成。组件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可以是系统中已有的，也可以是新增加的。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5429256" y="2285992"/>
            <a:ext cx="3714776" cy="676273"/>
            <a:chOff x="5429256" y="2500306"/>
            <a:chExt cx="3714776" cy="676273"/>
          </a:xfrm>
        </p:grpSpPr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5643570" y="2643182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>
              <a:stCxn id="24" idx="3"/>
              <a:endCxn id="27" idx="1"/>
            </p:cNvCxnSpPr>
            <p:nvPr/>
          </p:nvCxnSpPr>
          <p:spPr bwMode="auto">
            <a:xfrm>
              <a:off x="6903570" y="2823182"/>
              <a:ext cx="74026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7643834" y="2643182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2050" name="Picture 2" descr="C:\Users\Michael\Desktop\红叉.png"/>
            <p:cNvPicPr>
              <a:picLocks noChangeAspect="1" noChangeArrowheads="1"/>
            </p:cNvPicPr>
            <p:nvPr/>
          </p:nvPicPr>
          <p:blipFill>
            <a:blip r:embed="rId3" cstate="print"/>
            <a:srcRect l="17241" t="24064" r="19540"/>
            <a:stretch>
              <a:fillRect/>
            </a:stretch>
          </p:blipFill>
          <p:spPr bwMode="auto">
            <a:xfrm>
              <a:off x="5429256" y="2500306"/>
              <a:ext cx="785818" cy="676273"/>
            </a:xfrm>
            <a:prstGeom prst="rect">
              <a:avLst/>
            </a:prstGeom>
            <a:noFill/>
          </p:spPr>
        </p:pic>
        <p:pic>
          <p:nvPicPr>
            <p:cNvPr id="39" name="Picture 2" descr="C:\Users\Michael\Desktop\红叉.png"/>
            <p:cNvPicPr>
              <a:picLocks noChangeAspect="1" noChangeArrowheads="1"/>
            </p:cNvPicPr>
            <p:nvPr/>
          </p:nvPicPr>
          <p:blipFill>
            <a:blip r:embed="rId3" cstate="print"/>
            <a:srcRect l="17241" t="24064" r="19540"/>
            <a:stretch>
              <a:fillRect/>
            </a:stretch>
          </p:blipFill>
          <p:spPr bwMode="auto">
            <a:xfrm>
              <a:off x="6858016" y="2500306"/>
              <a:ext cx="785818" cy="676273"/>
            </a:xfrm>
            <a:prstGeom prst="rect">
              <a:avLst/>
            </a:prstGeom>
            <a:noFill/>
          </p:spPr>
        </p:pic>
        <p:pic>
          <p:nvPicPr>
            <p:cNvPr id="40" name="Picture 2" descr="C:\Users\Michael\Desktop\红叉.png"/>
            <p:cNvPicPr>
              <a:picLocks noChangeAspect="1" noChangeArrowheads="1"/>
            </p:cNvPicPr>
            <p:nvPr/>
          </p:nvPicPr>
          <p:blipFill>
            <a:blip r:embed="rId3" cstate="print"/>
            <a:srcRect l="17241" t="24064" r="19540"/>
            <a:stretch>
              <a:fillRect/>
            </a:stretch>
          </p:blipFill>
          <p:spPr bwMode="auto">
            <a:xfrm>
              <a:off x="8358214" y="2500306"/>
              <a:ext cx="785818" cy="676273"/>
            </a:xfrm>
            <a:prstGeom prst="rect">
              <a:avLst/>
            </a:prstGeom>
            <a:noFill/>
          </p:spPr>
        </p:pic>
      </p:grpSp>
      <p:grpSp>
        <p:nvGrpSpPr>
          <p:cNvPr id="44" name="组合 43"/>
          <p:cNvGrpSpPr/>
          <p:nvPr/>
        </p:nvGrpSpPr>
        <p:grpSpPr>
          <a:xfrm>
            <a:off x="5429256" y="3429000"/>
            <a:ext cx="3474578" cy="676273"/>
            <a:chOff x="5429256" y="3786190"/>
            <a:chExt cx="3474578" cy="676273"/>
          </a:xfrm>
        </p:grpSpPr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5643570" y="3926256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0" name="直接箭头连接符 29"/>
            <p:cNvCxnSpPr>
              <a:stCxn id="31" idx="0"/>
              <a:endCxn id="31" idx="1"/>
            </p:cNvCxnSpPr>
            <p:nvPr/>
          </p:nvCxnSpPr>
          <p:spPr bwMode="auto">
            <a:xfrm rot="16200000" flipH="1" flipV="1">
              <a:off x="7868834" y="3701256"/>
              <a:ext cx="180000" cy="630000"/>
            </a:xfrm>
            <a:prstGeom prst="bentConnector4">
              <a:avLst>
                <a:gd name="adj1" fmla="val -127000"/>
                <a:gd name="adj2" fmla="val 136286"/>
              </a:avLst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7643834" y="3926256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41" name="Picture 2" descr="C:\Users\Michael\Desktop\红叉.png"/>
            <p:cNvPicPr>
              <a:picLocks noChangeAspect="1" noChangeArrowheads="1"/>
            </p:cNvPicPr>
            <p:nvPr/>
          </p:nvPicPr>
          <p:blipFill>
            <a:blip r:embed="rId3" cstate="print"/>
            <a:srcRect l="17241" t="24064" r="19540"/>
            <a:stretch>
              <a:fillRect/>
            </a:stretch>
          </p:blipFill>
          <p:spPr bwMode="auto">
            <a:xfrm>
              <a:off x="5429256" y="3786190"/>
              <a:ext cx="785818" cy="676273"/>
            </a:xfrm>
            <a:prstGeom prst="rect">
              <a:avLst/>
            </a:prstGeom>
            <a:noFill/>
          </p:spPr>
        </p:pic>
      </p:grpSp>
      <p:grpSp>
        <p:nvGrpSpPr>
          <p:cNvPr id="45" name="组合 44"/>
          <p:cNvGrpSpPr/>
          <p:nvPr/>
        </p:nvGrpSpPr>
        <p:grpSpPr>
          <a:xfrm>
            <a:off x="5429256" y="4572008"/>
            <a:ext cx="3474578" cy="1143008"/>
            <a:chOff x="5429256" y="4929198"/>
            <a:chExt cx="3474578" cy="1143008"/>
          </a:xfrm>
        </p:grpSpPr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5643570" y="5072074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>
              <a:stCxn id="37" idx="3"/>
              <a:endCxn id="34" idx="1"/>
            </p:cNvCxnSpPr>
            <p:nvPr/>
          </p:nvCxnSpPr>
          <p:spPr bwMode="auto">
            <a:xfrm flipV="1">
              <a:off x="6903570" y="5252074"/>
              <a:ext cx="740264" cy="6401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7643834" y="5072074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5643570" y="5712206"/>
              <a:ext cx="12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组件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42" name="Picture 2" descr="C:\Users\Michael\Desktop\红叉.png"/>
            <p:cNvPicPr>
              <a:picLocks noChangeAspect="1" noChangeArrowheads="1"/>
            </p:cNvPicPr>
            <p:nvPr/>
          </p:nvPicPr>
          <p:blipFill>
            <a:blip r:embed="rId3" cstate="print"/>
            <a:srcRect l="17241" t="24064" r="19540"/>
            <a:stretch>
              <a:fillRect/>
            </a:stretch>
          </p:blipFill>
          <p:spPr bwMode="auto">
            <a:xfrm>
              <a:off x="5429256" y="4929198"/>
              <a:ext cx="785818" cy="67627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92404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初始系统功能分析图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flipH="1">
            <a:off x="6503035" y="4470400"/>
            <a:ext cx="576580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7786" y="179736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数据波动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4744085" y="4476750"/>
            <a:ext cx="575945" cy="0"/>
          </a:xfrm>
          <a:prstGeom prst="straightConnector1">
            <a:avLst/>
          </a:prstGeom>
          <a:ln w="63500" cmpd="dbl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52"/>
          <p:cNvSpPr>
            <a:spLocks noChangeArrowheads="1"/>
          </p:cNvSpPr>
          <p:nvPr/>
        </p:nvSpPr>
        <p:spPr bwMode="auto">
          <a:xfrm>
            <a:off x="170825" y="2503789"/>
            <a:ext cx="1260000" cy="360000"/>
          </a:xfrm>
          <a:prstGeom prst="flowChartTerminator">
            <a:avLst/>
          </a:prstGeom>
          <a:noFill/>
          <a:ln w="76200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监控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178880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镜头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5233680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微软雅黑"/>
                <a:sym typeface="+mn-ea"/>
              </a:rPr>
              <a:t>图像处理器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351092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图像传感器</a:t>
            </a: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707327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编码器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7073275" y="335722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编码算法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7073275" y="426083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编码控制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293370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发送控制</a:t>
            </a:r>
          </a:p>
        </p:txBody>
      </p:sp>
      <p:sp>
        <p:nvSpPr>
          <p:cNvPr id="75" name="Rectangle 50"/>
          <p:cNvSpPr>
            <a:spLocks noChangeArrowheads="1"/>
          </p:cNvSpPr>
          <p:nvPr/>
        </p:nvSpPr>
        <p:spPr bwMode="auto">
          <a:xfrm>
            <a:off x="3510925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发送协议</a:t>
            </a: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1795790" y="429131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发送驱动</a:t>
            </a:r>
          </a:p>
        </p:txBody>
      </p:sp>
      <p:sp>
        <p:nvSpPr>
          <p:cNvPr id="77" name="Rectangle 50"/>
          <p:cNvSpPr>
            <a:spLocks noChangeArrowheads="1"/>
          </p:cNvSpPr>
          <p:nvPr/>
        </p:nvSpPr>
        <p:spPr bwMode="auto">
          <a:xfrm>
            <a:off x="184160" y="520253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模块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201940" y="601978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解码显示</a:t>
            </a:r>
          </a:p>
        </p:txBody>
      </p:sp>
      <p:sp>
        <p:nvSpPr>
          <p:cNvPr id="79" name="AutoShape 54"/>
          <p:cNvSpPr>
            <a:spLocks noChangeArrowheads="1"/>
          </p:cNvSpPr>
          <p:nvPr/>
        </p:nvSpPr>
        <p:spPr bwMode="auto">
          <a:xfrm>
            <a:off x="147965" y="4290683"/>
            <a:ext cx="1260000" cy="360000"/>
          </a:xfrm>
          <a:prstGeom prst="hexagon">
            <a:avLst>
              <a:gd name="adj" fmla="val 45005"/>
              <a:gd name="vf" fmla="val 115470"/>
            </a:avLst>
          </a:prstGeom>
          <a:noFill/>
          <a:ln w="76200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网络环境</a:t>
            </a: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3048635" y="268414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5" idx="1"/>
          </p:cNvCxnSpPr>
          <p:nvPr/>
        </p:nvCxnSpPr>
        <p:spPr bwMode="auto">
          <a:xfrm>
            <a:off x="4770755" y="2684145"/>
            <a:ext cx="46291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7" idx="2"/>
            <a:endCxn id="48" idx="0"/>
          </p:cNvCxnSpPr>
          <p:nvPr/>
        </p:nvCxnSpPr>
        <p:spPr bwMode="auto">
          <a:xfrm>
            <a:off x="7703185" y="2863850"/>
            <a:ext cx="0" cy="4933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2"/>
            <a:endCxn id="50" idx="0"/>
          </p:cNvCxnSpPr>
          <p:nvPr/>
        </p:nvCxnSpPr>
        <p:spPr bwMode="auto">
          <a:xfrm>
            <a:off x="7703185" y="3717290"/>
            <a:ext cx="0" cy="5435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1"/>
            <a:endCxn id="76" idx="3"/>
          </p:cNvCxnSpPr>
          <p:nvPr/>
        </p:nvCxnSpPr>
        <p:spPr bwMode="auto">
          <a:xfrm flipH="1">
            <a:off x="3055620" y="4471035"/>
            <a:ext cx="455295" cy="6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7" idx="0"/>
          </p:cNvCxnSpPr>
          <p:nvPr/>
        </p:nvCxnSpPr>
        <p:spPr bwMode="auto">
          <a:xfrm flipH="1">
            <a:off x="814070" y="4653280"/>
            <a:ext cx="13335" cy="549275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6"/>
          <p:cNvSpPr txBox="1"/>
          <p:nvPr/>
        </p:nvSpPr>
        <p:spPr>
          <a:xfrm>
            <a:off x="4674881" y="487330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缓冲过大</a:t>
            </a:r>
          </a:p>
        </p:txBody>
      </p:sp>
      <p:sp>
        <p:nvSpPr>
          <p:cNvPr id="87" name="TextBox 96"/>
          <p:cNvSpPr txBox="1"/>
          <p:nvPr/>
        </p:nvSpPr>
        <p:spPr>
          <a:xfrm>
            <a:off x="6356350" y="4813935"/>
            <a:ext cx="1116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编码不均匀</a:t>
            </a:r>
          </a:p>
        </p:txBody>
      </p:sp>
      <p:sp>
        <p:nvSpPr>
          <p:cNvPr id="88" name="TextBox 96"/>
          <p:cNvSpPr txBox="1"/>
          <p:nvPr/>
        </p:nvSpPr>
        <p:spPr>
          <a:xfrm>
            <a:off x="1248421" y="3470585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</a:t>
            </a:r>
          </a:p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丢包</a:t>
            </a:r>
          </a:p>
        </p:txBody>
      </p:sp>
      <p:sp>
        <p:nvSpPr>
          <p:cNvPr id="89" name="TextBox 96"/>
          <p:cNvSpPr txBox="1"/>
          <p:nvPr/>
        </p:nvSpPr>
        <p:spPr>
          <a:xfrm>
            <a:off x="1271270" y="4675505"/>
            <a:ext cx="1258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数据乱序、错误</a:t>
            </a:r>
          </a:p>
        </p:txBody>
      </p:sp>
      <p:cxnSp>
        <p:nvCxnSpPr>
          <p:cNvPr id="90" name="直接箭头连接符 89"/>
          <p:cNvCxnSpPr>
            <a:stCxn id="77" idx="2"/>
            <a:endCxn id="78" idx="0"/>
          </p:cNvCxnSpPr>
          <p:nvPr/>
        </p:nvCxnSpPr>
        <p:spPr bwMode="auto">
          <a:xfrm>
            <a:off x="814070" y="5562600"/>
            <a:ext cx="17780" cy="45720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6"/>
          <p:cNvSpPr txBox="1"/>
          <p:nvPr/>
        </p:nvSpPr>
        <p:spPr>
          <a:xfrm>
            <a:off x="1247775" y="5520690"/>
            <a:ext cx="1029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数据不完整</a:t>
            </a:r>
          </a:p>
        </p:txBody>
      </p:sp>
      <p:cxnSp>
        <p:nvCxnSpPr>
          <p:cNvPr id="92" name="直接箭头连接符 91"/>
          <p:cNvCxnSpPr>
            <a:endCxn id="79" idx="0"/>
          </p:cNvCxnSpPr>
          <p:nvPr/>
        </p:nvCxnSpPr>
        <p:spPr bwMode="auto">
          <a:xfrm flipH="1" flipV="1">
            <a:off x="1407795" y="4471035"/>
            <a:ext cx="356235" cy="571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 bwMode="auto">
          <a:xfrm>
            <a:off x="1407795" y="2684145"/>
            <a:ext cx="443230" cy="1079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5" idx="3"/>
            <a:endCxn id="47" idx="1"/>
          </p:cNvCxnSpPr>
          <p:nvPr/>
        </p:nvCxnSpPr>
        <p:spPr bwMode="auto">
          <a:xfrm>
            <a:off x="6493510" y="2684145"/>
            <a:ext cx="579755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6"/>
          <p:cNvSpPr txBox="1"/>
          <p:nvPr/>
        </p:nvSpPr>
        <p:spPr>
          <a:xfrm>
            <a:off x="6356350" y="1797050"/>
            <a:ext cx="1094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数据采集过大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72220" y="293684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吸收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26077" y="29571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感应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74881" y="296785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采样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65235" y="293092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压缩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08033" y="2900033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运行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69046" y="37890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控制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43413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0394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48805" y="37890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47672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-11025" y="55800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7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08" name="Picture 2" descr="C:\Users\Michael\Desktop\红叉.png"/>
          <p:cNvPicPr>
            <a:picLocks noChangeAspect="1" noChangeArrowheads="1"/>
          </p:cNvPicPr>
          <p:nvPr/>
        </p:nvPicPr>
        <p:blipFill>
          <a:blip r:embed="rId3" cstate="print"/>
          <a:srcRect l="17241" t="24064" r="19540"/>
          <a:stretch>
            <a:fillRect/>
          </a:stretch>
        </p:blipFill>
        <p:spPr bwMode="auto">
          <a:xfrm>
            <a:off x="6903720" y="3922693"/>
            <a:ext cx="785818" cy="676273"/>
          </a:xfrm>
          <a:prstGeom prst="rect">
            <a:avLst/>
          </a:prstGeom>
          <a:noFill/>
        </p:spPr>
      </p:pic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4716016" y="841312"/>
            <a:ext cx="1260000" cy="360000"/>
          </a:xfrm>
          <a:prstGeom prst="flowChartTerminator">
            <a:avLst/>
          </a:prstGeom>
          <a:noFill/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对象</a:t>
            </a:r>
          </a:p>
        </p:txBody>
      </p:sp>
      <p:sp>
        <p:nvSpPr>
          <p:cNvPr id="53" name="AutoShape 54"/>
          <p:cNvSpPr>
            <a:spLocks noChangeArrowheads="1"/>
          </p:cNvSpPr>
          <p:nvPr/>
        </p:nvSpPr>
        <p:spPr bwMode="auto">
          <a:xfrm>
            <a:off x="4716016" y="1412816"/>
            <a:ext cx="1260000" cy="360000"/>
          </a:xfrm>
          <a:prstGeom prst="hexagon">
            <a:avLst>
              <a:gd name="adj" fmla="val 45005"/>
              <a:gd name="vf" fmla="val 115470"/>
            </a:avLst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超系统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6309381" y="1021312"/>
            <a:ext cx="1217001" cy="524915"/>
            <a:chOff x="7594125" y="1322984"/>
            <a:chExt cx="1217001" cy="524915"/>
          </a:xfrm>
        </p:grpSpPr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7594125" y="1447789"/>
              <a:ext cx="12170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 b="1" u="none" dirty="0">
                  <a:latin typeface="楷体" pitchFamily="49" charset="-122"/>
                  <a:ea typeface="楷体" pitchFamily="49" charset="-122"/>
                </a:rPr>
                <a:t>不足作用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7715271" y="1322984"/>
              <a:ext cx="928693" cy="8903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4716016" y="269808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组件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287652" y="341246"/>
            <a:ext cx="1276360" cy="471548"/>
            <a:chOff x="7572397" y="642918"/>
            <a:chExt cx="1276360" cy="471548"/>
          </a:xfrm>
        </p:grpSpPr>
        <p:cxnSp>
          <p:nvCxnSpPr>
            <p:cNvPr id="59" name="直接箭头连接符 58"/>
            <p:cNvCxnSpPr/>
            <p:nvPr/>
          </p:nvCxnSpPr>
          <p:spPr bwMode="auto">
            <a:xfrm>
              <a:off x="7715272" y="642918"/>
              <a:ext cx="8572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572397" y="714356"/>
              <a:ext cx="1276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标准作用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624528" y="1014833"/>
            <a:ext cx="1210588" cy="542986"/>
            <a:chOff x="7398903" y="2928934"/>
            <a:chExt cx="1210588" cy="542986"/>
          </a:xfrm>
        </p:grpSpPr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7398903" y="3071810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过度</a:t>
              </a:r>
              <a:r>
                <a:rPr lang="zh-CN" altLang="en-US" sz="2000" b="1" u="none" dirty="0">
                  <a:latin typeface="楷体" pitchFamily="49" charset="-122"/>
                  <a:ea typeface="楷体" pitchFamily="49" charset="-122"/>
                </a:rPr>
                <a:t>作用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572396" y="2928934"/>
              <a:ext cx="857254" cy="1588"/>
            </a:xfrm>
            <a:prstGeom prst="straightConnector1">
              <a:avLst/>
            </a:prstGeom>
            <a:ln w="63500" cmpd="dbl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572838" y="342834"/>
            <a:ext cx="1210588" cy="544574"/>
            <a:chOff x="7540987" y="2070090"/>
            <a:chExt cx="1210588" cy="544574"/>
          </a:xfrm>
        </p:grpSpPr>
        <p:sp>
          <p:nvSpPr>
            <p:cNvPr id="65" name="Text Box 75"/>
            <p:cNvSpPr txBox="1">
              <a:spLocks noChangeArrowheads="1"/>
            </p:cNvSpPr>
            <p:nvPr/>
          </p:nvSpPr>
          <p:spPr bwMode="auto">
            <a:xfrm>
              <a:off x="7540987" y="2214554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有害</a:t>
              </a:r>
              <a:r>
                <a:rPr lang="zh-CN" altLang="en-US" sz="2000" b="1" u="none" dirty="0">
                  <a:latin typeface="楷体" pitchFamily="49" charset="-122"/>
                  <a:ea typeface="楷体" pitchFamily="49" charset="-122"/>
                </a:rPr>
                <a:t>作用</a:t>
              </a: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7724796" y="2070090"/>
              <a:ext cx="857254" cy="1588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40120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 项目摘要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 问题分析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问题转化及方案产生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 方案汇总及评价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经济及社会效益分析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其他用</a:t>
            </a:r>
            <a:r>
              <a:rPr kumimoji="0" lang="en-US" altLang="zh-CN" sz="2000" b="1" dirty="0">
                <a:latin typeface="微软雅黑" pitchFamily="34" charset="-122"/>
                <a:ea typeface="微软雅黑" pitchFamily="34" charset="-122"/>
              </a:rPr>
              <a:t>TRIZ</a:t>
            </a: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解决的难题介绍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230695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4.1.4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裁剪后系统功能分析图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7786" y="179736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数据波动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flipH="1">
            <a:off x="4744085" y="4476750"/>
            <a:ext cx="575945" cy="0"/>
          </a:xfrm>
          <a:prstGeom prst="straightConnector1">
            <a:avLst/>
          </a:prstGeom>
          <a:ln w="63500" cmpd="dbl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170825" y="2503789"/>
            <a:ext cx="1260000" cy="360000"/>
          </a:xfrm>
          <a:prstGeom prst="flowChartTerminator">
            <a:avLst/>
          </a:prstGeom>
          <a:noFill/>
          <a:ln w="76200">
            <a:solidFill>
              <a:srgbClr val="0070C0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监控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178880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镜头</a:t>
            </a:r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5233680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微软雅黑"/>
                <a:sym typeface="+mn-ea"/>
              </a:rPr>
              <a:t>图像处理器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351092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图像传感器</a:t>
            </a: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7073275" y="250378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编码器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3370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发送控制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510925" y="429067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发送协议</a:t>
            </a: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1795790" y="429131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发送驱动</a:t>
            </a:r>
          </a:p>
        </p:txBody>
      </p: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184160" y="5202535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模块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0" name="Rectangle 50"/>
          <p:cNvSpPr>
            <a:spLocks noChangeArrowheads="1"/>
          </p:cNvSpPr>
          <p:nvPr/>
        </p:nvSpPr>
        <p:spPr bwMode="auto">
          <a:xfrm>
            <a:off x="201940" y="601978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解码显示</a:t>
            </a:r>
          </a:p>
        </p:txBody>
      </p:sp>
      <p:sp>
        <p:nvSpPr>
          <p:cNvPr id="71" name="AutoShape 54"/>
          <p:cNvSpPr>
            <a:spLocks noChangeArrowheads="1"/>
          </p:cNvSpPr>
          <p:nvPr/>
        </p:nvSpPr>
        <p:spPr bwMode="auto">
          <a:xfrm>
            <a:off x="147965" y="4290683"/>
            <a:ext cx="1260000" cy="360000"/>
          </a:xfrm>
          <a:prstGeom prst="hexagon">
            <a:avLst>
              <a:gd name="adj" fmla="val 45005"/>
              <a:gd name="vf" fmla="val 115470"/>
            </a:avLst>
          </a:prstGeom>
          <a:noFill/>
          <a:ln w="76200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网络环境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3048635" y="268414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43" idx="1"/>
          </p:cNvCxnSpPr>
          <p:nvPr/>
        </p:nvCxnSpPr>
        <p:spPr bwMode="auto">
          <a:xfrm>
            <a:off x="4770755" y="2684145"/>
            <a:ext cx="46291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1"/>
            <a:endCxn id="57" idx="3"/>
          </p:cNvCxnSpPr>
          <p:nvPr/>
        </p:nvCxnSpPr>
        <p:spPr bwMode="auto">
          <a:xfrm flipH="1">
            <a:off x="3055620" y="4471035"/>
            <a:ext cx="455295" cy="6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61" idx="0"/>
          </p:cNvCxnSpPr>
          <p:nvPr/>
        </p:nvCxnSpPr>
        <p:spPr bwMode="auto">
          <a:xfrm flipH="1">
            <a:off x="814070" y="4653280"/>
            <a:ext cx="13335" cy="549275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6"/>
          <p:cNvSpPr txBox="1"/>
          <p:nvPr/>
        </p:nvSpPr>
        <p:spPr>
          <a:xfrm>
            <a:off x="4674881" y="4873300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缓冲过大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1248421" y="3470585"/>
            <a:ext cx="71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</a:t>
            </a:r>
          </a:p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丢包</a:t>
            </a:r>
          </a:p>
        </p:txBody>
      </p:sp>
      <p:sp>
        <p:nvSpPr>
          <p:cNvPr id="81" name="TextBox 96"/>
          <p:cNvSpPr txBox="1"/>
          <p:nvPr/>
        </p:nvSpPr>
        <p:spPr>
          <a:xfrm>
            <a:off x="1271270" y="4675505"/>
            <a:ext cx="1258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数据乱序、错误</a:t>
            </a:r>
          </a:p>
        </p:txBody>
      </p:sp>
      <p:cxnSp>
        <p:nvCxnSpPr>
          <p:cNvPr id="82" name="直接箭头连接符 81"/>
          <p:cNvCxnSpPr>
            <a:stCxn id="61" idx="2"/>
            <a:endCxn id="70" idx="0"/>
          </p:cNvCxnSpPr>
          <p:nvPr/>
        </p:nvCxnSpPr>
        <p:spPr bwMode="auto">
          <a:xfrm>
            <a:off x="814070" y="5562600"/>
            <a:ext cx="17780" cy="45720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6"/>
          <p:cNvSpPr txBox="1"/>
          <p:nvPr/>
        </p:nvSpPr>
        <p:spPr>
          <a:xfrm>
            <a:off x="1247775" y="5520690"/>
            <a:ext cx="1029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数据不完整</a:t>
            </a:r>
          </a:p>
        </p:txBody>
      </p:sp>
      <p:cxnSp>
        <p:nvCxnSpPr>
          <p:cNvPr id="84" name="直接箭头连接符 83"/>
          <p:cNvCxnSpPr>
            <a:endCxn id="71" idx="0"/>
          </p:cNvCxnSpPr>
          <p:nvPr/>
        </p:nvCxnSpPr>
        <p:spPr bwMode="auto">
          <a:xfrm flipH="1" flipV="1">
            <a:off x="1407795" y="4471035"/>
            <a:ext cx="356235" cy="571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 bwMode="auto">
          <a:xfrm>
            <a:off x="1407795" y="2684145"/>
            <a:ext cx="443230" cy="1079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3" idx="3"/>
            <a:endCxn id="46" idx="1"/>
          </p:cNvCxnSpPr>
          <p:nvPr/>
        </p:nvCxnSpPr>
        <p:spPr bwMode="auto">
          <a:xfrm>
            <a:off x="6493510" y="2684145"/>
            <a:ext cx="579755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6"/>
          <p:cNvSpPr txBox="1"/>
          <p:nvPr/>
        </p:nvSpPr>
        <p:spPr>
          <a:xfrm>
            <a:off x="6356350" y="1797050"/>
            <a:ext cx="1094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数据采集过大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2220" y="293684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吸收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6077" y="29571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感应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4881" y="296785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采样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5235" y="293092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压缩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8033" y="2900033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运行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3413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03945" y="37772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48805" y="378901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0" y="47672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-11025" y="55800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接收</a:t>
            </a:r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7079625" y="4290040"/>
            <a:ext cx="12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编码算法</a:t>
            </a:r>
          </a:p>
        </p:txBody>
      </p:sp>
      <p:cxnSp>
        <p:nvCxnSpPr>
          <p:cNvPr id="101" name="直接箭头连接符 100"/>
          <p:cNvCxnSpPr>
            <a:endCxn id="100" idx="0"/>
          </p:cNvCxnSpPr>
          <p:nvPr/>
        </p:nvCxnSpPr>
        <p:spPr bwMode="auto">
          <a:xfrm>
            <a:off x="7703185" y="2863850"/>
            <a:ext cx="6350" cy="14262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 bwMode="auto">
          <a:xfrm flipH="1">
            <a:off x="6553200" y="4476750"/>
            <a:ext cx="455295" cy="6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系统裁剪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4.1.5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：运用裁剪实施规则 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，将普通编码算法替换为 均为编码算法(无I/P帧之分)，不用参数调整，算法独立完成。如Slice编码。</a:t>
            </a:r>
            <a:endParaRPr kumimoji="0" lang="en-US" altLang="zh-CN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Picture 2" descr="D:\明珠ppt\新建文件夹\编码发包策略优化\飞燕项目效果对比\编码平滑\编码平滑(3840x216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t="12022" r="10648" b="13679"/>
          <a:stretch/>
        </p:blipFill>
        <p:spPr bwMode="auto">
          <a:xfrm>
            <a:off x="1763688" y="3442555"/>
            <a:ext cx="5112568" cy="293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193802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场模型及标准解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物场模型的构建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>
                <a:latin typeface="楷体" pitchFamily="49" charset="-122"/>
                <a:ea typeface="楷体" pitchFamily="49" charset="-122"/>
              </a:rPr>
              <a:t>针对当摄像机位于网络信号差位置（比如车载摄像机进入山洞），辐射信号不足问题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，构建系统的初始物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场模型图，如下所示：</a:t>
            </a:r>
            <a:endParaRPr kumimoji="0" lang="zh-CN" altLang="en-US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gray">
          <a:xfrm>
            <a:off x="5868145" y="2928934"/>
            <a:ext cx="2664296" cy="3812434"/>
          </a:xfrm>
          <a:prstGeom prst="rect">
            <a:avLst/>
          </a:prstGeom>
          <a:noFill/>
          <a:ln w="12700">
            <a:solidFill>
              <a:srgbClr val="800000"/>
            </a:solidFill>
            <a:prstDash val="dash"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 sz="20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1770688" y="4720504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S1</a:t>
            </a:r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3347944" y="4714884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S2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469324" y="3857628"/>
            <a:ext cx="982996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2160" y="3929066"/>
            <a:ext cx="270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标准作用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强调方向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4" name="直接箭头连接符 33"/>
          <p:cNvCxnSpPr>
            <a:stCxn id="14" idx="0"/>
          </p:cNvCxnSpPr>
          <p:nvPr/>
        </p:nvCxnSpPr>
        <p:spPr bwMode="auto">
          <a:xfrm flipV="1">
            <a:off x="2130688" y="4187574"/>
            <a:ext cx="602618" cy="5329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6510349" y="3214686"/>
            <a:ext cx="85725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67474" y="3286124"/>
            <a:ext cx="127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标准作用</a:t>
            </a:r>
          </a:p>
        </p:txBody>
      </p:sp>
      <p:cxnSp>
        <p:nvCxnSpPr>
          <p:cNvPr id="43" name="直接箭头连接符 42"/>
          <p:cNvCxnSpPr>
            <a:endCxn id="20" idx="0"/>
          </p:cNvCxnSpPr>
          <p:nvPr/>
        </p:nvCxnSpPr>
        <p:spPr bwMode="auto">
          <a:xfrm>
            <a:off x="3242422" y="4187574"/>
            <a:ext cx="465522" cy="5273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29790" y="3357245"/>
            <a:ext cx="1769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电磁辐射场</a:t>
            </a: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6451343" y="4643071"/>
            <a:ext cx="121700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u="none" dirty="0">
                <a:latin typeface="楷体" pitchFamily="49" charset="-122"/>
                <a:ea typeface="楷体" pitchFamily="49" charset="-122"/>
              </a:rPr>
              <a:t>不足作用</a:t>
            </a:r>
          </a:p>
        </p:txBody>
      </p:sp>
      <p:cxnSp>
        <p:nvCxnSpPr>
          <p:cNvPr id="42" name="直接箭头连接符 75"/>
          <p:cNvCxnSpPr>
            <a:stCxn id="20" idx="2"/>
            <a:endCxn id="14" idx="6"/>
          </p:cNvCxnSpPr>
          <p:nvPr/>
        </p:nvCxnSpPr>
        <p:spPr bwMode="auto">
          <a:xfrm flipH="1">
            <a:off x="2490470" y="5074920"/>
            <a:ext cx="857250" cy="571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100"/>
          <p:cNvSpPr txBox="1">
            <a:spLocks noChangeArrowheads="1"/>
          </p:cNvSpPr>
          <p:nvPr/>
        </p:nvSpPr>
        <p:spPr bwMode="auto">
          <a:xfrm>
            <a:off x="6430267" y="5409836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过度</a:t>
            </a:r>
            <a:r>
              <a:rPr lang="zh-CN" altLang="en-US" sz="2000" b="1" u="none" dirty="0">
                <a:latin typeface="楷体" pitchFamily="49" charset="-122"/>
                <a:ea typeface="楷体" pitchFamily="49" charset="-122"/>
              </a:rPr>
              <a:t>作用</a:t>
            </a:r>
          </a:p>
        </p:txBody>
      </p:sp>
      <p:cxnSp>
        <p:nvCxnSpPr>
          <p:cNvPr id="51" name="直接箭头连接符 20"/>
          <p:cNvCxnSpPr/>
          <p:nvPr/>
        </p:nvCxnSpPr>
        <p:spPr bwMode="auto">
          <a:xfrm>
            <a:off x="6603760" y="5266960"/>
            <a:ext cx="857254" cy="1588"/>
          </a:xfrm>
          <a:prstGeom prst="straightConnector1">
            <a:avLst/>
          </a:prstGeom>
          <a:ln w="63500" cmpd="dbl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6398205" y="6197242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有害</a:t>
            </a:r>
            <a:r>
              <a:rPr lang="zh-CN" altLang="en-US" sz="2000" b="1" u="none" dirty="0">
                <a:latin typeface="楷体" pitchFamily="49" charset="-122"/>
                <a:ea typeface="楷体" pitchFamily="49" charset="-122"/>
              </a:rPr>
              <a:t>作用</a:t>
            </a:r>
          </a:p>
        </p:txBody>
      </p:sp>
      <p:cxnSp>
        <p:nvCxnSpPr>
          <p:cNvPr id="63" name="直接箭头连接符 21"/>
          <p:cNvCxnSpPr/>
          <p:nvPr/>
        </p:nvCxnSpPr>
        <p:spPr bwMode="auto">
          <a:xfrm>
            <a:off x="6582014" y="6052778"/>
            <a:ext cx="857254" cy="1588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21435" y="5459095"/>
            <a:ext cx="988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摄像机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436620" y="5440680"/>
            <a:ext cx="120586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网络基站</a:t>
            </a:r>
          </a:p>
          <a:p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86050" y="3714752"/>
            <a:ext cx="438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/>
          </a:p>
        </p:txBody>
      </p:sp>
      <p:cxnSp>
        <p:nvCxnSpPr>
          <p:cNvPr id="6" name="直接箭头连接符 75"/>
          <p:cNvCxnSpPr/>
          <p:nvPr/>
        </p:nvCxnSpPr>
        <p:spPr bwMode="auto">
          <a:xfrm>
            <a:off x="6699489" y="4645266"/>
            <a:ext cx="928693" cy="8903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147637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场模型及标准解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根据启发性原则寻找合适的标准解，在此针对作用效应不足，采用第二级标准解，运用S2.2.5 构造场。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 descr="标准解 (1)"/>
          <p:cNvPicPr/>
          <p:nvPr/>
        </p:nvPicPr>
        <p:blipFill>
          <a:blip r:embed="rId3" cstate="print"/>
          <a:srcRect t="4807"/>
          <a:stretch>
            <a:fillRect/>
          </a:stretch>
        </p:blipFill>
        <p:spPr bwMode="auto">
          <a:xfrm>
            <a:off x="285720" y="2071678"/>
            <a:ext cx="693901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239966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场模型及标准解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：运用标准解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S2.2.5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构造场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，在网络环境不好的位置增加信号补偿。新的物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场模型如下所示：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箭头: 右 1"/>
          <p:cNvSpPr/>
          <p:nvPr/>
        </p:nvSpPr>
        <p:spPr>
          <a:xfrm>
            <a:off x="3491880" y="4149080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837873" y="4648749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S1</a:t>
            </a:r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2415129" y="4643129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S2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4" name="直接箭头连接符 33"/>
          <p:cNvCxnSpPr>
            <a:stCxn id="14" idx="0"/>
          </p:cNvCxnSpPr>
          <p:nvPr/>
        </p:nvCxnSpPr>
        <p:spPr bwMode="auto">
          <a:xfrm flipV="1">
            <a:off x="1197610" y="4044315"/>
            <a:ext cx="602615" cy="6045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0" idx="0"/>
          </p:cNvCxnSpPr>
          <p:nvPr/>
        </p:nvCxnSpPr>
        <p:spPr bwMode="auto">
          <a:xfrm>
            <a:off x="2309495" y="4044315"/>
            <a:ext cx="465455" cy="59880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6975" y="3285490"/>
            <a:ext cx="1769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电磁辐射场</a:t>
            </a:r>
          </a:p>
        </p:txBody>
      </p:sp>
      <p:cxnSp>
        <p:nvCxnSpPr>
          <p:cNvPr id="42" name="直接箭头连接符 75"/>
          <p:cNvCxnSpPr>
            <a:stCxn id="20" idx="2"/>
            <a:endCxn id="14" idx="6"/>
          </p:cNvCxnSpPr>
          <p:nvPr/>
        </p:nvCxnSpPr>
        <p:spPr bwMode="auto">
          <a:xfrm flipH="1">
            <a:off x="1557655" y="4931410"/>
            <a:ext cx="857250" cy="5715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8620" y="5387340"/>
            <a:ext cx="988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摄像机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503805" y="5368925"/>
            <a:ext cx="120586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网络基站</a:t>
            </a:r>
          </a:p>
          <a:p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853235" y="3642997"/>
            <a:ext cx="438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/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5413683" y="4632239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S1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6990939" y="4626619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S2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 bwMode="auto">
          <a:xfrm flipV="1">
            <a:off x="5773420" y="4011295"/>
            <a:ext cx="601980" cy="6210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>
            <a:off x="6866890" y="4044315"/>
            <a:ext cx="483870" cy="5822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4"/>
          <p:cNvSpPr txBox="1"/>
          <p:nvPr/>
        </p:nvSpPr>
        <p:spPr>
          <a:xfrm>
            <a:off x="5772785" y="3268980"/>
            <a:ext cx="1769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电磁辐射场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64430" y="5370830"/>
            <a:ext cx="988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摄像机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79615" y="5352415"/>
            <a:ext cx="1606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网络基站加信号放大器</a:t>
            </a:r>
          </a:p>
        </p:txBody>
      </p:sp>
      <p:sp>
        <p:nvSpPr>
          <p:cNvPr id="17" name="矩形 16"/>
          <p:cNvSpPr/>
          <p:nvPr/>
        </p:nvSpPr>
        <p:spPr>
          <a:xfrm>
            <a:off x="6429045" y="3626487"/>
            <a:ext cx="438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8" idx="2"/>
            <a:endCxn id="7" idx="6"/>
          </p:cNvCxnSpPr>
          <p:nvPr/>
        </p:nvCxnSpPr>
        <p:spPr bwMode="auto">
          <a:xfrm flipH="1">
            <a:off x="6133465" y="4986655"/>
            <a:ext cx="857250" cy="571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692696"/>
            <a:ext cx="8640960" cy="5078313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kumimoji="0"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运用科学效应和知识库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运用效应库进行事中事后补救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00987"/>
              </p:ext>
            </p:extLst>
          </p:nvPr>
        </p:nvGraphicFramePr>
        <p:xfrm>
          <a:off x="441024" y="1643050"/>
          <a:ext cx="7920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000"/>
                <a:gridCol w="3240000"/>
                <a:gridCol w="2160000"/>
                <a:gridCol w="1440000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A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B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负面功能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C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如何消除负面功能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D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属性表达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latin typeface="楷体" pitchFamily="49" charset="-122"/>
                          <a:ea typeface="楷体" pitchFamily="49" charset="-122"/>
                        </a:rPr>
                        <a:t>数据采集不完整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楷体" pitchFamily="49" charset="-122"/>
                          <a:ea typeface="楷体" pitchFamily="49" charset="-122"/>
                        </a:rPr>
                        <a:t>稳定</a:t>
                      </a:r>
                      <a:r>
                        <a:rPr lang="zh-CN" altLang="en-US" sz="16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数据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r>
                        <a:rPr lang="en-US" altLang="zh-CN" sz="1600" b="0" dirty="0" smtClean="0">
                          <a:latin typeface="楷体" pitchFamily="49" charset="-122"/>
                          <a:ea typeface="楷体" pitchFamily="49" charset="-122"/>
                        </a:rPr>
                        <a:t>.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</p:spTree>
    <p:extLst>
      <p:ext uri="{BB962C8B-B14F-4D97-AF65-F5344CB8AC3E}">
        <p14:creationId xmlns:p14="http://schemas.microsoft.com/office/powerpoint/2010/main" val="14779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查询功能库并产生方案 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查询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“稳定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-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数据”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，可运用科学效应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“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CNN-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合成与采样” ，结构化产生样本，或对缺失样本进行值填补。比如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x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属于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R(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如某个物体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)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，那么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y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丢失也可以通过计算而得出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y.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运用上述效应形成概念方案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，在传输数据丢失时，可以自动补全，甚至自动生产场景中已有的大型物体或风景，而不是重复的传输、计算、解码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…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 smtClean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备注：科学效应库应该是不多丰富的过程，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TRIZ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提供方法，及动态的科学效应库，属性运用方法是改变（增加、减少、测量、保持）系统的某个属性，而科学效应是在不断增加或丰富的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.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阿奇舒勒不知道今天的新发现，马克思可能也不知道社会主义理论在中国的发扬光大，但他们提供了方法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.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</p:spTree>
    <p:extLst>
      <p:ext uri="{BB962C8B-B14F-4D97-AF65-F5344CB8AC3E}">
        <p14:creationId xmlns:p14="http://schemas.microsoft.com/office/powerpoint/2010/main" val="3797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667717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4.3.4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运用效应库进行事先预防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5536"/>
              </p:ext>
            </p:extLst>
          </p:nvPr>
        </p:nvGraphicFramePr>
        <p:xfrm>
          <a:off x="441024" y="1643050"/>
          <a:ext cx="7920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000"/>
                <a:gridCol w="3240000"/>
                <a:gridCol w="2160000"/>
                <a:gridCol w="1440000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A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B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负面功能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C</a:t>
                      </a:r>
                      <a:r>
                        <a:rPr lang="en-US" altLang="zh-CN" sz="1600" b="1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对应的正常功能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D </a:t>
                      </a:r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属性表达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数据采集不完整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保持场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 smtClean="0">
                          <a:latin typeface="楷体" pitchFamily="49" charset="-122"/>
                          <a:ea typeface="楷体" pitchFamily="49" charset="-122"/>
                        </a:rPr>
                        <a:t>测量位置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楷体" pitchFamily="49" charset="-122"/>
                          <a:ea typeface="楷体" pitchFamily="49" charset="-122"/>
                        </a:rPr>
                        <a:t>6...</a:t>
                      </a: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</p:spTree>
    <p:extLst>
      <p:ext uri="{BB962C8B-B14F-4D97-AF65-F5344CB8AC3E}">
        <p14:creationId xmlns:p14="http://schemas.microsoft.com/office/powerpoint/2010/main" val="305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332295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4.3.5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查询功能库并产生方案 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4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查询功能库“保持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-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场”，可运用科学效应“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P51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全光相机，捕获场景中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4D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光场信息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”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 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运用上述效应形成概念方案，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4D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全光场监控，多个光场相机组合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，建立分布式集群，形成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立体监控。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pic>
        <p:nvPicPr>
          <p:cNvPr id="6" name="Picture 2" descr="\\10.30.21.200\UserDesktop01\13188\Desktop\T-Box\产品图片-\产品图片-2\哈勃守望者（未发布）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0" t="17920" r="25564" b="10810"/>
          <a:stretch/>
        </p:blipFill>
        <p:spPr bwMode="auto">
          <a:xfrm>
            <a:off x="6228184" y="4077072"/>
            <a:ext cx="1656184" cy="173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0" y="3772114"/>
            <a:ext cx="3903914" cy="2550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3323987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4.3.6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查询属性库并产生方案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查询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“测量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位置”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，可运用科学效应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D37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多普勒效应” 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运用上述效应形成概念方案，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即运用多普勒效应雷达，监控物体移动速度，从而根据像素点，得到移动物体大小、景深等参数。这样明星们的绯闻照，因为视觉偏差的信息就不会丢失。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</p:spTree>
    <p:extLst>
      <p:ext uri="{BB962C8B-B14F-4D97-AF65-F5344CB8AC3E}">
        <p14:creationId xmlns:p14="http://schemas.microsoft.com/office/powerpoint/2010/main" val="34384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247864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本项目致力于解决“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+mn-ea"/>
              </a:rPr>
              <a:t>视频监控系统保持图像完整清晰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”问题，运用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TRIZ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工具后产生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了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 22 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概念方案，最终采用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了对监控场景的数据的采集、传输、解析处理分别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优化的系统方案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即采用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智能辅助数据采集，半可靠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UDP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传输及控制，智能数据解析的安防监控系统性解决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方案。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相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较于传统监控，本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系统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识别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物体大小、遮挡物、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手机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号、微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信号，气象信息等，同时可以智能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选择监控物体；网传更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稳定可靠，效率更高；智能的数据解析在数据量要求较小的情况下解析显示更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丰富；手机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信号等采集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对集会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等场景安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保意义重大，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专业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设计的视频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传输网络提高监控效果的同时，不需要更大的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IT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系统投资，数据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智能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解析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行业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应用具有开创性；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项目摘要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35432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技术矛盾与发明原理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规范化表述系统中存在的技术矛盾</a:t>
            </a: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矛盾1：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为了提高采集的图像数据质量，清晰度不损失，减小数据，这样会导致系统的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cpu使用率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恶化；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NO.44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生产效率提升导致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NO.18功率</a:t>
            </a: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功率参数恶化。</a:t>
            </a:r>
          </a:p>
          <a:p>
            <a:pPr lvl="0">
              <a:lnSpc>
                <a:spcPct val="150000"/>
              </a:lnSpc>
            </a:pP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矛盾2：为了改善系统网络发送的可靠性 ，可能会导致系统的导致系统的复杂性升高。NO.32 适应性 提高，导致NO.36 控制的复杂性更高。</a:t>
            </a:r>
          </a:p>
          <a:p>
            <a:pPr lvl="0">
              <a:lnSpc>
                <a:spcPct val="150000"/>
              </a:lnSpc>
            </a:pP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矛盾3：为量提高信息传输数量，在数据峰值时会存在信息损失等矛盾。NO.11信息数量</a:t>
            </a:r>
            <a:endParaRPr kumimoji="0" lang="zh-CN" altLang="en-US" sz="16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与NO.28 信息损失。</a:t>
            </a:r>
            <a:endParaRPr kumimoji="0"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用工程参数描述技术矛盾并查询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矛盾矩阵</a:t>
            </a: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748" y="4672971"/>
          <a:ext cx="8358246" cy="2109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6082"/>
                <a:gridCol w="2786082"/>
                <a:gridCol w="2786082"/>
              </a:tblGrid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改善的参数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恶化的参数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对应的发明原理编号</a:t>
                      </a:r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NO.44</a:t>
                      </a:r>
                      <a:r>
                        <a:rPr lang="zh-CN" altLang="en-US" sz="2000" dirty="0" smtClean="0">
                          <a:sym typeface="+mn-ea"/>
                        </a:rPr>
                        <a:t>生产率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NO.</a:t>
                      </a:r>
                      <a:r>
                        <a:rPr lang="en-US" sz="2000" dirty="0" smtClean="0">
                          <a:sym typeface="+mn-ea"/>
                        </a:rPr>
                        <a:t>18</a:t>
                      </a:r>
                      <a:r>
                        <a:rPr lang="zh-CN" altLang="en-US" sz="2000" dirty="0" smtClean="0">
                          <a:sym typeface="+mn-ea"/>
                        </a:rPr>
                        <a:t>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.35.28.38.19.15.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.5</a:t>
                      </a:r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 dirty="0" smtClean="0"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NO.32 </a:t>
                      </a:r>
                      <a:r>
                        <a:rPr lang="zh-CN" altLang="en-US" sz="2000" kern="100" dirty="0" smtClean="0"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适应性</a:t>
                      </a:r>
                      <a:r>
                        <a:rPr lang="en-US" sz="2000" kern="100" dirty="0">
                          <a:effectLst/>
                          <a:latin typeface="宋体"/>
                          <a:ea typeface="宋体"/>
                          <a:cs typeface="宋体"/>
                          <a:sym typeface="+mn-ea"/>
                        </a:rPr>
                        <a:t> 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 dirty="0"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NO.36 </a:t>
                      </a:r>
                      <a:r>
                        <a:rPr lang="zh-CN" altLang="en-US" sz="2000" kern="100" dirty="0" smtClean="0"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控制的复杂性</a:t>
                      </a:r>
                      <a:endParaRPr lang="zh-CN" altLang="en-US" sz="20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28,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25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仿宋"/>
                          <a:ea typeface="宋体"/>
                          <a:cs typeface="Times New Roman" panose="02020503050405090304"/>
                          <a:sym typeface="+mn-ea"/>
                        </a:rPr>
                        <a:t>,37,19,3,4,1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NO.11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信息数量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NO.28 </a:t>
                      </a:r>
                      <a:r>
                        <a:rPr lang="zh-CN" altLang="en-US" sz="2000" dirty="0" smtClean="0">
                          <a:sym typeface="+mn-ea"/>
                        </a:rPr>
                        <a:t>信息损失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15.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.7.32.4.37.1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539978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技术矛盾与发明原理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6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运用发明原理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No.24 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中介原理，加入单独的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H.265\H.266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算法及硬件编码协处理器。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7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运用发明原理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No.10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预先作用原理，增加编码数据缓冲区，等编码完成再传输。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8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运用发明原理NO.25自服务产生新的概念方案，即将均匀发送控制和反馈封装为独立的发送接收模块，所有的视频传输方式使用统一的发送框架。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9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运用发明原理NO.19周期性动作原理，产生新的概念方案，即在晚上等带宽释放和监控视频较小时，传输白天等较大视频。</a:t>
            </a: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118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物理矛盾与分离原理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规范化表述系统中存在的物理矛盾（压缩算法）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为了提高视频清晰度，要求视频采集数据量要大；与此同时，为了视频传输不丢数据，要求视频数据量要小。因此，本系统中存在对同一个参数“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_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视频数据既要大又要小”的互斥要求，即存时间分离解决系统中存在的物理矛盾。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针对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I帧过大问题，为了提高视频清晰度，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I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帧就要更大，而在数据发送时发送数据均匀又要求数据不能太大，所以存在物理矛盾，因此，本系统中存在对同一个参数“视频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I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帧数据既要大又要小”的互斥要求，即存物理矛盾。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83196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物理矛盾与分离原理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 时间分离原理 产生新的概念方案，即采集时保持视频采集数据尽量清晰，同时在传输时使用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采用流压缩算法，对帧数据进行压缩，例如霍夫曼编码等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11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运用时间分离 No.11  预先防范原理，先将部分I帧数据均匀编码到P帧，使数据均匀。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*本页说明：运用不同的分离原理可能产生不同的概念方案，请复制本页，将不同的概念方案列举清楚。</a:t>
            </a:r>
            <a:endParaRPr kumimoji="0" lang="en-US" altLang="zh-CN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25602" name="Picture 2" descr="D:\明珠ppt\新建文件夹\编码发包策略优化\飞燕项目效果对比\编码平滑\编码平滑(3840x216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5" y="3686175"/>
            <a:ext cx="5218430" cy="29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44764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九屏幕法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4.6.1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将可用资源列在九屏幕中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14886"/>
              </p:ext>
            </p:extLst>
          </p:nvPr>
        </p:nvGraphicFramePr>
        <p:xfrm>
          <a:off x="357158" y="2071678"/>
          <a:ext cx="8286808" cy="3847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70"/>
                <a:gridCol w="2419346"/>
                <a:gridCol w="2419346"/>
                <a:gridCol w="2419346"/>
              </a:tblGrid>
              <a:tr h="910835">
                <a:tc>
                  <a:txBody>
                    <a:bodyPr/>
                    <a:lstStyle/>
                    <a:p>
                      <a:pPr algn="ctr"/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问题发生前</a:t>
                      </a: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问题发生时</a:t>
                      </a: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>
                          <a:latin typeface="楷体" pitchFamily="49" charset="-122"/>
                          <a:ea typeface="楷体" pitchFamily="49" charset="-122"/>
                        </a:rPr>
                        <a:t>问题发生后</a:t>
                      </a:r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 anchor="ctr"/>
                </a:tc>
              </a:tr>
              <a:tr h="910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子系统</a:t>
                      </a: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编码算法</a:t>
                      </a:r>
                    </a:p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协处理器</a:t>
                      </a:r>
                    </a:p>
                    <a:p>
                      <a:r>
                        <a:rPr lang="zh-CN" altLang="en-US" sz="17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标定曝光</a:t>
                      </a:r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latin typeface="楷体" pitchFamily="49" charset="-122"/>
                          <a:ea typeface="楷体" pitchFamily="49" charset="-122"/>
                        </a:rPr>
                        <a:t>智能算法</a:t>
                      </a:r>
                    </a:p>
                    <a:p>
                      <a:r>
                        <a:rPr lang="zh-CN" altLang="en-US" sz="17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机械场、</a:t>
                      </a: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内存</a:t>
                      </a:r>
                    </a:p>
                    <a:p>
                      <a:r>
                        <a:rPr lang="en-US" altLang="zh-CN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CPU</a:t>
                      </a: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、时钟等</a:t>
                      </a:r>
                      <a:endParaRPr lang="zh-CN" altLang="en-US" sz="1700" b="1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冗余校验算法</a:t>
                      </a:r>
                      <a:endParaRPr lang="zh-CN" altLang="en-US" sz="1700" b="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zh-CN" altLang="en-US" sz="1700" b="1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硬盘</a:t>
                      </a:r>
                    </a:p>
                    <a:p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</a:tr>
              <a:tr h="910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系统</a:t>
                      </a: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成像技术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电场</a:t>
                      </a:r>
                      <a:endParaRPr lang="zh-CN" altLang="en-US" sz="17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缓冲区</a:t>
                      </a:r>
                    </a:p>
                    <a:p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zh-CN" altLang="en-US" sz="1700" b="1">
                          <a:latin typeface="楷体" pitchFamily="49" charset="-122"/>
                          <a:ea typeface="楷体" pitchFamily="49" charset="-122"/>
                        </a:rPr>
                        <a:t>图像恢复算法</a:t>
                      </a:r>
                    </a:p>
                    <a:p>
                      <a:r>
                        <a:rPr lang="zh-CN" altLang="en-US" sz="1700" b="1">
                          <a:latin typeface="楷体" pitchFamily="49" charset="-122"/>
                          <a:ea typeface="楷体" pitchFamily="49" charset="-122"/>
                        </a:rPr>
                        <a:t>错误校验算法</a:t>
                      </a:r>
                    </a:p>
                  </a:txBody>
                  <a:tcPr marL="79041" marR="79041" marT="39521" marB="39521"/>
                </a:tc>
              </a:tr>
              <a:tr h="910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超系统</a:t>
                      </a:r>
                    </a:p>
                  </a:txBody>
                  <a:tcPr marL="79041" marR="79041" marT="39521" marB="395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电磁场</a:t>
                      </a:r>
                    </a:p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信号放大器</a:t>
                      </a:r>
                    </a:p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光线</a:t>
                      </a:r>
                    </a:p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声波、雷达</a:t>
                      </a: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en-US" altLang="zh-CN" sz="1700" b="1" dirty="0" smtClean="0">
                          <a:latin typeface="楷体" pitchFamily="49" charset="-122"/>
                          <a:ea typeface="楷体" pitchFamily="49" charset="-122"/>
                        </a:rPr>
                        <a:t>5G</a:t>
                      </a:r>
                      <a:r>
                        <a:rPr lang="zh-CN" altLang="en-US" sz="1700" b="1" dirty="0" smtClean="0">
                          <a:latin typeface="楷体" pitchFamily="49" charset="-122"/>
                          <a:ea typeface="楷体" pitchFamily="49" charset="-122"/>
                        </a:rPr>
                        <a:t>、光纤、无人机、电脑（软件部署在电脑）</a:t>
                      </a:r>
                      <a:endParaRPr lang="zh-CN" altLang="en-US" sz="1700" b="1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1700" b="1" dirty="0">
                          <a:latin typeface="楷体" pitchFamily="49" charset="-122"/>
                          <a:ea typeface="楷体" pitchFamily="49" charset="-122"/>
                        </a:rPr>
                        <a:t>GPS</a:t>
                      </a: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、</a:t>
                      </a:r>
                      <a:r>
                        <a:rPr lang="en-US" altLang="zh-CN" sz="1700" b="1" dirty="0">
                          <a:latin typeface="楷体" pitchFamily="49" charset="-122"/>
                          <a:ea typeface="楷体" pitchFamily="49" charset="-122"/>
                        </a:rPr>
                        <a:t>FRID</a:t>
                      </a:r>
                    </a:p>
                  </a:txBody>
                  <a:tcPr marL="79041" marR="79041" marT="39521" marB="39521"/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网络协议栈</a:t>
                      </a:r>
                    </a:p>
                    <a:p>
                      <a:r>
                        <a:rPr lang="en-US" altLang="zh-CN" sz="1700" b="1" dirty="0">
                          <a:latin typeface="楷体" pitchFamily="49" charset="-122"/>
                          <a:ea typeface="楷体" pitchFamily="49" charset="-122"/>
                        </a:rPr>
                        <a:t>TCP/IP</a:t>
                      </a:r>
                      <a:r>
                        <a:rPr lang="zh-CN" altLang="en-US" sz="1700" b="1" dirty="0">
                          <a:latin typeface="楷体" pitchFamily="49" charset="-122"/>
                          <a:ea typeface="楷体" pitchFamily="49" charset="-122"/>
                        </a:rPr>
                        <a:t>协议栈</a:t>
                      </a:r>
                      <a:endParaRPr lang="en-US" altLang="zh-CN" sz="1700" b="1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1700" b="1" dirty="0" smtClean="0">
                          <a:latin typeface="楷体" pitchFamily="49" charset="-122"/>
                          <a:ea typeface="楷体" pitchFamily="49" charset="-122"/>
                        </a:rPr>
                        <a:t>UDP</a:t>
                      </a:r>
                      <a:r>
                        <a:rPr lang="zh-CN" altLang="en-US" sz="1700" b="1" dirty="0" smtClean="0">
                          <a:latin typeface="楷体" pitchFamily="49" charset="-122"/>
                          <a:ea typeface="楷体" pitchFamily="49" charset="-122"/>
                        </a:rPr>
                        <a:t>、</a:t>
                      </a:r>
                      <a:r>
                        <a:rPr lang="en-US" altLang="zh-CN" sz="1700" b="1" dirty="0" smtClean="0">
                          <a:latin typeface="楷体" pitchFamily="49" charset="-122"/>
                          <a:ea typeface="楷体" pitchFamily="49" charset="-122"/>
                        </a:rPr>
                        <a:t>GPU</a:t>
                      </a:r>
                      <a:endParaRPr lang="en-US" altLang="zh-CN" sz="17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9041" marR="79041" marT="39521" marB="3952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914019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九屏幕法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4.6.2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12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错误校验算法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产生新的概念方案，即</a:t>
            </a:r>
            <a:r>
              <a:rPr lang="zh-CN" altLang="en-US" sz="2000" dirty="0" smtClean="0">
                <a:sym typeface="+mn-ea"/>
              </a:rPr>
              <a:t>针对传输错误数据，可以在数据传输中增加冗余纠错码，使得接收端可以根据冗余纠错码恢复数据。</a:t>
            </a: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13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网络协议栈，借鉴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TCP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传输方案等部分策略， </a:t>
            </a:r>
            <a:r>
              <a:rPr lang="zh-CN" altLang="en-US" sz="2000" dirty="0" smtClean="0">
                <a:sym typeface="+mn-ea"/>
              </a:rPr>
              <a:t>网络传输增加视频帧的帧序号，降低重复、乱序导致的数据错误；改善 </a:t>
            </a:r>
            <a:r>
              <a:rPr lang="en-US" altLang="zh-CN" sz="2000" dirty="0" smtClean="0">
                <a:sym typeface="+mn-ea"/>
              </a:rPr>
              <a:t>UDP</a:t>
            </a:r>
            <a:r>
              <a:rPr lang="zh-CN" altLang="en-US" sz="2000" dirty="0" smtClean="0">
                <a:sym typeface="+mn-ea"/>
              </a:rPr>
              <a:t>传输。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14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网络协议栈， 借鉴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TCP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传输方案等部分策略，</a:t>
            </a:r>
            <a:r>
              <a:rPr lang="zh-CN" altLang="en-US" sz="2000" dirty="0" smtClean="0">
                <a:sym typeface="+mn-ea"/>
              </a:rPr>
              <a:t>网络接收端提供给网络发送端反馈，重传丢失失败的数据，改善 </a:t>
            </a:r>
            <a:r>
              <a:rPr lang="en-US" altLang="zh-CN" sz="2000" dirty="0" smtClean="0">
                <a:sym typeface="+mn-ea"/>
              </a:rPr>
              <a:t>UDP</a:t>
            </a:r>
            <a:r>
              <a:rPr lang="zh-CN" altLang="en-US" sz="2000" dirty="0" smtClean="0">
                <a:sym typeface="+mn-ea"/>
              </a:rPr>
              <a:t>传输。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15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运用超系统雷达资源，</a:t>
            </a:r>
            <a:r>
              <a:rPr lang="zh-CN" altLang="en-US" sz="2000" dirty="0" smtClean="0">
                <a:sym typeface="+mn-ea"/>
              </a:rPr>
              <a:t>可以运用雷达测量物体距离，及监控物体遮挡的物体。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*本页说明：在九屏幕法中，运用不同的资源可能产生不同的概念方案，请复制本页，将不同的概念方案列举清楚。</a:t>
            </a:r>
            <a:endParaRPr kumimoji="0" lang="en-US" altLang="zh-CN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4749108" cy="42462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 S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曲线及进化法则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对系统所处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曲线阶段的判断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性能描述：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发明级别描述：成熟期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发明数量描述：成长期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经济收益描述：成熟期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综合考虑以上四方面指标，判断本系统处于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成长期到成熟过渡期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3076" name="Object 4" descr="ppt/media/image46.emf"/>
          <p:cNvGraphicFramePr>
            <a:graphicFrameLocks noChangeAspect="1"/>
          </p:cNvGraphicFramePr>
          <p:nvPr/>
        </p:nvGraphicFramePr>
        <p:xfrm>
          <a:off x="5143504" y="1142984"/>
          <a:ext cx="36068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r:id="rId4" imgW="4021455" imgH="4717415" progId="">
                  <p:embed/>
                </p:oleObj>
              </mc:Choice>
              <mc:Fallback>
                <p:oleObj r:id="rId4" imgW="4021455" imgH="4717415" progId="">
                  <p:embed/>
                  <p:pic>
                    <p:nvPicPr>
                      <p:cNvPr id="0" name="Picture 62" descr="ppt/media/image46.emf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142984"/>
                        <a:ext cx="3606800" cy="506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535322" cy="1015663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 S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曲线及进化法则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系统所处阶段与进化法则的对应关系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Picture 2" descr="9DM$8$LDSMAH_DM)SD6M`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000240"/>
            <a:ext cx="7326018" cy="435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078313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 S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曲线及进化法则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4.7.3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16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运用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子系统不均衡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产生新的概念方案，智能识别较差，即人、车物等按需抠图传输，减小传输数据大小。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17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运用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完备性进化法制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生新的概念方案，即全空间监控，包括可见光场景监控，电磁空间监控（手机信号），三维空间监控，声音监控，温度、空气等全监控设备。</a:t>
            </a: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1938992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4.8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创新思维之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STC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4.8.1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STC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算子中三种极限情况的描述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2214554"/>
          <a:ext cx="8286808" cy="3899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6390"/>
                <a:gridCol w="3255209"/>
                <a:gridCol w="3255209"/>
              </a:tblGrid>
              <a:tr h="964414"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趋近于零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趋近于无穷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→∞</a:t>
                      </a:r>
                    </a:p>
                  </a:txBody>
                  <a:tcPr anchor="ctr"/>
                </a:tc>
              </a:tr>
              <a:tr h="964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尺寸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/Size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镜头无穷小，使用手机镜头</a:t>
                      </a:r>
                    </a:p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网络链接无穷小（</a:t>
                      </a:r>
                      <a:r>
                        <a:rPr lang="en-US" altLang="zh-CN" sz="2000" b="0" dirty="0">
                          <a:latin typeface="楷体" pitchFamily="49" charset="-122"/>
                          <a:ea typeface="楷体" pitchFamily="49" charset="-122"/>
                        </a:rPr>
                        <a:t>5G</a:t>
                      </a: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镜头无穷大，大型云台摄像机。</a:t>
                      </a:r>
                    </a:p>
                  </a:txBody>
                  <a:tcPr/>
                </a:tc>
              </a:tr>
              <a:tr h="964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时间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/Time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传输时间接近</a:t>
                      </a:r>
                      <a:r>
                        <a:rPr lang="en-US" altLang="zh-CN" sz="2000" b="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传输时间可以无穷大，使用更大到存储。（硬盘，联网后继续传输）</a:t>
                      </a:r>
                    </a:p>
                  </a:txBody>
                  <a:tcPr/>
                </a:tc>
              </a:tr>
              <a:tr h="964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成本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/Cost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不需要监控设备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建立更多基站包括移动基站</a:t>
                      </a:r>
                    </a:p>
                    <a:p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70898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问题背景描述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规范化表述技术系统实现的功能</a:t>
            </a: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技术系统（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）：安放监控系统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施加动作（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）：保持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作用对象（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O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）：监控数据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作用对象的参数（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）：完整清晰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因此，本技术系统的功能可以表达为“视频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监控系统如何保持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监控数据完整清晰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”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系统（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施加动作（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作用对象（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O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作用对象的参数（</a:t>
            </a:r>
            <a:r>
              <a:rPr kumimoji="0" lang="en-US" altLang="zh-CN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”</a:t>
            </a: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231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4.8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创新思维之</a:t>
            </a: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STC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4.8.2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描述形成的概念方案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18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时间无穷大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的条件下，产生新的概念方案，即</a:t>
            </a:r>
            <a:r>
              <a:rPr kumimoji="0" lang="zh-CN" altLang="en-US" sz="2000" dirty="0">
                <a:latin typeface="楷体" pitchFamily="49" charset="-122"/>
                <a:ea typeface="楷体" pitchFamily="49" charset="-122"/>
              </a:rPr>
              <a:t>使用使用大到缓存（如硬盘），网络恢复时（沙漠高山等移动信号车</a:t>
            </a:r>
            <a:r>
              <a:rPr kumimoji="0" lang="en-US" altLang="zh-CN" sz="2000" dirty="0">
                <a:latin typeface="楷体" pitchFamily="49" charset="-122"/>
                <a:ea typeface="楷体" pitchFamily="49" charset="-122"/>
              </a:rPr>
              <a:t>\</a:t>
            </a:r>
            <a:r>
              <a:rPr kumimoji="0" lang="zh-CN" altLang="en-US" sz="2000" dirty="0">
                <a:latin typeface="楷体" pitchFamily="49" charset="-122"/>
                <a:ea typeface="楷体" pitchFamily="49" charset="-122"/>
              </a:rPr>
              <a:t>无人机周期前往），继续传输，使数据不丢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5123" name="Picture 3" descr="D:\work\iManager\学习成长\创新-知识产权\二级创新工程师\作业\timg (8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5"/>
          <a:stretch/>
        </p:blipFill>
        <p:spPr bwMode="auto">
          <a:xfrm>
            <a:off x="272852" y="3789040"/>
            <a:ext cx="5688632" cy="239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work\iManager\学习成长\创新-知识产权\二级创新工程师\作业\timg (10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/>
          <a:stretch/>
        </p:blipFill>
        <p:spPr bwMode="auto">
          <a:xfrm>
            <a:off x="5816600" y="3356992"/>
            <a:ext cx="2793592" cy="2103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118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4.9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最终理想解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① 精确地描述系统中现存的问题和矛盾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监控场景有些信息采集不到，信息损失；采集到到数据由于编码、网络等原因无法完整传输。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② 明确系统所要实现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的功能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SVOP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）以及该功能所要实现的目标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dirty="0">
                <a:latin typeface="楷体" pitchFamily="49" charset="-122"/>
                <a:ea typeface="楷体" pitchFamily="49" charset="-122"/>
                <a:sym typeface="+mn-ea"/>
              </a:rPr>
              <a:t>视频监控系统保持完整监控。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③ 思考实现（以上）功能的理想情况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对一个场景全方位对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监控，甚至预测，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包括物体对可见及物体对属性（位置、材质、身份证，构成等），电磁环境，气象环境（温度、二氧化碳、水污染物等），人文环境（哪些人有关系）等等监控，并立体全息显示。</a:t>
            </a:r>
          </a:p>
          <a:p>
            <a:pPr lvl="0">
              <a:lnSpc>
                <a:spcPct val="150000"/>
              </a:lnSpc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70898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4.9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最终理想解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是否可以不需要系统（有害功能和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成本为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零）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a) 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对象是否可以自服务，即对象自己实现所需功能；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在所有场景都有安全维护人员，被维护人员遵纪守法。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b) 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所需功能是否可由超系统实现；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即安全防护由超系统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完成，设计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各种安全防护产品。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c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）所需功能是否可由更廉价的其他系统实现；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无人机、动物（屋顶的鸟）、人民群众，是否可以采集并适应这些系统的数据</a:t>
            </a:r>
            <a:r>
              <a:rPr kumimoji="0" lang="zh-CN" altLang="en-US" sz="2000" dirty="0">
                <a:latin typeface="楷体" pitchFamily="49" charset="-122"/>
                <a:ea typeface="楷体" pitchFamily="49" charset="-122"/>
              </a:rPr>
              <a:t>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4.9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最终理想解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）是否可去除有害</a:t>
            </a:r>
            <a:r>
              <a:rPr kumimoji="0"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功能（有害功能为零）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a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）是否可裁减产生有害功能的组件或子系统；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b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）是否可将有害功能配置到超系统中去；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去除网络传输模块，不存在传输瓶颈。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5G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或更高大传输网络，更大覆盖。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）是否可</a:t>
            </a:r>
            <a:r>
              <a:rPr kumimoji="0"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降低成本（成本降为零）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a)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是否可利用系统内部的剩余资源或引入系统外部的“免费”资源，帮助消除有害功能或实现有用功能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已建设的其他物联网系统，比如气象站，可以通过特定通信方式与之通信，获取数据。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2311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4.9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最终理想解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④ 其他行业是否已解决本问题（对其他的产业，或者产业内部其他的部门的经验进行考察，搜寻类似理想化结果的实施方案）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“透明战场”，战场信息的立体监控。</a:t>
            </a:r>
            <a:endParaRPr kumimoji="0" lang="en-US" altLang="zh-CN" sz="2000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⑤构建解决方案</a:t>
            </a:r>
            <a:endParaRPr kumimoji="0"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根据理想化最终结果（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IFR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）的思考流程，构建如下概念方案：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5G</a:t>
            </a:r>
            <a:r>
              <a:rPr kumimoji="0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甚至更先进都网络传输系统，不存在网络传输瓶颈。</a:t>
            </a:r>
            <a:endParaRPr kumimoji="0"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方案</a:t>
            </a:r>
            <a:r>
              <a:rPr kumimoji="0"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20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：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根据理想化最终结果（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IFR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+mn-ea"/>
              </a:rPr>
              <a:t>）的思考流程，构建如下概念方案：</a:t>
            </a:r>
            <a:endParaRPr kumimoji="0"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  <a:sym typeface="+mn-ea"/>
              </a:rPr>
              <a:t>FRID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  <a:sym typeface="+mn-ea"/>
              </a:rPr>
              <a:t>采集已有物联网系统数据、全息显示，显示更丰富信息。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09397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4.9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最终理想解 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根据理想化最终结果（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IFR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kumimoji="0" lang="en-US" altLang="zh-CN" sz="20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思考流程，构建如下概念方案：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利用脑机接口，通过人类脑电波，实时</a:t>
            </a:r>
            <a:endParaRPr kumimoji="0" lang="en-US" altLang="zh-CN" sz="2000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采集监控场景中脑电波，实现场景监控</a:t>
            </a:r>
            <a:r>
              <a:rPr kumimoji="0" lang="en-US" altLang="zh-CN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kumimoji="0"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22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根据理想化最终结果（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IFR</a:t>
            </a: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kumimoji="0" lang="en-US" altLang="zh-CN" sz="20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思考流程，构建如下概念方案：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更大胆一些的想法，</a:t>
            </a: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利用</a:t>
            </a:r>
            <a:r>
              <a:rPr kumimoji="0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生物</a:t>
            </a: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接口，</a:t>
            </a:r>
            <a:endParaRPr kumimoji="0" lang="en-US" altLang="zh-CN" sz="2000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通过动物电波，获取到实时监控信息，</a:t>
            </a:r>
            <a:endParaRPr kumimoji="0" lang="en-US" altLang="zh-CN" sz="2000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可以采集夜莺，昆虫复眼，蝙蝠的超声波等信息，实现更丰富的场景</a:t>
            </a:r>
            <a:r>
              <a:rPr kumimoji="0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监控</a:t>
            </a:r>
            <a:r>
              <a:rPr kumimoji="0" lang="en-US" altLang="zh-CN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kumimoji="0" lang="en-US" altLang="zh-CN" sz="20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问题转化及解决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3" t="15385" r="33730" b="2271"/>
          <a:stretch/>
        </p:blipFill>
        <p:spPr bwMode="auto">
          <a:xfrm>
            <a:off x="4849865" y="1412776"/>
            <a:ext cx="431513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078313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产生的概念方案汇总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16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*本页说明：① 将前面问题解决过程中产生的所有方案汇总，重复但运用了不同工具的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方案</a:t>
            </a: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51455"/>
              </p:ext>
            </p:extLst>
          </p:nvPr>
        </p:nvGraphicFramePr>
        <p:xfrm>
          <a:off x="357158" y="1340768"/>
          <a:ext cx="8429684" cy="54044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/>
                <a:gridCol w="1714512"/>
                <a:gridCol w="2000264"/>
                <a:gridCol w="3929090"/>
              </a:tblGrid>
              <a:tr h="405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所用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TRIZ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方案简要描述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latin typeface="楷体" pitchFamily="49" charset="-122"/>
                          <a:ea typeface="楷体" pitchFamily="49" charset="-122"/>
                        </a:rPr>
                        <a:t>Slice</a:t>
                      </a: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均匀编码方式</a:t>
                      </a:r>
                      <a:endParaRPr lang="en-US" altLang="zh-CN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系统裁剪实施规则 </a:t>
                      </a:r>
                      <a:r>
                        <a:rPr lang="en-US" altLang="zh-CN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2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将普通编码算法替换为 均为编码算法(无I/P帧之分)，不用参数调整，算法独立完成。如Slice编码。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信号补充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物场模型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运用标准解S2.2.5，构造场，在网络环境不好的位置增加信号补偿。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基于深度学习的缺失补填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科学效应和知识库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在传输数据丢失时，可以自动补全，甚至自动生产场景中已有的大型物体或风景，而不是重复的传输、计算、解码等</a:t>
                      </a:r>
                      <a:r>
                        <a:rPr lang="en-US" altLang="zh-CN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.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集群光场相机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科学效应和知识库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4D</a:t>
                      </a: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全光场监控，多个光场相机组合，形成立体监控。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物体测量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科学效应和知识库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运用多普勒效应雷达，监控物体移动速度，从而根据像素点，得到移动物体大小、景深等参数。这样明星们的绯闻照，因为视觉偏差的信息就不会丢失。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增加协处理器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技术矛盾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加入单独的</a:t>
                      </a:r>
                      <a:r>
                        <a:rPr lang="en-US" altLang="zh-CN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H.265\H.266</a:t>
                      </a: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算法及硬件编码协处理器。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增加编码缓冲区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技术矛盾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增加编码数据缓冲区，等编码完成再传输。</a:t>
                      </a:r>
                      <a:endParaRPr kumimoji="0" lang="en-US" altLang="zh-CN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自动发送模块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技术矛盾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将均匀发送控制和反馈封装为独立的发送接收模块，所有的视频传输方式使用统一的发送模块。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99624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产生的概念方案汇总（续表）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38900"/>
              </p:ext>
            </p:extLst>
          </p:nvPr>
        </p:nvGraphicFramePr>
        <p:xfrm>
          <a:off x="257463" y="1607408"/>
          <a:ext cx="8429684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/>
                <a:gridCol w="1714512"/>
                <a:gridCol w="2000264"/>
                <a:gridCol w="3929090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所用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TRIZ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方案简要描述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晚上传输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技术矛盾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在晚上等带宽释放和监控视频较小时，传输白天等较大视频。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码流二次压缩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物理矛盾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采集时保持视频采集数据尽量清晰，同时在传输时使用采用流压缩算法，对帧数据进行压缩，例如霍夫曼编码等。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编码控制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物理矛盾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先将部分I帧数据均匀编码到P帧，使数据均匀。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冗余纠错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九屏幕法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针对传输错误数据，可以在数据传输中增加冗余纠错码，使得接收端可以根据冗余纠错码恢复数据。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帧序号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九屏幕法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网络传输增加视频帧的帧序号，降低重复、乱序导致的数据错误；改善 UDP传输。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重传策略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九屏幕法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网络接收端提供给网络发送端反馈，重传丢失失败的数据，改善 UDP传输。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雷达辅助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九屏幕法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运用雷达测量物体距离，及监控物体遮挡的物体。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选择监控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S曲线及进化法则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人、车物等按需智能抠图传输，减小传输数据大小。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99624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产生的概念方案汇总（续表）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12192"/>
              </p:ext>
            </p:extLst>
          </p:nvPr>
        </p:nvGraphicFramePr>
        <p:xfrm>
          <a:off x="257463" y="1540815"/>
          <a:ext cx="8429684" cy="521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818"/>
                <a:gridCol w="1714512"/>
                <a:gridCol w="2000264"/>
                <a:gridCol w="3929090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所用</a:t>
                      </a:r>
                      <a:r>
                        <a:rPr lang="en-US" altLang="zh-CN" sz="2000" b="1" dirty="0">
                          <a:latin typeface="楷体" pitchFamily="49" charset="-122"/>
                          <a:ea typeface="楷体" pitchFamily="49" charset="-122"/>
                        </a:rPr>
                        <a:t>TRIZ</a:t>
                      </a: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方案简要描述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全空间监控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S曲线及进化法则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全空间监控，包括可见光场景监控，电磁空间监控（手机信号），三纬空间监控，声音监控，温度、空气等全监控设备。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网络补偿续传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STC算子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使用使用大到缓存（如硬盘），网络恢复时（沙漠高山等移动信号车\无人机周期前往），继续传输，使数据不丢。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先进网络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最终理想解 （IFR）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5G甚至更先进都网络传输系统，不存在网络传输瓶颈。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物联网全息显示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最终理想解 （IFR）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FRID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采集已有物联网系统数据、全息显示，显示更丰富信息。</a:t>
                      </a:r>
                      <a:endPara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人机接口与脑电波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最终理想解 （IFR）</a:t>
                      </a: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kumimoji="0" lang="zh-CN" altLang="en-US" sz="140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利用脑机接口，通过人类脑电波，实时采集监控场景中脑电波，实现场景监控</a:t>
                      </a:r>
                      <a:r>
                        <a:rPr kumimoji="0" lang="en-US" altLang="zh-CN" sz="140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.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en-US" altLang="zh-CN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生物监控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最终理想解 （IFR）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kumimoji="0" lang="zh-CN" altLang="en-US" sz="140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利用生物接口，通过动物电波，获取到实时监控信息，</a:t>
                      </a:r>
                      <a:endParaRPr kumimoji="0" lang="en-US" altLang="zh-CN" sz="1400" dirty="0" smtClean="0">
                        <a:solidFill>
                          <a:prstClr val="black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kumimoji="0" lang="zh-CN" altLang="en-US" sz="140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可以采集夜莺，昆虫复眼，蝙蝠的超声波等信息，实现更丰富的场景监控</a:t>
                      </a:r>
                      <a:r>
                        <a:rPr kumimoji="0" lang="en-US" altLang="zh-CN" sz="140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247317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产生的概念方案评价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70625"/>
              </p:ext>
            </p:extLst>
          </p:nvPr>
        </p:nvGraphicFramePr>
        <p:xfrm>
          <a:off x="400338" y="1392225"/>
          <a:ext cx="8287060" cy="5380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1765"/>
                <a:gridCol w="2160000"/>
                <a:gridCol w="811765"/>
                <a:gridCol w="811765"/>
                <a:gridCol w="811765"/>
                <a:gridCol w="2880000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楷体" pitchFamily="49" charset="-122"/>
                          <a:ea typeface="楷体" pitchFamily="49" charset="-122"/>
                        </a:rPr>
                        <a:t>可行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可靠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综合评价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Slice均匀编码方式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很低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虽然码流平稳性较好，但总体编码较大。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信号补充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不收控，需要电信部门投入。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基于深度学习的缺失补填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可采用，随着工程技术能力的提升可以尝试智能应用。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集群光场相机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前景较广阔，计划技术预研发。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物体测量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投入产出较低。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增加协处理器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很高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很高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可采用，可以迅速提高效率，解决问题。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增加编码缓冲区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时间牺牲太大。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自动发送模块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可采用，计划尝试构建独立发送线程框架。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晚上传输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极低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可采用，只需修改使用配置。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>
                          <a:latin typeface="楷体" pitchFamily="49" charset="-122"/>
                          <a:ea typeface="楷体" pitchFamily="49" charset="-122"/>
                        </a:rPr>
                        <a:t>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码流二次压缩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当前压缩算法，二次压缩，再解压，实时行会大打折扣。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楷体" pitchFamily="49" charset="-122"/>
                          <a:ea typeface="楷体" pitchFamily="49" charset="-122"/>
                        </a:rPr>
                        <a:t>十一</a:t>
                      </a:r>
                      <a:endParaRPr lang="zh-CN" altLang="en-US" sz="1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编码控制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可采用，对编码参数控制调整。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63118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问题背景描述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现有技术系统的工作原理</a:t>
            </a: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视频监控系统大致包括，视频采集、编码、传输的摄像机端和存储、显示、智能分析，控制的后端两大部分。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摄像机：视频图像采集、压缩编码、初步智能分析、数据发送等。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后端：视频数据接收、存储、显示、智能分析、控制命令等。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爆炸形 1 5"/>
          <p:cNvSpPr/>
          <p:nvPr/>
        </p:nvSpPr>
        <p:spPr>
          <a:xfrm>
            <a:off x="2550795" y="2171700"/>
            <a:ext cx="1790700" cy="1595755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Internet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30725" t="5379" r="34785" b="5364"/>
          <a:stretch>
            <a:fillRect/>
          </a:stretch>
        </p:blipFill>
        <p:spPr>
          <a:xfrm>
            <a:off x="994410" y="2311400"/>
            <a:ext cx="916305" cy="14560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8256" t="24796" r="22916" b="20641"/>
          <a:stretch>
            <a:fillRect/>
          </a:stretch>
        </p:blipFill>
        <p:spPr>
          <a:xfrm>
            <a:off x="602615" y="2044700"/>
            <a:ext cx="1194435" cy="6800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l="10438" t="31822" r="12478" b="28499"/>
          <a:stretch>
            <a:fillRect/>
          </a:stretch>
        </p:blipFill>
        <p:spPr>
          <a:xfrm>
            <a:off x="4803775" y="3014980"/>
            <a:ext cx="3422650" cy="828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l="17540" t="2070" r="19186"/>
          <a:stretch>
            <a:fillRect/>
          </a:stretch>
        </p:blipFill>
        <p:spPr>
          <a:xfrm>
            <a:off x="6795135" y="1654810"/>
            <a:ext cx="1431290" cy="1360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rcRect l="1748" t="19570" r="166" b="19141"/>
          <a:stretch>
            <a:fillRect/>
          </a:stretch>
        </p:blipFill>
        <p:spPr>
          <a:xfrm>
            <a:off x="5546090" y="2171700"/>
            <a:ext cx="1249045" cy="781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rcRect l="35824" t="3933" r="32691" b="7756"/>
          <a:stretch>
            <a:fillRect/>
          </a:stretch>
        </p:blipFill>
        <p:spPr>
          <a:xfrm>
            <a:off x="4839970" y="1729105"/>
            <a:ext cx="706120" cy="1311275"/>
          </a:xfrm>
          <a:prstGeom prst="rect">
            <a:avLst/>
          </a:prstGeom>
        </p:spPr>
      </p:pic>
      <p:sp>
        <p:nvSpPr>
          <p:cNvPr id="15" name="左右箭头 14"/>
          <p:cNvSpPr/>
          <p:nvPr/>
        </p:nvSpPr>
        <p:spPr>
          <a:xfrm>
            <a:off x="1979295" y="2925445"/>
            <a:ext cx="571500" cy="11493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232275" y="2912110"/>
            <a:ext cx="571500" cy="11493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2615" y="3931920"/>
            <a:ext cx="1662430" cy="5759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摄像机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635625" y="3931920"/>
            <a:ext cx="2094230" cy="5759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存储、显示与分析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355312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产生的概念方案评价（续）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26012"/>
              </p:ext>
            </p:extLst>
          </p:nvPr>
        </p:nvGraphicFramePr>
        <p:xfrm>
          <a:off x="400338" y="1392225"/>
          <a:ext cx="8287060" cy="4808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1765"/>
                <a:gridCol w="2160000"/>
                <a:gridCol w="811765"/>
                <a:gridCol w="811765"/>
                <a:gridCol w="811765"/>
                <a:gridCol w="2880000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方案名称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楷体" pitchFamily="49" charset="-122"/>
                          <a:ea typeface="楷体" pitchFamily="49" charset="-122"/>
                        </a:rPr>
                        <a:t>可行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可靠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itchFamily="49" charset="-122"/>
                          <a:ea typeface="楷体" pitchFamily="49" charset="-122"/>
                        </a:rPr>
                        <a:t>综合评价</a:t>
                      </a: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UDP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增加冗余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可采用，改造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</a:rPr>
                        <a:t>UDP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传输，适应场景。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UDP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增加帧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可采用，改造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</a:rPr>
                        <a:t>UDP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传输，适应场景。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UDP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增加重传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可采用，改造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</a:rPr>
                        <a:t>UDP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传输，适应场景。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雷达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辅助监控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可采用，针对特定应用场景。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智能选择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可采用，随着工程技术能力的提升可以尝试智能应用。</a:t>
                      </a: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全空间监控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</a:rPr>
                        <a:t>Mac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采集、网络信号采集、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</a:rPr>
                        <a:t>RFID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通信气象信息采集等。</a:t>
                      </a:r>
                      <a:endParaRPr lang="zh-CN" altLang="en-US" sz="1400" dirty="0" smtClean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网络补偿续传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可采用，针对特定应用场景。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>
                          <a:latin typeface="楷体" pitchFamily="49" charset="-122"/>
                          <a:ea typeface="楷体" pitchFamily="49" charset="-122"/>
                        </a:rPr>
                        <a:t>先进网络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极高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极高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属于超系统，社会能力提升。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二十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物联网全息显示</a:t>
                      </a:r>
                      <a:endParaRPr lang="zh-CN" altLang="en-US" sz="1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新场景尝试。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二十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一</a:t>
                      </a:r>
                      <a:endParaRPr lang="zh-CN" altLang="en-US" sz="1400" dirty="0" smtClean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人机接口与脑电波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极高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未来战略技术。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二十二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</a:rPr>
                        <a:t>生物监控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极高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</a:rPr>
                        <a:t>未来技术。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535322" cy="4093428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最终实施方案描述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综合考虑成本、难易、可靠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以及当前技术成熟度（比如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CNN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）等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多个维度，最终采纳由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11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12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13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14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15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16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17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18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所组成的综合方案，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即对监控场景的数据的采集、传输、解析处理分别优化，采用智能辅助数据采集，半可靠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UDP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传输及控制，智能数据解析的安防监控系统性解决方案；如下图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所示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Wingdings" panose="05000000000000000000" pitchFamily="2" charset="2"/>
              </a:rPr>
              <a:t>：</a:t>
            </a: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535322" cy="116955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最终实施方案描述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智能辅助数据采集，半可靠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UDP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传输及控制，智能数据解析监控方案</a:t>
            </a: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方案汇总及评价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9070" y="2576771"/>
            <a:ext cx="2725378" cy="260114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8144" y="2587707"/>
            <a:ext cx="2737672" cy="46384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17657" y="2647940"/>
            <a:ext cx="289384" cy="309677"/>
            <a:chOff x="539" y="7505"/>
            <a:chExt cx="544" cy="544"/>
          </a:xfrm>
        </p:grpSpPr>
        <p:sp>
          <p:nvSpPr>
            <p:cNvPr id="27" name="椭圆 26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2478123" y="2702066"/>
            <a:ext cx="261784" cy="287334"/>
            <a:chOff x="539" y="7505"/>
            <a:chExt cx="544" cy="544"/>
          </a:xfrm>
        </p:grpSpPr>
        <p:sp>
          <p:nvSpPr>
            <p:cNvPr id="30" name="椭圆 29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224409" y="2639914"/>
            <a:ext cx="2691407" cy="4116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辅助智能采集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224409" y="3051551"/>
            <a:ext cx="2691407" cy="211449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运用方案</a:t>
            </a:r>
            <a:r>
              <a:rPr lang="en-US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15:</a:t>
            </a:r>
            <a:r>
              <a:rPr lang="zh-CN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雷达辅助、</a:t>
            </a:r>
            <a:r>
              <a:rPr lang="en-US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16:</a:t>
            </a:r>
            <a:r>
              <a:rPr lang="zh-CN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智能选择、</a:t>
            </a:r>
            <a:r>
              <a:rPr lang="en-US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17:</a:t>
            </a:r>
            <a:r>
              <a:rPr lang="zh-CN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全空间监控；分别辅助采集目标深度、智能识别敏感目标、电磁空间监控；丰富数据采集</a:t>
            </a:r>
            <a:r>
              <a:rPr lang="en-US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en-US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2915817" y="3341449"/>
            <a:ext cx="289670" cy="1358778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216412" y="2564904"/>
            <a:ext cx="2725378" cy="260114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205486" y="2575840"/>
            <a:ext cx="2737672" cy="46384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344999" y="2636073"/>
            <a:ext cx="289384" cy="309677"/>
            <a:chOff x="539" y="7505"/>
            <a:chExt cx="544" cy="544"/>
          </a:xfrm>
        </p:grpSpPr>
        <p:sp>
          <p:nvSpPr>
            <p:cNvPr id="50" name="椭圆 49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5505465" y="2690199"/>
            <a:ext cx="261784" cy="287334"/>
            <a:chOff x="539" y="7505"/>
            <a:chExt cx="544" cy="544"/>
          </a:xfrm>
        </p:grpSpPr>
        <p:sp>
          <p:nvSpPr>
            <p:cNvPr id="53" name="椭圆 52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4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3251751" y="2628047"/>
            <a:ext cx="2691407" cy="4116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半可靠传输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3251751" y="3039685"/>
            <a:ext cx="2691407" cy="13026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运用方案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增加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协处理器、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：自动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发送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模块、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11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：编码控制、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14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改造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UDP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传输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(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纠错、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重传、帧序号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)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；提高数据传输能力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39110" y="2564904"/>
            <a:ext cx="2725378" cy="260114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28184" y="2575840"/>
            <a:ext cx="2737672" cy="46384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367697" y="2636073"/>
            <a:ext cx="289384" cy="309677"/>
            <a:chOff x="539" y="7505"/>
            <a:chExt cx="544" cy="544"/>
          </a:xfrm>
        </p:grpSpPr>
        <p:sp>
          <p:nvSpPr>
            <p:cNvPr id="60" name="椭圆 59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 flipH="1">
            <a:off x="8528163" y="2690199"/>
            <a:ext cx="261784" cy="287334"/>
            <a:chOff x="539" y="7505"/>
            <a:chExt cx="544" cy="544"/>
          </a:xfrm>
        </p:grpSpPr>
        <p:sp>
          <p:nvSpPr>
            <p:cNvPr id="63" name="椭圆 62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4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6274449" y="2628047"/>
            <a:ext cx="2691407" cy="4116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智能解析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6274449" y="3039684"/>
            <a:ext cx="2691407" cy="212635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运用方案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3: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基于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深度学习的缺失补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填方案，智能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补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全，甚至自动生产场景中已有的大型物体或风景，而不是重复的传输、计算、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解码。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5943158" y="3341449"/>
            <a:ext cx="289670" cy="1358778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9166" y="5373216"/>
            <a:ext cx="8535322" cy="132343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智能辅助数据采集，半可靠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UDP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传输及控制，智能数据解析监控方案</a:t>
            </a:r>
            <a:endParaRPr kumimoji="0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kumimoji="0" lang="en-US" altLang="zh-CN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kumimoji="0"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特殊场景：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晚上传输  </a:t>
            </a:r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18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、网络补偿续传（环境恶劣）</a:t>
            </a: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940088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最终实施方案的经济及社会效益分析</a:t>
            </a:r>
            <a:endParaRPr kumimoji="0" lang="en-US" altLang="zh-CN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该方案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相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较于传统监控，本系统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可以采集到物体大小、被遮挡物体、手机号甚至微信号，气象信息等，同时可以智能选择减少采集数据；网络传输更稳定可靠，效率更高；智能的数据解析在数据量要求较小的情况下解析显示更丰富数据；</a:t>
            </a:r>
            <a:endParaRPr kumimoji="0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	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手机信号等采集对于重大活动场景的安保意义重大，专业设计视频传输网络提高监控效果的同时，不需要更大的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IT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系统投资，数据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智能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解析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行业应用具有开创性；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已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申请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专利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篇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基于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</a:rPr>
              <a:t>BP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神经网络的雷达测距辅助聚焦方法</a:t>
            </a: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000" dirty="0"/>
              <a:t> </a:t>
            </a:r>
            <a:r>
              <a:rPr kumimoji="0" lang="zh-CN" altLang="zh-CN" sz="2000" b="1" dirty="0">
                <a:latin typeface="楷体" pitchFamily="49" charset="-122"/>
                <a:ea typeface="楷体" pitchFamily="49" charset="-122"/>
              </a:rPr>
              <a:t>《一种基于雷达的物体捕获方法》</a:t>
            </a:r>
            <a:r>
              <a:rPr lang="zh-CN" altLang="zh-CN" sz="2000" dirty="0"/>
              <a:t> 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经济及社会效益分析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其他用</a:t>
            </a: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TRIZ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解决的难题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7" name="内容占位符 3"/>
          <p:cNvGraphicFramePr/>
          <p:nvPr>
            <p:extLst>
              <p:ext uri="{D42A27DB-BD31-4B8C-83A1-F6EECF244321}">
                <p14:modId xmlns:p14="http://schemas.microsoft.com/office/powerpoint/2010/main" val="2850743527"/>
              </p:ext>
            </p:extLst>
          </p:nvPr>
        </p:nvGraphicFramePr>
        <p:xfrm>
          <a:off x="0" y="785794"/>
          <a:ext cx="9036496" cy="5620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8342"/>
                <a:gridCol w="1623757"/>
                <a:gridCol w="4602349"/>
                <a:gridCol w="1822048"/>
              </a:tblGrid>
              <a:tr h="484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项目名称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运用的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TRIZ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工具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问题解决方案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项目成果</a:t>
                      </a:r>
                    </a:p>
                  </a:txBody>
                  <a:tcPr marL="68580" marR="68580" marT="34290" marB="34290" anchor="ctr"/>
                </a:tc>
              </a:tr>
              <a:tr h="11705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基于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TRIZ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的全天候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AI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摄像机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技术矛盾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分割原理</a:t>
                      </a:r>
                      <a:endParaRPr lang="en-US" altLang="zh-CN" sz="1400" dirty="0" smtClean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物理矛盾 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 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空间分离方法的抽取原理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、为了提高夜间效果，运用技术矛盾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分割原理，通过棱镜并镀透射与反射膜将一束光路分割成两路：可见光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&amp;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非可见光，并采用两个图像传感器（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sensor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）分别采集可见光和非可见光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、在双光融合过程中，为了提高图像细节与彩色效果，细节与彩色图像的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YUV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融合程度要大。但是，为了降低噪点，细节与彩色图像的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YUV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融合程度要小。运用空间分离方法，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NO.2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抽取原理抽取可见光图像中色彩与细节效果好的部分进行深度融合，对色彩效果不好的部分进行智能色彩与细节还原后再融合。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《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首届中国创新方法大赛国赛一等奖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为公司带来经济效益预计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9.93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亿元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  <a:tr h="946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基于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TRIZ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的全天候智能摄像机</a:t>
                      </a: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流分析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流优化措施</a:t>
                      </a:r>
                      <a:endParaRPr lang="en-US" altLang="zh-CN" sz="1400" dirty="0" smtClean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技术矛盾分析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动态性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、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流分析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流优化措施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根据“组合两种不同的流而获得协同效应”，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Sensor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进行分时控制，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一个图像传感器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Sensor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分开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先后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彩色和黑白视频图像，对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两张图像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此进行融合得到最终视频图像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，提高图像效果和智能识别效果。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  <a:sym typeface="+mn-ea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为了提高智能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PTZ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型摄像机物体跟踪效果，提高系统的“快速响应”，即速度变化幅度将增大，导致“受力冲击大”恶化，工程参数提取：速度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 VS 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力，查询矛盾矩阵，运用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NO.15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动态性原来，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对运动控制进行新的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动态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演算：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altLang="zh-CN" sz="1400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加入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“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自动曲线规划生成平滑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型加减速曲线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”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对速度进行动态自适应规划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提高了智能跟踪效果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《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首届中国创新方法大赛国赛浙江分赛一等奖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为公司带来经济效益预计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2.52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亿元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933273"/>
              </p:ext>
            </p:extLst>
          </p:nvPr>
        </p:nvGraphicFramePr>
        <p:xfrm>
          <a:off x="3059832" y="5589240"/>
          <a:ext cx="24050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4" imgW="2311400" imgH="254000" progId="Equation.DSMT4">
                  <p:embed/>
                </p:oleObj>
              </mc:Choice>
              <mc:Fallback>
                <p:oleObj name="Equation" r:id="rId4" imgW="2311400" imgH="254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589240"/>
                        <a:ext cx="24050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其他用</a:t>
            </a: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TRIZ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解决的难题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graphicFrame>
        <p:nvGraphicFramePr>
          <p:cNvPr id="7" name="内容占位符 3"/>
          <p:cNvGraphicFramePr/>
          <p:nvPr>
            <p:extLst>
              <p:ext uri="{D42A27DB-BD31-4B8C-83A1-F6EECF244321}">
                <p14:modId xmlns:p14="http://schemas.microsoft.com/office/powerpoint/2010/main" val="2468743563"/>
              </p:ext>
            </p:extLst>
          </p:nvPr>
        </p:nvGraphicFramePr>
        <p:xfrm>
          <a:off x="1" y="920439"/>
          <a:ext cx="9036496" cy="57684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8342"/>
                <a:gridCol w="1623757"/>
                <a:gridCol w="4602349"/>
                <a:gridCol w="1822048"/>
              </a:tblGrid>
              <a:tr h="484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项目名称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运用的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TRIZ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工具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问题解决方案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项目成果</a:t>
                      </a:r>
                    </a:p>
                  </a:txBody>
                  <a:tcPr marL="68580" marR="68580" marT="34290" marB="34290" anchor="ctr"/>
                </a:tc>
              </a:tr>
              <a:tr h="117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PTZ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摄像机运动部件寿命提升</a:t>
                      </a: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系统裁剪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实施规则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为了提升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PTZ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摄像机运动部件寿命，针对皮带传动不足的问题，对传动系统进行裁剪，去掉皮带滞后的影响，去除传动环节的皮带传动，采用电机直驱云台，加快系统的响应，延长系统寿命。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寿命提高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5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倍的同时，每台节省</a:t>
                      </a:r>
                      <a:r>
                        <a:rPr lang="zh-CN" altLang="en-US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按照中等价格</a:t>
                      </a:r>
                      <a:r>
                        <a:rPr lang="en-US" altLang="zh-CN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7</a:t>
                      </a:r>
                      <a:r>
                        <a:rPr lang="zh-CN" altLang="en-US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元，每年销售</a:t>
                      </a:r>
                      <a:r>
                        <a:rPr lang="en-US" altLang="zh-CN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55</a:t>
                      </a:r>
                      <a:r>
                        <a:rPr lang="zh-CN" altLang="en-US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万台以上计算每年节省</a:t>
                      </a:r>
                      <a:r>
                        <a:rPr lang="en-US" altLang="zh-CN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385</a:t>
                      </a:r>
                      <a:r>
                        <a:rPr lang="zh-CN" altLang="en-US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万元</a:t>
                      </a:r>
                      <a:r>
                        <a:rPr lang="en-US" altLang="zh-CN" sz="1400" baseline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  <a:tr h="1007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高速车辆跟踪双目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PTZ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摄像机</a:t>
                      </a: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技术矛盾分析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预先作用原理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远距离运动车辆运动矢量（方向与速度）改变，突然改变速度及方向，容易跟踪丢失，如果跟踪准确需要跟踪速度快，在车辆发生速度改变时，如果不丢失需要适应性好，因此存在目标适应性和速度的技术矛盾，速度与适应性的矛盾，运用矛盾矩阵得到预先作用原理，一个路定焦摄像机全场景预先提供车辆运行状态，一路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PTZ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摄像机根据提供的位置及专题专职跟踪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在交通行业提高了车辆跟踪的准确性，为公司每年带来预计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3000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万销售额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  <a:tr h="1007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视频录像机（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DVR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）外设通信控制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技术矛盾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-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自服务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视频录像机（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DVR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）与外设通信常需要复杂的协议处理与功能交互，</a:t>
                      </a:r>
                      <a:r>
                        <a:rPr kumimoji="0" lang="zh-CN" altLang="en-US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为了改善系统通信的可靠性 ，需要设计较负责的通信协议，会导致系统的导致系统的复杂性升高。</a:t>
                      </a:r>
                      <a:r>
                        <a:rPr lang="zh-CN" altLang="en-US" sz="1400" b="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开发周期长，还经常出错，</a:t>
                      </a:r>
                      <a:r>
                        <a:rPr kumimoji="0" lang="zh-CN" altLang="en-US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+mn-ea"/>
                        </a:rPr>
                        <a:t>运用矛盾矩阵</a:t>
                      </a:r>
                      <a:r>
                        <a:rPr kumimoji="0" lang="zh-CN" altLang="en-US" sz="1400" b="0" baseline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+mn-ea"/>
                        </a:rPr>
                        <a:t> </a:t>
                      </a:r>
                      <a:r>
                        <a:rPr kumimoji="0" lang="zh-CN" altLang="en-US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适应性 </a:t>
                      </a:r>
                      <a:r>
                        <a:rPr kumimoji="0" lang="en-US" altLang="zh-CN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VS </a:t>
                      </a:r>
                      <a:r>
                        <a:rPr kumimoji="0" lang="zh-CN" altLang="en-US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控制的复杂性，运用自服务原理，将常用功能与协议封装为独立模块，单独进程处理</a:t>
                      </a:r>
                      <a:r>
                        <a:rPr kumimoji="0" lang="en-US" altLang="zh-CN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.</a:t>
                      </a:r>
                      <a:r>
                        <a:rPr kumimoji="0" lang="zh-CN" altLang="en-US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提高了复用性，减小了开发难度</a:t>
                      </a:r>
                      <a:r>
                        <a:rPr kumimoji="0" lang="en-US" altLang="zh-CN" sz="1400" b="0" dirty="0" smtClean="0">
                          <a:solidFill>
                            <a:prstClr val="black"/>
                          </a:solidFill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.</a:t>
                      </a:r>
                      <a:endParaRPr kumimoji="0" lang="zh-CN" altLang="en-US" sz="1400" b="0" dirty="0" smtClean="0">
                        <a:solidFill>
                          <a:prstClr val="black"/>
                        </a:solidFill>
                        <a:latin typeface="楷体" pitchFamily="49" charset="-122"/>
                        <a:ea typeface="楷体" pitchFamily="49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由原来的开发时间一周缩短为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4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小时以内，本模块维护团队由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60+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人缩短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10+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人，节省成本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40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人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*30W/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年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=1200</a:t>
                      </a:r>
                      <a:r>
                        <a:rPr lang="zh-CN" altLang="en-US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万每年</a:t>
                      </a:r>
                      <a:r>
                        <a:rPr lang="en-US" altLang="zh-CN" sz="1400" dirty="0" smtClean="0">
                          <a:latin typeface="楷体" pitchFamily="49" charset="-122"/>
                          <a:ea typeface="楷体" pitchFamily="49" charset="-122"/>
                          <a:cs typeface="微软雅黑"/>
                        </a:rPr>
                        <a:t>.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  <a:tr h="844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楷体" pitchFamily="49" charset="-122"/>
                        <a:ea typeface="楷体" pitchFamily="49" charset="-122"/>
                        <a:cs typeface="微软雅黑"/>
                      </a:endParaRPr>
                    </a:p>
                  </a:txBody>
                  <a:tcPr marL="68580" marR="68580" marT="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37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0" y="1169988"/>
            <a:ext cx="91440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科技       创新，尽在掌握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http://www.zjkjpx.org/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0171"/>
            <a:ext cx="9144000" cy="2400657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感谢聆听，请提出宝贵意见！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微软雅黑" pitchFamily="34" charset="-122"/>
                <a:ea typeface="微软雅黑" pitchFamily="34" charset="-122"/>
              </a:rPr>
              <a:t>浙江省创新方法推广应用与服务基地</a:t>
            </a: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" descr="C:\Users\dell-xps0012\AppData\Roaming\Tencent\Users\270423011\QQ\WinTemp\RichOle\N9U6X[XK61{0HKB{$AF]W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9257" y="857232"/>
            <a:ext cx="868363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6462395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问题现状描述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2.2.1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当前技术系统存在的问题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        随着安防摄像机分辨率越来越大，清晰度提升到同时，视频数据量也越来越大，但安防摄像机的部署的网络环境复杂多样，例如高山、复杂电磁环境，运行中地铁、公交车量等，导致很多场景下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TCP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传输效率极低，甚至无法保证正常链接；而</a:t>
            </a: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UDP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虽然可以更高效传输，非常适合视频类大数据量传输，然而它不提供数据包分组、重传和不能对数据包进行排序等缺点，综上，容易导致数据丢失从而造成视频卡顿、花屏。不能满足严苛场景下的使用需求。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        另外，由于监控摄像机是固定在一个监控点位，对其视场角范围二纬画面进行监控，所以很多需要监控等信息会出现丢失，比如物体遮挡，由于距离没有物体大小不可确定，人员通信、关系信息无法有效监控等。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ym typeface="+mn-ea"/>
              </a:rPr>
              <a:t>	</a:t>
            </a:r>
            <a:endParaRPr lang="zh-CN" altLang="en-US" sz="2000" dirty="0" smtClean="0"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5170646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问题现状描述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问题出现的条件和时间</a:t>
            </a: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在系统工作过程中还存在以下情况：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1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、复杂网络环境下（车载相机进入山洞、磁场干扰无线信号等），视频传输会收到影响，从而导致视频数据丢失、卡顿、花屏等监控信息丢失。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 smtClean="0">
                <a:latin typeface="楷体" pitchFamily="49" charset="-122"/>
                <a:ea typeface="楷体" pitchFamily="49" charset="-122"/>
                <a:sym typeface="+mn-ea"/>
              </a:rPr>
              <a:t>2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、视频采集数据的波动，运动或复杂场景视频数据采集较大，白天光线充足视频数据量较大，晚上低照，采集数据较小。在网络传输能力一定等情况下，数据峰值时视频会出现丢失、卡顿、花屏等监控信息丢失。</a:t>
            </a:r>
            <a:endParaRPr kumimoji="0" lang="en-US" altLang="zh-CN" sz="2000" b="1" dirty="0" smtClean="0">
              <a:latin typeface="楷体" pitchFamily="49" charset="-122"/>
              <a:ea typeface="楷体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、数据采集不</a:t>
            </a:r>
            <a:r>
              <a:rPr kumimoji="0" lang="zh-CN" altLang="en-US" sz="2000" b="1" dirty="0" smtClean="0">
                <a:latin typeface="楷体" pitchFamily="49" charset="-122"/>
                <a:ea typeface="楷体" pitchFamily="49" charset="-122"/>
                <a:sym typeface="+mn-ea"/>
              </a:rPr>
              <a:t>完整，比如被遮挡的物体，非可见光以外的信息丢失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  <a:sym typeface="+mn-ea"/>
              </a:rPr>
              <a:t>。</a:t>
            </a:r>
            <a:endParaRPr kumimoji="0"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4154170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问题现状描述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问题或类似问题的现有解决方案及其缺陷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6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05560"/>
              </p:ext>
            </p:extLst>
          </p:nvPr>
        </p:nvGraphicFramePr>
        <p:xfrm>
          <a:off x="395918" y="2390666"/>
          <a:ext cx="8352939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90"/>
                <a:gridCol w="5256584"/>
                <a:gridCol w="792088"/>
                <a:gridCol w="792088"/>
                <a:gridCol w="792089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现有方案描述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成本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可行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可靠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使用</a:t>
                      </a:r>
                      <a:r>
                        <a:rPr lang="en-US" altLang="zh-CN" sz="2000" b="0" dirty="0" smtClean="0">
                          <a:latin typeface="楷体" pitchFamily="49" charset="-122"/>
                          <a:ea typeface="楷体" pitchFamily="49" charset="-122"/>
                        </a:rPr>
                        <a:t>TCP</a:t>
                      </a: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传输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很高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使用</a:t>
                      </a:r>
                      <a:r>
                        <a:rPr lang="en-US" altLang="zh-CN" sz="2000" b="0" dirty="0" smtClean="0">
                          <a:latin typeface="楷体" pitchFamily="49" charset="-122"/>
                          <a:ea typeface="楷体" pitchFamily="49" charset="-122"/>
                        </a:rPr>
                        <a:t>UDP</a:t>
                      </a: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传输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分辨率自适应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楷体" pitchFamily="49" charset="-122"/>
                          <a:ea typeface="楷体" pitchFamily="49" charset="-122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sym typeface="+mn-ea"/>
                        </a:rPr>
                        <a:t>很低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 smtClean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高清网络摄像机</a:t>
                      </a:r>
                      <a:endParaRPr lang="zh-CN" altLang="en-US" sz="20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latin typeface="楷体" pitchFamily="49" charset="-122"/>
                          <a:ea typeface="楷体" pitchFamily="49" charset="-122"/>
                        </a:rPr>
                        <a:t>很高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9050" y="785794"/>
            <a:ext cx="4981578" cy="0"/>
          </a:xfrm>
          <a:prstGeom prst="line">
            <a:avLst/>
          </a:prstGeom>
          <a:noFill/>
          <a:ln w="38100">
            <a:solidFill>
              <a:srgbClr val="FF0000">
                <a:alpha val="20000"/>
              </a:srgbClr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251520" y="857232"/>
            <a:ext cx="8640960" cy="3323987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kumimoji="0" lang="zh-CN" altLang="en-US" sz="2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对新系统的要求</a:t>
            </a:r>
            <a:endParaRPr kumimoji="0"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81"/>
            <a:ext cx="5000628" cy="5847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32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3200" b="1" dirty="0">
                <a:latin typeface="微软雅黑" pitchFamily="34" charset="-122"/>
                <a:ea typeface="微软雅黑" pitchFamily="34" charset="-122"/>
              </a:rPr>
              <a:t> 问题背景及描述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013648" y="5357243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099" name="Picture 3" descr="D:\work\iManager\学习成长\创新-知识产权\二级创新工程师\作业\timg (1)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11029" r="1274" b="6922"/>
          <a:stretch/>
        </p:blipFill>
        <p:spPr bwMode="auto">
          <a:xfrm>
            <a:off x="6300192" y="1828130"/>
            <a:ext cx="2028483" cy="1306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D:\work\iManager\学习成长\创新-知识产权\二级创新工程师\作业\timg (3)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2028483" cy="1306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1" name="Picture 5" descr="W:\PSI实验室\4评估推广与宣传\2018年度技术宣传发布会汇总（四季度）\2018年度第二季度技术宣传发布会\码流平稳性—飞燕专项\飞燕项目效果对比\编码平滑\图像对比\优化后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r="39094"/>
          <a:stretch/>
        </p:blipFill>
        <p:spPr bwMode="auto">
          <a:xfrm>
            <a:off x="3491880" y="1856160"/>
            <a:ext cx="2028482" cy="1283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矩形 17"/>
          <p:cNvSpPr/>
          <p:nvPr/>
        </p:nvSpPr>
        <p:spPr>
          <a:xfrm>
            <a:off x="3302086" y="3573016"/>
            <a:ext cx="2422042" cy="21601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90916" y="3693397"/>
            <a:ext cx="844382" cy="793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91160" y="5356903"/>
            <a:ext cx="2432968" cy="38520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302086" y="5423762"/>
            <a:ext cx="257175" cy="257175"/>
            <a:chOff x="539" y="7505"/>
            <a:chExt cx="544" cy="544"/>
          </a:xfrm>
        </p:grpSpPr>
        <p:sp>
          <p:nvSpPr>
            <p:cNvPr id="22" name="椭圆 21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5423900" y="5423762"/>
            <a:ext cx="232647" cy="238620"/>
            <a:chOff x="539" y="7505"/>
            <a:chExt cx="544" cy="544"/>
          </a:xfrm>
        </p:grpSpPr>
        <p:sp>
          <p:nvSpPr>
            <p:cNvPr id="25" name="椭圆 24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3318352" y="5388614"/>
            <a:ext cx="2391852" cy="2737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数据编码更高效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3332276" y="3954946"/>
            <a:ext cx="2391852" cy="10817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数据编码更高效，不损失信息，数据编码效率提高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以上。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6462" y="3573016"/>
            <a:ext cx="2422042" cy="21601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95292" y="3693397"/>
            <a:ext cx="844382" cy="793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5536" y="5356903"/>
            <a:ext cx="2432968" cy="38520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06462" y="5423762"/>
            <a:ext cx="257175" cy="257175"/>
            <a:chOff x="539" y="7505"/>
            <a:chExt cx="544" cy="544"/>
          </a:xfrm>
        </p:grpSpPr>
        <p:sp>
          <p:nvSpPr>
            <p:cNvPr id="33" name="椭圆 32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2528276" y="5423762"/>
            <a:ext cx="232647" cy="238620"/>
            <a:chOff x="539" y="7505"/>
            <a:chExt cx="544" cy="544"/>
          </a:xfrm>
        </p:grpSpPr>
        <p:sp>
          <p:nvSpPr>
            <p:cNvPr id="36" name="椭圆 35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7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422728" y="5388614"/>
            <a:ext cx="2391852" cy="2737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数据采集更丰富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Rectangle 52"/>
          <p:cNvSpPr>
            <a:spLocks noChangeArrowheads="1"/>
          </p:cNvSpPr>
          <p:nvPr/>
        </p:nvSpPr>
        <p:spPr bwMode="auto">
          <a:xfrm>
            <a:off x="436652" y="3954946"/>
            <a:ext cx="2391852" cy="10817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能够增加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个数据采集纬度。比如遮挡物体和物体大小等；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82406" y="3573016"/>
            <a:ext cx="2422042" cy="21601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2921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971236" y="3693397"/>
            <a:ext cx="844382" cy="793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71480" y="5356903"/>
            <a:ext cx="2432968" cy="38520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182406" y="5423762"/>
            <a:ext cx="257175" cy="257175"/>
            <a:chOff x="539" y="7505"/>
            <a:chExt cx="544" cy="544"/>
          </a:xfrm>
        </p:grpSpPr>
        <p:sp>
          <p:nvSpPr>
            <p:cNvPr id="44" name="椭圆 43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flipH="1">
            <a:off x="8304220" y="5423762"/>
            <a:ext cx="232647" cy="238620"/>
            <a:chOff x="539" y="7505"/>
            <a:chExt cx="544" cy="544"/>
          </a:xfrm>
        </p:grpSpPr>
        <p:sp>
          <p:nvSpPr>
            <p:cNvPr id="47" name="椭圆 46"/>
            <p:cNvSpPr/>
            <p:nvPr/>
          </p:nvSpPr>
          <p:spPr>
            <a:xfrm>
              <a:off x="539" y="7505"/>
              <a:ext cx="544" cy="54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8" name="燕尾形 23"/>
            <p:cNvSpPr/>
            <p:nvPr/>
          </p:nvSpPr>
          <p:spPr>
            <a:xfrm>
              <a:off x="678" y="7644"/>
              <a:ext cx="266" cy="266"/>
            </a:xfrm>
            <a:prstGeom prst="chevron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6198672" y="5388614"/>
            <a:ext cx="2391852" cy="27376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数据传输更稳定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6212596" y="3954946"/>
            <a:ext cx="2391852" cy="10817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数据传输更稳定，时延降低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、丢包率下降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以上，信道传输率提高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6694</Words>
  <Application>Microsoft Office PowerPoint</Application>
  <PresentationFormat>全屏显示(4:3)</PresentationFormat>
  <Paragraphs>1151</Paragraphs>
  <Slides>56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精神内核</dc:creator>
  <cp:lastModifiedBy>ctxtest01</cp:lastModifiedBy>
  <cp:revision>965</cp:revision>
  <dcterms:created xsi:type="dcterms:W3CDTF">2019-05-10T08:12:35Z</dcterms:created>
  <dcterms:modified xsi:type="dcterms:W3CDTF">2019-05-20T07:33:33Z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