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57" r:id="rId3"/>
    <p:sldId id="260" r:id="rId4"/>
    <p:sldId id="261" r:id="rId5"/>
    <p:sldId id="481" r:id="rId6"/>
    <p:sldId id="482" r:id="rId7"/>
    <p:sldId id="357" r:id="rId8"/>
    <p:sldId id="483" r:id="rId9"/>
    <p:sldId id="484" r:id="rId10"/>
    <p:sldId id="263" r:id="rId11"/>
    <p:sldId id="485" r:id="rId12"/>
    <p:sldId id="486" r:id="rId13"/>
    <p:sldId id="487" r:id="rId14"/>
    <p:sldId id="488" r:id="rId15"/>
    <p:sldId id="489" r:id="rId16"/>
    <p:sldId id="490" r:id="rId17"/>
    <p:sldId id="264" r:id="rId18"/>
    <p:sldId id="491" r:id="rId19"/>
    <p:sldId id="492"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50000" autoAdjust="0"/>
  </p:normalViewPr>
  <p:slideViewPr>
    <p:cSldViewPr>
      <p:cViewPr varScale="1">
        <p:scale>
          <a:sx n="86" d="100"/>
          <a:sy n="86" d="100"/>
        </p:scale>
        <p:origin x="1354" y="62"/>
      </p:cViewPr>
      <p:guideLst>
        <p:guide orient="horz" pos="2168"/>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F7B381-4EC5-4046-B077-CD1E754A1E6E}" type="datetimeFigureOut">
              <a:rPr lang="zh-CN" altLang="en-US" smtClean="0"/>
              <a:t>2020/2/19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BCF5FC-AEAF-413C-A098-413034790DB2}" type="slidenum">
              <a:rPr lang="zh-CN" altLang="en-US" smtClean="0"/>
              <a:t>‹#›</a:t>
            </a:fld>
            <a:endParaRPr lang="zh-CN" altLang="en-US"/>
          </a:p>
        </p:txBody>
      </p:sp>
    </p:spTree>
    <p:extLst>
      <p:ext uri="{BB962C8B-B14F-4D97-AF65-F5344CB8AC3E}">
        <p14:creationId xmlns:p14="http://schemas.microsoft.com/office/powerpoint/2010/main" val="297053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BAB861-C5D6-4DAC-8F57-04BD4A93ACD9}"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6C30B-3ABC-4CCD-A155-CB880339E863}" type="slidenum">
              <a:rPr lang="zh-CN" altLang="en-US" smtClean="0"/>
              <a:t>‹#›</a:t>
            </a:fld>
            <a:endParaRPr lang="zh-CN" altLang="en-US"/>
          </a:p>
        </p:txBody>
      </p:sp>
    </p:spTree>
    <p:extLst>
      <p:ext uri="{BB962C8B-B14F-4D97-AF65-F5344CB8AC3E}">
        <p14:creationId xmlns:p14="http://schemas.microsoft.com/office/powerpoint/2010/main" val="184445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11</a:t>
            </a:fld>
            <a:endParaRPr lang="zh-CN" altLang="en-US"/>
          </a:p>
        </p:txBody>
      </p:sp>
    </p:spTree>
    <p:extLst>
      <p:ext uri="{BB962C8B-B14F-4D97-AF65-F5344CB8AC3E}">
        <p14:creationId xmlns:p14="http://schemas.microsoft.com/office/powerpoint/2010/main" val="4032147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12</a:t>
            </a:fld>
            <a:endParaRPr lang="zh-CN" altLang="en-US"/>
          </a:p>
        </p:txBody>
      </p:sp>
    </p:spTree>
    <p:extLst>
      <p:ext uri="{BB962C8B-B14F-4D97-AF65-F5344CB8AC3E}">
        <p14:creationId xmlns:p14="http://schemas.microsoft.com/office/powerpoint/2010/main" val="3146840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13</a:t>
            </a:fld>
            <a:endParaRPr lang="zh-CN" altLang="en-US"/>
          </a:p>
        </p:txBody>
      </p:sp>
    </p:spTree>
    <p:extLst>
      <p:ext uri="{BB962C8B-B14F-4D97-AF65-F5344CB8AC3E}">
        <p14:creationId xmlns:p14="http://schemas.microsoft.com/office/powerpoint/2010/main" val="1142991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14</a:t>
            </a:fld>
            <a:endParaRPr lang="zh-CN" altLang="en-US"/>
          </a:p>
        </p:txBody>
      </p:sp>
    </p:spTree>
    <p:extLst>
      <p:ext uri="{BB962C8B-B14F-4D97-AF65-F5344CB8AC3E}">
        <p14:creationId xmlns:p14="http://schemas.microsoft.com/office/powerpoint/2010/main" val="603566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15</a:t>
            </a:fld>
            <a:endParaRPr lang="zh-CN" altLang="en-US"/>
          </a:p>
        </p:txBody>
      </p:sp>
    </p:spTree>
    <p:extLst>
      <p:ext uri="{BB962C8B-B14F-4D97-AF65-F5344CB8AC3E}">
        <p14:creationId xmlns:p14="http://schemas.microsoft.com/office/powerpoint/2010/main" val="1147753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16</a:t>
            </a:fld>
            <a:endParaRPr lang="zh-CN" altLang="en-US"/>
          </a:p>
        </p:txBody>
      </p:sp>
    </p:spTree>
    <p:extLst>
      <p:ext uri="{BB962C8B-B14F-4D97-AF65-F5344CB8AC3E}">
        <p14:creationId xmlns:p14="http://schemas.microsoft.com/office/powerpoint/2010/main" val="1345096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18</a:t>
            </a:fld>
            <a:endParaRPr lang="zh-CN" altLang="en-US"/>
          </a:p>
        </p:txBody>
      </p:sp>
    </p:spTree>
    <p:extLst>
      <p:ext uri="{BB962C8B-B14F-4D97-AF65-F5344CB8AC3E}">
        <p14:creationId xmlns:p14="http://schemas.microsoft.com/office/powerpoint/2010/main" val="1915188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19</a:t>
            </a:fld>
            <a:endParaRPr lang="zh-CN" altLang="en-US"/>
          </a:p>
        </p:txBody>
      </p:sp>
    </p:spTree>
    <p:extLst>
      <p:ext uri="{BB962C8B-B14F-4D97-AF65-F5344CB8AC3E}">
        <p14:creationId xmlns:p14="http://schemas.microsoft.com/office/powerpoint/2010/main" val="348163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5</a:t>
            </a:fld>
            <a:endParaRPr lang="zh-CN" altLang="en-US"/>
          </a:p>
        </p:txBody>
      </p:sp>
    </p:spTree>
    <p:extLst>
      <p:ext uri="{BB962C8B-B14F-4D97-AF65-F5344CB8AC3E}">
        <p14:creationId xmlns:p14="http://schemas.microsoft.com/office/powerpoint/2010/main" val="141875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6</a:t>
            </a:fld>
            <a:endParaRPr lang="zh-CN" altLang="en-US"/>
          </a:p>
        </p:txBody>
      </p:sp>
    </p:spTree>
    <p:extLst>
      <p:ext uri="{BB962C8B-B14F-4D97-AF65-F5344CB8AC3E}">
        <p14:creationId xmlns:p14="http://schemas.microsoft.com/office/powerpoint/2010/main" val="317574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8</a:t>
            </a:fld>
            <a:endParaRPr lang="zh-CN" altLang="en-US"/>
          </a:p>
        </p:txBody>
      </p:sp>
    </p:spTree>
    <p:extLst>
      <p:ext uri="{BB962C8B-B14F-4D97-AF65-F5344CB8AC3E}">
        <p14:creationId xmlns:p14="http://schemas.microsoft.com/office/powerpoint/2010/main" val="1169281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9</a:t>
            </a:fld>
            <a:endParaRPr lang="zh-CN" altLang="en-US"/>
          </a:p>
        </p:txBody>
      </p:sp>
    </p:spTree>
    <p:extLst>
      <p:ext uri="{BB962C8B-B14F-4D97-AF65-F5344CB8AC3E}">
        <p14:creationId xmlns:p14="http://schemas.microsoft.com/office/powerpoint/2010/main" val="323018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E6C30B-3ABC-4CCD-A155-CB880339E863}"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9EFAB7D-C056-4C87-B106-1DEBA6E73774}" type="datetime1">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9AE07-251F-484D-A86F-D16BCAE7129E}" type="datetime1">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546F61-06CE-4EB3-87B7-F2D8DDA42D1D}" type="datetime1">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C89BE6-3D66-44B5-B3A4-74BCAD087B5F}" type="datetime1">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C494500-DC59-41DE-8BEE-13F8EA655DA3}" type="datetime1">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6A7300-92FD-488B-8DA8-C421D937EE3D}" type="datetime1">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39A5B0D-CC6A-4650-8FF4-11F58BAFFBBA}" type="datetime1">
              <a:rPr lang="zh-CN" altLang="en-US" smtClean="0"/>
              <a:t>2020/2/19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95F07F7-06DA-49B1-A31F-4BAC21AE3486}" type="datetime1">
              <a:rPr lang="zh-CN" altLang="en-US" smtClean="0"/>
              <a:t>2020/2/19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113F56-1B31-4716-A176-626E09168A12}" type="datetime1">
              <a:rPr lang="zh-CN" altLang="en-US" smtClean="0"/>
              <a:t>2020/2/19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52E3194-C8CB-4E0C-9544-514D5EE6A62D}" type="datetime1">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B10D10D-5E62-4D4D-9215-8C34F51B018B}" type="datetime1">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2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98F0E-138B-4F69-BC94-43A5DBC24E1A}" type="datetime1">
              <a:rPr lang="zh-CN" altLang="en-US" smtClean="0"/>
              <a:t>2020/2/19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webpack/tapabl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0000"/>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0" y="1455437"/>
            <a:ext cx="9144000" cy="825419"/>
          </a:xfrm>
          <a:prstGeom prst="rect">
            <a:avLst/>
          </a:prstGeom>
          <a:noFill/>
          <a:ln w="9525">
            <a:noFill/>
            <a:miter lim="800000"/>
          </a:ln>
        </p:spPr>
        <p:txBody>
          <a:bodyPr>
            <a:spAutoFit/>
          </a:bodyPr>
          <a:lstStyle/>
          <a:p>
            <a:pPr algn="ctr">
              <a:lnSpc>
                <a:spcPct val="150000"/>
              </a:lnSpc>
            </a:pPr>
            <a:r>
              <a:rPr lang="en-US" altLang="zh-CN" sz="3600" b="1" dirty="0">
                <a:latin typeface="微软雅黑" pitchFamily="34" charset="-122"/>
                <a:ea typeface="微软雅黑" pitchFamily="34" charset="-122"/>
              </a:rPr>
              <a:t>Webpack</a:t>
            </a:r>
            <a:r>
              <a:rPr lang="zh-CN" altLang="en-US" sz="3600" b="1" dirty="0">
                <a:latin typeface="微软雅黑" pitchFamily="34" charset="-122"/>
                <a:ea typeface="微软雅黑" pitchFamily="34" charset="-122"/>
              </a:rPr>
              <a:t>组内分享</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2619948"/>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nSpc>
                <a:spcPct val="150000"/>
              </a:lnSpc>
              <a:defRPr/>
            </a:pPr>
            <a:r>
              <a:rPr lang="zh-CN" altLang="zh-CN" b="1" dirty="0"/>
              <a:t>loader 本质上是一个函数，输入参数是一个字符串，输出参数也是一个字符串。当然，输出的参数会被当成是 JS 代码，从而被 esprima 解析成 AST，触发进一步的依赖解析。</a:t>
            </a:r>
            <a:r>
              <a:rPr lang="zh-CN" altLang="zh-CN" dirty="0"/>
              <a:t>webpack会按照从右到左的顺序执行loader。</a:t>
            </a:r>
            <a:r>
              <a:rPr lang="en-US" altLang="zh-CN" sz="2000" dirty="0">
                <a:sym typeface="+mn-ea"/>
              </a:rPr>
              <a:t>	</a:t>
            </a:r>
            <a:endParaRPr lang="zh-CN" altLang="en-US" sz="2000" dirty="0">
              <a:sym typeface="+mn-ea"/>
            </a:endParaRPr>
          </a:p>
          <a:p>
            <a:pPr>
              <a:lnSpc>
                <a:spcPct val="150000"/>
              </a:lnSpc>
              <a:defRPr/>
            </a:pPr>
            <a:endParaRPr kumimoji="0" lang="zh-CN" altLang="en-US" sz="1600" b="1" dirty="0">
              <a:solidFill>
                <a:srgbClr val="C00000"/>
              </a:solidFill>
              <a:latin typeface="楷体" pitchFamily="49" charset="-122"/>
              <a:ea typeface="楷体" pitchFamily="49" charset="-122"/>
            </a:endParaRP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4</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Loaders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5324535"/>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2000" b="1" dirty="0">
                <a:latin typeface="+mn-ea"/>
                <a:ea typeface="+mn-ea"/>
              </a:rPr>
              <a:t>Loader 基础</a:t>
            </a:r>
            <a:endParaRPr lang="zh-CN" altLang="zh-CN" sz="2000" dirty="0">
              <a:latin typeface="+mn-ea"/>
              <a:ea typeface="+mn-ea"/>
            </a:endParaRPr>
          </a:p>
          <a:p>
            <a:r>
              <a:rPr lang="zh-CN" altLang="zh-CN" sz="2000" dirty="0">
                <a:latin typeface="+mn-ea"/>
                <a:ea typeface="+mn-ea"/>
              </a:rPr>
              <a:t>由于 Webpack 是运行在 Node.js 之上的，一个 Loader 其实就是一个 Node.js 模块，这个模块需要导出一个函数。 这个导出的函数的工作就是获得处理前的原内容，对原内容执行处理后，返回处理后的内容。</a:t>
            </a:r>
          </a:p>
          <a:p>
            <a:r>
              <a:rPr lang="zh-CN" altLang="zh-CN" sz="2000" dirty="0">
                <a:latin typeface="+mn-ea"/>
                <a:ea typeface="+mn-ea"/>
              </a:rPr>
              <a:t>一个最简单的 Loader 的源码如下：</a:t>
            </a:r>
          </a:p>
          <a:p>
            <a:r>
              <a:rPr lang="x-none" altLang="zh-CN" sz="2000" dirty="0">
                <a:latin typeface="+mn-ea"/>
                <a:ea typeface="+mn-ea"/>
              </a:rPr>
              <a:t>module.exports = function(source) {</a:t>
            </a:r>
            <a:br>
              <a:rPr lang="x-none" altLang="zh-CN" sz="2000" dirty="0">
                <a:latin typeface="+mn-ea"/>
                <a:ea typeface="+mn-ea"/>
              </a:rPr>
            </a:br>
            <a:r>
              <a:rPr lang="x-none" altLang="zh-CN" sz="2000" dirty="0">
                <a:latin typeface="+mn-ea"/>
                <a:ea typeface="+mn-ea"/>
              </a:rPr>
              <a:t>  // source 为 compiler 传递给 Loader 的一个文件的原内容</a:t>
            </a:r>
            <a:br>
              <a:rPr lang="x-none" altLang="zh-CN" sz="2000" dirty="0">
                <a:latin typeface="+mn-ea"/>
                <a:ea typeface="+mn-ea"/>
              </a:rPr>
            </a:br>
            <a:r>
              <a:rPr lang="x-none" altLang="zh-CN" sz="2000" dirty="0">
                <a:latin typeface="+mn-ea"/>
                <a:ea typeface="+mn-ea"/>
              </a:rPr>
              <a:t>  // 该函数需要返回处理后的内容，这里简单起见，直接把原内容返回了，相当于该 Loader 没有做任何转换</a:t>
            </a:r>
            <a:br>
              <a:rPr lang="x-none" altLang="zh-CN" sz="2000" dirty="0">
                <a:latin typeface="+mn-ea"/>
                <a:ea typeface="+mn-ea"/>
              </a:rPr>
            </a:br>
            <a:r>
              <a:rPr lang="x-none" altLang="zh-CN" sz="2000" dirty="0">
                <a:latin typeface="+mn-ea"/>
                <a:ea typeface="+mn-ea"/>
              </a:rPr>
              <a:t>  return source;</a:t>
            </a:r>
            <a:br>
              <a:rPr lang="x-none" altLang="zh-CN" sz="2000" dirty="0">
                <a:latin typeface="+mn-ea"/>
                <a:ea typeface="+mn-ea"/>
              </a:rPr>
            </a:br>
            <a:r>
              <a:rPr lang="x-none" altLang="zh-CN" sz="2000" dirty="0">
                <a:latin typeface="+mn-ea"/>
                <a:ea typeface="+mn-ea"/>
              </a:rPr>
              <a:t>};</a:t>
            </a:r>
          </a:p>
          <a:p>
            <a:r>
              <a:rPr lang="zh-CN" altLang="zh-CN" sz="2000" dirty="0">
                <a:latin typeface="+mn-ea"/>
                <a:ea typeface="+mn-ea"/>
              </a:rPr>
              <a:t>由于 Loader 运行在 Node.js 中，你可以调用任何 Node.js 自带的 API，或者安装第三方模块进行调用：</a:t>
            </a:r>
          </a:p>
          <a:p>
            <a:r>
              <a:rPr lang="x-none" altLang="zh-CN" sz="2000" dirty="0">
                <a:latin typeface="+mn-ea"/>
                <a:ea typeface="+mn-ea"/>
              </a:rPr>
              <a:t>const sass = require('node-sass');</a:t>
            </a:r>
            <a:br>
              <a:rPr lang="x-none" altLang="zh-CN" sz="2000" dirty="0">
                <a:latin typeface="+mn-ea"/>
                <a:ea typeface="+mn-ea"/>
              </a:rPr>
            </a:br>
            <a:r>
              <a:rPr lang="x-none" altLang="zh-CN" sz="2000" dirty="0">
                <a:latin typeface="+mn-ea"/>
                <a:ea typeface="+mn-ea"/>
              </a:rPr>
              <a:t>module.exports = function(source) {</a:t>
            </a:r>
            <a:br>
              <a:rPr lang="x-none" altLang="zh-CN" sz="2000" dirty="0">
                <a:latin typeface="+mn-ea"/>
                <a:ea typeface="+mn-ea"/>
              </a:rPr>
            </a:br>
            <a:r>
              <a:rPr lang="x-none" altLang="zh-CN" sz="2000" dirty="0">
                <a:latin typeface="+mn-ea"/>
                <a:ea typeface="+mn-ea"/>
              </a:rPr>
              <a:t>  return sass(source);</a:t>
            </a:r>
            <a:br>
              <a:rPr lang="x-none" altLang="zh-CN" sz="2000" dirty="0">
                <a:latin typeface="+mn-ea"/>
                <a:ea typeface="+mn-ea"/>
              </a:rPr>
            </a:br>
            <a:r>
              <a:rPr lang="x-none" altLang="zh-CN" sz="2000" dirty="0">
                <a:latin typeface="+mn-ea"/>
                <a:ea typeface="+mn-ea"/>
              </a:rPr>
              <a:t>};</a:t>
            </a:r>
            <a:endParaRPr lang="zh-CN" altLang="en-US" sz="2000" dirty="0">
              <a:latin typeface="+mn-ea"/>
              <a:ea typeface="+mn-ea"/>
              <a:sym typeface="+mn-ea"/>
            </a:endParaRP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4</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Loaders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310165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3785652"/>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b="1" dirty="0"/>
              <a:t>获得 Loader 的 options</a:t>
            </a:r>
            <a:endParaRPr lang="zh-CN" altLang="zh-CN" dirty="0"/>
          </a:p>
          <a:p>
            <a:r>
              <a:rPr lang="zh-CN" altLang="zh-CN" dirty="0"/>
              <a:t>在最上面处理 SCSS 文件的 Webpack 配置中，给 css-loader 传了 options 参数，以控制 css-loader。 如何在自己编写的 Loader 中获取到用户传入的 options 呢？需要这样做：</a:t>
            </a:r>
          </a:p>
          <a:p>
            <a:r>
              <a:rPr lang="x-none" altLang="zh-CN" dirty="0"/>
              <a:t>const loaderUtils = require('loader-utils');</a:t>
            </a:r>
            <a:br>
              <a:rPr lang="x-none" altLang="zh-CN" dirty="0"/>
            </a:br>
            <a:r>
              <a:rPr lang="x-none" altLang="zh-CN" dirty="0"/>
              <a:t>module.exports = function(source) {</a:t>
            </a:r>
            <a:br>
              <a:rPr lang="x-none" altLang="zh-CN" dirty="0"/>
            </a:br>
            <a:r>
              <a:rPr lang="x-none" altLang="zh-CN" dirty="0"/>
              <a:t>  // 获取到用户给当前 Loader 传入的 options</a:t>
            </a:r>
            <a:br>
              <a:rPr lang="x-none" altLang="zh-CN" dirty="0"/>
            </a:br>
            <a:r>
              <a:rPr lang="x-none" altLang="zh-CN" dirty="0"/>
              <a:t>  const options = loaderUtils.getOptions(this);</a:t>
            </a:r>
            <a:br>
              <a:rPr lang="x-none" altLang="zh-CN" dirty="0"/>
            </a:br>
            <a:r>
              <a:rPr lang="x-none" altLang="zh-CN" dirty="0"/>
              <a:t>  return source;</a:t>
            </a:r>
            <a:br>
              <a:rPr lang="x-none" altLang="zh-CN" dirty="0"/>
            </a:br>
            <a:r>
              <a:rPr lang="x-none" altLang="zh-CN" dirty="0"/>
              <a:t>};</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4</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Loaders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265821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5909310"/>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1400" b="1" dirty="0">
                <a:latin typeface="+mn-ea"/>
                <a:ea typeface="+mn-ea"/>
              </a:rPr>
              <a:t>返回其它结果</a:t>
            </a:r>
            <a:endParaRPr lang="zh-CN" altLang="zh-CN" sz="1400" dirty="0">
              <a:latin typeface="+mn-ea"/>
              <a:ea typeface="+mn-ea"/>
            </a:endParaRPr>
          </a:p>
          <a:p>
            <a:r>
              <a:rPr lang="zh-CN" altLang="zh-CN" sz="1400" dirty="0">
                <a:latin typeface="+mn-ea"/>
                <a:ea typeface="+mn-ea"/>
              </a:rPr>
              <a:t>上面的 Loader 都只是返回了原内容转换后的内容，但有些场景下还需要返回除了内容之外的东西。</a:t>
            </a:r>
          </a:p>
          <a:p>
            <a:r>
              <a:rPr lang="zh-CN" altLang="zh-CN" sz="1400" dirty="0">
                <a:latin typeface="+mn-ea"/>
                <a:ea typeface="+mn-ea"/>
              </a:rPr>
              <a:t>例如以用 babel-loader 转换 ES6 代码为例，它还需要输出转换后的 ES5 代码对应的 Source Map，以方便调试源码。 为了把 Source Map 也一起随着 ES5 代码返回给 Webpack，可以这样写：</a:t>
            </a:r>
          </a:p>
          <a:p>
            <a:r>
              <a:rPr lang="x-none" altLang="zh-CN" sz="1400" dirty="0">
                <a:latin typeface="+mn-ea"/>
                <a:ea typeface="+mn-ea"/>
              </a:rPr>
              <a:t>module.exports = function(source) {</a:t>
            </a:r>
            <a:br>
              <a:rPr lang="x-none" altLang="zh-CN" sz="1400" dirty="0">
                <a:latin typeface="+mn-ea"/>
                <a:ea typeface="+mn-ea"/>
              </a:rPr>
            </a:br>
            <a:r>
              <a:rPr lang="x-none" altLang="zh-CN" sz="1400" dirty="0">
                <a:latin typeface="+mn-ea"/>
                <a:ea typeface="+mn-ea"/>
              </a:rPr>
              <a:t>  // 通过 this.callback 告诉 Webpack 返回的结果</a:t>
            </a:r>
            <a:br>
              <a:rPr lang="x-none" altLang="zh-CN" sz="1400" dirty="0">
                <a:latin typeface="+mn-ea"/>
                <a:ea typeface="+mn-ea"/>
              </a:rPr>
            </a:br>
            <a:r>
              <a:rPr lang="x-none" altLang="zh-CN" sz="1400" dirty="0">
                <a:latin typeface="+mn-ea"/>
                <a:ea typeface="+mn-ea"/>
              </a:rPr>
              <a:t>  this.callback(null, source, sourceMaps);</a:t>
            </a:r>
            <a:br>
              <a:rPr lang="x-none" altLang="zh-CN" sz="1400" dirty="0">
                <a:latin typeface="+mn-ea"/>
                <a:ea typeface="+mn-ea"/>
              </a:rPr>
            </a:br>
            <a:r>
              <a:rPr lang="x-none" altLang="zh-CN" sz="1400" dirty="0">
                <a:latin typeface="+mn-ea"/>
                <a:ea typeface="+mn-ea"/>
              </a:rPr>
              <a:t>  // 当你使用 this.callback 返回内容时，该 Loader 必须返回 undefined，</a:t>
            </a:r>
            <a:br>
              <a:rPr lang="x-none" altLang="zh-CN" sz="1400" dirty="0">
                <a:latin typeface="+mn-ea"/>
                <a:ea typeface="+mn-ea"/>
              </a:rPr>
            </a:br>
            <a:r>
              <a:rPr lang="x-none" altLang="zh-CN" sz="1400" dirty="0">
                <a:latin typeface="+mn-ea"/>
                <a:ea typeface="+mn-ea"/>
              </a:rPr>
              <a:t>  // 以让 Webpack 知道该 Loader 返回的结果在 this.callback 中，而不是 return 中 </a:t>
            </a:r>
            <a:br>
              <a:rPr lang="x-none" altLang="zh-CN" sz="1400" dirty="0">
                <a:latin typeface="+mn-ea"/>
                <a:ea typeface="+mn-ea"/>
              </a:rPr>
            </a:br>
            <a:r>
              <a:rPr lang="x-none" altLang="zh-CN" sz="1400" dirty="0">
                <a:latin typeface="+mn-ea"/>
                <a:ea typeface="+mn-ea"/>
              </a:rPr>
              <a:t>  return;</a:t>
            </a:r>
            <a:br>
              <a:rPr lang="x-none" altLang="zh-CN" sz="1400" dirty="0">
                <a:latin typeface="+mn-ea"/>
                <a:ea typeface="+mn-ea"/>
              </a:rPr>
            </a:br>
            <a:r>
              <a:rPr lang="x-none" altLang="zh-CN" sz="1400" dirty="0">
                <a:latin typeface="+mn-ea"/>
                <a:ea typeface="+mn-ea"/>
              </a:rPr>
              <a:t>};</a:t>
            </a:r>
          </a:p>
          <a:p>
            <a:r>
              <a:rPr lang="zh-CN" altLang="zh-CN" sz="1400" dirty="0">
                <a:latin typeface="+mn-ea"/>
                <a:ea typeface="+mn-ea"/>
              </a:rPr>
              <a:t>其中的</a:t>
            </a:r>
            <a:r>
              <a:rPr lang="x-none" altLang="zh-CN" sz="1400" dirty="0">
                <a:latin typeface="+mn-ea"/>
                <a:ea typeface="+mn-ea"/>
              </a:rPr>
              <a:t> this.callback </a:t>
            </a:r>
            <a:r>
              <a:rPr lang="zh-CN" altLang="zh-CN" sz="1400" dirty="0">
                <a:latin typeface="+mn-ea"/>
                <a:ea typeface="+mn-ea"/>
              </a:rPr>
              <a:t>是 Webpack 给 Loader 注入的 API，以方便 Loader 和 Webpack 之间通信。</a:t>
            </a:r>
            <a:r>
              <a:rPr lang="x-none" altLang="zh-CN" sz="1400" dirty="0">
                <a:latin typeface="+mn-ea"/>
                <a:ea typeface="+mn-ea"/>
              </a:rPr>
              <a:t> this.callback </a:t>
            </a:r>
            <a:r>
              <a:rPr lang="zh-CN" altLang="zh-CN" sz="1400" dirty="0">
                <a:latin typeface="+mn-ea"/>
                <a:ea typeface="+mn-ea"/>
              </a:rPr>
              <a:t>的详细使用方法如下：</a:t>
            </a:r>
          </a:p>
          <a:p>
            <a:r>
              <a:rPr lang="x-none" altLang="zh-CN" sz="1400" dirty="0">
                <a:latin typeface="+mn-ea"/>
                <a:ea typeface="+mn-ea"/>
              </a:rPr>
              <a:t>this.callback(</a:t>
            </a:r>
            <a:br>
              <a:rPr lang="x-none" altLang="zh-CN" sz="1400" dirty="0">
                <a:latin typeface="+mn-ea"/>
                <a:ea typeface="+mn-ea"/>
              </a:rPr>
            </a:br>
            <a:r>
              <a:rPr lang="x-none" altLang="zh-CN" sz="1400" dirty="0">
                <a:latin typeface="+mn-ea"/>
                <a:ea typeface="+mn-ea"/>
              </a:rPr>
              <a:t>    // 当无法转换原内容时，给 Webpack 返回一个 Error</a:t>
            </a:r>
            <a:br>
              <a:rPr lang="x-none" altLang="zh-CN" sz="1400" dirty="0">
                <a:latin typeface="+mn-ea"/>
                <a:ea typeface="+mn-ea"/>
              </a:rPr>
            </a:br>
            <a:r>
              <a:rPr lang="x-none" altLang="zh-CN" sz="1400" dirty="0">
                <a:latin typeface="+mn-ea"/>
                <a:ea typeface="+mn-ea"/>
              </a:rPr>
              <a:t>    err: Error | null,</a:t>
            </a:r>
            <a:br>
              <a:rPr lang="x-none" altLang="zh-CN" sz="1400" dirty="0">
                <a:latin typeface="+mn-ea"/>
                <a:ea typeface="+mn-ea"/>
              </a:rPr>
            </a:br>
            <a:r>
              <a:rPr lang="x-none" altLang="zh-CN" sz="1400" dirty="0">
                <a:latin typeface="+mn-ea"/>
                <a:ea typeface="+mn-ea"/>
              </a:rPr>
              <a:t>    // 原内容转换后的内容</a:t>
            </a:r>
            <a:br>
              <a:rPr lang="x-none" altLang="zh-CN" sz="1400" dirty="0">
                <a:latin typeface="+mn-ea"/>
                <a:ea typeface="+mn-ea"/>
              </a:rPr>
            </a:br>
            <a:r>
              <a:rPr lang="x-none" altLang="zh-CN" sz="1400" dirty="0">
                <a:latin typeface="+mn-ea"/>
                <a:ea typeface="+mn-ea"/>
              </a:rPr>
              <a:t>    content: string | Buffer,</a:t>
            </a:r>
            <a:br>
              <a:rPr lang="x-none" altLang="zh-CN" sz="1400" dirty="0">
                <a:latin typeface="+mn-ea"/>
                <a:ea typeface="+mn-ea"/>
              </a:rPr>
            </a:br>
            <a:r>
              <a:rPr lang="x-none" altLang="zh-CN" sz="1400" dirty="0">
                <a:latin typeface="+mn-ea"/>
                <a:ea typeface="+mn-ea"/>
              </a:rPr>
              <a:t>    // 用于把转换后的内容得出原内容的 Source Map，方便调试</a:t>
            </a:r>
            <a:br>
              <a:rPr lang="x-none" altLang="zh-CN" sz="1400" dirty="0">
                <a:latin typeface="+mn-ea"/>
                <a:ea typeface="+mn-ea"/>
              </a:rPr>
            </a:br>
            <a:r>
              <a:rPr lang="x-none" altLang="zh-CN" sz="1400" dirty="0">
                <a:latin typeface="+mn-ea"/>
                <a:ea typeface="+mn-ea"/>
              </a:rPr>
              <a:t>    sourceMap?: SourceMap,</a:t>
            </a:r>
            <a:br>
              <a:rPr lang="x-none" altLang="zh-CN" sz="1400" dirty="0">
                <a:latin typeface="+mn-ea"/>
                <a:ea typeface="+mn-ea"/>
              </a:rPr>
            </a:br>
            <a:r>
              <a:rPr lang="x-none" altLang="zh-CN" sz="1400" dirty="0">
                <a:latin typeface="+mn-ea"/>
                <a:ea typeface="+mn-ea"/>
              </a:rPr>
              <a:t>    // 如果本次转换为原内容生成了 AST 语法树，可以把这个 AST 返回，</a:t>
            </a:r>
            <a:br>
              <a:rPr lang="x-none" altLang="zh-CN" sz="1400" dirty="0">
                <a:latin typeface="+mn-ea"/>
                <a:ea typeface="+mn-ea"/>
              </a:rPr>
            </a:br>
            <a:r>
              <a:rPr lang="x-none" altLang="zh-CN" sz="1400" dirty="0">
                <a:latin typeface="+mn-ea"/>
                <a:ea typeface="+mn-ea"/>
              </a:rPr>
              <a:t>    // 以方便之后需要 AST 的 Loader 复用该 AST，以避免重复生成 AST，提升性能</a:t>
            </a:r>
            <a:br>
              <a:rPr lang="x-none" altLang="zh-CN" sz="1400" dirty="0">
                <a:latin typeface="+mn-ea"/>
                <a:ea typeface="+mn-ea"/>
              </a:rPr>
            </a:br>
            <a:r>
              <a:rPr lang="x-none" altLang="zh-CN" sz="1400" dirty="0">
                <a:latin typeface="+mn-ea"/>
                <a:ea typeface="+mn-ea"/>
              </a:rPr>
              <a:t>    abstractSyntaxTree?: AST</a:t>
            </a:r>
            <a:br>
              <a:rPr lang="x-none" altLang="zh-CN" sz="1400" dirty="0">
                <a:latin typeface="+mn-ea"/>
                <a:ea typeface="+mn-ea"/>
              </a:rPr>
            </a:br>
            <a:r>
              <a:rPr lang="x-none" altLang="zh-CN" sz="1400" dirty="0">
                <a:latin typeface="+mn-ea"/>
                <a:ea typeface="+mn-ea"/>
              </a:rPr>
              <a:t>);</a:t>
            </a:r>
          </a:p>
          <a:p>
            <a:r>
              <a:rPr lang="zh-CN" altLang="zh-CN" sz="1400" dirty="0">
                <a:latin typeface="+mn-ea"/>
                <a:ea typeface="+mn-ea"/>
              </a:rPr>
              <a:t>Source Map 的生成很耗时，通常在开发环境下才会生成 Source Map，其它环境下不用生成，以加速构建。 为此 Webpack 为 Loader 提供了</a:t>
            </a:r>
            <a:r>
              <a:rPr lang="x-none" altLang="zh-CN" sz="1400" dirty="0">
                <a:latin typeface="+mn-ea"/>
                <a:ea typeface="+mn-ea"/>
              </a:rPr>
              <a:t> this.sourceMap </a:t>
            </a:r>
            <a:r>
              <a:rPr lang="zh-CN" altLang="zh-CN" sz="1400" dirty="0">
                <a:latin typeface="+mn-ea"/>
                <a:ea typeface="+mn-ea"/>
              </a:rPr>
              <a:t>API 去告诉 Loader 当前构建环境下用户是否需要 Source Map。 如果你编写的 Loader 会生成 Source Map，请考虑到这点。</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4</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Loaders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02192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5016758"/>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2000" b="1" dirty="0">
                <a:latin typeface="+mn-ea"/>
                <a:ea typeface="+mn-ea"/>
              </a:rPr>
              <a:t>同步与异步</a:t>
            </a:r>
            <a:endParaRPr lang="zh-CN" altLang="zh-CN" sz="2000" dirty="0">
              <a:latin typeface="+mn-ea"/>
              <a:ea typeface="+mn-ea"/>
            </a:endParaRPr>
          </a:p>
          <a:p>
            <a:r>
              <a:rPr lang="zh-CN" altLang="zh-CN" sz="2000" dirty="0">
                <a:latin typeface="+mn-ea"/>
                <a:ea typeface="+mn-ea"/>
              </a:rPr>
              <a:t>Loader 有同步和异步之分，上面介绍的 Loader 都是同步的 Loader，因为它们的转换流程都是同步的，转换完成后再返回结果。 但在有些场景下转换的步骤只能是异步完成的，例如你需要通过网络请求才能得出结果，如果采用同步的方式网络请求就会阻塞整个构建，导致构建非常缓慢。</a:t>
            </a:r>
          </a:p>
          <a:p>
            <a:r>
              <a:rPr lang="zh-CN" altLang="zh-CN" sz="2000" dirty="0">
                <a:latin typeface="+mn-ea"/>
                <a:ea typeface="+mn-ea"/>
              </a:rPr>
              <a:t>在转换步骤是异步时，你可以这样：</a:t>
            </a:r>
          </a:p>
          <a:p>
            <a:r>
              <a:rPr lang="x-none" altLang="zh-CN" sz="2000" dirty="0">
                <a:latin typeface="+mn-ea"/>
                <a:ea typeface="+mn-ea"/>
              </a:rPr>
              <a:t>module.exports = function(source) {</a:t>
            </a:r>
            <a:br>
              <a:rPr lang="x-none" altLang="zh-CN" sz="2000" dirty="0">
                <a:latin typeface="+mn-ea"/>
                <a:ea typeface="+mn-ea"/>
              </a:rPr>
            </a:br>
            <a:r>
              <a:rPr lang="x-none" altLang="zh-CN" sz="2000" dirty="0">
                <a:latin typeface="+mn-ea"/>
                <a:ea typeface="+mn-ea"/>
              </a:rPr>
              <a:t>    // 告诉 Webpack 本次转换是异步的，Loader 会在 callback 中回调结果</a:t>
            </a:r>
            <a:br>
              <a:rPr lang="x-none" altLang="zh-CN" sz="2000" dirty="0">
                <a:latin typeface="+mn-ea"/>
                <a:ea typeface="+mn-ea"/>
              </a:rPr>
            </a:br>
            <a:r>
              <a:rPr lang="x-none" altLang="zh-CN" sz="2000" dirty="0">
                <a:latin typeface="+mn-ea"/>
                <a:ea typeface="+mn-ea"/>
              </a:rPr>
              <a:t>    var callback = this.async();</a:t>
            </a:r>
            <a:br>
              <a:rPr lang="x-none" altLang="zh-CN" sz="2000" dirty="0">
                <a:latin typeface="+mn-ea"/>
                <a:ea typeface="+mn-ea"/>
              </a:rPr>
            </a:br>
            <a:r>
              <a:rPr lang="x-none" altLang="zh-CN" sz="2000" dirty="0">
                <a:latin typeface="+mn-ea"/>
                <a:ea typeface="+mn-ea"/>
              </a:rPr>
              <a:t>    someAsyncOperation(source, function(err, result, sourceMaps, ast) {</a:t>
            </a:r>
            <a:br>
              <a:rPr lang="x-none" altLang="zh-CN" sz="2000" dirty="0">
                <a:latin typeface="+mn-ea"/>
                <a:ea typeface="+mn-ea"/>
              </a:rPr>
            </a:br>
            <a:r>
              <a:rPr lang="x-none" altLang="zh-CN" sz="2000" dirty="0">
                <a:latin typeface="+mn-ea"/>
                <a:ea typeface="+mn-ea"/>
              </a:rPr>
              <a:t>        // 通过 callback 返回异步执行后的结果</a:t>
            </a:r>
            <a:br>
              <a:rPr lang="x-none" altLang="zh-CN" sz="2000" dirty="0">
                <a:latin typeface="+mn-ea"/>
                <a:ea typeface="+mn-ea"/>
              </a:rPr>
            </a:br>
            <a:r>
              <a:rPr lang="x-none" altLang="zh-CN" sz="2000" dirty="0">
                <a:latin typeface="+mn-ea"/>
                <a:ea typeface="+mn-ea"/>
              </a:rPr>
              <a:t>        callback(err, result, sourceMaps, ast);</a:t>
            </a:r>
            <a:br>
              <a:rPr lang="x-none" altLang="zh-CN" sz="2000" dirty="0">
                <a:latin typeface="+mn-ea"/>
                <a:ea typeface="+mn-ea"/>
              </a:rPr>
            </a:br>
            <a:r>
              <a:rPr lang="x-none" altLang="zh-CN" sz="2000" dirty="0">
                <a:latin typeface="+mn-ea"/>
                <a:ea typeface="+mn-ea"/>
              </a:rPr>
              <a:t>    });</a:t>
            </a:r>
            <a:br>
              <a:rPr lang="x-none" altLang="zh-CN" sz="2000" dirty="0">
                <a:latin typeface="+mn-ea"/>
                <a:ea typeface="+mn-ea"/>
              </a:rPr>
            </a:br>
            <a:r>
              <a:rPr lang="x-none" altLang="zh-CN" sz="2000" dirty="0">
                <a:latin typeface="+mn-ea"/>
                <a:ea typeface="+mn-ea"/>
              </a:rPr>
              <a:t>};</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4</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Loaders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45144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4801314"/>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1800" b="1" dirty="0">
                <a:latin typeface="+mn-ea"/>
                <a:ea typeface="+mn-ea"/>
              </a:rPr>
              <a:t>处理二进制数据</a:t>
            </a:r>
            <a:endParaRPr lang="zh-CN" altLang="zh-CN" sz="1800" dirty="0">
              <a:latin typeface="+mn-ea"/>
              <a:ea typeface="+mn-ea"/>
            </a:endParaRPr>
          </a:p>
          <a:p>
            <a:r>
              <a:rPr lang="zh-CN" altLang="zh-CN" sz="1800" dirty="0">
                <a:latin typeface="+mn-ea"/>
                <a:ea typeface="+mn-ea"/>
              </a:rPr>
              <a:t>在默认的情况下，Webpack 传给 Loader 的原内容都是 UTF-8 格式编码的字符串。 但有些场景下 Loader 不是处理文本文件，而是处理二进制文件，例如 file-loader，就需要 Webpack 给 Loader 传入二进制格式的数据。 为此，你需要这样编写 Loader：</a:t>
            </a:r>
          </a:p>
          <a:p>
            <a:r>
              <a:rPr lang="x-none" altLang="zh-CN" sz="1800" dirty="0">
                <a:latin typeface="+mn-ea"/>
                <a:ea typeface="+mn-ea"/>
              </a:rPr>
              <a:t>module.exports = function(source) {</a:t>
            </a:r>
            <a:br>
              <a:rPr lang="x-none" altLang="zh-CN" sz="1800" dirty="0">
                <a:latin typeface="+mn-ea"/>
                <a:ea typeface="+mn-ea"/>
              </a:rPr>
            </a:br>
            <a:r>
              <a:rPr lang="x-none" altLang="zh-CN" sz="1800" dirty="0">
                <a:latin typeface="+mn-ea"/>
                <a:ea typeface="+mn-ea"/>
              </a:rPr>
              <a:t>    // 在 exports.raw === true 时，Webpack 传给 Loader 的 source 是 Buffer 类型的</a:t>
            </a:r>
            <a:br>
              <a:rPr lang="x-none" altLang="zh-CN" sz="1800" dirty="0">
                <a:latin typeface="+mn-ea"/>
                <a:ea typeface="+mn-ea"/>
              </a:rPr>
            </a:br>
            <a:r>
              <a:rPr lang="x-none" altLang="zh-CN" sz="1800" dirty="0">
                <a:latin typeface="+mn-ea"/>
                <a:ea typeface="+mn-ea"/>
              </a:rPr>
              <a:t>    source instanceof Buffer === true;</a:t>
            </a:r>
            <a:br>
              <a:rPr lang="x-none" altLang="zh-CN" sz="1800" dirty="0">
                <a:latin typeface="+mn-ea"/>
                <a:ea typeface="+mn-ea"/>
              </a:rPr>
            </a:br>
            <a:r>
              <a:rPr lang="x-none" altLang="zh-CN" sz="1800" dirty="0">
                <a:latin typeface="+mn-ea"/>
                <a:ea typeface="+mn-ea"/>
              </a:rPr>
              <a:t>    // Loader 返回的类型也可以是 Buffer 类型的</a:t>
            </a:r>
            <a:br>
              <a:rPr lang="x-none" altLang="zh-CN" sz="1800" dirty="0">
                <a:latin typeface="+mn-ea"/>
                <a:ea typeface="+mn-ea"/>
              </a:rPr>
            </a:br>
            <a:r>
              <a:rPr lang="x-none" altLang="zh-CN" sz="1800" dirty="0">
                <a:latin typeface="+mn-ea"/>
                <a:ea typeface="+mn-ea"/>
              </a:rPr>
              <a:t>    // 在 exports.raw !== true 时，Loader 也可以返回 Buffer 类型的结果</a:t>
            </a:r>
            <a:br>
              <a:rPr lang="x-none" altLang="zh-CN" sz="1800" dirty="0">
                <a:latin typeface="+mn-ea"/>
                <a:ea typeface="+mn-ea"/>
              </a:rPr>
            </a:br>
            <a:r>
              <a:rPr lang="x-none" altLang="zh-CN" sz="1800" dirty="0">
                <a:latin typeface="+mn-ea"/>
                <a:ea typeface="+mn-ea"/>
              </a:rPr>
              <a:t>    return source;</a:t>
            </a:r>
            <a:br>
              <a:rPr lang="x-none" altLang="zh-CN" sz="1800" dirty="0">
                <a:latin typeface="+mn-ea"/>
                <a:ea typeface="+mn-ea"/>
              </a:rPr>
            </a:br>
            <a:r>
              <a:rPr lang="x-none" altLang="zh-CN" sz="1800" dirty="0">
                <a:latin typeface="+mn-ea"/>
                <a:ea typeface="+mn-ea"/>
              </a:rPr>
              <a:t>};</a:t>
            </a:r>
            <a:br>
              <a:rPr lang="x-none" altLang="zh-CN" sz="1800" dirty="0">
                <a:latin typeface="+mn-ea"/>
                <a:ea typeface="+mn-ea"/>
              </a:rPr>
            </a:br>
            <a:r>
              <a:rPr lang="x-none" altLang="zh-CN" sz="1800" dirty="0">
                <a:latin typeface="+mn-ea"/>
                <a:ea typeface="+mn-ea"/>
              </a:rPr>
              <a:t>// 通过 exports.raw 属性告诉 Webpack 该 Loader 是否需要二进制数据 </a:t>
            </a:r>
            <a:br>
              <a:rPr lang="x-none" altLang="zh-CN" sz="1800" dirty="0">
                <a:latin typeface="+mn-ea"/>
                <a:ea typeface="+mn-ea"/>
              </a:rPr>
            </a:br>
            <a:r>
              <a:rPr lang="x-none" altLang="zh-CN" sz="1800" dirty="0">
                <a:latin typeface="+mn-ea"/>
                <a:ea typeface="+mn-ea"/>
              </a:rPr>
              <a:t>module.exports.raw = true;</a:t>
            </a:r>
          </a:p>
          <a:p>
            <a:r>
              <a:rPr lang="zh-CN" altLang="zh-CN" sz="1800" dirty="0">
                <a:latin typeface="+mn-ea"/>
                <a:ea typeface="+mn-ea"/>
              </a:rPr>
              <a:t>以上代码中最关键的代码是最后一行</a:t>
            </a:r>
            <a:r>
              <a:rPr lang="x-none" altLang="zh-CN" sz="1800" dirty="0">
                <a:latin typeface="+mn-ea"/>
                <a:ea typeface="+mn-ea"/>
              </a:rPr>
              <a:t> module.exports.raw = true;</a:t>
            </a:r>
            <a:r>
              <a:rPr lang="zh-CN" altLang="zh-CN" sz="1800" dirty="0">
                <a:latin typeface="+mn-ea"/>
                <a:ea typeface="+mn-ea"/>
              </a:rPr>
              <a:t>，没有该行 Loader 只能拿到字符串。</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4</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Loaders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15</a:t>
            </a:fld>
            <a:endParaRPr lang="zh-CN" altLang="en-US"/>
          </a:p>
        </p:txBody>
      </p:sp>
    </p:spTree>
    <p:extLst>
      <p:ext uri="{BB962C8B-B14F-4D97-AF65-F5344CB8AC3E}">
        <p14:creationId xmlns:p14="http://schemas.microsoft.com/office/powerpoint/2010/main" val="1639197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4524315"/>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b="1" dirty="0"/>
              <a:t>缓存加速</a:t>
            </a:r>
            <a:endParaRPr lang="zh-CN" altLang="zh-CN" dirty="0"/>
          </a:p>
          <a:p>
            <a:r>
              <a:rPr lang="zh-CN" altLang="zh-CN" dirty="0"/>
              <a:t>在有些情况下，有些转换操作需要大量计算非常耗时，如果每次构建都重新执行重复的转换操作，构建将会变得非常缓慢。 为此，Webpack 会默认缓存所有 Loader 的处理结果，也就是说在需要被处理的文件或者其依赖的文件没有发生变化时， 是不会重新调用对应的 Loader 去执行转换操作的。</a:t>
            </a:r>
          </a:p>
          <a:p>
            <a:r>
              <a:rPr lang="zh-CN" altLang="zh-CN" dirty="0"/>
              <a:t>如果你想让 Webpack 不缓存该 Loader 的处理结果，可以这样：</a:t>
            </a:r>
          </a:p>
          <a:p>
            <a:r>
              <a:rPr lang="x-none" altLang="zh-CN" dirty="0"/>
              <a:t>module.exports = function(source) {</a:t>
            </a:r>
            <a:br>
              <a:rPr lang="x-none" altLang="zh-CN" dirty="0"/>
            </a:br>
            <a:r>
              <a:rPr lang="x-none" altLang="zh-CN" dirty="0"/>
              <a:t>  // 关闭该 Loader 的缓存功能</a:t>
            </a:r>
            <a:br>
              <a:rPr lang="x-none" altLang="zh-CN" dirty="0"/>
            </a:br>
            <a:r>
              <a:rPr lang="x-none" altLang="zh-CN" dirty="0"/>
              <a:t>  this.cacheable(false);</a:t>
            </a:r>
            <a:br>
              <a:rPr lang="x-none" altLang="zh-CN" dirty="0"/>
            </a:br>
            <a:r>
              <a:rPr lang="x-none" altLang="zh-CN" dirty="0"/>
              <a:t>  return source;</a:t>
            </a:r>
            <a:br>
              <a:rPr lang="x-none" altLang="zh-CN" dirty="0"/>
            </a:br>
            <a:r>
              <a:rPr lang="x-none" altLang="zh-CN" dirty="0"/>
              <a:t>};</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4</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Loaders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70927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5693866"/>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1400" dirty="0"/>
              <a:t>Webpack 通过 Plugin 机制让其更加灵活，以适应各种应用场景。 在 Webpack 运行的生命周期中会广播出许多事件，Plugin 可以监听这些事件，在合适的时机通过 Webpack 提供的 API 改变输出结果。</a:t>
            </a:r>
          </a:p>
          <a:p>
            <a:r>
              <a:rPr lang="zh-CN" altLang="zh-CN" sz="1400" dirty="0"/>
              <a:t>一个最基础的 Plugin 的代码是这样的：</a:t>
            </a:r>
          </a:p>
          <a:p>
            <a:r>
              <a:rPr lang="zh-CN" altLang="zh-CN" sz="1400" dirty="0"/>
              <a:t>class BasicPlugin{</a:t>
            </a:r>
            <a:br>
              <a:rPr lang="zh-CN" altLang="zh-CN" sz="1400" dirty="0"/>
            </a:br>
            <a:r>
              <a:rPr lang="zh-CN" altLang="zh-CN" sz="1400" dirty="0"/>
              <a:t>  // 在构造函数中获取用户给该插件传入的配置</a:t>
            </a:r>
            <a:br>
              <a:rPr lang="zh-CN" altLang="zh-CN" sz="1400" dirty="0"/>
            </a:br>
            <a:r>
              <a:rPr lang="zh-CN" altLang="zh-CN" sz="1400" dirty="0"/>
              <a:t>  constructor(options){</a:t>
            </a:r>
            <a:br>
              <a:rPr lang="zh-CN" altLang="zh-CN" sz="1400" dirty="0"/>
            </a:br>
            <a:r>
              <a:rPr lang="zh-CN" altLang="zh-CN" sz="1400" dirty="0"/>
              <a:t>  }</a:t>
            </a:r>
          </a:p>
          <a:p>
            <a:r>
              <a:rPr lang="zh-CN" altLang="zh-CN" sz="1400" dirty="0"/>
              <a:t>// Webpack 会调用 BasicPlugin 实例的 apply 方法给插件实例传入 compiler 对象</a:t>
            </a:r>
            <a:br>
              <a:rPr lang="zh-CN" altLang="zh-CN" sz="1400" dirty="0"/>
            </a:br>
            <a:r>
              <a:rPr lang="zh-CN" altLang="zh-CN" sz="1400" dirty="0"/>
              <a:t>  apply(compiler){</a:t>
            </a:r>
            <a:br>
              <a:rPr lang="zh-CN" altLang="zh-CN" sz="1400" dirty="0"/>
            </a:br>
            <a:r>
              <a:rPr lang="zh-CN" altLang="zh-CN" sz="1400" dirty="0"/>
              <a:t>    compiler.plugin('compilation',function(compilation) {</a:t>
            </a:r>
            <a:br>
              <a:rPr lang="zh-CN" altLang="zh-CN" sz="1400" dirty="0"/>
            </a:br>
            <a:r>
              <a:rPr lang="zh-CN" altLang="zh-CN" sz="1400" dirty="0"/>
              <a:t>    })</a:t>
            </a:r>
            <a:br>
              <a:rPr lang="zh-CN" altLang="zh-CN" sz="1400" dirty="0"/>
            </a:br>
            <a:r>
              <a:rPr lang="zh-CN" altLang="zh-CN" sz="1400" dirty="0"/>
              <a:t>  }</a:t>
            </a:r>
            <a:br>
              <a:rPr lang="zh-CN" altLang="zh-CN" sz="1400" dirty="0"/>
            </a:br>
            <a:r>
              <a:rPr lang="zh-CN" altLang="zh-CN" sz="1400" dirty="0"/>
              <a:t>}</a:t>
            </a:r>
          </a:p>
          <a:p>
            <a:r>
              <a:rPr lang="zh-CN" altLang="zh-CN" sz="1400" dirty="0"/>
              <a:t>// 导出 Plugin</a:t>
            </a:r>
            <a:br>
              <a:rPr lang="zh-CN" altLang="zh-CN" sz="1400" dirty="0"/>
            </a:br>
            <a:r>
              <a:rPr lang="zh-CN" altLang="zh-CN" sz="1400" dirty="0"/>
              <a:t>module.exports = BasicPlugin;</a:t>
            </a:r>
          </a:p>
          <a:p>
            <a:r>
              <a:rPr lang="zh-CN" altLang="zh-CN" sz="1400" dirty="0"/>
              <a:t>在使用这个 Plugin 时，相关配置代码如下：</a:t>
            </a:r>
          </a:p>
          <a:p>
            <a:r>
              <a:rPr lang="zh-CN" altLang="zh-CN" sz="1400" dirty="0"/>
              <a:t>const BasicPlugin = require('./BasicPlugin.js');</a:t>
            </a:r>
            <a:br>
              <a:rPr lang="zh-CN" altLang="zh-CN" sz="1400" dirty="0"/>
            </a:br>
            <a:r>
              <a:rPr lang="zh-CN" altLang="zh-CN" sz="1400" dirty="0"/>
              <a:t>module.export = {</a:t>
            </a:r>
            <a:br>
              <a:rPr lang="zh-CN" altLang="zh-CN" sz="1400" dirty="0"/>
            </a:br>
            <a:r>
              <a:rPr lang="zh-CN" altLang="zh-CN" sz="1400" dirty="0"/>
              <a:t>  plugins:[</a:t>
            </a:r>
            <a:br>
              <a:rPr lang="zh-CN" altLang="zh-CN" sz="1400" dirty="0"/>
            </a:br>
            <a:r>
              <a:rPr lang="zh-CN" altLang="zh-CN" sz="1400" dirty="0"/>
              <a:t>    new BasicPlugin(options),</a:t>
            </a:r>
            <a:br>
              <a:rPr lang="zh-CN" altLang="zh-CN" sz="1400" dirty="0"/>
            </a:br>
            <a:r>
              <a:rPr lang="zh-CN" altLang="zh-CN" sz="1400" dirty="0"/>
              <a:t>  ]</a:t>
            </a:r>
            <a:br>
              <a:rPr lang="zh-CN" altLang="zh-CN" sz="1400" dirty="0"/>
            </a:br>
            <a:r>
              <a:rPr lang="zh-CN" altLang="zh-CN" sz="1400" dirty="0"/>
              <a:t>}</a:t>
            </a:r>
          </a:p>
          <a:p>
            <a:r>
              <a:rPr lang="zh-CN" altLang="zh-CN" sz="1400" dirty="0"/>
              <a:t>Webpack 启动后，在读取配置的过程中会先执行 new BasicPlugin(options) 初始化一个 BasicPlugin 获得其实例。 在初始化 compiler 对象后，再调用 basicPlugin.apply(compiler) 给插件实例传入 compiler 对象。 插件实例在获取到 compiler 对象后，就可以通过 compiler.plugin(事件名称, 回调函数) 监听到 Webpack 广播出来的事件。 并且可以通过 compiler 对象去操作 Webpack。</a:t>
            </a:r>
            <a:endParaRPr kumimoji="0" lang="en-US" altLang="zh-CN" sz="1400" b="1" dirty="0">
              <a:solidFill>
                <a:srgbClr val="C00000"/>
              </a:solidFill>
              <a:latin typeface="楷体" pitchFamily="49" charset="-122"/>
              <a:ea typeface="楷体" pitchFamily="49" charset="-122"/>
            </a:endParaRP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5</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Plugins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3785652"/>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2000" b="1" dirty="0"/>
              <a:t>Compiler 和 Compilation</a:t>
            </a:r>
            <a:endParaRPr lang="zh-CN" altLang="zh-CN" sz="2000" dirty="0"/>
          </a:p>
          <a:p>
            <a:r>
              <a:rPr lang="zh-CN" altLang="zh-CN" sz="2000" dirty="0"/>
              <a:t>在开发 Plugin 时最常用的两个对象就是 Compiler 和 Compilation，它们是 Plugin 和 Webpack 之间的桥梁。 Compiler 和 Compilation 的含义如下：</a:t>
            </a:r>
          </a:p>
          <a:p>
            <a:pPr fontAlgn="ctr"/>
            <a:r>
              <a:rPr lang="zh-CN" altLang="zh-CN" sz="2000" dirty="0"/>
              <a:t>Compiler 对象包含了 Webpack 环境所有的的配置信息，包含 options，loaders，plugins 这些信息，这个对象在 Webpack 启动时候被实例化，它是全局唯一的，可以简单地把它理解为 Webpack 实例；</a:t>
            </a:r>
          </a:p>
          <a:p>
            <a:pPr fontAlgn="ctr"/>
            <a:r>
              <a:rPr lang="zh-CN" altLang="zh-CN" sz="2000" dirty="0"/>
              <a:t>Compilation 对象包含了当前的模块资源、编译生成资源、变化的文件等。当 Webpack 以开发模式运行时，每当检测到一个文件变化，一次新的 Compilation 将被创建。Compilation 对象也提供了很多事件回调供插件做扩展。通过 Compilation 也能读取到 Compiler 对象。</a:t>
            </a:r>
          </a:p>
          <a:p>
            <a:r>
              <a:rPr lang="zh-CN" altLang="zh-CN" sz="2000" dirty="0"/>
              <a:t>Compiler 和 Compilation 的区别在于：Compiler 代表了整个 Webpack 从启动到关闭的生命周期，而 Compilation 只是代表了一次新的编译。</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5</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Plugins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667912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6017032"/>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1100" b="1" dirty="0"/>
              <a:t>事件流</a:t>
            </a:r>
            <a:endParaRPr lang="zh-CN" altLang="zh-CN" sz="1100" dirty="0"/>
          </a:p>
          <a:p>
            <a:r>
              <a:rPr lang="zh-CN" altLang="zh-CN" sz="1100" dirty="0"/>
              <a:t>Webpack 就像一条生产线，要经过一系列处理流程后才能将源文件转换成输出结果。 这条生产线上的每个处理流程的职责都是单一的，多个流程之间有存在依赖关系，只有完成当前处理后才能交给下一个流程去处理。 插件就像是一个插入到生产线中的一个功能，在特定的时机对生产线上的资源做处理。</a:t>
            </a:r>
          </a:p>
          <a:p>
            <a:r>
              <a:rPr lang="zh-CN" altLang="zh-CN" sz="1100" dirty="0"/>
              <a:t>Webpack 通过 </a:t>
            </a:r>
            <a:r>
              <a:rPr lang="zh-CN" altLang="zh-CN" sz="1100" dirty="0">
                <a:hlinkClick r:id="rId3"/>
              </a:rPr>
              <a:t>Tapable</a:t>
            </a:r>
            <a:r>
              <a:rPr lang="zh-CN" altLang="zh-CN" sz="1100" dirty="0"/>
              <a:t> 来组织这条复杂的生产线。 Webpack 在运行过程中会广播事件，插件只需要监听它所关心的事件，就能加入到这条生产线中，去改变生产线的运作。 Webpack 的事件流机制保证了插件的有序性，使得整个系统扩展性很好。</a:t>
            </a:r>
          </a:p>
          <a:p>
            <a:r>
              <a:rPr lang="zh-CN" altLang="zh-CN" sz="1100" dirty="0"/>
              <a:t>Webpack 的事件流机制应用了观察者模式，和 Node.js 中的 EventEmitter 非常相似。 Compiler 和 Compilation 都继承自 Tapable，可以直接在 Compiler 和 Compilation 对象上广播和监听事件，方法如下：</a:t>
            </a:r>
          </a:p>
          <a:p>
            <a:r>
              <a:rPr lang="zh-CN" altLang="zh-CN" sz="1100" dirty="0"/>
              <a:t>/**</a:t>
            </a:r>
            <a:br>
              <a:rPr lang="zh-CN" altLang="zh-CN" sz="1100" dirty="0"/>
            </a:br>
            <a:r>
              <a:rPr lang="zh-CN" altLang="zh-CN" sz="1100" dirty="0"/>
              <a:t>* 广播出事件</a:t>
            </a:r>
            <a:br>
              <a:rPr lang="zh-CN" altLang="zh-CN" sz="1100" dirty="0"/>
            </a:br>
            <a:r>
              <a:rPr lang="zh-CN" altLang="zh-CN" sz="1100" dirty="0"/>
              <a:t>* event-name 为事件名称，注意不要和现有的事件重名</a:t>
            </a:r>
            <a:br>
              <a:rPr lang="zh-CN" altLang="zh-CN" sz="1100" dirty="0"/>
            </a:br>
            <a:r>
              <a:rPr lang="zh-CN" altLang="zh-CN" sz="1100" dirty="0"/>
              <a:t>* params 为附带的参数</a:t>
            </a:r>
            <a:br>
              <a:rPr lang="zh-CN" altLang="zh-CN" sz="1100" dirty="0"/>
            </a:br>
            <a:r>
              <a:rPr lang="zh-CN" altLang="zh-CN" sz="1100" dirty="0"/>
              <a:t>*/</a:t>
            </a:r>
            <a:br>
              <a:rPr lang="zh-CN" altLang="zh-CN" sz="1100" dirty="0"/>
            </a:br>
            <a:r>
              <a:rPr lang="zh-CN" altLang="zh-CN" sz="1100" dirty="0"/>
              <a:t>compiler.apply('event-name',params);</a:t>
            </a:r>
          </a:p>
          <a:p>
            <a:r>
              <a:rPr lang="zh-CN" altLang="zh-CN" sz="1100" dirty="0"/>
              <a:t>/**</a:t>
            </a:r>
            <a:br>
              <a:rPr lang="zh-CN" altLang="zh-CN" sz="1100" dirty="0"/>
            </a:br>
            <a:r>
              <a:rPr lang="zh-CN" altLang="zh-CN" sz="1100" dirty="0"/>
              <a:t>* 监听名称为 event-name 的事件，当 event-name 事件发生时，函数就会被执行。</a:t>
            </a:r>
            <a:br>
              <a:rPr lang="zh-CN" altLang="zh-CN" sz="1100" dirty="0"/>
            </a:br>
            <a:r>
              <a:rPr lang="zh-CN" altLang="zh-CN" sz="1100" dirty="0"/>
              <a:t>* 同时函数中的 params 参数为广播事件时附带的参数。</a:t>
            </a:r>
            <a:br>
              <a:rPr lang="zh-CN" altLang="zh-CN" sz="1100" dirty="0"/>
            </a:br>
            <a:r>
              <a:rPr lang="zh-CN" altLang="zh-CN" sz="1100" dirty="0"/>
              <a:t>*/</a:t>
            </a:r>
            <a:br>
              <a:rPr lang="zh-CN" altLang="zh-CN" sz="1100" dirty="0"/>
            </a:br>
            <a:r>
              <a:rPr lang="zh-CN" altLang="zh-CN" sz="1100" dirty="0"/>
              <a:t>compiler.plugin('event-name',function(params) {</a:t>
            </a:r>
          </a:p>
          <a:p>
            <a:r>
              <a:rPr lang="zh-CN" altLang="zh-CN" sz="1100" dirty="0"/>
              <a:t>});</a:t>
            </a:r>
          </a:p>
          <a:p>
            <a:r>
              <a:rPr lang="zh-CN" altLang="zh-CN" sz="1100" dirty="0"/>
              <a:t>同理，compilation.apply 和 compilation.plugin 使用方法和上面一致。</a:t>
            </a:r>
          </a:p>
          <a:p>
            <a:r>
              <a:rPr lang="zh-CN" altLang="zh-CN" sz="1100" dirty="0"/>
              <a:t>在开发插件时，你可能会不知道该如何下手，因为你不知道该监听哪个事件才能完成任务。</a:t>
            </a:r>
          </a:p>
          <a:p>
            <a:r>
              <a:rPr lang="zh-CN" altLang="zh-CN" sz="1100" dirty="0"/>
              <a:t>在开发插件时，还需要注意以下两点：</a:t>
            </a:r>
          </a:p>
          <a:p>
            <a:pPr fontAlgn="ctr"/>
            <a:r>
              <a:rPr lang="zh-CN" altLang="zh-CN" sz="1100" dirty="0"/>
              <a:t>只要能拿到 Compiler 或 Compilation 对象，就能广播出新的事件，所以在新开发的插件中也能广播出事件，给其它插件监听使用。</a:t>
            </a:r>
          </a:p>
          <a:p>
            <a:pPr fontAlgn="ctr"/>
            <a:r>
              <a:rPr lang="zh-CN" altLang="zh-CN" sz="1100" dirty="0"/>
              <a:t>传给每个插件的 Compiler 和 Compilation 对象都是同一个引用。也就是说在一个插件中修改了 Compiler 或 Compilation 对象上的属性，会影响到后面的插件。</a:t>
            </a:r>
          </a:p>
          <a:p>
            <a:pPr fontAlgn="ctr"/>
            <a:r>
              <a:rPr lang="zh-CN" altLang="zh-CN" sz="1100" dirty="0"/>
              <a:t>有些事件是异步的，这些异步的事件会附带两个参数，第二个参数为回调函数，在插件处理完任务时需要调用回调函数通知 Webpack，才会进入下一处理流程。例如：</a:t>
            </a:r>
            <a:br>
              <a:rPr lang="zh-CN" altLang="zh-CN" sz="1100" dirty="0"/>
            </a:br>
            <a:r>
              <a:rPr lang="zh-CN" altLang="zh-CN" sz="1100" dirty="0"/>
              <a:t>  compiler.plugin('emit',function(compilation, callback) {</a:t>
            </a:r>
            <a:br>
              <a:rPr lang="zh-CN" altLang="zh-CN" sz="1100" dirty="0"/>
            </a:br>
            <a:r>
              <a:rPr lang="zh-CN" altLang="zh-CN" sz="1100" dirty="0"/>
              <a:t>    // 支持处理逻辑</a:t>
            </a:r>
            <a:br>
              <a:rPr lang="zh-CN" altLang="zh-CN" sz="1100" dirty="0"/>
            </a:br>
            <a:br>
              <a:rPr lang="zh-CN" altLang="zh-CN" sz="1100" dirty="0"/>
            </a:br>
            <a:r>
              <a:rPr lang="zh-CN" altLang="zh-CN" sz="1100" dirty="0"/>
              <a:t>// 处理完毕后执行 callback 以通知 Webpack </a:t>
            </a:r>
            <a:br>
              <a:rPr lang="zh-CN" altLang="zh-CN" sz="1100" dirty="0"/>
            </a:br>
            <a:r>
              <a:rPr lang="zh-CN" altLang="zh-CN" sz="1100" dirty="0"/>
              <a:t>    // 如果不执行 callback，运行流程将会一直卡在这不往下执行 </a:t>
            </a:r>
            <a:br>
              <a:rPr lang="zh-CN" altLang="zh-CN" sz="1100" dirty="0"/>
            </a:br>
            <a:r>
              <a:rPr lang="zh-CN" altLang="zh-CN" sz="1100" dirty="0"/>
              <a:t>    callback();</a:t>
            </a:r>
            <a:br>
              <a:rPr lang="zh-CN" altLang="zh-CN" sz="1100" dirty="0"/>
            </a:br>
            <a:r>
              <a:rPr lang="zh-CN" altLang="zh-CN" sz="1100" dirty="0"/>
              <a:t>  });</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5</a:t>
            </a:r>
            <a:r>
              <a:rPr kumimoji="0" lang="zh-CN" altLang="en-US" sz="3200" b="1" dirty="0">
                <a:latin typeface="微软雅黑" pitchFamily="34" charset="-122"/>
                <a:ea typeface="微软雅黑" pitchFamily="34" charset="-122"/>
              </a:rPr>
              <a:t> 编写</a:t>
            </a:r>
            <a:r>
              <a:rPr kumimoji="0" lang="en-US" altLang="zh-CN" sz="3200" b="1" dirty="0">
                <a:latin typeface="微软雅黑" pitchFamily="34" charset="-122"/>
                <a:ea typeface="微软雅黑" pitchFamily="34" charset="-122"/>
              </a:rPr>
              <a:t>Plugins</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71477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3077253"/>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nSpc>
                <a:spcPct val="200000"/>
              </a:lnSpc>
              <a:defRPr/>
            </a:pPr>
            <a:r>
              <a:rPr kumimoji="0" lang="en-US" altLang="zh-CN" sz="2000" b="1" dirty="0">
                <a:latin typeface="微软雅黑" pitchFamily="34" charset="-122"/>
                <a:ea typeface="微软雅黑" pitchFamily="34" charset="-122"/>
              </a:rPr>
              <a:t>1</a:t>
            </a:r>
            <a:r>
              <a:rPr kumimoji="0" lang="zh-CN" altLang="en-US" sz="2000" b="1" dirty="0">
                <a:latin typeface="微软雅黑" pitchFamily="34" charset="-122"/>
                <a:ea typeface="微软雅黑" pitchFamily="34" charset="-122"/>
              </a:rPr>
              <a:t> </a:t>
            </a:r>
            <a:r>
              <a:rPr kumimoji="0" lang="en-US" altLang="zh-CN" sz="2000" b="1" dirty="0">
                <a:latin typeface="微软雅黑" pitchFamily="34" charset="-122"/>
                <a:ea typeface="微软雅黑" pitchFamily="34" charset="-122"/>
              </a:rPr>
              <a:t>Entry</a:t>
            </a:r>
          </a:p>
          <a:p>
            <a:pPr>
              <a:lnSpc>
                <a:spcPct val="200000"/>
              </a:lnSpc>
              <a:defRPr/>
            </a:pPr>
            <a:r>
              <a:rPr kumimoji="0" lang="zh-CN" altLang="zh-CN" sz="2000" b="1" dirty="0">
                <a:latin typeface="微软雅黑" pitchFamily="34" charset="-122"/>
                <a:ea typeface="微软雅黑" pitchFamily="34" charset="-122"/>
              </a:rPr>
              <a:t>2</a:t>
            </a:r>
            <a:r>
              <a:rPr kumimoji="0" lang="zh-CN" altLang="en-US" sz="2000" b="1" dirty="0">
                <a:latin typeface="微软雅黑" pitchFamily="34" charset="-122"/>
                <a:ea typeface="微软雅黑" pitchFamily="34" charset="-122"/>
              </a:rPr>
              <a:t> </a:t>
            </a:r>
            <a:r>
              <a:rPr kumimoji="0" lang="en-US" altLang="zh-CN" sz="2000" b="1" dirty="0">
                <a:latin typeface="微软雅黑" pitchFamily="34" charset="-122"/>
                <a:ea typeface="微软雅黑" pitchFamily="34" charset="-122"/>
              </a:rPr>
              <a:t>Output</a:t>
            </a:r>
          </a:p>
          <a:p>
            <a:pPr>
              <a:lnSpc>
                <a:spcPct val="200000"/>
              </a:lnSpc>
              <a:defRPr/>
            </a:pPr>
            <a:r>
              <a:rPr kumimoji="0" lang="zh-CN" altLang="zh-CN" sz="2000" b="1" dirty="0">
                <a:latin typeface="微软雅黑" pitchFamily="34" charset="-122"/>
                <a:ea typeface="微软雅黑" pitchFamily="34" charset="-122"/>
              </a:rPr>
              <a:t>3</a:t>
            </a:r>
            <a:r>
              <a:rPr kumimoji="0" lang="zh-CN" altLang="en-US" sz="2000" b="1" dirty="0">
                <a:latin typeface="微软雅黑" pitchFamily="34" charset="-122"/>
                <a:ea typeface="微软雅黑" pitchFamily="34" charset="-122"/>
              </a:rPr>
              <a:t> </a:t>
            </a:r>
            <a:r>
              <a:rPr kumimoji="0" lang="en-US" altLang="zh-CN" sz="2000" b="1" dirty="0">
                <a:latin typeface="微软雅黑" pitchFamily="34" charset="-122"/>
                <a:ea typeface="微软雅黑" pitchFamily="34" charset="-122"/>
              </a:rPr>
              <a:t>Module</a:t>
            </a:r>
          </a:p>
          <a:p>
            <a:pPr>
              <a:lnSpc>
                <a:spcPct val="200000"/>
              </a:lnSpc>
              <a:defRPr/>
            </a:pPr>
            <a:r>
              <a:rPr kumimoji="0" lang="en-US" altLang="zh-CN" sz="2000" b="1" dirty="0">
                <a:latin typeface="微软雅黑" pitchFamily="34" charset="-122"/>
                <a:ea typeface="微软雅黑" pitchFamily="34" charset="-122"/>
              </a:rPr>
              <a:t>4 </a:t>
            </a:r>
            <a:r>
              <a:rPr kumimoji="0" lang="zh-CN" altLang="en-US" sz="2000" b="1" dirty="0">
                <a:latin typeface="微软雅黑" pitchFamily="34" charset="-122"/>
                <a:ea typeface="微软雅黑" pitchFamily="34" charset="-122"/>
              </a:rPr>
              <a:t>编写</a:t>
            </a:r>
            <a:r>
              <a:rPr kumimoji="0" lang="en-US" altLang="zh-CN" sz="2000" b="1" dirty="0">
                <a:latin typeface="微软雅黑" pitchFamily="34" charset="-122"/>
                <a:ea typeface="微软雅黑" pitchFamily="34" charset="-122"/>
              </a:rPr>
              <a:t>Loaders</a:t>
            </a:r>
          </a:p>
          <a:p>
            <a:pPr>
              <a:lnSpc>
                <a:spcPct val="200000"/>
              </a:lnSpc>
              <a:defRPr/>
            </a:pPr>
            <a:r>
              <a:rPr kumimoji="0" lang="en-US" altLang="zh-CN" sz="2000" b="1" dirty="0">
                <a:latin typeface="微软雅黑" pitchFamily="34" charset="-122"/>
                <a:ea typeface="微软雅黑" pitchFamily="34" charset="-122"/>
              </a:rPr>
              <a:t>5 </a:t>
            </a:r>
            <a:r>
              <a:rPr kumimoji="0" lang="zh-CN" altLang="en-US" sz="2000" b="1" dirty="0">
                <a:latin typeface="微软雅黑" pitchFamily="34" charset="-122"/>
                <a:ea typeface="微软雅黑" pitchFamily="34" charset="-122"/>
              </a:rPr>
              <a:t>编写</a:t>
            </a:r>
            <a:r>
              <a:rPr kumimoji="0" lang="en-US" altLang="zh-CN" sz="2000" b="1" dirty="0">
                <a:latin typeface="微软雅黑" pitchFamily="34" charset="-122"/>
                <a:ea typeface="微软雅黑" pitchFamily="34" charset="-122"/>
              </a:rPr>
              <a:t>Plugins</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gn="ctr">
              <a:defRPr/>
            </a:pPr>
            <a:r>
              <a:rPr kumimoji="0" lang="zh-CN" altLang="en-US" sz="3200" b="1" dirty="0">
                <a:latin typeface="微软雅黑" pitchFamily="34" charset="-122"/>
                <a:ea typeface="微软雅黑" pitchFamily="34" charset="-122"/>
              </a:rPr>
              <a:t>目录</a:t>
            </a: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2813271"/>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nSpc>
                <a:spcPct val="200000"/>
              </a:lnSpc>
              <a:defRPr/>
            </a:pPr>
            <a:r>
              <a:rPr lang="en-US" altLang="zh-CN" dirty="0"/>
              <a:t>entry</a:t>
            </a:r>
            <a:r>
              <a:rPr lang="zh-CN" altLang="zh-CN" dirty="0"/>
              <a:t>是配置模块的入口，可抽象成输入，</a:t>
            </a:r>
            <a:r>
              <a:rPr lang="en-US" altLang="zh-CN" dirty="0"/>
              <a:t>Webpack </a:t>
            </a:r>
            <a:r>
              <a:rPr lang="zh-CN" altLang="zh-CN" dirty="0"/>
              <a:t>执行构建的第一步将从入口开始搜寻及递归解析出所有入口依赖的模块。</a:t>
            </a:r>
            <a:endParaRPr lang="en-US" altLang="zh-CN" dirty="0"/>
          </a:p>
          <a:p>
            <a:pPr>
              <a:lnSpc>
                <a:spcPct val="200000"/>
              </a:lnSpc>
              <a:defRPr/>
            </a:pPr>
            <a:r>
              <a:rPr lang="zh-CN" altLang="zh-CN" dirty="0"/>
              <a:t>Entry 类型可以是以下三种中的一种或者相互组合：</a:t>
            </a:r>
            <a:endParaRPr lang="en-US" altLang="zh-CN" dirty="0"/>
          </a:p>
          <a:p>
            <a:pPr>
              <a:lnSpc>
                <a:spcPct val="200000"/>
              </a:lnSpc>
              <a:defRPr/>
            </a:pPr>
            <a:endParaRPr kumimoji="0" lang="en-US" altLang="zh-CN" sz="2000" b="1" dirty="0">
              <a:latin typeface="楷体" pitchFamily="49" charset="-122"/>
              <a:ea typeface="楷体" pitchFamily="49" charset="-122"/>
            </a:endParaRP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1</a:t>
            </a:r>
            <a:r>
              <a:rPr kumimoji="0" lang="zh-CN" altLang="en-US" sz="3200" b="1" dirty="0">
                <a:latin typeface="微软雅黑" pitchFamily="34" charset="-122"/>
                <a:ea typeface="微软雅黑" pitchFamily="34" charset="-122"/>
              </a:rPr>
              <a:t> </a:t>
            </a:r>
            <a:r>
              <a:rPr kumimoji="0" lang="en-US" altLang="zh-CN" sz="3200" b="1" dirty="0">
                <a:latin typeface="微软雅黑" pitchFamily="34" charset="-122"/>
                <a:ea typeface="微软雅黑" pitchFamily="34" charset="-122"/>
              </a:rPr>
              <a:t>Entry</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3</a:t>
            </a:fld>
            <a:endParaRPr lang="zh-CN" altLang="en-US"/>
          </a:p>
        </p:txBody>
      </p:sp>
      <p:graphicFrame>
        <p:nvGraphicFramePr>
          <p:cNvPr id="8" name="表格 7">
            <a:extLst>
              <a:ext uri="{FF2B5EF4-FFF2-40B4-BE49-F238E27FC236}">
                <a16:creationId xmlns:a16="http://schemas.microsoft.com/office/drawing/2014/main" id="{7C8AB1B2-AC8D-4DB0-B802-AFA1EEC377A7}"/>
              </a:ext>
            </a:extLst>
          </p:cNvPr>
          <p:cNvGraphicFramePr>
            <a:graphicFrameLocks noGrp="1"/>
          </p:cNvGraphicFramePr>
          <p:nvPr>
            <p:extLst>
              <p:ext uri="{D42A27DB-BD31-4B8C-83A1-F6EECF244321}">
                <p14:modId xmlns:p14="http://schemas.microsoft.com/office/powerpoint/2010/main" val="2506107569"/>
              </p:ext>
            </p:extLst>
          </p:nvPr>
        </p:nvGraphicFramePr>
        <p:xfrm>
          <a:off x="323528" y="3471642"/>
          <a:ext cx="8136904" cy="2285574"/>
        </p:xfrm>
        <a:graphic>
          <a:graphicData uri="http://schemas.openxmlformats.org/drawingml/2006/table">
            <a:tbl>
              <a:tblPr/>
              <a:tblGrid>
                <a:gridCol w="713651">
                  <a:extLst>
                    <a:ext uri="{9D8B030D-6E8A-4147-A177-3AD203B41FA5}">
                      <a16:colId xmlns:a16="http://schemas.microsoft.com/office/drawing/2014/main" val="22304782"/>
                    </a:ext>
                  </a:extLst>
                </a:gridCol>
                <a:gridCol w="4582559">
                  <a:extLst>
                    <a:ext uri="{9D8B030D-6E8A-4147-A177-3AD203B41FA5}">
                      <a16:colId xmlns:a16="http://schemas.microsoft.com/office/drawing/2014/main" val="2873343870"/>
                    </a:ext>
                  </a:extLst>
                </a:gridCol>
                <a:gridCol w="2840694">
                  <a:extLst>
                    <a:ext uri="{9D8B030D-6E8A-4147-A177-3AD203B41FA5}">
                      <a16:colId xmlns:a16="http://schemas.microsoft.com/office/drawing/2014/main" val="1532160609"/>
                    </a:ext>
                  </a:extLst>
                </a:gridCol>
              </a:tblGrid>
              <a:tr h="385518">
                <a:tc>
                  <a:txBody>
                    <a:bodyPr/>
                    <a:lstStyle/>
                    <a:p>
                      <a:pPr marL="0" marR="0" fontAlgn="t">
                        <a:spcBef>
                          <a:spcPts val="0"/>
                        </a:spcBef>
                        <a:spcAft>
                          <a:spcPts val="0"/>
                        </a:spcAft>
                      </a:pPr>
                      <a:r>
                        <a:rPr lang="zh-CN" sz="1200" b="1">
                          <a:solidFill>
                            <a:srgbClr val="333333"/>
                          </a:solidFill>
                          <a:effectLst/>
                          <a:ea typeface="Helvetica Neue"/>
                        </a:rPr>
                        <a:t>类型</a:t>
                      </a:r>
                      <a:endParaRPr lang="zh-CN" sz="1200">
                        <a:solidFill>
                          <a:srgbClr val="333333"/>
                        </a:solidFill>
                        <a:effectLst/>
                        <a:ea typeface="Helvetica Neue"/>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200" b="1">
                          <a:solidFill>
                            <a:srgbClr val="333333"/>
                          </a:solidFill>
                          <a:effectLst/>
                          <a:ea typeface="Helvetica Neue"/>
                        </a:rPr>
                        <a:t>例子</a:t>
                      </a:r>
                      <a:endParaRPr lang="zh-CN" sz="1200">
                        <a:solidFill>
                          <a:srgbClr val="333333"/>
                        </a:solidFill>
                        <a:effectLst/>
                        <a:ea typeface="Helvetica Neue"/>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200" b="1">
                          <a:solidFill>
                            <a:srgbClr val="333333"/>
                          </a:solidFill>
                          <a:effectLst/>
                          <a:ea typeface="Helvetica Neue"/>
                        </a:rPr>
                        <a:t>含义</a:t>
                      </a:r>
                      <a:endParaRPr lang="zh-CN" sz="1200">
                        <a:solidFill>
                          <a:srgbClr val="333333"/>
                        </a:solidFill>
                        <a:effectLst/>
                        <a:ea typeface="Helvetica Neue"/>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185660573"/>
                  </a:ext>
                </a:extLst>
              </a:tr>
              <a:tr h="633352">
                <a:tc>
                  <a:txBody>
                    <a:bodyPr/>
                    <a:lstStyle/>
                    <a:p>
                      <a:pPr marL="0" marR="0" fontAlgn="t">
                        <a:spcBef>
                          <a:spcPts val="0"/>
                        </a:spcBef>
                        <a:spcAft>
                          <a:spcPts val="0"/>
                        </a:spcAft>
                      </a:pPr>
                      <a:r>
                        <a:rPr lang="zh-CN" sz="1200">
                          <a:solidFill>
                            <a:srgbClr val="333333"/>
                          </a:solidFill>
                          <a:effectLst/>
                          <a:ea typeface="Helvetica Neue"/>
                        </a:rPr>
                        <a:t>string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000">
                          <a:solidFill>
                            <a:srgbClr val="333333"/>
                          </a:solidFill>
                          <a:effectLst/>
                          <a:ea typeface="Consolas" panose="020B0609020204030204" pitchFamily="49" charset="0"/>
                        </a:rPr>
                        <a:t>'./app/entry'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200">
                          <a:solidFill>
                            <a:srgbClr val="333333"/>
                          </a:solidFill>
                          <a:effectLst/>
                          <a:ea typeface="Helvetica Neue"/>
                        </a:rPr>
                        <a:t>入口模块的文件路径，可以是相对路径。</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174451080"/>
                  </a:ext>
                </a:extLst>
              </a:tr>
              <a:tr h="633352">
                <a:tc>
                  <a:txBody>
                    <a:bodyPr/>
                    <a:lstStyle/>
                    <a:p>
                      <a:pPr marL="0" marR="0" fontAlgn="t">
                        <a:spcBef>
                          <a:spcPts val="0"/>
                        </a:spcBef>
                        <a:spcAft>
                          <a:spcPts val="0"/>
                        </a:spcAft>
                      </a:pPr>
                      <a:r>
                        <a:rPr lang="zh-CN" sz="1200">
                          <a:solidFill>
                            <a:srgbClr val="333333"/>
                          </a:solidFill>
                          <a:effectLst/>
                          <a:ea typeface="Helvetica Neue"/>
                        </a:rPr>
                        <a:t>array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8F8"/>
                    </a:solidFill>
                  </a:tcPr>
                </a:tc>
                <a:tc>
                  <a:txBody>
                    <a:bodyPr/>
                    <a:lstStyle/>
                    <a:p>
                      <a:pPr marL="0" marR="0" fontAlgn="t">
                        <a:spcBef>
                          <a:spcPts val="0"/>
                        </a:spcBef>
                        <a:spcAft>
                          <a:spcPts val="0"/>
                        </a:spcAft>
                      </a:pPr>
                      <a:r>
                        <a:rPr lang="zh-CN" sz="1000">
                          <a:solidFill>
                            <a:srgbClr val="333333"/>
                          </a:solidFill>
                          <a:effectLst/>
                          <a:ea typeface="Consolas" panose="020B0609020204030204" pitchFamily="49" charset="0"/>
                        </a:rPr>
                        <a:t>['./app/entry1', './app/entry2']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8F8"/>
                    </a:solidFill>
                  </a:tcPr>
                </a:tc>
                <a:tc>
                  <a:txBody>
                    <a:bodyPr/>
                    <a:lstStyle/>
                    <a:p>
                      <a:pPr marL="0" marR="0" fontAlgn="t">
                        <a:spcBef>
                          <a:spcPts val="0"/>
                        </a:spcBef>
                        <a:spcAft>
                          <a:spcPts val="0"/>
                        </a:spcAft>
                      </a:pPr>
                      <a:r>
                        <a:rPr lang="zh-CN" sz="1200">
                          <a:solidFill>
                            <a:srgbClr val="333333"/>
                          </a:solidFill>
                          <a:effectLst/>
                          <a:ea typeface="Helvetica Neue"/>
                        </a:rPr>
                        <a:t>入口模块的文件路径，可以是相对路径。</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8F8"/>
                    </a:solidFill>
                  </a:tcPr>
                </a:tc>
                <a:extLst>
                  <a:ext uri="{0D108BD9-81ED-4DB2-BD59-A6C34878D82A}">
                    <a16:rowId xmlns:a16="http://schemas.microsoft.com/office/drawing/2014/main" val="4038450376"/>
                  </a:ext>
                </a:extLst>
              </a:tr>
              <a:tr h="633352">
                <a:tc>
                  <a:txBody>
                    <a:bodyPr/>
                    <a:lstStyle/>
                    <a:p>
                      <a:pPr marL="0" marR="0" fontAlgn="t">
                        <a:spcBef>
                          <a:spcPts val="0"/>
                        </a:spcBef>
                        <a:spcAft>
                          <a:spcPts val="0"/>
                        </a:spcAft>
                      </a:pPr>
                      <a:r>
                        <a:rPr lang="zh-CN" sz="1200">
                          <a:solidFill>
                            <a:srgbClr val="333333"/>
                          </a:solidFill>
                          <a:effectLst/>
                          <a:ea typeface="Helvetica Neue"/>
                        </a:rPr>
                        <a:t>object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000">
                          <a:solidFill>
                            <a:srgbClr val="333333"/>
                          </a:solidFill>
                          <a:effectLst/>
                          <a:ea typeface="Consolas" panose="020B0609020204030204" pitchFamily="49" charset="0"/>
                        </a:rPr>
                        <a:t>{ a: './app/entry-a', b: ['./app/entry-b1', './app/entry-b2']}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200" dirty="0">
                          <a:solidFill>
                            <a:srgbClr val="333333"/>
                          </a:solidFill>
                          <a:effectLst/>
                          <a:ea typeface="Helvetica Neue"/>
                        </a:rPr>
                        <a:t>配置多个入口，每个入口生成一个 Chunk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8896447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1589859"/>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lnSpc>
                <a:spcPct val="150000"/>
              </a:lnSpc>
              <a:defRPr/>
            </a:pPr>
            <a:r>
              <a:rPr lang="en-US" altLang="zh-CN" dirty="0"/>
              <a:t>output</a:t>
            </a:r>
            <a:r>
              <a:rPr lang="zh-CN" altLang="zh-CN" dirty="0"/>
              <a:t> 配置如何输出最终想要的代码。</a:t>
            </a:r>
            <a:r>
              <a:rPr lang="en-US" altLang="zh-CN" dirty="0"/>
              <a:t>output</a:t>
            </a:r>
            <a:r>
              <a:rPr lang="zh-CN" altLang="zh-CN" dirty="0"/>
              <a:t> 是一个 </a:t>
            </a:r>
            <a:r>
              <a:rPr lang="en-US" altLang="zh-CN" dirty="0"/>
              <a:t>object</a:t>
            </a:r>
            <a:r>
              <a:rPr lang="zh-CN" altLang="zh-CN" dirty="0"/>
              <a:t>，里面包含一系列配置项，下面分别介绍它们。</a:t>
            </a:r>
            <a:endParaRPr lang="en-US" altLang="zh-CN" dirty="0"/>
          </a:p>
          <a:p>
            <a:pPr>
              <a:lnSpc>
                <a:spcPct val="150000"/>
              </a:lnSpc>
              <a:defRPr/>
            </a:pPr>
            <a:endParaRPr kumimoji="0" lang="zh-CN" altLang="en-US" sz="2000" b="1" dirty="0">
              <a:latin typeface="楷体" pitchFamily="49" charset="-122"/>
              <a:ea typeface="楷体" pitchFamily="49" charset="-122"/>
            </a:endParaRP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2</a:t>
            </a:r>
            <a:r>
              <a:rPr kumimoji="0" lang="zh-CN" altLang="en-US" sz="3200" b="1" dirty="0">
                <a:latin typeface="微软雅黑" pitchFamily="34" charset="-122"/>
                <a:ea typeface="微软雅黑" pitchFamily="34" charset="-122"/>
              </a:rPr>
              <a:t> </a:t>
            </a:r>
            <a:r>
              <a:rPr kumimoji="0" lang="en-US" altLang="zh-CN" sz="3200" b="1" dirty="0">
                <a:latin typeface="微软雅黑" pitchFamily="34" charset="-122"/>
                <a:ea typeface="微软雅黑" pitchFamily="34" charset="-122"/>
              </a:rPr>
              <a:t>Output</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2</a:t>
            </a:r>
            <a:r>
              <a:rPr kumimoji="0" lang="zh-CN" altLang="en-US" sz="3200" b="1" dirty="0">
                <a:latin typeface="微软雅黑" pitchFamily="34" charset="-122"/>
                <a:ea typeface="微软雅黑" pitchFamily="34" charset="-122"/>
              </a:rPr>
              <a:t> </a:t>
            </a:r>
            <a:r>
              <a:rPr kumimoji="0" lang="en-US" altLang="zh-CN" sz="3200" b="1" dirty="0">
                <a:latin typeface="微软雅黑" pitchFamily="34" charset="-122"/>
                <a:ea typeface="微软雅黑" pitchFamily="34" charset="-122"/>
              </a:rPr>
              <a:t>Output</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5</a:t>
            </a:fld>
            <a:endParaRPr lang="zh-CN" altLang="en-US"/>
          </a:p>
        </p:txBody>
      </p:sp>
      <p:graphicFrame>
        <p:nvGraphicFramePr>
          <p:cNvPr id="2" name="表格 1">
            <a:extLst>
              <a:ext uri="{FF2B5EF4-FFF2-40B4-BE49-F238E27FC236}">
                <a16:creationId xmlns:a16="http://schemas.microsoft.com/office/drawing/2014/main" id="{99F78758-CAB4-46AE-922A-2B077CD92966}"/>
              </a:ext>
            </a:extLst>
          </p:cNvPr>
          <p:cNvGraphicFramePr>
            <a:graphicFrameLocks noGrp="1"/>
          </p:cNvGraphicFramePr>
          <p:nvPr>
            <p:extLst>
              <p:ext uri="{D42A27DB-BD31-4B8C-83A1-F6EECF244321}">
                <p14:modId xmlns:p14="http://schemas.microsoft.com/office/powerpoint/2010/main" val="3769740315"/>
              </p:ext>
            </p:extLst>
          </p:nvPr>
        </p:nvGraphicFramePr>
        <p:xfrm>
          <a:off x="251520" y="4276380"/>
          <a:ext cx="8208912" cy="2119465"/>
        </p:xfrm>
        <a:graphic>
          <a:graphicData uri="http://schemas.openxmlformats.org/drawingml/2006/table">
            <a:tbl>
              <a:tblPr/>
              <a:tblGrid>
                <a:gridCol w="3306017">
                  <a:extLst>
                    <a:ext uri="{9D8B030D-6E8A-4147-A177-3AD203B41FA5}">
                      <a16:colId xmlns:a16="http://schemas.microsoft.com/office/drawing/2014/main" val="1637826458"/>
                    </a:ext>
                  </a:extLst>
                </a:gridCol>
                <a:gridCol w="4902895">
                  <a:extLst>
                    <a:ext uri="{9D8B030D-6E8A-4147-A177-3AD203B41FA5}">
                      <a16:colId xmlns:a16="http://schemas.microsoft.com/office/drawing/2014/main" val="1711922148"/>
                    </a:ext>
                  </a:extLst>
                </a:gridCol>
              </a:tblGrid>
              <a:tr h="423893">
                <a:tc>
                  <a:txBody>
                    <a:bodyPr/>
                    <a:lstStyle/>
                    <a:p>
                      <a:pPr marL="0" marR="0" fontAlgn="t">
                        <a:spcBef>
                          <a:spcPts val="0"/>
                        </a:spcBef>
                        <a:spcAft>
                          <a:spcPts val="0"/>
                        </a:spcAft>
                      </a:pPr>
                      <a:r>
                        <a:rPr lang="zh-CN" sz="1200" b="1" dirty="0">
                          <a:solidFill>
                            <a:srgbClr val="333333"/>
                          </a:solidFill>
                          <a:effectLst/>
                          <a:ea typeface="Helvetica Neue"/>
                        </a:rPr>
                        <a:t>变量名</a:t>
                      </a:r>
                      <a:endParaRPr lang="zh-CN" sz="1200" dirty="0">
                        <a:solidFill>
                          <a:srgbClr val="333333"/>
                        </a:solidFill>
                        <a:effectLst/>
                        <a:ea typeface="Helvetica Neue"/>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200" b="1">
                          <a:solidFill>
                            <a:srgbClr val="333333"/>
                          </a:solidFill>
                          <a:effectLst/>
                          <a:ea typeface="Helvetica Neue"/>
                        </a:rPr>
                        <a:t>含义</a:t>
                      </a:r>
                      <a:endParaRPr lang="zh-CN" sz="1200">
                        <a:solidFill>
                          <a:srgbClr val="333333"/>
                        </a:solidFill>
                        <a:effectLst/>
                        <a:ea typeface="Helvetica Neue"/>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3754317455"/>
                  </a:ext>
                </a:extLst>
              </a:tr>
              <a:tr h="423893">
                <a:tc>
                  <a:txBody>
                    <a:bodyPr/>
                    <a:lstStyle/>
                    <a:p>
                      <a:pPr marL="0" marR="0" fontAlgn="t">
                        <a:spcBef>
                          <a:spcPts val="0"/>
                        </a:spcBef>
                        <a:spcAft>
                          <a:spcPts val="0"/>
                        </a:spcAft>
                      </a:pPr>
                      <a:r>
                        <a:rPr lang="zh-CN" sz="1200">
                          <a:solidFill>
                            <a:srgbClr val="333333"/>
                          </a:solidFill>
                          <a:effectLst/>
                          <a:ea typeface="Helvetica Neue"/>
                        </a:rPr>
                        <a:t>id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200">
                          <a:solidFill>
                            <a:srgbClr val="333333"/>
                          </a:solidFill>
                          <a:effectLst/>
                          <a:ea typeface="Helvetica Neue"/>
                        </a:rPr>
                        <a:t>Chunk 的唯一标识，从0开始</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2727650737"/>
                  </a:ext>
                </a:extLst>
              </a:tr>
              <a:tr h="423893">
                <a:tc>
                  <a:txBody>
                    <a:bodyPr/>
                    <a:lstStyle/>
                    <a:p>
                      <a:pPr marL="0" marR="0" fontAlgn="t">
                        <a:spcBef>
                          <a:spcPts val="0"/>
                        </a:spcBef>
                        <a:spcAft>
                          <a:spcPts val="0"/>
                        </a:spcAft>
                      </a:pPr>
                      <a:r>
                        <a:rPr lang="zh-CN" sz="1200">
                          <a:solidFill>
                            <a:srgbClr val="333333"/>
                          </a:solidFill>
                          <a:effectLst/>
                          <a:ea typeface="Helvetica Neue"/>
                        </a:rPr>
                        <a:t>name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8F8"/>
                    </a:solidFill>
                  </a:tcPr>
                </a:tc>
                <a:tc>
                  <a:txBody>
                    <a:bodyPr/>
                    <a:lstStyle/>
                    <a:p>
                      <a:pPr marL="0" marR="0" fontAlgn="t">
                        <a:spcBef>
                          <a:spcPts val="0"/>
                        </a:spcBef>
                        <a:spcAft>
                          <a:spcPts val="0"/>
                        </a:spcAft>
                      </a:pPr>
                      <a:r>
                        <a:rPr lang="zh-CN" sz="1200">
                          <a:solidFill>
                            <a:srgbClr val="333333"/>
                          </a:solidFill>
                          <a:effectLst/>
                          <a:ea typeface="Helvetica Neue"/>
                        </a:rPr>
                        <a:t>Chunk 的名称</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8F8"/>
                    </a:solidFill>
                  </a:tcPr>
                </a:tc>
                <a:extLst>
                  <a:ext uri="{0D108BD9-81ED-4DB2-BD59-A6C34878D82A}">
                    <a16:rowId xmlns:a16="http://schemas.microsoft.com/office/drawing/2014/main" val="2688872033"/>
                  </a:ext>
                </a:extLst>
              </a:tr>
              <a:tr h="423893">
                <a:tc>
                  <a:txBody>
                    <a:bodyPr/>
                    <a:lstStyle/>
                    <a:p>
                      <a:pPr marL="0" marR="0" fontAlgn="t">
                        <a:spcBef>
                          <a:spcPts val="0"/>
                        </a:spcBef>
                        <a:spcAft>
                          <a:spcPts val="0"/>
                        </a:spcAft>
                      </a:pPr>
                      <a:r>
                        <a:rPr lang="zh-CN" sz="1200">
                          <a:solidFill>
                            <a:srgbClr val="333333"/>
                          </a:solidFill>
                          <a:effectLst/>
                          <a:ea typeface="Helvetica Neue"/>
                        </a:rPr>
                        <a:t>hash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tc>
                  <a:txBody>
                    <a:bodyPr/>
                    <a:lstStyle/>
                    <a:p>
                      <a:pPr marL="0" marR="0" fontAlgn="t">
                        <a:spcBef>
                          <a:spcPts val="0"/>
                        </a:spcBef>
                        <a:spcAft>
                          <a:spcPts val="0"/>
                        </a:spcAft>
                      </a:pPr>
                      <a:r>
                        <a:rPr lang="zh-CN" sz="1200">
                          <a:solidFill>
                            <a:srgbClr val="333333"/>
                          </a:solidFill>
                          <a:effectLst/>
                          <a:ea typeface="Helvetica Neue"/>
                        </a:rPr>
                        <a:t>Chunk 的唯一标识的 Hash 值</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609334964"/>
                  </a:ext>
                </a:extLst>
              </a:tr>
              <a:tr h="423893">
                <a:tc>
                  <a:txBody>
                    <a:bodyPr/>
                    <a:lstStyle/>
                    <a:p>
                      <a:pPr marL="0" marR="0" fontAlgn="t">
                        <a:spcBef>
                          <a:spcPts val="0"/>
                        </a:spcBef>
                        <a:spcAft>
                          <a:spcPts val="0"/>
                        </a:spcAft>
                      </a:pPr>
                      <a:r>
                        <a:rPr lang="zh-CN" sz="1200">
                          <a:solidFill>
                            <a:srgbClr val="333333"/>
                          </a:solidFill>
                          <a:effectLst/>
                          <a:ea typeface="Helvetica Neue"/>
                        </a:rPr>
                        <a:t>chunkhash</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8F8"/>
                    </a:solidFill>
                  </a:tcPr>
                </a:tc>
                <a:tc>
                  <a:txBody>
                    <a:bodyPr/>
                    <a:lstStyle/>
                    <a:p>
                      <a:pPr marL="0" marR="0" fontAlgn="t">
                        <a:spcBef>
                          <a:spcPts val="0"/>
                        </a:spcBef>
                        <a:spcAft>
                          <a:spcPts val="0"/>
                        </a:spcAft>
                      </a:pPr>
                      <a:r>
                        <a:rPr lang="zh-CN" sz="1200" dirty="0">
                          <a:solidFill>
                            <a:srgbClr val="333333"/>
                          </a:solidFill>
                          <a:effectLst/>
                          <a:ea typeface="Helvetica Neue"/>
                        </a:rPr>
                        <a:t>Chunk 内容的 Hash 值</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8F8F8"/>
                    </a:solidFill>
                  </a:tcPr>
                </a:tc>
                <a:extLst>
                  <a:ext uri="{0D108BD9-81ED-4DB2-BD59-A6C34878D82A}">
                    <a16:rowId xmlns:a16="http://schemas.microsoft.com/office/drawing/2014/main" val="2750722736"/>
                  </a:ext>
                </a:extLst>
              </a:tr>
            </a:tbl>
          </a:graphicData>
        </a:graphic>
      </p:graphicFrame>
      <p:sp>
        <p:nvSpPr>
          <p:cNvPr id="6" name="Rectangle 1">
            <a:extLst>
              <a:ext uri="{FF2B5EF4-FFF2-40B4-BE49-F238E27FC236}">
                <a16:creationId xmlns:a16="http://schemas.microsoft.com/office/drawing/2014/main" id="{E6C08850-5E92-4157-973A-E59A60E34B8D}"/>
              </a:ext>
            </a:extLst>
          </p:cNvPr>
          <p:cNvSpPr>
            <a:spLocks noChangeArrowheads="1"/>
          </p:cNvSpPr>
          <p:nvPr/>
        </p:nvSpPr>
        <p:spPr bwMode="auto">
          <a:xfrm>
            <a:off x="179512" y="1007593"/>
            <a:ext cx="835292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333333"/>
                </a:solidFill>
                <a:effectLst/>
                <a:latin typeface="+mj-ea"/>
                <a:ea typeface="+mj-ea"/>
                <a:cs typeface="Calibri" panose="020F0502020204030204" pitchFamily="34" charset="0"/>
              </a:rPr>
              <a:t>filename</a:t>
            </a:r>
            <a:endParaRPr kumimoji="0" lang="zh-CN" altLang="zh-CN" sz="1600" b="0" i="0" u="none" strike="noStrike" cap="none" normalizeH="0" baseline="0" dirty="0">
              <a:ln>
                <a:noFill/>
              </a:ln>
              <a:solidFill>
                <a:schemeClr val="tx1"/>
              </a:solidFill>
              <a:effectLst/>
              <a:latin typeface="+mj-ea"/>
              <a:ea typeface="+mj-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mj-ea"/>
                <a:ea typeface="+mj-ea"/>
                <a:cs typeface="Calibri" panose="020F0502020204030204" pitchFamily="34" charset="0"/>
              </a:rPr>
              <a:t>output.filename 配置输出文件的名称，为string 类型。 如果只有一个输出文件，则可以把它写成静态不变的：</a:t>
            </a:r>
            <a:endParaRPr kumimoji="0" lang="zh-CN" altLang="zh-CN" sz="1600" b="0" i="0" u="none" strike="noStrike" cap="none" normalizeH="0" baseline="0" dirty="0">
              <a:ln>
                <a:noFill/>
              </a:ln>
              <a:solidFill>
                <a:schemeClr val="tx1"/>
              </a:solidFill>
              <a:effectLst/>
              <a:latin typeface="+mj-ea"/>
              <a:ea typeface="+mj-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mj-ea"/>
                <a:ea typeface="+mj-ea"/>
                <a:cs typeface="Calibri" panose="020F0502020204030204" pitchFamily="34" charset="0"/>
              </a:rPr>
              <a:t>filename: </a:t>
            </a:r>
            <a:r>
              <a:rPr kumimoji="0" lang="zh-CN" altLang="zh-CN" sz="1600" b="0" i="0" u="none" strike="noStrike" cap="none" normalizeH="0" baseline="0" dirty="0">
                <a:ln>
                  <a:noFill/>
                </a:ln>
                <a:solidFill>
                  <a:srgbClr val="718C00"/>
                </a:solidFill>
                <a:effectLst/>
                <a:latin typeface="+mj-ea"/>
                <a:ea typeface="+mj-ea"/>
                <a:cs typeface="Calibri" panose="020F0502020204030204" pitchFamily="34" charset="0"/>
              </a:rPr>
              <a:t>'bundle.js'</a:t>
            </a:r>
            <a:endParaRPr kumimoji="0" lang="zh-CN" altLang="zh-CN" sz="1600" b="0" i="0" u="none" strike="noStrike" cap="none" normalizeH="0" baseline="0" dirty="0">
              <a:ln>
                <a:noFill/>
              </a:ln>
              <a:solidFill>
                <a:schemeClr val="tx1"/>
              </a:solidFill>
              <a:effectLst/>
              <a:latin typeface="+mj-ea"/>
              <a:ea typeface="+mj-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mj-ea"/>
                <a:ea typeface="+mj-ea"/>
                <a:cs typeface="Calibri" panose="020F0502020204030204" pitchFamily="34" charset="0"/>
              </a:rPr>
              <a:t>但是在有多个 Chunk 要输出时，就需要借助模版和变量了。前面说到 Webpack 会为每个 Chunk取一个名称，可以根据 Chunk 的名称来区分输出的文件名：</a:t>
            </a:r>
            <a:endParaRPr kumimoji="0" lang="zh-CN" altLang="zh-CN" sz="1600" b="0" i="0" u="none" strike="noStrike" cap="none" normalizeH="0" baseline="0" dirty="0">
              <a:ln>
                <a:noFill/>
              </a:ln>
              <a:solidFill>
                <a:schemeClr val="tx1"/>
              </a:solidFill>
              <a:effectLst/>
              <a:latin typeface="+mj-ea"/>
              <a:ea typeface="+mj-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mj-ea"/>
                <a:ea typeface="+mj-ea"/>
                <a:cs typeface="Calibri" panose="020F0502020204030204" pitchFamily="34" charset="0"/>
              </a:rPr>
              <a:t>filename: </a:t>
            </a:r>
            <a:r>
              <a:rPr kumimoji="0" lang="zh-CN" altLang="zh-CN" sz="1600" b="0" i="0" u="none" strike="noStrike" cap="none" normalizeH="0" baseline="0" dirty="0">
                <a:ln>
                  <a:noFill/>
                </a:ln>
                <a:solidFill>
                  <a:srgbClr val="718C00"/>
                </a:solidFill>
                <a:effectLst/>
                <a:latin typeface="+mj-ea"/>
                <a:ea typeface="+mj-ea"/>
                <a:cs typeface="Calibri" panose="020F0502020204030204" pitchFamily="34" charset="0"/>
              </a:rPr>
              <a:t>'[name].js'</a:t>
            </a:r>
            <a:endParaRPr kumimoji="0" lang="zh-CN" altLang="zh-CN" sz="1600" b="0" i="0" u="none" strike="noStrike" cap="none" normalizeH="0" baseline="0" dirty="0">
              <a:ln>
                <a:noFill/>
              </a:ln>
              <a:solidFill>
                <a:schemeClr val="tx1"/>
              </a:solidFill>
              <a:effectLst/>
              <a:latin typeface="+mj-ea"/>
              <a:ea typeface="+mj-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mj-ea"/>
                <a:ea typeface="+mj-ea"/>
                <a:cs typeface="Calibri" panose="020F0502020204030204" pitchFamily="34" charset="0"/>
              </a:rPr>
              <a:t>代码里的 [name] 代表用内置的 name 变量去替换[name]，这时你可以把它看作一个字符串模块函数， 每个要输出的 Chunk 都会通过这个函数去拼接出输出的文件名称。</a:t>
            </a:r>
            <a:endParaRPr kumimoji="0" lang="zh-CN" altLang="zh-CN" sz="1600" b="0" i="0" u="none" strike="noStrike" cap="none" normalizeH="0" baseline="0" dirty="0">
              <a:ln>
                <a:noFill/>
              </a:ln>
              <a:solidFill>
                <a:schemeClr val="tx1"/>
              </a:solidFill>
              <a:effectLst/>
              <a:latin typeface="+mj-ea"/>
              <a:ea typeface="+mj-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mj-ea"/>
                <a:ea typeface="+mj-ea"/>
                <a:cs typeface="Calibri" panose="020F0502020204030204" pitchFamily="34" charset="0"/>
              </a:rPr>
              <a:t>内置变量除了 name 还包括：</a:t>
            </a:r>
            <a:endParaRPr kumimoji="0" lang="zh-CN" altLang="zh-CN" sz="1600" b="0" i="0" u="none" strike="noStrike" cap="none" normalizeH="0" baseline="0" dirty="0">
              <a:ln>
                <a:noFill/>
              </a:ln>
              <a:solidFill>
                <a:schemeClr val="tx1"/>
              </a:solidFill>
              <a:effectLst/>
              <a:latin typeface="+mj-ea"/>
              <a:ea typeface="+mj-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mj-ea"/>
                <a:ea typeface="+mj-ea"/>
                <a:cs typeface="Calibri" panose="020F0502020204030204" pitchFamily="34" charset="0"/>
              </a:rPr>
              <a:t>其中 hash 和 chunkhash 的长度是可指定的，[hash:8] 代表取8位 Hash 值，默认是20位。</a:t>
            </a:r>
            <a:endParaRPr kumimoji="0" lang="zh-CN" altLang="zh-CN" sz="16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388967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1938992"/>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en-US" altLang="zh-CN" b="1" dirty="0"/>
              <a:t>P</a:t>
            </a:r>
            <a:r>
              <a:rPr lang="zh-CN" altLang="zh-CN" b="1" dirty="0"/>
              <a:t>ath</a:t>
            </a:r>
            <a:endParaRPr lang="en-US" altLang="zh-CN" b="1" dirty="0"/>
          </a:p>
          <a:p>
            <a:endParaRPr lang="zh-CN" altLang="zh-CN" dirty="0"/>
          </a:p>
          <a:p>
            <a:r>
              <a:rPr lang="zh-CN" altLang="zh-CN" dirty="0"/>
              <a:t>output.path 配置输出文件存放在本地的目录，必须是 string 类型的绝对路径。通常通过 Node.js 的 path 模块去获取绝对路径：</a:t>
            </a:r>
          </a:p>
          <a:p>
            <a:r>
              <a:rPr lang="zh-CN" altLang="zh-CN" dirty="0"/>
              <a:t>path: path.resolve(__dirname, 'dist_[hash]')</a:t>
            </a:r>
          </a:p>
        </p:txBody>
      </p:sp>
      <p:sp>
        <p:nvSpPr>
          <p:cNvPr id="5" name="TextBox 4"/>
          <p:cNvSpPr txBox="1"/>
          <p:nvPr/>
        </p:nvSpPr>
        <p:spPr>
          <a:xfrm>
            <a:off x="0" y="129581"/>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2</a:t>
            </a:r>
            <a:r>
              <a:rPr kumimoji="0" lang="zh-CN" altLang="en-US" sz="3200" b="1" dirty="0">
                <a:latin typeface="微软雅黑" pitchFamily="34" charset="-122"/>
                <a:ea typeface="微软雅黑" pitchFamily="34" charset="-122"/>
              </a:rPr>
              <a:t> </a:t>
            </a:r>
            <a:r>
              <a:rPr kumimoji="0" lang="en-US" altLang="zh-CN" sz="3200" b="1" dirty="0">
                <a:latin typeface="微软雅黑" pitchFamily="34" charset="-122"/>
                <a:ea typeface="微软雅黑" pitchFamily="34" charset="-122"/>
              </a:rPr>
              <a:t>Output</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167648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4893647"/>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b="1" dirty="0"/>
              <a:t>配置 Loader</a:t>
            </a:r>
            <a:endParaRPr lang="en-US" altLang="zh-CN" b="1" dirty="0"/>
          </a:p>
          <a:p>
            <a:endParaRPr lang="zh-CN" altLang="zh-CN" dirty="0"/>
          </a:p>
          <a:p>
            <a:r>
              <a:rPr lang="zh-CN" altLang="zh-CN" dirty="0"/>
              <a:t>rules 配置模块的读取和解析规则，通常用来配置 Loader。其类型是一个数组，数组里每一项都描述了如何去处理部分文件。 配置一项 rules 时大致通过以下方式：</a:t>
            </a:r>
          </a:p>
          <a:p>
            <a:pPr fontAlgn="ctr"/>
            <a:r>
              <a:rPr lang="zh-CN" altLang="zh-CN" dirty="0"/>
              <a:t>条件匹配：通过 test 、 include 、 exclude 三个配置项来命中 Loader 要应用规则的文件。</a:t>
            </a:r>
          </a:p>
          <a:p>
            <a:pPr fontAlgn="ctr"/>
            <a:r>
              <a:rPr lang="zh-CN" altLang="zh-CN" dirty="0"/>
              <a:t>应用规则：对选中后的文件通过 use 配置项来应用 Loader，可以只应用一个 Loader 或者按照从后往前的顺序应用一组 Loader，同时还可以分别给 Loader 传入参数。</a:t>
            </a:r>
          </a:p>
          <a:p>
            <a:pPr fontAlgn="ctr"/>
            <a:r>
              <a:rPr lang="zh-CN" altLang="zh-CN" dirty="0"/>
              <a:t>重置顺序：一组 Loader 的执行顺序默认是从右到左执行，通过 enforce 选项可以让其中一个 Loader 的执行顺序放到最前或者最后。</a:t>
            </a:r>
          </a:p>
        </p:txBody>
      </p:sp>
      <p:sp>
        <p:nvSpPr>
          <p:cNvPr id="5" name="TextBox 4"/>
          <p:cNvSpPr txBox="1"/>
          <p:nvPr/>
        </p:nvSpPr>
        <p:spPr>
          <a:xfrm>
            <a:off x="0" y="130157"/>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3</a:t>
            </a:r>
            <a:r>
              <a:rPr kumimoji="0" lang="zh-CN" altLang="en-US" sz="3200" b="1" dirty="0">
                <a:latin typeface="微软雅黑" pitchFamily="34" charset="-122"/>
                <a:ea typeface="微软雅黑" pitchFamily="34" charset="-122"/>
              </a:rPr>
              <a:t> </a:t>
            </a:r>
            <a:r>
              <a:rPr kumimoji="0" lang="en-US" altLang="zh-CN" sz="3200" b="1" dirty="0">
                <a:latin typeface="微软雅黑" pitchFamily="34" charset="-122"/>
                <a:ea typeface="微软雅黑" pitchFamily="34" charset="-122"/>
              </a:rPr>
              <a:t>Module</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6124754"/>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1400" dirty="0"/>
              <a:t>下面来通过一个例子来说明具体使用方法：</a:t>
            </a:r>
          </a:p>
          <a:p>
            <a:r>
              <a:rPr lang="zh-CN" altLang="zh-CN" sz="1400" dirty="0"/>
              <a:t>module: {</a:t>
            </a:r>
            <a:br>
              <a:rPr lang="zh-CN" altLang="zh-CN" sz="1400" dirty="0"/>
            </a:br>
            <a:r>
              <a:rPr lang="zh-CN" altLang="zh-CN" sz="1400" dirty="0"/>
              <a:t>  rules: [</a:t>
            </a:r>
            <a:br>
              <a:rPr lang="zh-CN" altLang="zh-CN" sz="1400" dirty="0"/>
            </a:br>
            <a:r>
              <a:rPr lang="zh-CN" altLang="zh-CN" sz="1400" dirty="0"/>
              <a:t>    {</a:t>
            </a:r>
            <a:br>
              <a:rPr lang="zh-CN" altLang="zh-CN" sz="1400" dirty="0"/>
            </a:br>
            <a:r>
              <a:rPr lang="zh-CN" altLang="zh-CN" sz="1400" dirty="0"/>
              <a:t>      // 命中 JavaScript 文件</a:t>
            </a:r>
            <a:br>
              <a:rPr lang="zh-CN" altLang="zh-CN" sz="1400" dirty="0"/>
            </a:br>
            <a:r>
              <a:rPr lang="zh-CN" altLang="zh-CN" sz="1400" dirty="0"/>
              <a:t>      test: /\.js$/,</a:t>
            </a:r>
            <a:br>
              <a:rPr lang="zh-CN" altLang="zh-CN" sz="1400" dirty="0"/>
            </a:br>
            <a:r>
              <a:rPr lang="zh-CN" altLang="zh-CN" sz="1400" dirty="0"/>
              <a:t>      // 用 babel-loader 转换 JavaScript 文件</a:t>
            </a:r>
            <a:br>
              <a:rPr lang="zh-CN" altLang="zh-CN" sz="1400" dirty="0"/>
            </a:br>
            <a:r>
              <a:rPr lang="zh-CN" altLang="zh-CN" sz="1400" dirty="0"/>
              <a:t>      // ?cacheDirectory 表示传给 babel-loader 的参数，用于缓存 babel 编译结果加快重新编译速度</a:t>
            </a:r>
            <a:br>
              <a:rPr lang="zh-CN" altLang="zh-CN" sz="1400" dirty="0"/>
            </a:br>
            <a:r>
              <a:rPr lang="zh-CN" altLang="zh-CN" sz="1400" dirty="0"/>
              <a:t>      use: ['babel-loader?cacheDirectory'],</a:t>
            </a:r>
            <a:br>
              <a:rPr lang="zh-CN" altLang="zh-CN" sz="1400" dirty="0"/>
            </a:br>
            <a:r>
              <a:rPr lang="zh-CN" altLang="zh-CN" sz="1400" dirty="0"/>
              <a:t>      // 只命中src目录里的js文件，加快 Webpack 搜索速度</a:t>
            </a:r>
            <a:br>
              <a:rPr lang="zh-CN" altLang="zh-CN" sz="1400" dirty="0"/>
            </a:br>
            <a:r>
              <a:rPr lang="zh-CN" altLang="zh-CN" sz="1400" dirty="0"/>
              <a:t>      include: path.resolve(__dirname, 'src')</a:t>
            </a:r>
            <a:br>
              <a:rPr lang="zh-CN" altLang="zh-CN" sz="1400" dirty="0"/>
            </a:br>
            <a:r>
              <a:rPr lang="zh-CN" altLang="zh-CN" sz="1400" dirty="0"/>
              <a:t>    },</a:t>
            </a:r>
            <a:br>
              <a:rPr lang="zh-CN" altLang="zh-CN" sz="1400" dirty="0"/>
            </a:br>
            <a:r>
              <a:rPr lang="zh-CN" altLang="zh-CN" sz="1400" dirty="0"/>
              <a:t>    {</a:t>
            </a:r>
            <a:br>
              <a:rPr lang="zh-CN" altLang="zh-CN" sz="1400" dirty="0"/>
            </a:br>
            <a:r>
              <a:rPr lang="zh-CN" altLang="zh-CN" sz="1400" dirty="0"/>
              <a:t>      // 命中 SCSS 文件</a:t>
            </a:r>
            <a:br>
              <a:rPr lang="zh-CN" altLang="zh-CN" sz="1400" dirty="0"/>
            </a:br>
            <a:r>
              <a:rPr lang="zh-CN" altLang="zh-CN" sz="1400" dirty="0"/>
              <a:t>      test: /\.scss$/,</a:t>
            </a:r>
            <a:br>
              <a:rPr lang="zh-CN" altLang="zh-CN" sz="1400" dirty="0"/>
            </a:br>
            <a:r>
              <a:rPr lang="zh-CN" altLang="zh-CN" sz="1400" dirty="0"/>
              <a:t>      // 使用一组 Loader 去处理 SCSS 文件。</a:t>
            </a:r>
            <a:br>
              <a:rPr lang="zh-CN" altLang="zh-CN" sz="1400" dirty="0"/>
            </a:br>
            <a:r>
              <a:rPr lang="zh-CN" altLang="zh-CN" sz="1400" dirty="0"/>
              <a:t>      // 处理顺序为从后到前，即先交给 sass-loader 处理，再把结果交给 css-loader 最后再给 style-loader。</a:t>
            </a:r>
            <a:br>
              <a:rPr lang="zh-CN" altLang="zh-CN" sz="1400" dirty="0"/>
            </a:br>
            <a:r>
              <a:rPr lang="zh-CN" altLang="zh-CN" sz="1400" dirty="0"/>
              <a:t>      use: ['style-loader', 'css-loader', 'sass-loader'],</a:t>
            </a:r>
            <a:br>
              <a:rPr lang="zh-CN" altLang="zh-CN" sz="1400" dirty="0"/>
            </a:br>
            <a:r>
              <a:rPr lang="zh-CN" altLang="zh-CN" sz="1400" dirty="0"/>
              <a:t>      // 排除 node_modules 目录下的文件</a:t>
            </a:r>
            <a:br>
              <a:rPr lang="zh-CN" altLang="zh-CN" sz="1400" dirty="0"/>
            </a:br>
            <a:r>
              <a:rPr lang="zh-CN" altLang="zh-CN" sz="1400" dirty="0"/>
              <a:t>      exclude: path.resolve(__dirname, 'node_modules'),</a:t>
            </a:r>
            <a:br>
              <a:rPr lang="zh-CN" altLang="zh-CN" sz="1400" dirty="0"/>
            </a:br>
            <a:r>
              <a:rPr lang="zh-CN" altLang="zh-CN" sz="1400" dirty="0"/>
              <a:t>    },</a:t>
            </a:r>
            <a:br>
              <a:rPr lang="zh-CN" altLang="zh-CN" sz="1400" dirty="0"/>
            </a:br>
            <a:r>
              <a:rPr lang="zh-CN" altLang="zh-CN" sz="1400" dirty="0"/>
              <a:t>    {</a:t>
            </a:r>
            <a:br>
              <a:rPr lang="zh-CN" altLang="zh-CN" sz="1400" dirty="0"/>
            </a:br>
            <a:r>
              <a:rPr lang="zh-CN" altLang="zh-CN" sz="1400" dirty="0"/>
              <a:t>      // 对非文本文件采用 file-loader 加载</a:t>
            </a:r>
            <a:br>
              <a:rPr lang="zh-CN" altLang="zh-CN" sz="1400" dirty="0"/>
            </a:br>
            <a:r>
              <a:rPr lang="zh-CN" altLang="zh-CN" sz="1400" dirty="0"/>
              <a:t>      test: /\.(gif|png|jpe?g|eot|woff|ttf|svg|pdf)$/,</a:t>
            </a:r>
            <a:br>
              <a:rPr lang="zh-CN" altLang="zh-CN" sz="1400" dirty="0"/>
            </a:br>
            <a:r>
              <a:rPr lang="zh-CN" altLang="zh-CN" sz="1400" dirty="0"/>
              <a:t>      use: ['file-loader'],</a:t>
            </a:r>
            <a:br>
              <a:rPr lang="zh-CN" altLang="zh-CN" sz="1400" dirty="0"/>
            </a:br>
            <a:r>
              <a:rPr lang="zh-CN" altLang="zh-CN" sz="1400" dirty="0"/>
              <a:t>    },</a:t>
            </a:r>
            <a:br>
              <a:rPr lang="zh-CN" altLang="zh-CN" sz="1400" dirty="0"/>
            </a:br>
            <a:r>
              <a:rPr lang="zh-CN" altLang="zh-CN" sz="1400" dirty="0"/>
              <a:t>  ]</a:t>
            </a:r>
            <a:br>
              <a:rPr lang="zh-CN" altLang="zh-CN" sz="1400" dirty="0"/>
            </a:br>
            <a:r>
              <a:rPr lang="zh-CN" altLang="zh-CN" sz="1400" dirty="0"/>
              <a:t>}</a:t>
            </a:r>
          </a:p>
        </p:txBody>
      </p:sp>
      <p:sp>
        <p:nvSpPr>
          <p:cNvPr id="5" name="TextBox 4"/>
          <p:cNvSpPr txBox="1"/>
          <p:nvPr/>
        </p:nvSpPr>
        <p:spPr>
          <a:xfrm>
            <a:off x="0" y="130157"/>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3</a:t>
            </a:r>
            <a:r>
              <a:rPr kumimoji="0" lang="zh-CN" altLang="en-US" sz="3200" b="1" dirty="0">
                <a:latin typeface="微软雅黑" pitchFamily="34" charset="-122"/>
                <a:ea typeface="微软雅黑" pitchFamily="34" charset="-122"/>
              </a:rPr>
              <a:t> </a:t>
            </a:r>
            <a:r>
              <a:rPr kumimoji="0" lang="en-US" altLang="zh-CN" sz="3200" b="1" dirty="0">
                <a:latin typeface="微软雅黑" pitchFamily="34" charset="-122"/>
                <a:ea typeface="微软雅黑" pitchFamily="34" charset="-122"/>
              </a:rPr>
              <a:t>Module</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119597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cxnSpLocks noChangeShapeType="1"/>
          </p:cNvCxnSpPr>
          <p:nvPr/>
        </p:nvCxnSpPr>
        <p:spPr bwMode="auto">
          <a:xfrm>
            <a:off x="19050" y="785794"/>
            <a:ext cx="4981578" cy="0"/>
          </a:xfrm>
          <a:prstGeom prst="line">
            <a:avLst/>
          </a:prstGeom>
          <a:noFill/>
          <a:ln w="38100">
            <a:solidFill>
              <a:srgbClr val="FF0000">
                <a:alpha val="20000"/>
              </a:srgbClr>
            </a:solidFill>
            <a:round/>
          </a:ln>
          <a:effectLst>
            <a:outerShdw blurRad="40000" dist="23000" dir="5400000" rotWithShape="0">
              <a:srgbClr val="808080">
                <a:alpha val="34999"/>
              </a:srgbClr>
            </a:outerShdw>
          </a:effectLst>
        </p:spPr>
      </p:cxnSp>
      <p:sp>
        <p:nvSpPr>
          <p:cNvPr id="4" name="TextBox 3"/>
          <p:cNvSpPr txBox="1"/>
          <p:nvPr/>
        </p:nvSpPr>
        <p:spPr>
          <a:xfrm>
            <a:off x="251520" y="857232"/>
            <a:ext cx="8640960" cy="5632311"/>
          </a:xfrm>
          <a:prstGeom prst="rect">
            <a:avLst/>
          </a:prstGeom>
          <a:noFill/>
          <a:effectLst>
            <a:softEdge rad="63500"/>
          </a:effectLst>
        </p:spPr>
        <p:txBody>
          <a:bodyPr>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r>
              <a:rPr lang="zh-CN" altLang="zh-CN" sz="1200" dirty="0">
                <a:latin typeface="+mj-ea"/>
                <a:ea typeface="+mj-ea"/>
              </a:rPr>
              <a:t>在</a:t>
            </a:r>
            <a:r>
              <a:rPr lang="en-US" altLang="zh-CN" sz="1200" dirty="0">
                <a:latin typeface="+mj-ea"/>
                <a:ea typeface="+mj-ea"/>
              </a:rPr>
              <a:t> Loader </a:t>
            </a:r>
            <a:r>
              <a:rPr lang="zh-CN" altLang="zh-CN" sz="1200" dirty="0">
                <a:latin typeface="+mj-ea"/>
                <a:ea typeface="+mj-ea"/>
              </a:rPr>
              <a:t>需要传入很多参数时，你还可以通过一个</a:t>
            </a:r>
            <a:r>
              <a:rPr lang="en-US" altLang="zh-CN" sz="1200" dirty="0">
                <a:latin typeface="+mj-ea"/>
                <a:ea typeface="+mj-ea"/>
              </a:rPr>
              <a:t> Object </a:t>
            </a:r>
            <a:r>
              <a:rPr lang="zh-CN" altLang="zh-CN" sz="1200" dirty="0">
                <a:latin typeface="+mj-ea"/>
                <a:ea typeface="+mj-ea"/>
              </a:rPr>
              <a:t>来描述，例如在上面的</a:t>
            </a:r>
            <a:r>
              <a:rPr lang="en-US" altLang="zh-CN" sz="1200" dirty="0">
                <a:latin typeface="+mj-ea"/>
                <a:ea typeface="+mj-ea"/>
              </a:rPr>
              <a:t> babel-loader </a:t>
            </a:r>
            <a:r>
              <a:rPr lang="zh-CN" altLang="zh-CN" sz="1200" dirty="0">
                <a:latin typeface="+mj-ea"/>
                <a:ea typeface="+mj-ea"/>
              </a:rPr>
              <a:t>配置中有如下代码：</a:t>
            </a:r>
          </a:p>
          <a:p>
            <a:pPr fontAlgn="ctr"/>
            <a:r>
              <a:rPr lang="zh-CN" altLang="zh-CN" sz="1200" dirty="0">
                <a:latin typeface="+mj-ea"/>
                <a:ea typeface="+mj-ea"/>
              </a:rPr>
              <a:t>use: [</a:t>
            </a:r>
            <a:br>
              <a:rPr lang="zh-CN" altLang="zh-CN" sz="1200" dirty="0">
                <a:latin typeface="+mj-ea"/>
                <a:ea typeface="+mj-ea"/>
              </a:rPr>
            </a:br>
            <a:r>
              <a:rPr lang="zh-CN" altLang="zh-CN" sz="1200" dirty="0">
                <a:latin typeface="+mj-ea"/>
                <a:ea typeface="+mj-ea"/>
              </a:rPr>
              <a:t>  {</a:t>
            </a:r>
            <a:br>
              <a:rPr lang="zh-CN" altLang="zh-CN" sz="1200" dirty="0">
                <a:latin typeface="+mj-ea"/>
                <a:ea typeface="+mj-ea"/>
              </a:rPr>
            </a:br>
            <a:r>
              <a:rPr lang="zh-CN" altLang="zh-CN" sz="1200" dirty="0">
                <a:latin typeface="+mj-ea"/>
                <a:ea typeface="+mj-ea"/>
              </a:rPr>
              <a:t>    loader:'babel-loader',</a:t>
            </a:r>
            <a:br>
              <a:rPr lang="zh-CN" altLang="zh-CN" sz="1200" dirty="0">
                <a:latin typeface="+mj-ea"/>
                <a:ea typeface="+mj-ea"/>
              </a:rPr>
            </a:br>
            <a:r>
              <a:rPr lang="zh-CN" altLang="zh-CN" sz="1200" dirty="0">
                <a:latin typeface="+mj-ea"/>
                <a:ea typeface="+mj-ea"/>
              </a:rPr>
              <a:t>    options:{</a:t>
            </a:r>
            <a:br>
              <a:rPr lang="zh-CN" altLang="zh-CN" sz="1200" dirty="0">
                <a:latin typeface="+mj-ea"/>
                <a:ea typeface="+mj-ea"/>
              </a:rPr>
            </a:br>
            <a:r>
              <a:rPr lang="zh-CN" altLang="zh-CN" sz="1200" dirty="0">
                <a:latin typeface="+mj-ea"/>
                <a:ea typeface="+mj-ea"/>
              </a:rPr>
              <a:t>      cacheDirectory:true,</a:t>
            </a:r>
            <a:br>
              <a:rPr lang="zh-CN" altLang="zh-CN" sz="1200" dirty="0">
                <a:latin typeface="+mj-ea"/>
                <a:ea typeface="+mj-ea"/>
              </a:rPr>
            </a:br>
            <a:r>
              <a:rPr lang="zh-CN" altLang="zh-CN" sz="1200" dirty="0">
                <a:latin typeface="+mj-ea"/>
                <a:ea typeface="+mj-ea"/>
              </a:rPr>
              <a:t>    },</a:t>
            </a:r>
            <a:br>
              <a:rPr lang="zh-CN" altLang="zh-CN" sz="1200" dirty="0">
                <a:latin typeface="+mj-ea"/>
                <a:ea typeface="+mj-ea"/>
              </a:rPr>
            </a:br>
            <a:r>
              <a:rPr lang="zh-CN" altLang="zh-CN" sz="1200" dirty="0">
                <a:latin typeface="+mj-ea"/>
                <a:ea typeface="+mj-ea"/>
              </a:rPr>
              <a:t>    // enforce:'post' 的含义是把该 Loader 的执行顺序放到最后</a:t>
            </a:r>
            <a:br>
              <a:rPr lang="zh-CN" altLang="zh-CN" sz="1200" dirty="0">
                <a:latin typeface="+mj-ea"/>
                <a:ea typeface="+mj-ea"/>
              </a:rPr>
            </a:br>
            <a:r>
              <a:rPr lang="zh-CN" altLang="zh-CN" sz="1200" dirty="0">
                <a:latin typeface="+mj-ea"/>
                <a:ea typeface="+mj-ea"/>
              </a:rPr>
              <a:t>    // enforce 的值还可以是 pre，代表把 Loader 的执行顺序放到最前面</a:t>
            </a:r>
            <a:br>
              <a:rPr lang="zh-CN" altLang="zh-CN" sz="1200" dirty="0">
                <a:latin typeface="+mj-ea"/>
                <a:ea typeface="+mj-ea"/>
              </a:rPr>
            </a:br>
            <a:r>
              <a:rPr lang="zh-CN" altLang="zh-CN" sz="1200" dirty="0">
                <a:latin typeface="+mj-ea"/>
                <a:ea typeface="+mj-ea"/>
              </a:rPr>
              <a:t>    enforce:'post'</a:t>
            </a:r>
            <a:br>
              <a:rPr lang="zh-CN" altLang="zh-CN" sz="1200" dirty="0">
                <a:latin typeface="+mj-ea"/>
                <a:ea typeface="+mj-ea"/>
              </a:rPr>
            </a:br>
            <a:r>
              <a:rPr lang="zh-CN" altLang="zh-CN" sz="1200" dirty="0">
                <a:latin typeface="+mj-ea"/>
                <a:ea typeface="+mj-ea"/>
              </a:rPr>
              <a:t>  },</a:t>
            </a:r>
            <a:br>
              <a:rPr lang="zh-CN" altLang="zh-CN" sz="1200" dirty="0">
                <a:latin typeface="+mj-ea"/>
                <a:ea typeface="+mj-ea"/>
              </a:rPr>
            </a:br>
            <a:r>
              <a:rPr lang="zh-CN" altLang="zh-CN" sz="1200" dirty="0">
                <a:latin typeface="+mj-ea"/>
                <a:ea typeface="+mj-ea"/>
              </a:rPr>
              <a:t>  // 省略其它 Loader</a:t>
            </a:r>
            <a:br>
              <a:rPr lang="zh-CN" altLang="zh-CN" sz="1200" dirty="0">
                <a:latin typeface="+mj-ea"/>
                <a:ea typeface="+mj-ea"/>
              </a:rPr>
            </a:br>
            <a:r>
              <a:rPr lang="zh-CN" altLang="zh-CN" sz="1200" dirty="0">
                <a:latin typeface="+mj-ea"/>
                <a:ea typeface="+mj-ea"/>
              </a:rPr>
              <a:t>]</a:t>
            </a:r>
          </a:p>
          <a:p>
            <a:r>
              <a:rPr lang="zh-CN" altLang="zh-CN" sz="1200" dirty="0">
                <a:latin typeface="+mj-ea"/>
                <a:ea typeface="+mj-ea"/>
              </a:rPr>
              <a:t>上面的例子中 test include exclude 这三个命中文件的配置项只传入了一个字符串或正则，其实它们还都支持数组类型，使用如下：</a:t>
            </a:r>
          </a:p>
          <a:p>
            <a:r>
              <a:rPr lang="zh-CN" altLang="zh-CN" sz="1200" dirty="0">
                <a:latin typeface="+mj-ea"/>
                <a:ea typeface="+mj-ea"/>
              </a:rPr>
              <a:t>{</a:t>
            </a:r>
            <a:br>
              <a:rPr lang="zh-CN" altLang="zh-CN" sz="1200" dirty="0">
                <a:latin typeface="+mj-ea"/>
                <a:ea typeface="+mj-ea"/>
              </a:rPr>
            </a:br>
            <a:r>
              <a:rPr lang="zh-CN" altLang="zh-CN" sz="1200" dirty="0">
                <a:latin typeface="+mj-ea"/>
                <a:ea typeface="+mj-ea"/>
              </a:rPr>
              <a:t>  test:[</a:t>
            </a:r>
            <a:br>
              <a:rPr lang="zh-CN" altLang="zh-CN" sz="1200" dirty="0">
                <a:latin typeface="+mj-ea"/>
                <a:ea typeface="+mj-ea"/>
              </a:rPr>
            </a:br>
            <a:r>
              <a:rPr lang="zh-CN" altLang="zh-CN" sz="1200" dirty="0">
                <a:latin typeface="+mj-ea"/>
                <a:ea typeface="+mj-ea"/>
              </a:rPr>
              <a:t>    /\.jsx?$/,</a:t>
            </a:r>
            <a:br>
              <a:rPr lang="zh-CN" altLang="zh-CN" sz="1200" dirty="0">
                <a:latin typeface="+mj-ea"/>
                <a:ea typeface="+mj-ea"/>
              </a:rPr>
            </a:br>
            <a:r>
              <a:rPr lang="zh-CN" altLang="zh-CN" sz="1200" dirty="0">
                <a:latin typeface="+mj-ea"/>
                <a:ea typeface="+mj-ea"/>
              </a:rPr>
              <a:t>    /\.tsx?$/</a:t>
            </a:r>
            <a:br>
              <a:rPr lang="zh-CN" altLang="zh-CN" sz="1200" dirty="0">
                <a:latin typeface="+mj-ea"/>
                <a:ea typeface="+mj-ea"/>
              </a:rPr>
            </a:br>
            <a:r>
              <a:rPr lang="zh-CN" altLang="zh-CN" sz="1200" dirty="0">
                <a:latin typeface="+mj-ea"/>
                <a:ea typeface="+mj-ea"/>
              </a:rPr>
              <a:t>  ],</a:t>
            </a:r>
            <a:br>
              <a:rPr lang="zh-CN" altLang="zh-CN" sz="1200" dirty="0">
                <a:latin typeface="+mj-ea"/>
                <a:ea typeface="+mj-ea"/>
              </a:rPr>
            </a:br>
            <a:r>
              <a:rPr lang="zh-CN" altLang="zh-CN" sz="1200" dirty="0">
                <a:latin typeface="+mj-ea"/>
                <a:ea typeface="+mj-ea"/>
              </a:rPr>
              <a:t>  include:[</a:t>
            </a:r>
            <a:br>
              <a:rPr lang="zh-CN" altLang="zh-CN" sz="1200" dirty="0">
                <a:latin typeface="+mj-ea"/>
                <a:ea typeface="+mj-ea"/>
              </a:rPr>
            </a:br>
            <a:r>
              <a:rPr lang="zh-CN" altLang="zh-CN" sz="1200" dirty="0">
                <a:latin typeface="+mj-ea"/>
                <a:ea typeface="+mj-ea"/>
              </a:rPr>
              <a:t>    path.resolve(__dirname, 'src'),</a:t>
            </a:r>
            <a:br>
              <a:rPr lang="zh-CN" altLang="zh-CN" sz="1200" dirty="0">
                <a:latin typeface="+mj-ea"/>
                <a:ea typeface="+mj-ea"/>
              </a:rPr>
            </a:br>
            <a:r>
              <a:rPr lang="zh-CN" altLang="zh-CN" sz="1200" dirty="0">
                <a:latin typeface="+mj-ea"/>
                <a:ea typeface="+mj-ea"/>
              </a:rPr>
              <a:t>    path.resolve(__dirname, 'tests'),</a:t>
            </a:r>
            <a:br>
              <a:rPr lang="zh-CN" altLang="zh-CN" sz="1200" dirty="0">
                <a:latin typeface="+mj-ea"/>
                <a:ea typeface="+mj-ea"/>
              </a:rPr>
            </a:br>
            <a:r>
              <a:rPr lang="zh-CN" altLang="zh-CN" sz="1200" dirty="0">
                <a:latin typeface="+mj-ea"/>
                <a:ea typeface="+mj-ea"/>
              </a:rPr>
              <a:t>  ],</a:t>
            </a:r>
            <a:br>
              <a:rPr lang="zh-CN" altLang="zh-CN" sz="1200" dirty="0">
                <a:latin typeface="+mj-ea"/>
                <a:ea typeface="+mj-ea"/>
              </a:rPr>
            </a:br>
            <a:r>
              <a:rPr lang="zh-CN" altLang="zh-CN" sz="1200" dirty="0">
                <a:latin typeface="+mj-ea"/>
                <a:ea typeface="+mj-ea"/>
              </a:rPr>
              <a:t>  exclude:[</a:t>
            </a:r>
            <a:br>
              <a:rPr lang="zh-CN" altLang="zh-CN" sz="1200" dirty="0">
                <a:latin typeface="+mj-ea"/>
                <a:ea typeface="+mj-ea"/>
              </a:rPr>
            </a:br>
            <a:r>
              <a:rPr lang="zh-CN" altLang="zh-CN" sz="1200" dirty="0">
                <a:latin typeface="+mj-ea"/>
                <a:ea typeface="+mj-ea"/>
              </a:rPr>
              <a:t>    path.resolve(__dirname, 'node_modules'),</a:t>
            </a:r>
            <a:br>
              <a:rPr lang="zh-CN" altLang="zh-CN" sz="1200" dirty="0">
                <a:latin typeface="+mj-ea"/>
                <a:ea typeface="+mj-ea"/>
              </a:rPr>
            </a:br>
            <a:r>
              <a:rPr lang="zh-CN" altLang="zh-CN" sz="1200" dirty="0">
                <a:latin typeface="+mj-ea"/>
                <a:ea typeface="+mj-ea"/>
              </a:rPr>
              <a:t>    path.resolve(__dirname, 'bower_modules'),</a:t>
            </a:r>
            <a:br>
              <a:rPr lang="zh-CN" altLang="zh-CN" sz="1200" dirty="0">
                <a:latin typeface="+mj-ea"/>
                <a:ea typeface="+mj-ea"/>
              </a:rPr>
            </a:br>
            <a:r>
              <a:rPr lang="zh-CN" altLang="zh-CN" sz="1200" dirty="0">
                <a:latin typeface="+mj-ea"/>
                <a:ea typeface="+mj-ea"/>
              </a:rPr>
              <a:t>  ]</a:t>
            </a:r>
            <a:br>
              <a:rPr lang="zh-CN" altLang="zh-CN" sz="1200" dirty="0">
                <a:latin typeface="+mj-ea"/>
                <a:ea typeface="+mj-ea"/>
              </a:rPr>
            </a:br>
            <a:r>
              <a:rPr lang="zh-CN" altLang="zh-CN" sz="1200" dirty="0">
                <a:latin typeface="+mj-ea"/>
                <a:ea typeface="+mj-ea"/>
              </a:rPr>
              <a:t>}</a:t>
            </a:r>
          </a:p>
          <a:p>
            <a:r>
              <a:rPr lang="zh-CN" altLang="zh-CN" sz="1200" dirty="0">
                <a:latin typeface="+mj-ea"/>
                <a:ea typeface="+mj-ea"/>
              </a:rPr>
              <a:t>数组里的每项之间是</a:t>
            </a:r>
            <a:r>
              <a:rPr lang="zh-CN" altLang="zh-CN" sz="1200" b="1" dirty="0">
                <a:latin typeface="+mj-ea"/>
                <a:ea typeface="+mj-ea"/>
              </a:rPr>
              <a:t>或</a:t>
            </a:r>
            <a:r>
              <a:rPr lang="zh-CN" altLang="zh-CN" sz="1200" dirty="0">
                <a:latin typeface="+mj-ea"/>
                <a:ea typeface="+mj-ea"/>
              </a:rPr>
              <a:t>的关系，即文件路径符合数组中的任何一个条件就会被命中。</a:t>
            </a:r>
          </a:p>
        </p:txBody>
      </p:sp>
      <p:sp>
        <p:nvSpPr>
          <p:cNvPr id="5" name="TextBox 4"/>
          <p:cNvSpPr txBox="1"/>
          <p:nvPr/>
        </p:nvSpPr>
        <p:spPr>
          <a:xfrm>
            <a:off x="0" y="130157"/>
            <a:ext cx="5000628" cy="584775"/>
          </a:xfrm>
          <a:prstGeom prst="rect">
            <a:avLst/>
          </a:prstGeom>
          <a:noFill/>
          <a:effectLst>
            <a:softEdge rad="63500"/>
          </a:effectLst>
        </p:spPr>
        <p:txBody>
          <a:bodyPr wrap="square">
            <a:spAutoFit/>
          </a:bodyPr>
          <a:lstStyle>
            <a:lvl1pPr>
              <a:defRPr kumimoji="1" sz="2400">
                <a:solidFill>
                  <a:schemeClr val="tx1"/>
                </a:solidFill>
                <a:latin typeface="Calibri" pitchFamily="34" charset="0"/>
                <a:ea typeface="宋体" pitchFamily="2" charset="-122"/>
              </a:defRPr>
            </a:lvl1pPr>
            <a:lvl2pPr marL="742950" indent="-285750">
              <a:defRPr kumimoji="1" sz="2400">
                <a:solidFill>
                  <a:schemeClr val="tx1"/>
                </a:solidFill>
                <a:latin typeface="Calibri" pitchFamily="34" charset="0"/>
                <a:ea typeface="宋体" pitchFamily="2" charset="-122"/>
              </a:defRPr>
            </a:lvl2pPr>
            <a:lvl3pPr marL="1143000" indent="-228600">
              <a:defRPr kumimoji="1" sz="2400">
                <a:solidFill>
                  <a:schemeClr val="tx1"/>
                </a:solidFill>
                <a:latin typeface="Calibri" pitchFamily="34" charset="0"/>
                <a:ea typeface="宋体" pitchFamily="2" charset="-122"/>
              </a:defRPr>
            </a:lvl3pPr>
            <a:lvl4pPr marL="1600200" indent="-228600">
              <a:defRPr kumimoji="1" sz="2400">
                <a:solidFill>
                  <a:schemeClr val="tx1"/>
                </a:solidFill>
                <a:latin typeface="Calibri" pitchFamily="34" charset="0"/>
                <a:ea typeface="宋体" pitchFamily="2" charset="-122"/>
              </a:defRPr>
            </a:lvl4pPr>
            <a:lvl5pPr marL="2057400" indent="-228600">
              <a:defRPr kumimoji="1" sz="2400">
                <a:solidFill>
                  <a:schemeClr val="tx1"/>
                </a:solidFill>
                <a:latin typeface="Calibri" pitchFamily="34" charset="0"/>
                <a:ea typeface="宋体" pitchFamily="2" charset="-122"/>
              </a:defRPr>
            </a:lvl5pPr>
            <a:lvl6pPr marL="2514600" indent="-228600" fontAlgn="base">
              <a:spcBef>
                <a:spcPct val="0"/>
              </a:spcBef>
              <a:spcAft>
                <a:spcPct val="0"/>
              </a:spcAft>
              <a:defRPr kumimoji="1" sz="2400">
                <a:solidFill>
                  <a:schemeClr val="tx1"/>
                </a:solidFill>
                <a:latin typeface="Calibri" pitchFamily="34" charset="0"/>
                <a:ea typeface="宋体" pitchFamily="2" charset="-122"/>
              </a:defRPr>
            </a:lvl6pPr>
            <a:lvl7pPr marL="2971800" indent="-228600" fontAlgn="base">
              <a:spcBef>
                <a:spcPct val="0"/>
              </a:spcBef>
              <a:spcAft>
                <a:spcPct val="0"/>
              </a:spcAft>
              <a:defRPr kumimoji="1" sz="2400">
                <a:solidFill>
                  <a:schemeClr val="tx1"/>
                </a:solidFill>
                <a:latin typeface="Calibri" pitchFamily="34" charset="0"/>
                <a:ea typeface="宋体" pitchFamily="2" charset="-122"/>
              </a:defRPr>
            </a:lvl7pPr>
            <a:lvl8pPr marL="3429000" indent="-228600" fontAlgn="base">
              <a:spcBef>
                <a:spcPct val="0"/>
              </a:spcBef>
              <a:spcAft>
                <a:spcPct val="0"/>
              </a:spcAft>
              <a:defRPr kumimoji="1" sz="2400">
                <a:solidFill>
                  <a:schemeClr val="tx1"/>
                </a:solidFill>
                <a:latin typeface="Calibri" pitchFamily="34" charset="0"/>
                <a:ea typeface="宋体" pitchFamily="2" charset="-122"/>
              </a:defRPr>
            </a:lvl8pPr>
            <a:lvl9pPr marL="3886200" indent="-228600" fontAlgn="base">
              <a:spcBef>
                <a:spcPct val="0"/>
              </a:spcBef>
              <a:spcAft>
                <a:spcPct val="0"/>
              </a:spcAft>
              <a:defRPr kumimoji="1" sz="2400">
                <a:solidFill>
                  <a:schemeClr val="tx1"/>
                </a:solidFill>
                <a:latin typeface="Calibri" pitchFamily="34" charset="0"/>
                <a:ea typeface="宋体" pitchFamily="2" charset="-122"/>
              </a:defRPr>
            </a:lvl9pPr>
          </a:lstStyle>
          <a:p>
            <a:pPr>
              <a:defRPr/>
            </a:pPr>
            <a:r>
              <a:rPr kumimoji="0" lang="en-US" altLang="zh-CN" sz="3200" b="1" dirty="0">
                <a:latin typeface="微软雅黑" pitchFamily="34" charset="-122"/>
                <a:ea typeface="微软雅黑" pitchFamily="34" charset="-122"/>
              </a:rPr>
              <a:t>3</a:t>
            </a:r>
            <a:r>
              <a:rPr kumimoji="0" lang="zh-CN" altLang="en-US" sz="3200" b="1" dirty="0">
                <a:latin typeface="微软雅黑" pitchFamily="34" charset="-122"/>
                <a:ea typeface="微软雅黑" pitchFamily="34" charset="-122"/>
              </a:rPr>
              <a:t> </a:t>
            </a:r>
            <a:r>
              <a:rPr kumimoji="0" lang="en-US" altLang="zh-CN" sz="3200" b="1" dirty="0">
                <a:latin typeface="微软雅黑" pitchFamily="34" charset="-122"/>
                <a:ea typeface="微软雅黑" pitchFamily="34" charset="-122"/>
              </a:rPr>
              <a:t>Module</a:t>
            </a:r>
            <a:endParaRPr kumimoji="0" lang="zh-CN" altLang="en-US" sz="3200" b="1" dirty="0">
              <a:latin typeface="微软雅黑" pitchFamily="34" charset="-122"/>
              <a:ea typeface="微软雅黑" pitchFamily="34" charset="-122"/>
            </a:endParaRPr>
          </a:p>
        </p:txBody>
      </p:sp>
      <p:sp>
        <p:nvSpPr>
          <p:cNvPr id="10" name="灯片编号占位符 9"/>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1142838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TotalTime>
  <Words>3263</Words>
  <Application>Microsoft Office PowerPoint</Application>
  <PresentationFormat>全屏显示(4:3)</PresentationFormat>
  <Paragraphs>166</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Helvetica Neue</vt:lpstr>
      <vt:lpstr>楷体</vt:lpstr>
      <vt:lpstr>宋体</vt:lpstr>
      <vt:lpstr>微软雅黑</vt:lpstr>
      <vt:lpstr>Arial</vt:lpstr>
      <vt:lpstr>Calibri</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精神内核</dc:creator>
  <cp:lastModifiedBy> </cp:lastModifiedBy>
  <cp:revision>983</cp:revision>
  <dcterms:created xsi:type="dcterms:W3CDTF">2019-05-10T08:12:35Z</dcterms:created>
  <dcterms:modified xsi:type="dcterms:W3CDTF">2020-02-19T15:02:57Z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2052-1.0.1.1354</vt:lpwstr>
  </property>
</Properties>
</file>