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61" r:id="rId3"/>
    <p:sldId id="257" r:id="rId4"/>
    <p:sldId id="266" r:id="rId5"/>
    <p:sldId id="267" r:id="rId6"/>
    <p:sldId id="277" r:id="rId7"/>
    <p:sldId id="276" r:id="rId8"/>
    <p:sldId id="264" r:id="rId9"/>
  </p:sldIdLst>
  <p:sldSz cx="24384000" cy="13716000"/>
  <p:notesSz cx="6858000" cy="9144000"/>
  <p:defaultTextStyle>
    <a:defPPr>
      <a:defRPr lang="en-US"/>
    </a:defPPr>
    <a:lvl1pPr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1pPr>
    <a:lvl2pPr marL="457200" indent="-2286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2pPr>
    <a:lvl3pPr marL="914400" indent="-4572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3pPr>
    <a:lvl4pPr marL="1371600" indent="-6858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4pPr>
    <a:lvl5pPr marL="1828800" indent="-914400" algn="l" defTabSz="825500" rtl="0" eaLnBrk="0" fontAlgn="base" hangingPunct="0">
      <a:spcBef>
        <a:spcPct val="0"/>
      </a:spcBef>
      <a:spcAft>
        <a:spcPct val="0"/>
      </a:spcAft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5pPr>
    <a:lvl6pPr marL="22860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6pPr>
    <a:lvl7pPr marL="27432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7pPr>
    <a:lvl8pPr marL="32004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8pPr>
    <a:lvl9pPr marL="3657600" algn="l" defTabSz="914400" rtl="0" eaLnBrk="1" latinLnBrk="0" hangingPunct="1">
      <a:defRPr sz="2000" kern="1200">
        <a:solidFill>
          <a:srgbClr val="74808C"/>
        </a:solidFill>
        <a:latin typeface="Poppins"/>
        <a:ea typeface="Poppins"/>
        <a:cs typeface="Poppins"/>
        <a:sym typeface="Poppi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92743"/>
  </p:normalViewPr>
  <p:slideViewPr>
    <p:cSldViewPr showGuides="1">
      <p:cViewPr>
        <p:scale>
          <a:sx n="33" d="100"/>
          <a:sy n="33" d="100"/>
        </p:scale>
        <p:origin x="2766" y="984"/>
      </p:cViewPr>
      <p:guideLst/>
    </p:cSldViewPr>
  </p:slideViewPr>
  <p:outlineViewPr>
    <p:cViewPr>
      <p:scale>
        <a:sx n="33" d="100"/>
        <a:sy n="33" d="100"/>
      </p:scale>
      <p:origin x="0" y="-9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C213A7-16A5-814C-ACBA-BE16E4DF58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422B8-D0B5-C14E-85D3-97F52CA01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BF59EEA6-3575-CE47-9761-A9B9B87DFB1E}" type="datetimeFigureOut">
              <a:rPr lang="en-US" altLang="en-US"/>
              <a:pPr>
                <a:defRPr/>
              </a:pPr>
              <a:t>5/25/2021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F994-FBF7-314B-977A-1FCCA773AE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33402-169A-3146-B33E-FB0BD90399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>
              <a:defRPr sz="1200"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</a:lstStyle>
          <a:p>
            <a:pPr>
              <a:defRPr/>
            </a:pPr>
            <a:fld id="{C82D4C2D-640D-334B-92FD-B5792F6CB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0355D674-1AE1-6648-AC93-372A81D62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5895CDA-C751-6E41-BB8C-E18260B9A31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x-none" altLang="x-none" noProof="0">
                <a:sym typeface="Helvetica Neue" charset="0"/>
              </a:rPr>
              <a:t>Second level</a:t>
            </a:r>
          </a:p>
          <a:p>
            <a:pPr lvl="2"/>
            <a:r>
              <a:rPr lang="x-none" altLang="x-none" noProof="0">
                <a:sym typeface="Helvetica Neue" charset="0"/>
              </a:rPr>
              <a:t>Third level</a:t>
            </a:r>
          </a:p>
          <a:p>
            <a:pPr lvl="3"/>
            <a:r>
              <a:rPr lang="x-none" altLang="x-none" noProof="0">
                <a:sym typeface="Helvetica Neue" charset="0"/>
              </a:rPr>
              <a:t>Fourth level</a:t>
            </a:r>
          </a:p>
          <a:p>
            <a:pPr lvl="4"/>
            <a:r>
              <a:rPr lang="x-none" altLang="x-none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defTabSz="457200" rtl="0" eaLnBrk="0" fontAlgn="base" hangingPunct="0">
      <a:lnSpc>
        <a:spcPct val="117000"/>
      </a:lnSpc>
      <a:spcBef>
        <a:spcPct val="0"/>
      </a:spcBef>
      <a:spcAft>
        <a:spcPct val="0"/>
      </a:spcAft>
      <a:defRPr sz="2200"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/>
            </a:lvl1pPr>
            <a:lvl2pPr algn="just">
              <a:lnSpc>
                <a:spcPct val="180000"/>
              </a:lnSpc>
              <a:defRPr sz="2200"/>
            </a:lvl2pPr>
            <a:lvl3pPr algn="just">
              <a:lnSpc>
                <a:spcPct val="180000"/>
              </a:lnSpc>
              <a:defRPr sz="2200"/>
            </a:lvl3pPr>
            <a:lvl4pPr algn="just">
              <a:lnSpc>
                <a:spcPct val="180000"/>
              </a:lnSpc>
              <a:defRPr sz="2200"/>
            </a:lvl4pPr>
            <a:lvl5pPr algn="just">
              <a:lnSpc>
                <a:spcPct val="180000"/>
              </a:lnSpc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F016E1-9677-EB43-9584-D1E1AD41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488525" y="11960344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Barlow Medium" pitchFamily="2" charset="0"/>
                <a:cs typeface="Barlow Medium" pitchFamily="2" charset="0"/>
                <a:sym typeface="Poppins" charset="0"/>
              </a:defRPr>
            </a:lvl1pPr>
          </a:lstStyle>
          <a:p>
            <a:pPr>
              <a:defRPr/>
            </a:pPr>
            <a:fld id="{CDE451A0-47B6-574D-A8E6-A6979ECF6B5F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B08124F-BC10-C643-95F4-2B39763C0E72}"/>
              </a:ext>
            </a:extLst>
          </p:cNvPr>
          <p:cNvGrpSpPr/>
          <p:nvPr userDrawn="1"/>
        </p:nvGrpSpPr>
        <p:grpSpPr>
          <a:xfrm>
            <a:off x="1678832" y="11965258"/>
            <a:ext cx="3523291" cy="610697"/>
            <a:chOff x="1678832" y="11965258"/>
            <a:chExt cx="3523291" cy="610697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97254E06-13C2-7245-8257-C5104ED9A9D6}"/>
                </a:ext>
              </a:extLst>
            </p:cNvPr>
            <p:cNvSpPr/>
            <p:nvPr/>
          </p:nvSpPr>
          <p:spPr>
            <a:xfrm>
              <a:off x="1678832" y="11995240"/>
              <a:ext cx="718238" cy="474547"/>
            </a:xfrm>
            <a:custGeom>
              <a:avLst/>
              <a:gdLst>
                <a:gd name="connsiteX0" fmla="*/ 109680 w 1168953"/>
                <a:gd name="connsiteY0" fmla="*/ 0 h 772339"/>
                <a:gd name="connsiteX1" fmla="*/ 1059273 w 1168953"/>
                <a:gd name="connsiteY1" fmla="*/ 0 h 772339"/>
                <a:gd name="connsiteX2" fmla="*/ 1168953 w 1168953"/>
                <a:gd name="connsiteY2" fmla="*/ 109680 h 772339"/>
                <a:gd name="connsiteX3" fmla="*/ 1168953 w 1168953"/>
                <a:gd name="connsiteY3" fmla="*/ 662659 h 772339"/>
                <a:gd name="connsiteX4" fmla="*/ 1059273 w 1168953"/>
                <a:gd name="connsiteY4" fmla="*/ 772339 h 772339"/>
                <a:gd name="connsiteX5" fmla="*/ 109680 w 1168953"/>
                <a:gd name="connsiteY5" fmla="*/ 772339 h 772339"/>
                <a:gd name="connsiteX6" fmla="*/ 0 w 1168953"/>
                <a:gd name="connsiteY6" fmla="*/ 662659 h 772339"/>
                <a:gd name="connsiteX7" fmla="*/ 0 w 1168953"/>
                <a:gd name="connsiteY7" fmla="*/ 109680 h 772339"/>
                <a:gd name="connsiteX8" fmla="*/ 109680 w 1168953"/>
                <a:gd name="connsiteY8" fmla="*/ 0 h 772339"/>
                <a:gd name="connsiteX9" fmla="*/ 482977 w 1168953"/>
                <a:gd name="connsiteY9" fmla="*/ 108311 h 772339"/>
                <a:gd name="connsiteX10" fmla="*/ 433694 w 1168953"/>
                <a:gd name="connsiteY10" fmla="*/ 122283 h 772339"/>
                <a:gd name="connsiteX11" fmla="*/ 412745 w 1168953"/>
                <a:gd name="connsiteY11" fmla="*/ 151928 h 772339"/>
                <a:gd name="connsiteX12" fmla="*/ 417206 w 1168953"/>
                <a:gd name="connsiteY12" fmla="*/ 196529 h 772339"/>
                <a:gd name="connsiteX13" fmla="*/ 439309 w 1168953"/>
                <a:gd name="connsiteY13" fmla="*/ 209560 h 772339"/>
                <a:gd name="connsiteX14" fmla="*/ 462156 w 1168953"/>
                <a:gd name="connsiteY14" fmla="*/ 212471 h 772339"/>
                <a:gd name="connsiteX15" fmla="*/ 508977 w 1168953"/>
                <a:gd name="connsiteY15" fmla="*/ 199552 h 772339"/>
                <a:gd name="connsiteX16" fmla="*/ 534901 w 1168953"/>
                <a:gd name="connsiteY16" fmla="*/ 167914 h 772339"/>
                <a:gd name="connsiteX17" fmla="*/ 536849 w 1168953"/>
                <a:gd name="connsiteY17" fmla="*/ 146823 h 772339"/>
                <a:gd name="connsiteX18" fmla="*/ 530490 w 1168953"/>
                <a:gd name="connsiteY18" fmla="*/ 126246 h 772339"/>
                <a:gd name="connsiteX19" fmla="*/ 500849 w 1168953"/>
                <a:gd name="connsiteY19" fmla="*/ 110393 h 772339"/>
                <a:gd name="connsiteX20" fmla="*/ 482977 w 1168953"/>
                <a:gd name="connsiteY20" fmla="*/ 108311 h 772339"/>
                <a:gd name="connsiteX21" fmla="*/ 423514 w 1168953"/>
                <a:gd name="connsiteY21" fmla="*/ 258528 h 772339"/>
                <a:gd name="connsiteX22" fmla="*/ 410155 w 1168953"/>
                <a:gd name="connsiteY22" fmla="*/ 259536 h 772339"/>
                <a:gd name="connsiteX23" fmla="*/ 364411 w 1168953"/>
                <a:gd name="connsiteY23" fmla="*/ 279038 h 772339"/>
                <a:gd name="connsiteX24" fmla="*/ 341744 w 1168953"/>
                <a:gd name="connsiteY24" fmla="*/ 310004 h 772339"/>
                <a:gd name="connsiteX25" fmla="*/ 320666 w 1168953"/>
                <a:gd name="connsiteY25" fmla="*/ 367592 h 772339"/>
                <a:gd name="connsiteX26" fmla="*/ 331872 w 1168953"/>
                <a:gd name="connsiteY26" fmla="*/ 367525 h 772339"/>
                <a:gd name="connsiteX27" fmla="*/ 349180 w 1168953"/>
                <a:gd name="connsiteY27" fmla="*/ 321535 h 772339"/>
                <a:gd name="connsiteX28" fmla="*/ 356846 w 1168953"/>
                <a:gd name="connsiteY28" fmla="*/ 307429 h 772339"/>
                <a:gd name="connsiteX29" fmla="*/ 365847 w 1168953"/>
                <a:gd name="connsiteY29" fmla="*/ 297241 h 772339"/>
                <a:gd name="connsiteX30" fmla="*/ 384283 w 1168953"/>
                <a:gd name="connsiteY30" fmla="*/ 295472 h 772339"/>
                <a:gd name="connsiteX31" fmla="*/ 388129 w 1168953"/>
                <a:gd name="connsiteY31" fmla="*/ 304160 h 772339"/>
                <a:gd name="connsiteX32" fmla="*/ 387565 w 1168953"/>
                <a:gd name="connsiteY32" fmla="*/ 309825 h 772339"/>
                <a:gd name="connsiteX33" fmla="*/ 385744 w 1168953"/>
                <a:gd name="connsiteY33" fmla="*/ 316116 h 772339"/>
                <a:gd name="connsiteX34" fmla="*/ 324307 w 1168953"/>
                <a:gd name="connsiteY34" fmla="*/ 500949 h 772339"/>
                <a:gd name="connsiteX35" fmla="*/ 358308 w 1168953"/>
                <a:gd name="connsiteY35" fmla="*/ 585674 h 772339"/>
                <a:gd name="connsiteX36" fmla="*/ 392026 w 1168953"/>
                <a:gd name="connsiteY36" fmla="*/ 589055 h 772339"/>
                <a:gd name="connsiteX37" fmla="*/ 423181 w 1168953"/>
                <a:gd name="connsiteY37" fmla="*/ 582450 h 772339"/>
                <a:gd name="connsiteX38" fmla="*/ 467669 w 1168953"/>
                <a:gd name="connsiteY38" fmla="*/ 534512 h 772339"/>
                <a:gd name="connsiteX39" fmla="*/ 485566 w 1168953"/>
                <a:gd name="connsiteY39" fmla="*/ 482902 h 772339"/>
                <a:gd name="connsiteX40" fmla="*/ 474233 w 1168953"/>
                <a:gd name="connsiteY40" fmla="*/ 482902 h 772339"/>
                <a:gd name="connsiteX41" fmla="*/ 454592 w 1168953"/>
                <a:gd name="connsiteY41" fmla="*/ 533930 h 772339"/>
                <a:gd name="connsiteX42" fmla="*/ 443130 w 1168953"/>
                <a:gd name="connsiteY42" fmla="*/ 548797 h 772339"/>
                <a:gd name="connsiteX43" fmla="*/ 432873 w 1168953"/>
                <a:gd name="connsiteY43" fmla="*/ 554775 h 772339"/>
                <a:gd name="connsiteX44" fmla="*/ 422873 w 1168953"/>
                <a:gd name="connsiteY44" fmla="*/ 553454 h 772339"/>
                <a:gd name="connsiteX45" fmla="*/ 419540 w 1168953"/>
                <a:gd name="connsiteY45" fmla="*/ 544632 h 772339"/>
                <a:gd name="connsiteX46" fmla="*/ 421104 w 1168953"/>
                <a:gd name="connsiteY46" fmla="*/ 533930 h 772339"/>
                <a:gd name="connsiteX47" fmla="*/ 487823 w 1168953"/>
                <a:gd name="connsiteY47" fmla="*/ 333558 h 772339"/>
                <a:gd name="connsiteX48" fmla="*/ 486874 w 1168953"/>
                <a:gd name="connsiteY48" fmla="*/ 293659 h 772339"/>
                <a:gd name="connsiteX49" fmla="*/ 463335 w 1168953"/>
                <a:gd name="connsiteY49" fmla="*/ 266141 h 772339"/>
                <a:gd name="connsiteX50" fmla="*/ 436848 w 1168953"/>
                <a:gd name="connsiteY50" fmla="*/ 259043 h 772339"/>
                <a:gd name="connsiteX51" fmla="*/ 423514 w 1168953"/>
                <a:gd name="connsiteY51" fmla="*/ 258528 h 772339"/>
                <a:gd name="connsiteX52" fmla="*/ 625081 w 1168953"/>
                <a:gd name="connsiteY52" fmla="*/ 258775 h 772339"/>
                <a:gd name="connsiteX53" fmla="*/ 594312 w 1168953"/>
                <a:gd name="connsiteY53" fmla="*/ 262312 h 772339"/>
                <a:gd name="connsiteX54" fmla="*/ 563286 w 1168953"/>
                <a:gd name="connsiteY54" fmla="*/ 279687 h 772339"/>
                <a:gd name="connsiteX55" fmla="*/ 551080 w 1168953"/>
                <a:gd name="connsiteY55" fmla="*/ 294845 h 772339"/>
                <a:gd name="connsiteX56" fmla="*/ 542131 w 1168953"/>
                <a:gd name="connsiteY56" fmla="*/ 313541 h 772339"/>
                <a:gd name="connsiteX57" fmla="*/ 522618 w 1168953"/>
                <a:gd name="connsiteY57" fmla="*/ 367480 h 772339"/>
                <a:gd name="connsiteX58" fmla="*/ 533695 w 1168953"/>
                <a:gd name="connsiteY58" fmla="*/ 367860 h 772339"/>
                <a:gd name="connsiteX59" fmla="*/ 544208 w 1168953"/>
                <a:gd name="connsiteY59" fmla="*/ 339335 h 772339"/>
                <a:gd name="connsiteX60" fmla="*/ 557055 w 1168953"/>
                <a:gd name="connsiteY60" fmla="*/ 311280 h 772339"/>
                <a:gd name="connsiteX61" fmla="*/ 569824 w 1168953"/>
                <a:gd name="connsiteY61" fmla="*/ 295674 h 772339"/>
                <a:gd name="connsiteX62" fmla="*/ 587748 w 1168953"/>
                <a:gd name="connsiteY62" fmla="*/ 295786 h 772339"/>
                <a:gd name="connsiteX63" fmla="*/ 589594 w 1168953"/>
                <a:gd name="connsiteY63" fmla="*/ 302906 h 772339"/>
                <a:gd name="connsiteX64" fmla="*/ 587953 w 1168953"/>
                <a:gd name="connsiteY64" fmla="*/ 311638 h 772339"/>
                <a:gd name="connsiteX65" fmla="*/ 512541 w 1168953"/>
                <a:gd name="connsiteY65" fmla="*/ 580390 h 772339"/>
                <a:gd name="connsiteX66" fmla="*/ 619287 w 1168953"/>
                <a:gd name="connsiteY66" fmla="*/ 580390 h 772339"/>
                <a:gd name="connsiteX67" fmla="*/ 650569 w 1168953"/>
                <a:gd name="connsiteY67" fmla="*/ 479566 h 772339"/>
                <a:gd name="connsiteX68" fmla="*/ 688570 w 1168953"/>
                <a:gd name="connsiteY68" fmla="*/ 386221 h 772339"/>
                <a:gd name="connsiteX69" fmla="*/ 727340 w 1168953"/>
                <a:gd name="connsiteY69" fmla="*/ 316989 h 772339"/>
                <a:gd name="connsiteX70" fmla="*/ 744648 w 1168953"/>
                <a:gd name="connsiteY70" fmla="*/ 299256 h 772339"/>
                <a:gd name="connsiteX71" fmla="*/ 758879 w 1168953"/>
                <a:gd name="connsiteY71" fmla="*/ 297622 h 772339"/>
                <a:gd name="connsiteX72" fmla="*/ 760879 w 1168953"/>
                <a:gd name="connsiteY72" fmla="*/ 304921 h 772339"/>
                <a:gd name="connsiteX73" fmla="*/ 757237 w 1168953"/>
                <a:gd name="connsiteY73" fmla="*/ 324244 h 772339"/>
                <a:gd name="connsiteX74" fmla="*/ 700031 w 1168953"/>
                <a:gd name="connsiteY74" fmla="*/ 497053 h 772339"/>
                <a:gd name="connsiteX75" fmla="*/ 694442 w 1168953"/>
                <a:gd name="connsiteY75" fmla="*/ 540042 h 772339"/>
                <a:gd name="connsiteX76" fmla="*/ 703878 w 1168953"/>
                <a:gd name="connsiteY76" fmla="*/ 567426 h 772339"/>
                <a:gd name="connsiteX77" fmla="*/ 742186 w 1168953"/>
                <a:gd name="connsiteY77" fmla="*/ 588495 h 772339"/>
                <a:gd name="connsiteX78" fmla="*/ 788084 w 1168953"/>
                <a:gd name="connsiteY78" fmla="*/ 586301 h 772339"/>
                <a:gd name="connsiteX79" fmla="*/ 819546 w 1168953"/>
                <a:gd name="connsiteY79" fmla="*/ 567986 h 772339"/>
                <a:gd name="connsiteX80" fmla="*/ 841572 w 1168953"/>
                <a:gd name="connsiteY80" fmla="*/ 535878 h 772339"/>
                <a:gd name="connsiteX81" fmla="*/ 859495 w 1168953"/>
                <a:gd name="connsiteY81" fmla="*/ 483596 h 772339"/>
                <a:gd name="connsiteX82" fmla="*/ 848547 w 1168953"/>
                <a:gd name="connsiteY82" fmla="*/ 482521 h 772339"/>
                <a:gd name="connsiteX83" fmla="*/ 830110 w 1168953"/>
                <a:gd name="connsiteY83" fmla="*/ 530661 h 772339"/>
                <a:gd name="connsiteX84" fmla="*/ 818982 w 1168953"/>
                <a:gd name="connsiteY84" fmla="*/ 547476 h 772339"/>
                <a:gd name="connsiteX85" fmla="*/ 809161 w 1168953"/>
                <a:gd name="connsiteY85" fmla="*/ 553701 h 772339"/>
                <a:gd name="connsiteX86" fmla="*/ 796879 w 1168953"/>
                <a:gd name="connsiteY86" fmla="*/ 552872 h 772339"/>
                <a:gd name="connsiteX87" fmla="*/ 793751 w 1168953"/>
                <a:gd name="connsiteY87" fmla="*/ 546267 h 772339"/>
                <a:gd name="connsiteX88" fmla="*/ 794494 w 1168953"/>
                <a:gd name="connsiteY88" fmla="*/ 536012 h 772339"/>
                <a:gd name="connsiteX89" fmla="*/ 860188 w 1168953"/>
                <a:gd name="connsiteY89" fmla="*/ 335753 h 772339"/>
                <a:gd name="connsiteX90" fmla="*/ 862342 w 1168953"/>
                <a:gd name="connsiteY90" fmla="*/ 293390 h 772339"/>
                <a:gd name="connsiteX91" fmla="*/ 849444 w 1168953"/>
                <a:gd name="connsiteY91" fmla="*/ 271492 h 772339"/>
                <a:gd name="connsiteX92" fmla="*/ 814520 w 1168953"/>
                <a:gd name="connsiteY92" fmla="*/ 259043 h 772339"/>
                <a:gd name="connsiteX93" fmla="*/ 780905 w 1168953"/>
                <a:gd name="connsiteY93" fmla="*/ 261551 h 772339"/>
                <a:gd name="connsiteX94" fmla="*/ 750571 w 1168953"/>
                <a:gd name="connsiteY94" fmla="*/ 273888 h 772339"/>
                <a:gd name="connsiteX95" fmla="*/ 726955 w 1168953"/>
                <a:gd name="connsiteY95" fmla="*/ 293771 h 772339"/>
                <a:gd name="connsiteX96" fmla="*/ 691724 w 1168953"/>
                <a:gd name="connsiteY96" fmla="*/ 346007 h 772339"/>
                <a:gd name="connsiteX97" fmla="*/ 665415 w 1168953"/>
                <a:gd name="connsiteY97" fmla="*/ 406058 h 772339"/>
                <a:gd name="connsiteX98" fmla="*/ 680082 w 1168953"/>
                <a:gd name="connsiteY98" fmla="*/ 349478 h 772339"/>
                <a:gd name="connsiteX99" fmla="*/ 684236 w 1168953"/>
                <a:gd name="connsiteY99" fmla="*/ 324938 h 772339"/>
                <a:gd name="connsiteX100" fmla="*/ 683852 w 1168953"/>
                <a:gd name="connsiteY100" fmla="*/ 301966 h 772339"/>
                <a:gd name="connsiteX101" fmla="*/ 660313 w 1168953"/>
                <a:gd name="connsiteY101" fmla="*/ 266387 h 772339"/>
                <a:gd name="connsiteX102" fmla="*/ 625081 w 1168953"/>
                <a:gd name="connsiteY102" fmla="*/ 258775 h 77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168953" h="772339">
                  <a:moveTo>
                    <a:pt x="109680" y="0"/>
                  </a:moveTo>
                  <a:lnTo>
                    <a:pt x="1059273" y="0"/>
                  </a:lnTo>
                  <a:cubicBezTo>
                    <a:pt x="1119848" y="0"/>
                    <a:pt x="1168953" y="49105"/>
                    <a:pt x="1168953" y="109680"/>
                  </a:cubicBezTo>
                  <a:lnTo>
                    <a:pt x="1168953" y="662659"/>
                  </a:lnTo>
                  <a:cubicBezTo>
                    <a:pt x="1168953" y="723234"/>
                    <a:pt x="1119848" y="772339"/>
                    <a:pt x="1059273" y="772339"/>
                  </a:cubicBezTo>
                  <a:lnTo>
                    <a:pt x="109680" y="772339"/>
                  </a:lnTo>
                  <a:cubicBezTo>
                    <a:pt x="49105" y="772339"/>
                    <a:pt x="0" y="723234"/>
                    <a:pt x="0" y="662659"/>
                  </a:cubicBezTo>
                  <a:lnTo>
                    <a:pt x="0" y="109680"/>
                  </a:lnTo>
                  <a:cubicBezTo>
                    <a:pt x="0" y="49105"/>
                    <a:pt x="49105" y="0"/>
                    <a:pt x="109680" y="0"/>
                  </a:cubicBezTo>
                  <a:close/>
                  <a:moveTo>
                    <a:pt x="482977" y="108311"/>
                  </a:moveTo>
                  <a:cubicBezTo>
                    <a:pt x="465105" y="107662"/>
                    <a:pt x="447668" y="111580"/>
                    <a:pt x="433694" y="122283"/>
                  </a:cubicBezTo>
                  <a:cubicBezTo>
                    <a:pt x="423950" y="129761"/>
                    <a:pt x="416822" y="140150"/>
                    <a:pt x="412745" y="151928"/>
                  </a:cubicBezTo>
                  <a:cubicBezTo>
                    <a:pt x="407309" y="167623"/>
                    <a:pt x="406898" y="184506"/>
                    <a:pt x="417206" y="196529"/>
                  </a:cubicBezTo>
                  <a:cubicBezTo>
                    <a:pt x="423130" y="203448"/>
                    <a:pt x="430899" y="207232"/>
                    <a:pt x="439309" y="209560"/>
                  </a:cubicBezTo>
                  <a:cubicBezTo>
                    <a:pt x="446438" y="211553"/>
                    <a:pt x="454181" y="212538"/>
                    <a:pt x="462156" y="212471"/>
                  </a:cubicBezTo>
                  <a:cubicBezTo>
                    <a:pt x="477079" y="212314"/>
                    <a:pt x="493874" y="208978"/>
                    <a:pt x="508977" y="199552"/>
                  </a:cubicBezTo>
                  <a:cubicBezTo>
                    <a:pt x="521336" y="191827"/>
                    <a:pt x="530926" y="181057"/>
                    <a:pt x="534901" y="167914"/>
                  </a:cubicBezTo>
                  <a:cubicBezTo>
                    <a:pt x="536926" y="161152"/>
                    <a:pt x="537362" y="153920"/>
                    <a:pt x="536849" y="146823"/>
                  </a:cubicBezTo>
                  <a:cubicBezTo>
                    <a:pt x="536311" y="139747"/>
                    <a:pt x="534824" y="132605"/>
                    <a:pt x="530490" y="126246"/>
                  </a:cubicBezTo>
                  <a:cubicBezTo>
                    <a:pt x="523926" y="116640"/>
                    <a:pt x="512310" y="112610"/>
                    <a:pt x="500849" y="110393"/>
                  </a:cubicBezTo>
                  <a:cubicBezTo>
                    <a:pt x="494900" y="109229"/>
                    <a:pt x="488925" y="108513"/>
                    <a:pt x="482977" y="108311"/>
                  </a:cubicBezTo>
                  <a:close/>
                  <a:moveTo>
                    <a:pt x="423514" y="258528"/>
                  </a:moveTo>
                  <a:cubicBezTo>
                    <a:pt x="419053" y="258595"/>
                    <a:pt x="414565" y="258909"/>
                    <a:pt x="410155" y="259536"/>
                  </a:cubicBezTo>
                  <a:cubicBezTo>
                    <a:pt x="393821" y="261842"/>
                    <a:pt x="377565" y="268156"/>
                    <a:pt x="364411" y="279038"/>
                  </a:cubicBezTo>
                  <a:cubicBezTo>
                    <a:pt x="354513" y="287233"/>
                    <a:pt x="346692" y="297823"/>
                    <a:pt x="341744" y="310004"/>
                  </a:cubicBezTo>
                  <a:lnTo>
                    <a:pt x="320666" y="367592"/>
                  </a:lnTo>
                  <a:lnTo>
                    <a:pt x="331872" y="367525"/>
                  </a:lnTo>
                  <a:lnTo>
                    <a:pt x="349180" y="321535"/>
                  </a:lnTo>
                  <a:cubicBezTo>
                    <a:pt x="351410" y="316385"/>
                    <a:pt x="353975" y="311750"/>
                    <a:pt x="356846" y="307429"/>
                  </a:cubicBezTo>
                  <a:cubicBezTo>
                    <a:pt x="359385" y="303645"/>
                    <a:pt x="362257" y="300040"/>
                    <a:pt x="365847" y="297241"/>
                  </a:cubicBezTo>
                  <a:cubicBezTo>
                    <a:pt x="371257" y="293032"/>
                    <a:pt x="378770" y="290770"/>
                    <a:pt x="384283" y="295472"/>
                  </a:cubicBezTo>
                  <a:cubicBezTo>
                    <a:pt x="386924" y="297711"/>
                    <a:pt x="388001" y="300980"/>
                    <a:pt x="388129" y="304160"/>
                  </a:cubicBezTo>
                  <a:cubicBezTo>
                    <a:pt x="388206" y="306063"/>
                    <a:pt x="387949" y="307966"/>
                    <a:pt x="387565" y="309825"/>
                  </a:cubicBezTo>
                  <a:cubicBezTo>
                    <a:pt x="387129" y="311907"/>
                    <a:pt x="386539" y="314034"/>
                    <a:pt x="385744" y="316116"/>
                  </a:cubicBezTo>
                  <a:lnTo>
                    <a:pt x="324307" y="500949"/>
                  </a:lnTo>
                  <a:cubicBezTo>
                    <a:pt x="312461" y="548730"/>
                    <a:pt x="323513" y="573807"/>
                    <a:pt x="358308" y="585674"/>
                  </a:cubicBezTo>
                  <a:cubicBezTo>
                    <a:pt x="369590" y="589503"/>
                    <a:pt x="381001" y="589861"/>
                    <a:pt x="392026" y="589055"/>
                  </a:cubicBezTo>
                  <a:cubicBezTo>
                    <a:pt x="402745" y="588294"/>
                    <a:pt x="413386" y="586390"/>
                    <a:pt x="423181" y="582450"/>
                  </a:cubicBezTo>
                  <a:cubicBezTo>
                    <a:pt x="443668" y="574255"/>
                    <a:pt x="460438" y="557328"/>
                    <a:pt x="467669" y="534512"/>
                  </a:cubicBezTo>
                  <a:lnTo>
                    <a:pt x="485566" y="482902"/>
                  </a:lnTo>
                  <a:lnTo>
                    <a:pt x="474233" y="482902"/>
                  </a:lnTo>
                  <a:lnTo>
                    <a:pt x="454592" y="533930"/>
                  </a:lnTo>
                  <a:cubicBezTo>
                    <a:pt x="451643" y="539774"/>
                    <a:pt x="447771" y="544677"/>
                    <a:pt x="443130" y="548797"/>
                  </a:cubicBezTo>
                  <a:cubicBezTo>
                    <a:pt x="440104" y="551484"/>
                    <a:pt x="436386" y="553633"/>
                    <a:pt x="432873" y="554775"/>
                  </a:cubicBezTo>
                  <a:cubicBezTo>
                    <a:pt x="429386" y="555895"/>
                    <a:pt x="425873" y="555962"/>
                    <a:pt x="422873" y="553454"/>
                  </a:cubicBezTo>
                  <a:cubicBezTo>
                    <a:pt x="420258" y="551260"/>
                    <a:pt x="419642" y="547812"/>
                    <a:pt x="419540" y="544632"/>
                  </a:cubicBezTo>
                  <a:cubicBezTo>
                    <a:pt x="419437" y="541072"/>
                    <a:pt x="419924" y="537490"/>
                    <a:pt x="421104" y="533930"/>
                  </a:cubicBezTo>
                  <a:lnTo>
                    <a:pt x="487823" y="333558"/>
                  </a:lnTo>
                  <a:cubicBezTo>
                    <a:pt x="492131" y="320348"/>
                    <a:pt x="491669" y="306264"/>
                    <a:pt x="486874" y="293659"/>
                  </a:cubicBezTo>
                  <a:cubicBezTo>
                    <a:pt x="482515" y="282150"/>
                    <a:pt x="474515" y="272030"/>
                    <a:pt x="463335" y="266141"/>
                  </a:cubicBezTo>
                  <a:cubicBezTo>
                    <a:pt x="454822" y="261663"/>
                    <a:pt x="445822" y="259872"/>
                    <a:pt x="436848" y="259043"/>
                  </a:cubicBezTo>
                  <a:cubicBezTo>
                    <a:pt x="432412" y="258618"/>
                    <a:pt x="427976" y="258461"/>
                    <a:pt x="423514" y="258528"/>
                  </a:cubicBezTo>
                  <a:close/>
                  <a:moveTo>
                    <a:pt x="625081" y="258775"/>
                  </a:moveTo>
                  <a:cubicBezTo>
                    <a:pt x="614645" y="258707"/>
                    <a:pt x="604158" y="259536"/>
                    <a:pt x="594312" y="262312"/>
                  </a:cubicBezTo>
                  <a:cubicBezTo>
                    <a:pt x="582747" y="265536"/>
                    <a:pt x="571978" y="271380"/>
                    <a:pt x="563286" y="279687"/>
                  </a:cubicBezTo>
                  <a:cubicBezTo>
                    <a:pt x="558619" y="284120"/>
                    <a:pt x="554568" y="289270"/>
                    <a:pt x="551080" y="294845"/>
                  </a:cubicBezTo>
                  <a:cubicBezTo>
                    <a:pt x="547465" y="300577"/>
                    <a:pt x="544490" y="306802"/>
                    <a:pt x="542131" y="313541"/>
                  </a:cubicBezTo>
                  <a:lnTo>
                    <a:pt x="522618" y="367480"/>
                  </a:lnTo>
                  <a:lnTo>
                    <a:pt x="533695" y="367860"/>
                  </a:lnTo>
                  <a:cubicBezTo>
                    <a:pt x="537003" y="358277"/>
                    <a:pt x="540490" y="348761"/>
                    <a:pt x="544208" y="339335"/>
                  </a:cubicBezTo>
                  <a:cubicBezTo>
                    <a:pt x="547978" y="329752"/>
                    <a:pt x="551978" y="320236"/>
                    <a:pt x="557055" y="311280"/>
                  </a:cubicBezTo>
                  <a:cubicBezTo>
                    <a:pt x="560619" y="304943"/>
                    <a:pt x="564465" y="299480"/>
                    <a:pt x="569824" y="295674"/>
                  </a:cubicBezTo>
                  <a:cubicBezTo>
                    <a:pt x="575491" y="291621"/>
                    <a:pt x="583414" y="289987"/>
                    <a:pt x="587748" y="295786"/>
                  </a:cubicBezTo>
                  <a:cubicBezTo>
                    <a:pt x="589312" y="297868"/>
                    <a:pt x="589619" y="300465"/>
                    <a:pt x="589594" y="302906"/>
                  </a:cubicBezTo>
                  <a:cubicBezTo>
                    <a:pt x="589542" y="305817"/>
                    <a:pt x="589004" y="308772"/>
                    <a:pt x="587953" y="311638"/>
                  </a:cubicBezTo>
                  <a:lnTo>
                    <a:pt x="512541" y="580390"/>
                  </a:lnTo>
                  <a:lnTo>
                    <a:pt x="619287" y="580390"/>
                  </a:lnTo>
                  <a:cubicBezTo>
                    <a:pt x="628158" y="546312"/>
                    <a:pt x="638595" y="512659"/>
                    <a:pt x="650569" y="479566"/>
                  </a:cubicBezTo>
                  <a:cubicBezTo>
                    <a:pt x="661980" y="447951"/>
                    <a:pt x="674775" y="416851"/>
                    <a:pt x="688570" y="386221"/>
                  </a:cubicBezTo>
                  <a:cubicBezTo>
                    <a:pt x="699493" y="362017"/>
                    <a:pt x="711083" y="338014"/>
                    <a:pt x="727340" y="316989"/>
                  </a:cubicBezTo>
                  <a:cubicBezTo>
                    <a:pt x="732468" y="310384"/>
                    <a:pt x="737981" y="304182"/>
                    <a:pt x="744648" y="299256"/>
                  </a:cubicBezTo>
                  <a:cubicBezTo>
                    <a:pt x="749109" y="295965"/>
                    <a:pt x="755007" y="293636"/>
                    <a:pt x="758879" y="297622"/>
                  </a:cubicBezTo>
                  <a:cubicBezTo>
                    <a:pt x="760776" y="299570"/>
                    <a:pt x="760930" y="302234"/>
                    <a:pt x="760879" y="304921"/>
                  </a:cubicBezTo>
                  <a:cubicBezTo>
                    <a:pt x="760750" y="311459"/>
                    <a:pt x="759545" y="318042"/>
                    <a:pt x="757237" y="324244"/>
                  </a:cubicBezTo>
                  <a:lnTo>
                    <a:pt x="700031" y="497053"/>
                  </a:lnTo>
                  <a:cubicBezTo>
                    <a:pt x="694749" y="510913"/>
                    <a:pt x="692954" y="525645"/>
                    <a:pt x="694442" y="540042"/>
                  </a:cubicBezTo>
                  <a:cubicBezTo>
                    <a:pt x="695416" y="549648"/>
                    <a:pt x="697801" y="559432"/>
                    <a:pt x="703878" y="567426"/>
                  </a:cubicBezTo>
                  <a:cubicBezTo>
                    <a:pt x="713724" y="580390"/>
                    <a:pt x="728057" y="585898"/>
                    <a:pt x="742186" y="588495"/>
                  </a:cubicBezTo>
                  <a:cubicBezTo>
                    <a:pt x="757417" y="591294"/>
                    <a:pt x="773417" y="590913"/>
                    <a:pt x="788084" y="586301"/>
                  </a:cubicBezTo>
                  <a:cubicBezTo>
                    <a:pt x="799700" y="582629"/>
                    <a:pt x="810418" y="576360"/>
                    <a:pt x="819546" y="567986"/>
                  </a:cubicBezTo>
                  <a:cubicBezTo>
                    <a:pt x="828828" y="559455"/>
                    <a:pt x="836444" y="548707"/>
                    <a:pt x="841572" y="535878"/>
                  </a:cubicBezTo>
                  <a:lnTo>
                    <a:pt x="859495" y="483596"/>
                  </a:lnTo>
                  <a:lnTo>
                    <a:pt x="848547" y="482521"/>
                  </a:lnTo>
                  <a:lnTo>
                    <a:pt x="830110" y="530661"/>
                  </a:lnTo>
                  <a:cubicBezTo>
                    <a:pt x="827751" y="537176"/>
                    <a:pt x="823956" y="542886"/>
                    <a:pt x="818982" y="547476"/>
                  </a:cubicBezTo>
                  <a:cubicBezTo>
                    <a:pt x="816059" y="550163"/>
                    <a:pt x="812469" y="552268"/>
                    <a:pt x="809161" y="553701"/>
                  </a:cubicBezTo>
                  <a:cubicBezTo>
                    <a:pt x="804956" y="555514"/>
                    <a:pt x="800495" y="556029"/>
                    <a:pt x="796879" y="552872"/>
                  </a:cubicBezTo>
                  <a:cubicBezTo>
                    <a:pt x="794905" y="551148"/>
                    <a:pt x="794110" y="548685"/>
                    <a:pt x="793751" y="546267"/>
                  </a:cubicBezTo>
                  <a:cubicBezTo>
                    <a:pt x="793212" y="542931"/>
                    <a:pt x="793418" y="539415"/>
                    <a:pt x="794494" y="536012"/>
                  </a:cubicBezTo>
                  <a:lnTo>
                    <a:pt x="860188" y="335753"/>
                  </a:lnTo>
                  <a:cubicBezTo>
                    <a:pt x="864342" y="321176"/>
                    <a:pt x="866316" y="307227"/>
                    <a:pt x="862342" y="293390"/>
                  </a:cubicBezTo>
                  <a:cubicBezTo>
                    <a:pt x="859983" y="285195"/>
                    <a:pt x="856034" y="277359"/>
                    <a:pt x="849444" y="271492"/>
                  </a:cubicBezTo>
                  <a:cubicBezTo>
                    <a:pt x="839367" y="262558"/>
                    <a:pt x="826931" y="259804"/>
                    <a:pt x="814520" y="259043"/>
                  </a:cubicBezTo>
                  <a:cubicBezTo>
                    <a:pt x="803392" y="258349"/>
                    <a:pt x="791751" y="259088"/>
                    <a:pt x="780905" y="261551"/>
                  </a:cubicBezTo>
                  <a:cubicBezTo>
                    <a:pt x="770289" y="263969"/>
                    <a:pt x="760007" y="268022"/>
                    <a:pt x="750571" y="273888"/>
                  </a:cubicBezTo>
                  <a:cubicBezTo>
                    <a:pt x="741981" y="279217"/>
                    <a:pt x="734186" y="286001"/>
                    <a:pt x="726955" y="293771"/>
                  </a:cubicBezTo>
                  <a:cubicBezTo>
                    <a:pt x="712621" y="309220"/>
                    <a:pt x="701519" y="327334"/>
                    <a:pt x="691724" y="346007"/>
                  </a:cubicBezTo>
                  <a:cubicBezTo>
                    <a:pt x="681570" y="365397"/>
                    <a:pt x="672775" y="385437"/>
                    <a:pt x="665415" y="406058"/>
                  </a:cubicBezTo>
                  <a:lnTo>
                    <a:pt x="680082" y="349478"/>
                  </a:lnTo>
                  <a:cubicBezTo>
                    <a:pt x="682057" y="341216"/>
                    <a:pt x="683467" y="333021"/>
                    <a:pt x="684236" y="324938"/>
                  </a:cubicBezTo>
                  <a:cubicBezTo>
                    <a:pt x="684980" y="317191"/>
                    <a:pt x="685134" y="309489"/>
                    <a:pt x="683852" y="301966"/>
                  </a:cubicBezTo>
                  <a:cubicBezTo>
                    <a:pt x="681441" y="287748"/>
                    <a:pt x="673723" y="274157"/>
                    <a:pt x="660313" y="266387"/>
                  </a:cubicBezTo>
                  <a:cubicBezTo>
                    <a:pt x="649236" y="259984"/>
                    <a:pt x="636928" y="258864"/>
                    <a:pt x="625081" y="258775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  <a:miter lim="400000"/>
            </a:ln>
          </p:spPr>
          <p:txBody>
            <a:bodyPr wrap="square" lIns="50800" tIns="50800" rIns="50800" bIns="50800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4574C4DC-07AB-CF40-9691-5DCF79A7FB1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65230" y="11965258"/>
              <a:ext cx="2636893" cy="610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2800" dirty="0" err="1">
                  <a:solidFill>
                    <a:schemeClr val="accent2"/>
                  </a:solidFill>
                  <a:latin typeface="Barlow" pitchFamily="2" charset="0"/>
                  <a:ea typeface="Montserrat Semi" charset="0"/>
                  <a:cs typeface="Montserrat Semi" charset="0"/>
                  <a:sym typeface="Poppins Medium" charset="0"/>
                </a:rPr>
                <a:t>Company</a:t>
              </a:r>
              <a:r>
                <a:rPr lang="en-US" altLang="x-none" sz="2800" b="1" dirty="0" err="1">
                  <a:solidFill>
                    <a:schemeClr val="accent2"/>
                  </a:solidFill>
                  <a:latin typeface="Barlow SemiBold" pitchFamily="2" charset="0"/>
                  <a:ea typeface="Montserrat Semi" charset="0"/>
                  <a:cs typeface="Montserrat Semi" charset="0"/>
                  <a:sym typeface="Poppins Medium" charset="0"/>
                </a:rPr>
                <a:t>Report</a:t>
              </a:r>
              <a:endParaRPr lang="x-none" altLang="x-none" sz="28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8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6067F36-9C8D-9840-9931-D24E3DA458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561152" y="12029306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Barlow Medium" pitchFamily="2" charset="0"/>
                <a:cs typeface="Barlow Medium" pitchFamily="2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 smtClean="0"/>
              <a:pPr>
                <a:defRPr/>
              </a:pPr>
              <a:t>‹#›</a:t>
            </a:fld>
            <a:endParaRPr lang="x-none" altLang="x-none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2F183174-1DD0-324A-A279-2CE03DFCD13B}"/>
              </a:ext>
            </a:extLst>
          </p:cNvPr>
          <p:cNvGrpSpPr/>
          <p:nvPr userDrawn="1"/>
        </p:nvGrpSpPr>
        <p:grpSpPr>
          <a:xfrm>
            <a:off x="1678832" y="11965258"/>
            <a:ext cx="3523291" cy="610697"/>
            <a:chOff x="1678832" y="11965258"/>
            <a:chExt cx="3523291" cy="610697"/>
          </a:xfrm>
        </p:grpSpPr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8C5CD40-3B72-7A43-AE83-BE797A3E0D70}"/>
                </a:ext>
              </a:extLst>
            </p:cNvPr>
            <p:cNvSpPr/>
            <p:nvPr/>
          </p:nvSpPr>
          <p:spPr>
            <a:xfrm>
              <a:off x="1678832" y="11995240"/>
              <a:ext cx="718238" cy="474547"/>
            </a:xfrm>
            <a:custGeom>
              <a:avLst/>
              <a:gdLst>
                <a:gd name="connsiteX0" fmla="*/ 109680 w 1168953"/>
                <a:gd name="connsiteY0" fmla="*/ 0 h 772339"/>
                <a:gd name="connsiteX1" fmla="*/ 1059273 w 1168953"/>
                <a:gd name="connsiteY1" fmla="*/ 0 h 772339"/>
                <a:gd name="connsiteX2" fmla="*/ 1168953 w 1168953"/>
                <a:gd name="connsiteY2" fmla="*/ 109680 h 772339"/>
                <a:gd name="connsiteX3" fmla="*/ 1168953 w 1168953"/>
                <a:gd name="connsiteY3" fmla="*/ 662659 h 772339"/>
                <a:gd name="connsiteX4" fmla="*/ 1059273 w 1168953"/>
                <a:gd name="connsiteY4" fmla="*/ 772339 h 772339"/>
                <a:gd name="connsiteX5" fmla="*/ 109680 w 1168953"/>
                <a:gd name="connsiteY5" fmla="*/ 772339 h 772339"/>
                <a:gd name="connsiteX6" fmla="*/ 0 w 1168953"/>
                <a:gd name="connsiteY6" fmla="*/ 662659 h 772339"/>
                <a:gd name="connsiteX7" fmla="*/ 0 w 1168953"/>
                <a:gd name="connsiteY7" fmla="*/ 109680 h 772339"/>
                <a:gd name="connsiteX8" fmla="*/ 109680 w 1168953"/>
                <a:gd name="connsiteY8" fmla="*/ 0 h 772339"/>
                <a:gd name="connsiteX9" fmla="*/ 482977 w 1168953"/>
                <a:gd name="connsiteY9" fmla="*/ 108311 h 772339"/>
                <a:gd name="connsiteX10" fmla="*/ 433694 w 1168953"/>
                <a:gd name="connsiteY10" fmla="*/ 122283 h 772339"/>
                <a:gd name="connsiteX11" fmla="*/ 412745 w 1168953"/>
                <a:gd name="connsiteY11" fmla="*/ 151928 h 772339"/>
                <a:gd name="connsiteX12" fmla="*/ 417206 w 1168953"/>
                <a:gd name="connsiteY12" fmla="*/ 196529 h 772339"/>
                <a:gd name="connsiteX13" fmla="*/ 439309 w 1168953"/>
                <a:gd name="connsiteY13" fmla="*/ 209560 h 772339"/>
                <a:gd name="connsiteX14" fmla="*/ 462156 w 1168953"/>
                <a:gd name="connsiteY14" fmla="*/ 212471 h 772339"/>
                <a:gd name="connsiteX15" fmla="*/ 508977 w 1168953"/>
                <a:gd name="connsiteY15" fmla="*/ 199552 h 772339"/>
                <a:gd name="connsiteX16" fmla="*/ 534901 w 1168953"/>
                <a:gd name="connsiteY16" fmla="*/ 167914 h 772339"/>
                <a:gd name="connsiteX17" fmla="*/ 536849 w 1168953"/>
                <a:gd name="connsiteY17" fmla="*/ 146823 h 772339"/>
                <a:gd name="connsiteX18" fmla="*/ 530490 w 1168953"/>
                <a:gd name="connsiteY18" fmla="*/ 126246 h 772339"/>
                <a:gd name="connsiteX19" fmla="*/ 500849 w 1168953"/>
                <a:gd name="connsiteY19" fmla="*/ 110393 h 772339"/>
                <a:gd name="connsiteX20" fmla="*/ 482977 w 1168953"/>
                <a:gd name="connsiteY20" fmla="*/ 108311 h 772339"/>
                <a:gd name="connsiteX21" fmla="*/ 423514 w 1168953"/>
                <a:gd name="connsiteY21" fmla="*/ 258528 h 772339"/>
                <a:gd name="connsiteX22" fmla="*/ 410155 w 1168953"/>
                <a:gd name="connsiteY22" fmla="*/ 259536 h 772339"/>
                <a:gd name="connsiteX23" fmla="*/ 364411 w 1168953"/>
                <a:gd name="connsiteY23" fmla="*/ 279038 h 772339"/>
                <a:gd name="connsiteX24" fmla="*/ 341744 w 1168953"/>
                <a:gd name="connsiteY24" fmla="*/ 310004 h 772339"/>
                <a:gd name="connsiteX25" fmla="*/ 320666 w 1168953"/>
                <a:gd name="connsiteY25" fmla="*/ 367592 h 772339"/>
                <a:gd name="connsiteX26" fmla="*/ 331872 w 1168953"/>
                <a:gd name="connsiteY26" fmla="*/ 367525 h 772339"/>
                <a:gd name="connsiteX27" fmla="*/ 349180 w 1168953"/>
                <a:gd name="connsiteY27" fmla="*/ 321535 h 772339"/>
                <a:gd name="connsiteX28" fmla="*/ 356846 w 1168953"/>
                <a:gd name="connsiteY28" fmla="*/ 307429 h 772339"/>
                <a:gd name="connsiteX29" fmla="*/ 365847 w 1168953"/>
                <a:gd name="connsiteY29" fmla="*/ 297241 h 772339"/>
                <a:gd name="connsiteX30" fmla="*/ 384283 w 1168953"/>
                <a:gd name="connsiteY30" fmla="*/ 295472 h 772339"/>
                <a:gd name="connsiteX31" fmla="*/ 388129 w 1168953"/>
                <a:gd name="connsiteY31" fmla="*/ 304160 h 772339"/>
                <a:gd name="connsiteX32" fmla="*/ 387565 w 1168953"/>
                <a:gd name="connsiteY32" fmla="*/ 309825 h 772339"/>
                <a:gd name="connsiteX33" fmla="*/ 385744 w 1168953"/>
                <a:gd name="connsiteY33" fmla="*/ 316116 h 772339"/>
                <a:gd name="connsiteX34" fmla="*/ 324307 w 1168953"/>
                <a:gd name="connsiteY34" fmla="*/ 500949 h 772339"/>
                <a:gd name="connsiteX35" fmla="*/ 358308 w 1168953"/>
                <a:gd name="connsiteY35" fmla="*/ 585674 h 772339"/>
                <a:gd name="connsiteX36" fmla="*/ 392026 w 1168953"/>
                <a:gd name="connsiteY36" fmla="*/ 589055 h 772339"/>
                <a:gd name="connsiteX37" fmla="*/ 423181 w 1168953"/>
                <a:gd name="connsiteY37" fmla="*/ 582450 h 772339"/>
                <a:gd name="connsiteX38" fmla="*/ 467669 w 1168953"/>
                <a:gd name="connsiteY38" fmla="*/ 534512 h 772339"/>
                <a:gd name="connsiteX39" fmla="*/ 485566 w 1168953"/>
                <a:gd name="connsiteY39" fmla="*/ 482902 h 772339"/>
                <a:gd name="connsiteX40" fmla="*/ 474233 w 1168953"/>
                <a:gd name="connsiteY40" fmla="*/ 482902 h 772339"/>
                <a:gd name="connsiteX41" fmla="*/ 454592 w 1168953"/>
                <a:gd name="connsiteY41" fmla="*/ 533930 h 772339"/>
                <a:gd name="connsiteX42" fmla="*/ 443130 w 1168953"/>
                <a:gd name="connsiteY42" fmla="*/ 548797 h 772339"/>
                <a:gd name="connsiteX43" fmla="*/ 432873 w 1168953"/>
                <a:gd name="connsiteY43" fmla="*/ 554775 h 772339"/>
                <a:gd name="connsiteX44" fmla="*/ 422873 w 1168953"/>
                <a:gd name="connsiteY44" fmla="*/ 553454 h 772339"/>
                <a:gd name="connsiteX45" fmla="*/ 419540 w 1168953"/>
                <a:gd name="connsiteY45" fmla="*/ 544632 h 772339"/>
                <a:gd name="connsiteX46" fmla="*/ 421104 w 1168953"/>
                <a:gd name="connsiteY46" fmla="*/ 533930 h 772339"/>
                <a:gd name="connsiteX47" fmla="*/ 487823 w 1168953"/>
                <a:gd name="connsiteY47" fmla="*/ 333558 h 772339"/>
                <a:gd name="connsiteX48" fmla="*/ 486874 w 1168953"/>
                <a:gd name="connsiteY48" fmla="*/ 293659 h 772339"/>
                <a:gd name="connsiteX49" fmla="*/ 463335 w 1168953"/>
                <a:gd name="connsiteY49" fmla="*/ 266141 h 772339"/>
                <a:gd name="connsiteX50" fmla="*/ 436848 w 1168953"/>
                <a:gd name="connsiteY50" fmla="*/ 259043 h 772339"/>
                <a:gd name="connsiteX51" fmla="*/ 423514 w 1168953"/>
                <a:gd name="connsiteY51" fmla="*/ 258528 h 772339"/>
                <a:gd name="connsiteX52" fmla="*/ 625081 w 1168953"/>
                <a:gd name="connsiteY52" fmla="*/ 258775 h 772339"/>
                <a:gd name="connsiteX53" fmla="*/ 594312 w 1168953"/>
                <a:gd name="connsiteY53" fmla="*/ 262312 h 772339"/>
                <a:gd name="connsiteX54" fmla="*/ 563286 w 1168953"/>
                <a:gd name="connsiteY54" fmla="*/ 279687 h 772339"/>
                <a:gd name="connsiteX55" fmla="*/ 551080 w 1168953"/>
                <a:gd name="connsiteY55" fmla="*/ 294845 h 772339"/>
                <a:gd name="connsiteX56" fmla="*/ 542131 w 1168953"/>
                <a:gd name="connsiteY56" fmla="*/ 313541 h 772339"/>
                <a:gd name="connsiteX57" fmla="*/ 522618 w 1168953"/>
                <a:gd name="connsiteY57" fmla="*/ 367480 h 772339"/>
                <a:gd name="connsiteX58" fmla="*/ 533695 w 1168953"/>
                <a:gd name="connsiteY58" fmla="*/ 367860 h 772339"/>
                <a:gd name="connsiteX59" fmla="*/ 544208 w 1168953"/>
                <a:gd name="connsiteY59" fmla="*/ 339335 h 772339"/>
                <a:gd name="connsiteX60" fmla="*/ 557055 w 1168953"/>
                <a:gd name="connsiteY60" fmla="*/ 311280 h 772339"/>
                <a:gd name="connsiteX61" fmla="*/ 569824 w 1168953"/>
                <a:gd name="connsiteY61" fmla="*/ 295674 h 772339"/>
                <a:gd name="connsiteX62" fmla="*/ 587748 w 1168953"/>
                <a:gd name="connsiteY62" fmla="*/ 295786 h 772339"/>
                <a:gd name="connsiteX63" fmla="*/ 589594 w 1168953"/>
                <a:gd name="connsiteY63" fmla="*/ 302906 h 772339"/>
                <a:gd name="connsiteX64" fmla="*/ 587953 w 1168953"/>
                <a:gd name="connsiteY64" fmla="*/ 311638 h 772339"/>
                <a:gd name="connsiteX65" fmla="*/ 512541 w 1168953"/>
                <a:gd name="connsiteY65" fmla="*/ 580390 h 772339"/>
                <a:gd name="connsiteX66" fmla="*/ 619287 w 1168953"/>
                <a:gd name="connsiteY66" fmla="*/ 580390 h 772339"/>
                <a:gd name="connsiteX67" fmla="*/ 650569 w 1168953"/>
                <a:gd name="connsiteY67" fmla="*/ 479566 h 772339"/>
                <a:gd name="connsiteX68" fmla="*/ 688570 w 1168953"/>
                <a:gd name="connsiteY68" fmla="*/ 386221 h 772339"/>
                <a:gd name="connsiteX69" fmla="*/ 727340 w 1168953"/>
                <a:gd name="connsiteY69" fmla="*/ 316989 h 772339"/>
                <a:gd name="connsiteX70" fmla="*/ 744648 w 1168953"/>
                <a:gd name="connsiteY70" fmla="*/ 299256 h 772339"/>
                <a:gd name="connsiteX71" fmla="*/ 758879 w 1168953"/>
                <a:gd name="connsiteY71" fmla="*/ 297622 h 772339"/>
                <a:gd name="connsiteX72" fmla="*/ 760879 w 1168953"/>
                <a:gd name="connsiteY72" fmla="*/ 304921 h 772339"/>
                <a:gd name="connsiteX73" fmla="*/ 757237 w 1168953"/>
                <a:gd name="connsiteY73" fmla="*/ 324244 h 772339"/>
                <a:gd name="connsiteX74" fmla="*/ 700031 w 1168953"/>
                <a:gd name="connsiteY74" fmla="*/ 497053 h 772339"/>
                <a:gd name="connsiteX75" fmla="*/ 694442 w 1168953"/>
                <a:gd name="connsiteY75" fmla="*/ 540042 h 772339"/>
                <a:gd name="connsiteX76" fmla="*/ 703878 w 1168953"/>
                <a:gd name="connsiteY76" fmla="*/ 567426 h 772339"/>
                <a:gd name="connsiteX77" fmla="*/ 742186 w 1168953"/>
                <a:gd name="connsiteY77" fmla="*/ 588495 h 772339"/>
                <a:gd name="connsiteX78" fmla="*/ 788084 w 1168953"/>
                <a:gd name="connsiteY78" fmla="*/ 586301 h 772339"/>
                <a:gd name="connsiteX79" fmla="*/ 819546 w 1168953"/>
                <a:gd name="connsiteY79" fmla="*/ 567986 h 772339"/>
                <a:gd name="connsiteX80" fmla="*/ 841572 w 1168953"/>
                <a:gd name="connsiteY80" fmla="*/ 535878 h 772339"/>
                <a:gd name="connsiteX81" fmla="*/ 859495 w 1168953"/>
                <a:gd name="connsiteY81" fmla="*/ 483596 h 772339"/>
                <a:gd name="connsiteX82" fmla="*/ 848547 w 1168953"/>
                <a:gd name="connsiteY82" fmla="*/ 482521 h 772339"/>
                <a:gd name="connsiteX83" fmla="*/ 830110 w 1168953"/>
                <a:gd name="connsiteY83" fmla="*/ 530661 h 772339"/>
                <a:gd name="connsiteX84" fmla="*/ 818982 w 1168953"/>
                <a:gd name="connsiteY84" fmla="*/ 547476 h 772339"/>
                <a:gd name="connsiteX85" fmla="*/ 809161 w 1168953"/>
                <a:gd name="connsiteY85" fmla="*/ 553701 h 772339"/>
                <a:gd name="connsiteX86" fmla="*/ 796879 w 1168953"/>
                <a:gd name="connsiteY86" fmla="*/ 552872 h 772339"/>
                <a:gd name="connsiteX87" fmla="*/ 793751 w 1168953"/>
                <a:gd name="connsiteY87" fmla="*/ 546267 h 772339"/>
                <a:gd name="connsiteX88" fmla="*/ 794494 w 1168953"/>
                <a:gd name="connsiteY88" fmla="*/ 536012 h 772339"/>
                <a:gd name="connsiteX89" fmla="*/ 860188 w 1168953"/>
                <a:gd name="connsiteY89" fmla="*/ 335753 h 772339"/>
                <a:gd name="connsiteX90" fmla="*/ 862342 w 1168953"/>
                <a:gd name="connsiteY90" fmla="*/ 293390 h 772339"/>
                <a:gd name="connsiteX91" fmla="*/ 849444 w 1168953"/>
                <a:gd name="connsiteY91" fmla="*/ 271492 h 772339"/>
                <a:gd name="connsiteX92" fmla="*/ 814520 w 1168953"/>
                <a:gd name="connsiteY92" fmla="*/ 259043 h 772339"/>
                <a:gd name="connsiteX93" fmla="*/ 780905 w 1168953"/>
                <a:gd name="connsiteY93" fmla="*/ 261551 h 772339"/>
                <a:gd name="connsiteX94" fmla="*/ 750571 w 1168953"/>
                <a:gd name="connsiteY94" fmla="*/ 273888 h 772339"/>
                <a:gd name="connsiteX95" fmla="*/ 726955 w 1168953"/>
                <a:gd name="connsiteY95" fmla="*/ 293771 h 772339"/>
                <a:gd name="connsiteX96" fmla="*/ 691724 w 1168953"/>
                <a:gd name="connsiteY96" fmla="*/ 346007 h 772339"/>
                <a:gd name="connsiteX97" fmla="*/ 665415 w 1168953"/>
                <a:gd name="connsiteY97" fmla="*/ 406058 h 772339"/>
                <a:gd name="connsiteX98" fmla="*/ 680082 w 1168953"/>
                <a:gd name="connsiteY98" fmla="*/ 349478 h 772339"/>
                <a:gd name="connsiteX99" fmla="*/ 684236 w 1168953"/>
                <a:gd name="connsiteY99" fmla="*/ 324938 h 772339"/>
                <a:gd name="connsiteX100" fmla="*/ 683852 w 1168953"/>
                <a:gd name="connsiteY100" fmla="*/ 301966 h 772339"/>
                <a:gd name="connsiteX101" fmla="*/ 660313 w 1168953"/>
                <a:gd name="connsiteY101" fmla="*/ 266387 h 772339"/>
                <a:gd name="connsiteX102" fmla="*/ 625081 w 1168953"/>
                <a:gd name="connsiteY102" fmla="*/ 258775 h 77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168953" h="772339">
                  <a:moveTo>
                    <a:pt x="109680" y="0"/>
                  </a:moveTo>
                  <a:lnTo>
                    <a:pt x="1059273" y="0"/>
                  </a:lnTo>
                  <a:cubicBezTo>
                    <a:pt x="1119848" y="0"/>
                    <a:pt x="1168953" y="49105"/>
                    <a:pt x="1168953" y="109680"/>
                  </a:cubicBezTo>
                  <a:lnTo>
                    <a:pt x="1168953" y="662659"/>
                  </a:lnTo>
                  <a:cubicBezTo>
                    <a:pt x="1168953" y="723234"/>
                    <a:pt x="1119848" y="772339"/>
                    <a:pt x="1059273" y="772339"/>
                  </a:cubicBezTo>
                  <a:lnTo>
                    <a:pt x="109680" y="772339"/>
                  </a:lnTo>
                  <a:cubicBezTo>
                    <a:pt x="49105" y="772339"/>
                    <a:pt x="0" y="723234"/>
                    <a:pt x="0" y="662659"/>
                  </a:cubicBezTo>
                  <a:lnTo>
                    <a:pt x="0" y="109680"/>
                  </a:lnTo>
                  <a:cubicBezTo>
                    <a:pt x="0" y="49105"/>
                    <a:pt x="49105" y="0"/>
                    <a:pt x="109680" y="0"/>
                  </a:cubicBezTo>
                  <a:close/>
                  <a:moveTo>
                    <a:pt x="482977" y="108311"/>
                  </a:moveTo>
                  <a:cubicBezTo>
                    <a:pt x="465105" y="107662"/>
                    <a:pt x="447668" y="111580"/>
                    <a:pt x="433694" y="122283"/>
                  </a:cubicBezTo>
                  <a:cubicBezTo>
                    <a:pt x="423950" y="129761"/>
                    <a:pt x="416822" y="140150"/>
                    <a:pt x="412745" y="151928"/>
                  </a:cubicBezTo>
                  <a:cubicBezTo>
                    <a:pt x="407309" y="167623"/>
                    <a:pt x="406898" y="184506"/>
                    <a:pt x="417206" y="196529"/>
                  </a:cubicBezTo>
                  <a:cubicBezTo>
                    <a:pt x="423130" y="203448"/>
                    <a:pt x="430899" y="207232"/>
                    <a:pt x="439309" y="209560"/>
                  </a:cubicBezTo>
                  <a:cubicBezTo>
                    <a:pt x="446438" y="211553"/>
                    <a:pt x="454181" y="212538"/>
                    <a:pt x="462156" y="212471"/>
                  </a:cubicBezTo>
                  <a:cubicBezTo>
                    <a:pt x="477079" y="212314"/>
                    <a:pt x="493874" y="208978"/>
                    <a:pt x="508977" y="199552"/>
                  </a:cubicBezTo>
                  <a:cubicBezTo>
                    <a:pt x="521336" y="191827"/>
                    <a:pt x="530926" y="181057"/>
                    <a:pt x="534901" y="167914"/>
                  </a:cubicBezTo>
                  <a:cubicBezTo>
                    <a:pt x="536926" y="161152"/>
                    <a:pt x="537362" y="153920"/>
                    <a:pt x="536849" y="146823"/>
                  </a:cubicBezTo>
                  <a:cubicBezTo>
                    <a:pt x="536311" y="139747"/>
                    <a:pt x="534824" y="132605"/>
                    <a:pt x="530490" y="126246"/>
                  </a:cubicBezTo>
                  <a:cubicBezTo>
                    <a:pt x="523926" y="116640"/>
                    <a:pt x="512310" y="112610"/>
                    <a:pt x="500849" y="110393"/>
                  </a:cubicBezTo>
                  <a:cubicBezTo>
                    <a:pt x="494900" y="109229"/>
                    <a:pt x="488925" y="108513"/>
                    <a:pt x="482977" y="108311"/>
                  </a:cubicBezTo>
                  <a:close/>
                  <a:moveTo>
                    <a:pt x="423514" y="258528"/>
                  </a:moveTo>
                  <a:cubicBezTo>
                    <a:pt x="419053" y="258595"/>
                    <a:pt x="414565" y="258909"/>
                    <a:pt x="410155" y="259536"/>
                  </a:cubicBezTo>
                  <a:cubicBezTo>
                    <a:pt x="393821" y="261842"/>
                    <a:pt x="377565" y="268156"/>
                    <a:pt x="364411" y="279038"/>
                  </a:cubicBezTo>
                  <a:cubicBezTo>
                    <a:pt x="354513" y="287233"/>
                    <a:pt x="346692" y="297823"/>
                    <a:pt x="341744" y="310004"/>
                  </a:cubicBezTo>
                  <a:lnTo>
                    <a:pt x="320666" y="367592"/>
                  </a:lnTo>
                  <a:lnTo>
                    <a:pt x="331872" y="367525"/>
                  </a:lnTo>
                  <a:lnTo>
                    <a:pt x="349180" y="321535"/>
                  </a:lnTo>
                  <a:cubicBezTo>
                    <a:pt x="351410" y="316385"/>
                    <a:pt x="353975" y="311750"/>
                    <a:pt x="356846" y="307429"/>
                  </a:cubicBezTo>
                  <a:cubicBezTo>
                    <a:pt x="359385" y="303645"/>
                    <a:pt x="362257" y="300040"/>
                    <a:pt x="365847" y="297241"/>
                  </a:cubicBezTo>
                  <a:cubicBezTo>
                    <a:pt x="371257" y="293032"/>
                    <a:pt x="378770" y="290770"/>
                    <a:pt x="384283" y="295472"/>
                  </a:cubicBezTo>
                  <a:cubicBezTo>
                    <a:pt x="386924" y="297711"/>
                    <a:pt x="388001" y="300980"/>
                    <a:pt x="388129" y="304160"/>
                  </a:cubicBezTo>
                  <a:cubicBezTo>
                    <a:pt x="388206" y="306063"/>
                    <a:pt x="387949" y="307966"/>
                    <a:pt x="387565" y="309825"/>
                  </a:cubicBezTo>
                  <a:cubicBezTo>
                    <a:pt x="387129" y="311907"/>
                    <a:pt x="386539" y="314034"/>
                    <a:pt x="385744" y="316116"/>
                  </a:cubicBezTo>
                  <a:lnTo>
                    <a:pt x="324307" y="500949"/>
                  </a:lnTo>
                  <a:cubicBezTo>
                    <a:pt x="312461" y="548730"/>
                    <a:pt x="323513" y="573807"/>
                    <a:pt x="358308" y="585674"/>
                  </a:cubicBezTo>
                  <a:cubicBezTo>
                    <a:pt x="369590" y="589503"/>
                    <a:pt x="381001" y="589861"/>
                    <a:pt x="392026" y="589055"/>
                  </a:cubicBezTo>
                  <a:cubicBezTo>
                    <a:pt x="402745" y="588294"/>
                    <a:pt x="413386" y="586390"/>
                    <a:pt x="423181" y="582450"/>
                  </a:cubicBezTo>
                  <a:cubicBezTo>
                    <a:pt x="443668" y="574255"/>
                    <a:pt x="460438" y="557328"/>
                    <a:pt x="467669" y="534512"/>
                  </a:cubicBezTo>
                  <a:lnTo>
                    <a:pt x="485566" y="482902"/>
                  </a:lnTo>
                  <a:lnTo>
                    <a:pt x="474233" y="482902"/>
                  </a:lnTo>
                  <a:lnTo>
                    <a:pt x="454592" y="533930"/>
                  </a:lnTo>
                  <a:cubicBezTo>
                    <a:pt x="451643" y="539774"/>
                    <a:pt x="447771" y="544677"/>
                    <a:pt x="443130" y="548797"/>
                  </a:cubicBezTo>
                  <a:cubicBezTo>
                    <a:pt x="440104" y="551484"/>
                    <a:pt x="436386" y="553633"/>
                    <a:pt x="432873" y="554775"/>
                  </a:cubicBezTo>
                  <a:cubicBezTo>
                    <a:pt x="429386" y="555895"/>
                    <a:pt x="425873" y="555962"/>
                    <a:pt x="422873" y="553454"/>
                  </a:cubicBezTo>
                  <a:cubicBezTo>
                    <a:pt x="420258" y="551260"/>
                    <a:pt x="419642" y="547812"/>
                    <a:pt x="419540" y="544632"/>
                  </a:cubicBezTo>
                  <a:cubicBezTo>
                    <a:pt x="419437" y="541072"/>
                    <a:pt x="419924" y="537490"/>
                    <a:pt x="421104" y="533930"/>
                  </a:cubicBezTo>
                  <a:lnTo>
                    <a:pt x="487823" y="333558"/>
                  </a:lnTo>
                  <a:cubicBezTo>
                    <a:pt x="492131" y="320348"/>
                    <a:pt x="491669" y="306264"/>
                    <a:pt x="486874" y="293659"/>
                  </a:cubicBezTo>
                  <a:cubicBezTo>
                    <a:pt x="482515" y="282150"/>
                    <a:pt x="474515" y="272030"/>
                    <a:pt x="463335" y="266141"/>
                  </a:cubicBezTo>
                  <a:cubicBezTo>
                    <a:pt x="454822" y="261663"/>
                    <a:pt x="445822" y="259872"/>
                    <a:pt x="436848" y="259043"/>
                  </a:cubicBezTo>
                  <a:cubicBezTo>
                    <a:pt x="432412" y="258618"/>
                    <a:pt x="427976" y="258461"/>
                    <a:pt x="423514" y="258528"/>
                  </a:cubicBezTo>
                  <a:close/>
                  <a:moveTo>
                    <a:pt x="625081" y="258775"/>
                  </a:moveTo>
                  <a:cubicBezTo>
                    <a:pt x="614645" y="258707"/>
                    <a:pt x="604158" y="259536"/>
                    <a:pt x="594312" y="262312"/>
                  </a:cubicBezTo>
                  <a:cubicBezTo>
                    <a:pt x="582747" y="265536"/>
                    <a:pt x="571978" y="271380"/>
                    <a:pt x="563286" y="279687"/>
                  </a:cubicBezTo>
                  <a:cubicBezTo>
                    <a:pt x="558619" y="284120"/>
                    <a:pt x="554568" y="289270"/>
                    <a:pt x="551080" y="294845"/>
                  </a:cubicBezTo>
                  <a:cubicBezTo>
                    <a:pt x="547465" y="300577"/>
                    <a:pt x="544490" y="306802"/>
                    <a:pt x="542131" y="313541"/>
                  </a:cubicBezTo>
                  <a:lnTo>
                    <a:pt x="522618" y="367480"/>
                  </a:lnTo>
                  <a:lnTo>
                    <a:pt x="533695" y="367860"/>
                  </a:lnTo>
                  <a:cubicBezTo>
                    <a:pt x="537003" y="358277"/>
                    <a:pt x="540490" y="348761"/>
                    <a:pt x="544208" y="339335"/>
                  </a:cubicBezTo>
                  <a:cubicBezTo>
                    <a:pt x="547978" y="329752"/>
                    <a:pt x="551978" y="320236"/>
                    <a:pt x="557055" y="311280"/>
                  </a:cubicBezTo>
                  <a:cubicBezTo>
                    <a:pt x="560619" y="304943"/>
                    <a:pt x="564465" y="299480"/>
                    <a:pt x="569824" y="295674"/>
                  </a:cubicBezTo>
                  <a:cubicBezTo>
                    <a:pt x="575491" y="291621"/>
                    <a:pt x="583414" y="289987"/>
                    <a:pt x="587748" y="295786"/>
                  </a:cubicBezTo>
                  <a:cubicBezTo>
                    <a:pt x="589312" y="297868"/>
                    <a:pt x="589619" y="300465"/>
                    <a:pt x="589594" y="302906"/>
                  </a:cubicBezTo>
                  <a:cubicBezTo>
                    <a:pt x="589542" y="305817"/>
                    <a:pt x="589004" y="308772"/>
                    <a:pt x="587953" y="311638"/>
                  </a:cubicBezTo>
                  <a:lnTo>
                    <a:pt x="512541" y="580390"/>
                  </a:lnTo>
                  <a:lnTo>
                    <a:pt x="619287" y="580390"/>
                  </a:lnTo>
                  <a:cubicBezTo>
                    <a:pt x="628158" y="546312"/>
                    <a:pt x="638595" y="512659"/>
                    <a:pt x="650569" y="479566"/>
                  </a:cubicBezTo>
                  <a:cubicBezTo>
                    <a:pt x="661980" y="447951"/>
                    <a:pt x="674775" y="416851"/>
                    <a:pt x="688570" y="386221"/>
                  </a:cubicBezTo>
                  <a:cubicBezTo>
                    <a:pt x="699493" y="362017"/>
                    <a:pt x="711083" y="338014"/>
                    <a:pt x="727340" y="316989"/>
                  </a:cubicBezTo>
                  <a:cubicBezTo>
                    <a:pt x="732468" y="310384"/>
                    <a:pt x="737981" y="304182"/>
                    <a:pt x="744648" y="299256"/>
                  </a:cubicBezTo>
                  <a:cubicBezTo>
                    <a:pt x="749109" y="295965"/>
                    <a:pt x="755007" y="293636"/>
                    <a:pt x="758879" y="297622"/>
                  </a:cubicBezTo>
                  <a:cubicBezTo>
                    <a:pt x="760776" y="299570"/>
                    <a:pt x="760930" y="302234"/>
                    <a:pt x="760879" y="304921"/>
                  </a:cubicBezTo>
                  <a:cubicBezTo>
                    <a:pt x="760750" y="311459"/>
                    <a:pt x="759545" y="318042"/>
                    <a:pt x="757237" y="324244"/>
                  </a:cubicBezTo>
                  <a:lnTo>
                    <a:pt x="700031" y="497053"/>
                  </a:lnTo>
                  <a:cubicBezTo>
                    <a:pt x="694749" y="510913"/>
                    <a:pt x="692954" y="525645"/>
                    <a:pt x="694442" y="540042"/>
                  </a:cubicBezTo>
                  <a:cubicBezTo>
                    <a:pt x="695416" y="549648"/>
                    <a:pt x="697801" y="559432"/>
                    <a:pt x="703878" y="567426"/>
                  </a:cubicBezTo>
                  <a:cubicBezTo>
                    <a:pt x="713724" y="580390"/>
                    <a:pt x="728057" y="585898"/>
                    <a:pt x="742186" y="588495"/>
                  </a:cubicBezTo>
                  <a:cubicBezTo>
                    <a:pt x="757417" y="591294"/>
                    <a:pt x="773417" y="590913"/>
                    <a:pt x="788084" y="586301"/>
                  </a:cubicBezTo>
                  <a:cubicBezTo>
                    <a:pt x="799700" y="582629"/>
                    <a:pt x="810418" y="576360"/>
                    <a:pt x="819546" y="567986"/>
                  </a:cubicBezTo>
                  <a:cubicBezTo>
                    <a:pt x="828828" y="559455"/>
                    <a:pt x="836444" y="548707"/>
                    <a:pt x="841572" y="535878"/>
                  </a:cubicBezTo>
                  <a:lnTo>
                    <a:pt x="859495" y="483596"/>
                  </a:lnTo>
                  <a:lnTo>
                    <a:pt x="848547" y="482521"/>
                  </a:lnTo>
                  <a:lnTo>
                    <a:pt x="830110" y="530661"/>
                  </a:lnTo>
                  <a:cubicBezTo>
                    <a:pt x="827751" y="537176"/>
                    <a:pt x="823956" y="542886"/>
                    <a:pt x="818982" y="547476"/>
                  </a:cubicBezTo>
                  <a:cubicBezTo>
                    <a:pt x="816059" y="550163"/>
                    <a:pt x="812469" y="552268"/>
                    <a:pt x="809161" y="553701"/>
                  </a:cubicBezTo>
                  <a:cubicBezTo>
                    <a:pt x="804956" y="555514"/>
                    <a:pt x="800495" y="556029"/>
                    <a:pt x="796879" y="552872"/>
                  </a:cubicBezTo>
                  <a:cubicBezTo>
                    <a:pt x="794905" y="551148"/>
                    <a:pt x="794110" y="548685"/>
                    <a:pt x="793751" y="546267"/>
                  </a:cubicBezTo>
                  <a:cubicBezTo>
                    <a:pt x="793212" y="542931"/>
                    <a:pt x="793418" y="539415"/>
                    <a:pt x="794494" y="536012"/>
                  </a:cubicBezTo>
                  <a:lnTo>
                    <a:pt x="860188" y="335753"/>
                  </a:lnTo>
                  <a:cubicBezTo>
                    <a:pt x="864342" y="321176"/>
                    <a:pt x="866316" y="307227"/>
                    <a:pt x="862342" y="293390"/>
                  </a:cubicBezTo>
                  <a:cubicBezTo>
                    <a:pt x="859983" y="285195"/>
                    <a:pt x="856034" y="277359"/>
                    <a:pt x="849444" y="271492"/>
                  </a:cubicBezTo>
                  <a:cubicBezTo>
                    <a:pt x="839367" y="262558"/>
                    <a:pt x="826931" y="259804"/>
                    <a:pt x="814520" y="259043"/>
                  </a:cubicBezTo>
                  <a:cubicBezTo>
                    <a:pt x="803392" y="258349"/>
                    <a:pt x="791751" y="259088"/>
                    <a:pt x="780905" y="261551"/>
                  </a:cubicBezTo>
                  <a:cubicBezTo>
                    <a:pt x="770289" y="263969"/>
                    <a:pt x="760007" y="268022"/>
                    <a:pt x="750571" y="273888"/>
                  </a:cubicBezTo>
                  <a:cubicBezTo>
                    <a:pt x="741981" y="279217"/>
                    <a:pt x="734186" y="286001"/>
                    <a:pt x="726955" y="293771"/>
                  </a:cubicBezTo>
                  <a:cubicBezTo>
                    <a:pt x="712621" y="309220"/>
                    <a:pt x="701519" y="327334"/>
                    <a:pt x="691724" y="346007"/>
                  </a:cubicBezTo>
                  <a:cubicBezTo>
                    <a:pt x="681570" y="365397"/>
                    <a:pt x="672775" y="385437"/>
                    <a:pt x="665415" y="406058"/>
                  </a:cubicBezTo>
                  <a:lnTo>
                    <a:pt x="680082" y="349478"/>
                  </a:lnTo>
                  <a:cubicBezTo>
                    <a:pt x="682057" y="341216"/>
                    <a:pt x="683467" y="333021"/>
                    <a:pt x="684236" y="324938"/>
                  </a:cubicBezTo>
                  <a:cubicBezTo>
                    <a:pt x="684980" y="317191"/>
                    <a:pt x="685134" y="309489"/>
                    <a:pt x="683852" y="301966"/>
                  </a:cubicBezTo>
                  <a:cubicBezTo>
                    <a:pt x="681441" y="287748"/>
                    <a:pt x="673723" y="274157"/>
                    <a:pt x="660313" y="266387"/>
                  </a:cubicBezTo>
                  <a:cubicBezTo>
                    <a:pt x="649236" y="259984"/>
                    <a:pt x="636928" y="258864"/>
                    <a:pt x="625081" y="258775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  <a:miter lim="400000"/>
            </a:ln>
          </p:spPr>
          <p:txBody>
            <a:bodyPr wrap="square" lIns="50800" tIns="50800" rIns="50800" bIns="50800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87DC149C-FC96-914C-B055-AE55F628366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65230" y="11965258"/>
              <a:ext cx="2636893" cy="610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2800" dirty="0" err="1">
                  <a:solidFill>
                    <a:schemeClr val="accent2"/>
                  </a:solidFill>
                  <a:latin typeface="Barlow" pitchFamily="2" charset="0"/>
                  <a:ea typeface="Montserrat Semi" charset="0"/>
                  <a:cs typeface="Montserrat Semi" charset="0"/>
                  <a:sym typeface="Poppins Medium" charset="0"/>
                </a:rPr>
                <a:t>Company</a:t>
              </a:r>
              <a:r>
                <a:rPr lang="en-US" altLang="x-none" sz="2800" b="1" dirty="0" err="1">
                  <a:solidFill>
                    <a:schemeClr val="accent2"/>
                  </a:solidFill>
                  <a:latin typeface="Barlow SemiBold" pitchFamily="2" charset="0"/>
                  <a:ea typeface="Montserrat Semi" charset="0"/>
                  <a:cs typeface="Montserrat Semi" charset="0"/>
                  <a:sym typeface="Poppins Medium" charset="0"/>
                </a:rPr>
                <a:t>Report</a:t>
              </a:r>
              <a:endParaRPr lang="x-none" altLang="x-none" sz="2800" b="1" dirty="0">
                <a:solidFill>
                  <a:schemeClr val="accent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85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9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4" r:id="rId3"/>
    <p:sldLayoutId id="2147483875" r:id="rId4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0" i="0" kern="1200">
          <a:solidFill>
            <a:schemeClr val="bg1"/>
          </a:solidFill>
          <a:latin typeface="Barlow Medium" pitchFamily="2" charset="0"/>
          <a:ea typeface="Barlow Medium" pitchFamily="2" charset="0"/>
          <a:cs typeface="Barlow Medium" pitchFamily="2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b="0" i="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b="0" i="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b="0" i="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b="0" i="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b="0" i="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831CBE5-1241-684F-AA48-9574A3797638}"/>
              </a:ext>
            </a:extLst>
          </p:cNvPr>
          <p:cNvGrpSpPr/>
          <p:nvPr/>
        </p:nvGrpSpPr>
        <p:grpSpPr>
          <a:xfrm>
            <a:off x="718211" y="612716"/>
            <a:ext cx="22779045" cy="12362700"/>
            <a:chOff x="718211" y="612716"/>
            <a:chExt cx="22779045" cy="12362700"/>
          </a:xfrm>
        </p:grpSpPr>
        <p:sp>
          <p:nvSpPr>
            <p:cNvPr id="5" name="Прямоугольный треугольник 4">
              <a:extLst>
                <a:ext uri="{FF2B5EF4-FFF2-40B4-BE49-F238E27FC236}">
                  <a16:creationId xmlns:a16="http://schemas.microsoft.com/office/drawing/2014/main" id="{641FE2D9-945C-344B-9EFE-E27BD19B4475}"/>
                </a:ext>
              </a:extLst>
            </p:cNvPr>
            <p:cNvSpPr/>
            <p:nvPr/>
          </p:nvSpPr>
          <p:spPr bwMode="auto">
            <a:xfrm>
              <a:off x="718211" y="10534928"/>
              <a:ext cx="2440488" cy="2440488"/>
            </a:xfrm>
            <a:prstGeom prst="rtTriangle">
              <a:avLst/>
            </a:prstGeom>
            <a:solidFill>
              <a:schemeClr val="accent1">
                <a:alpha val="36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0" name="Прямоугольный треугольник 9">
              <a:extLst>
                <a:ext uri="{FF2B5EF4-FFF2-40B4-BE49-F238E27FC236}">
                  <a16:creationId xmlns:a16="http://schemas.microsoft.com/office/drawing/2014/main" id="{51CDB425-5D9F-7243-97D7-05650792E87A}"/>
                </a:ext>
              </a:extLst>
            </p:cNvPr>
            <p:cNvSpPr/>
            <p:nvPr/>
          </p:nvSpPr>
          <p:spPr bwMode="auto">
            <a:xfrm>
              <a:off x="718211" y="8054373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3" name="Прямоугольный треугольник 12">
              <a:extLst>
                <a:ext uri="{FF2B5EF4-FFF2-40B4-BE49-F238E27FC236}">
                  <a16:creationId xmlns:a16="http://schemas.microsoft.com/office/drawing/2014/main" id="{9288DA73-226D-6443-888E-E1BDDD75C8FB}"/>
                </a:ext>
              </a:extLst>
            </p:cNvPr>
            <p:cNvSpPr/>
            <p:nvPr/>
          </p:nvSpPr>
          <p:spPr bwMode="auto">
            <a:xfrm>
              <a:off x="718211" y="3093268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4" name="Прямоугольный треугольник 13">
              <a:extLst>
                <a:ext uri="{FF2B5EF4-FFF2-40B4-BE49-F238E27FC236}">
                  <a16:creationId xmlns:a16="http://schemas.microsoft.com/office/drawing/2014/main" id="{BBAC9390-A975-254C-8A6C-161654B33F29}"/>
                </a:ext>
              </a:extLst>
            </p:cNvPr>
            <p:cNvSpPr/>
            <p:nvPr/>
          </p:nvSpPr>
          <p:spPr bwMode="auto">
            <a:xfrm>
              <a:off x="718211" y="612716"/>
              <a:ext cx="2440488" cy="2440488"/>
            </a:xfrm>
            <a:prstGeom prst="rtTriangle">
              <a:avLst/>
            </a:prstGeom>
            <a:solidFill>
              <a:schemeClr val="accent1">
                <a:alpha val="36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7" name="Прямоугольный треугольник 16">
              <a:extLst>
                <a:ext uri="{FF2B5EF4-FFF2-40B4-BE49-F238E27FC236}">
                  <a16:creationId xmlns:a16="http://schemas.microsoft.com/office/drawing/2014/main" id="{238ADA33-B060-044D-B857-7FCB683FC84D}"/>
                </a:ext>
              </a:extLst>
            </p:cNvPr>
            <p:cNvSpPr/>
            <p:nvPr/>
          </p:nvSpPr>
          <p:spPr bwMode="auto">
            <a:xfrm>
              <a:off x="3260531" y="10534928"/>
              <a:ext cx="2440488" cy="2440488"/>
            </a:xfrm>
            <a:prstGeom prst="rtTriangle">
              <a:avLst/>
            </a:prstGeom>
            <a:solidFill>
              <a:schemeClr val="accent1">
                <a:alpha val="65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8" name="Прямоугольный треугольник 17">
              <a:extLst>
                <a:ext uri="{FF2B5EF4-FFF2-40B4-BE49-F238E27FC236}">
                  <a16:creationId xmlns:a16="http://schemas.microsoft.com/office/drawing/2014/main" id="{13684C77-E7FB-474E-8A2E-C03755CFFBBC}"/>
                </a:ext>
              </a:extLst>
            </p:cNvPr>
            <p:cNvSpPr/>
            <p:nvPr/>
          </p:nvSpPr>
          <p:spPr bwMode="auto">
            <a:xfrm>
              <a:off x="3260531" y="8054373"/>
              <a:ext cx="2440488" cy="2440488"/>
            </a:xfrm>
            <a:prstGeom prst="rtTriangle">
              <a:avLst/>
            </a:prstGeom>
            <a:solidFill>
              <a:schemeClr val="accent1">
                <a:alpha val="36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9" name="Прямоугольный треугольник 18">
              <a:extLst>
                <a:ext uri="{FF2B5EF4-FFF2-40B4-BE49-F238E27FC236}">
                  <a16:creationId xmlns:a16="http://schemas.microsoft.com/office/drawing/2014/main" id="{6C1DD843-C450-0648-9A1F-19AC5C04454B}"/>
                </a:ext>
              </a:extLst>
            </p:cNvPr>
            <p:cNvSpPr/>
            <p:nvPr/>
          </p:nvSpPr>
          <p:spPr bwMode="auto">
            <a:xfrm>
              <a:off x="3260531" y="5573821"/>
              <a:ext cx="2440488" cy="2440488"/>
            </a:xfrm>
            <a:prstGeom prst="rtTriangle">
              <a:avLst/>
            </a:prstGeom>
            <a:solidFill>
              <a:schemeClr val="accent1">
                <a:alpha val="36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1" name="Прямоугольный треугольник 20">
              <a:extLst>
                <a:ext uri="{FF2B5EF4-FFF2-40B4-BE49-F238E27FC236}">
                  <a16:creationId xmlns:a16="http://schemas.microsoft.com/office/drawing/2014/main" id="{33FBC738-3779-144C-AA42-535B7B63CB0B}"/>
                </a:ext>
              </a:extLst>
            </p:cNvPr>
            <p:cNvSpPr/>
            <p:nvPr/>
          </p:nvSpPr>
          <p:spPr bwMode="auto">
            <a:xfrm>
              <a:off x="3260531" y="612716"/>
              <a:ext cx="2440488" cy="2440488"/>
            </a:xfrm>
            <a:prstGeom prst="rtTriangle">
              <a:avLst/>
            </a:prstGeom>
            <a:solidFill>
              <a:schemeClr val="accent1">
                <a:alpha val="65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4" name="Прямоугольный треугольник 23">
              <a:extLst>
                <a:ext uri="{FF2B5EF4-FFF2-40B4-BE49-F238E27FC236}">
                  <a16:creationId xmlns:a16="http://schemas.microsoft.com/office/drawing/2014/main" id="{85D6271C-3805-4C4A-B0A9-46646849E5C3}"/>
                </a:ext>
              </a:extLst>
            </p:cNvPr>
            <p:cNvSpPr/>
            <p:nvPr/>
          </p:nvSpPr>
          <p:spPr bwMode="auto">
            <a:xfrm>
              <a:off x="5802851" y="8054373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5" name="Прямоугольный треугольник 24">
              <a:extLst>
                <a:ext uri="{FF2B5EF4-FFF2-40B4-BE49-F238E27FC236}">
                  <a16:creationId xmlns:a16="http://schemas.microsoft.com/office/drawing/2014/main" id="{AC3B909D-9CEB-B94A-9EF3-9B23CA8ED1AC}"/>
                </a:ext>
              </a:extLst>
            </p:cNvPr>
            <p:cNvSpPr/>
            <p:nvPr/>
          </p:nvSpPr>
          <p:spPr bwMode="auto">
            <a:xfrm>
              <a:off x="5802851" y="5573821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6" name="Прямоугольный треугольник 25">
              <a:extLst>
                <a:ext uri="{FF2B5EF4-FFF2-40B4-BE49-F238E27FC236}">
                  <a16:creationId xmlns:a16="http://schemas.microsoft.com/office/drawing/2014/main" id="{4E017130-72A9-F340-8F6E-FDAE0358285F}"/>
                </a:ext>
              </a:extLst>
            </p:cNvPr>
            <p:cNvSpPr/>
            <p:nvPr/>
          </p:nvSpPr>
          <p:spPr bwMode="auto">
            <a:xfrm>
              <a:off x="5802851" y="3093268"/>
              <a:ext cx="2440488" cy="2440488"/>
            </a:xfrm>
            <a:prstGeom prst="rtTriangle">
              <a:avLst/>
            </a:prstGeom>
            <a:solidFill>
              <a:schemeClr val="accent1">
                <a:alpha val="36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7" name="Прямоугольный треугольник 26">
              <a:extLst>
                <a:ext uri="{FF2B5EF4-FFF2-40B4-BE49-F238E27FC236}">
                  <a16:creationId xmlns:a16="http://schemas.microsoft.com/office/drawing/2014/main" id="{E6B38B46-9774-E444-A3B3-2B72DD94C07D}"/>
                </a:ext>
              </a:extLst>
            </p:cNvPr>
            <p:cNvSpPr/>
            <p:nvPr/>
          </p:nvSpPr>
          <p:spPr bwMode="auto">
            <a:xfrm>
              <a:off x="5802851" y="612716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29" name="Прямоугольный треугольник 28">
              <a:extLst>
                <a:ext uri="{FF2B5EF4-FFF2-40B4-BE49-F238E27FC236}">
                  <a16:creationId xmlns:a16="http://schemas.microsoft.com/office/drawing/2014/main" id="{21C9F2A1-74D9-2D46-945F-30B38D21E0FC}"/>
                </a:ext>
              </a:extLst>
            </p:cNvPr>
            <p:cNvSpPr/>
            <p:nvPr/>
          </p:nvSpPr>
          <p:spPr bwMode="auto">
            <a:xfrm>
              <a:off x="8345171" y="10534928"/>
              <a:ext cx="2440488" cy="2440488"/>
            </a:xfrm>
            <a:prstGeom prst="rtTriangle">
              <a:avLst/>
            </a:prstGeom>
            <a:solidFill>
              <a:schemeClr val="accent1">
                <a:alpha val="36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0" name="Прямоугольный треугольник 29">
              <a:extLst>
                <a:ext uri="{FF2B5EF4-FFF2-40B4-BE49-F238E27FC236}">
                  <a16:creationId xmlns:a16="http://schemas.microsoft.com/office/drawing/2014/main" id="{FDC54E10-2D13-7A4D-9348-18551B055E6E}"/>
                </a:ext>
              </a:extLst>
            </p:cNvPr>
            <p:cNvSpPr/>
            <p:nvPr/>
          </p:nvSpPr>
          <p:spPr bwMode="auto">
            <a:xfrm>
              <a:off x="8345171" y="8054373"/>
              <a:ext cx="2440488" cy="2440488"/>
            </a:xfrm>
            <a:prstGeom prst="rtTriangle">
              <a:avLst/>
            </a:prstGeom>
            <a:solidFill>
              <a:schemeClr val="accent1">
                <a:alpha val="65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1" name="Прямоугольный треугольник 30">
              <a:extLst>
                <a:ext uri="{FF2B5EF4-FFF2-40B4-BE49-F238E27FC236}">
                  <a16:creationId xmlns:a16="http://schemas.microsoft.com/office/drawing/2014/main" id="{34D18AFE-2784-7E49-A4FA-4E22FB9CF143}"/>
                </a:ext>
              </a:extLst>
            </p:cNvPr>
            <p:cNvSpPr/>
            <p:nvPr/>
          </p:nvSpPr>
          <p:spPr bwMode="auto">
            <a:xfrm>
              <a:off x="8345171" y="5573821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2" name="Прямоугольный треугольник 31">
              <a:extLst>
                <a:ext uri="{FF2B5EF4-FFF2-40B4-BE49-F238E27FC236}">
                  <a16:creationId xmlns:a16="http://schemas.microsoft.com/office/drawing/2014/main" id="{3028CEB9-3A19-1347-B3E7-82D046EECC16}"/>
                </a:ext>
              </a:extLst>
            </p:cNvPr>
            <p:cNvSpPr/>
            <p:nvPr/>
          </p:nvSpPr>
          <p:spPr bwMode="auto">
            <a:xfrm>
              <a:off x="8345171" y="3093268"/>
              <a:ext cx="2440488" cy="2440488"/>
            </a:xfrm>
            <a:prstGeom prst="rtTriangle">
              <a:avLst/>
            </a:prstGeom>
            <a:solidFill>
              <a:schemeClr val="accent1">
                <a:alpha val="36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5" name="Прямоугольный треугольник 34">
              <a:extLst>
                <a:ext uri="{FF2B5EF4-FFF2-40B4-BE49-F238E27FC236}">
                  <a16:creationId xmlns:a16="http://schemas.microsoft.com/office/drawing/2014/main" id="{9B251209-82A6-C54E-9CA5-93207FEA7A76}"/>
                </a:ext>
              </a:extLst>
            </p:cNvPr>
            <p:cNvSpPr/>
            <p:nvPr/>
          </p:nvSpPr>
          <p:spPr bwMode="auto">
            <a:xfrm>
              <a:off x="10887491" y="10534928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7" name="Прямоугольный треугольник 36">
              <a:extLst>
                <a:ext uri="{FF2B5EF4-FFF2-40B4-BE49-F238E27FC236}">
                  <a16:creationId xmlns:a16="http://schemas.microsoft.com/office/drawing/2014/main" id="{CB35D14A-1124-BE44-8FA9-361671D0C8CE}"/>
                </a:ext>
              </a:extLst>
            </p:cNvPr>
            <p:cNvSpPr/>
            <p:nvPr/>
          </p:nvSpPr>
          <p:spPr bwMode="auto">
            <a:xfrm>
              <a:off x="10887491" y="5573821"/>
              <a:ext cx="2440488" cy="2440488"/>
            </a:xfrm>
            <a:prstGeom prst="rtTriangle">
              <a:avLst/>
            </a:prstGeom>
            <a:solidFill>
              <a:schemeClr val="accent1">
                <a:alpha val="36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8" name="Прямоугольный треугольник 37">
              <a:extLst>
                <a:ext uri="{FF2B5EF4-FFF2-40B4-BE49-F238E27FC236}">
                  <a16:creationId xmlns:a16="http://schemas.microsoft.com/office/drawing/2014/main" id="{9ACD18DF-B1B2-E14A-95AA-FF4CE4E34D19}"/>
                </a:ext>
              </a:extLst>
            </p:cNvPr>
            <p:cNvSpPr/>
            <p:nvPr/>
          </p:nvSpPr>
          <p:spPr bwMode="auto">
            <a:xfrm>
              <a:off x="10887491" y="3093268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39" name="Прямоугольный треугольник 38">
              <a:extLst>
                <a:ext uri="{FF2B5EF4-FFF2-40B4-BE49-F238E27FC236}">
                  <a16:creationId xmlns:a16="http://schemas.microsoft.com/office/drawing/2014/main" id="{6808A127-8070-9148-B0A5-02068C4CF4BF}"/>
                </a:ext>
              </a:extLst>
            </p:cNvPr>
            <p:cNvSpPr/>
            <p:nvPr/>
          </p:nvSpPr>
          <p:spPr bwMode="auto">
            <a:xfrm>
              <a:off x="10887491" y="612716"/>
              <a:ext cx="2440488" cy="2440488"/>
            </a:xfrm>
            <a:prstGeom prst="rtTriangle">
              <a:avLst/>
            </a:prstGeom>
            <a:solidFill>
              <a:schemeClr val="accent1">
                <a:alpha val="36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1" name="Прямоугольный треугольник 40">
              <a:extLst>
                <a:ext uri="{FF2B5EF4-FFF2-40B4-BE49-F238E27FC236}">
                  <a16:creationId xmlns:a16="http://schemas.microsoft.com/office/drawing/2014/main" id="{17CC9519-015E-6D41-84D5-8359F373B97A}"/>
                </a:ext>
              </a:extLst>
            </p:cNvPr>
            <p:cNvSpPr/>
            <p:nvPr/>
          </p:nvSpPr>
          <p:spPr bwMode="auto">
            <a:xfrm>
              <a:off x="13429811" y="10534928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2" name="Прямоугольный треугольник 41">
              <a:extLst>
                <a:ext uri="{FF2B5EF4-FFF2-40B4-BE49-F238E27FC236}">
                  <a16:creationId xmlns:a16="http://schemas.microsoft.com/office/drawing/2014/main" id="{C19CDEF9-9C89-5D4C-B1BE-9A7D020E3919}"/>
                </a:ext>
              </a:extLst>
            </p:cNvPr>
            <p:cNvSpPr/>
            <p:nvPr/>
          </p:nvSpPr>
          <p:spPr bwMode="auto">
            <a:xfrm>
              <a:off x="13429811" y="8054373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3" name="Прямоугольный треугольник 42">
              <a:extLst>
                <a:ext uri="{FF2B5EF4-FFF2-40B4-BE49-F238E27FC236}">
                  <a16:creationId xmlns:a16="http://schemas.microsoft.com/office/drawing/2014/main" id="{709003AD-9891-ED48-9AEA-8973B962689D}"/>
                </a:ext>
              </a:extLst>
            </p:cNvPr>
            <p:cNvSpPr/>
            <p:nvPr/>
          </p:nvSpPr>
          <p:spPr bwMode="auto">
            <a:xfrm>
              <a:off x="13429811" y="5573821"/>
              <a:ext cx="2440488" cy="2440488"/>
            </a:xfrm>
            <a:prstGeom prst="rtTriangle">
              <a:avLst/>
            </a:prstGeom>
            <a:solidFill>
              <a:schemeClr val="accent1">
                <a:alpha val="36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4" name="Прямоугольный треугольник 43">
              <a:extLst>
                <a:ext uri="{FF2B5EF4-FFF2-40B4-BE49-F238E27FC236}">
                  <a16:creationId xmlns:a16="http://schemas.microsoft.com/office/drawing/2014/main" id="{EFE03043-4FAE-D24D-905D-6D25F7DF5C8F}"/>
                </a:ext>
              </a:extLst>
            </p:cNvPr>
            <p:cNvSpPr/>
            <p:nvPr/>
          </p:nvSpPr>
          <p:spPr bwMode="auto">
            <a:xfrm>
              <a:off x="13429811" y="3093268"/>
              <a:ext cx="2440488" cy="2440488"/>
            </a:xfrm>
            <a:prstGeom prst="rtTriangle">
              <a:avLst/>
            </a:prstGeom>
            <a:solidFill>
              <a:schemeClr val="accent1">
                <a:alpha val="65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5" name="Прямоугольный треугольник 44">
              <a:extLst>
                <a:ext uri="{FF2B5EF4-FFF2-40B4-BE49-F238E27FC236}">
                  <a16:creationId xmlns:a16="http://schemas.microsoft.com/office/drawing/2014/main" id="{40C2A21F-0F0E-A049-AA7C-347498E145DE}"/>
                </a:ext>
              </a:extLst>
            </p:cNvPr>
            <p:cNvSpPr/>
            <p:nvPr/>
          </p:nvSpPr>
          <p:spPr bwMode="auto">
            <a:xfrm>
              <a:off x="13429811" y="612716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7" name="Прямоугольный треугольник 46">
              <a:extLst>
                <a:ext uri="{FF2B5EF4-FFF2-40B4-BE49-F238E27FC236}">
                  <a16:creationId xmlns:a16="http://schemas.microsoft.com/office/drawing/2014/main" id="{C5603B08-81CD-CD41-B720-4147E4E36827}"/>
                </a:ext>
              </a:extLst>
            </p:cNvPr>
            <p:cNvSpPr/>
            <p:nvPr/>
          </p:nvSpPr>
          <p:spPr bwMode="auto">
            <a:xfrm>
              <a:off x="15972131" y="10534928"/>
              <a:ext cx="2440488" cy="2440488"/>
            </a:xfrm>
            <a:prstGeom prst="rtTriangle">
              <a:avLst/>
            </a:prstGeom>
            <a:solidFill>
              <a:schemeClr val="accent1">
                <a:alpha val="36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8" name="Прямоугольный треугольник 47">
              <a:extLst>
                <a:ext uri="{FF2B5EF4-FFF2-40B4-BE49-F238E27FC236}">
                  <a16:creationId xmlns:a16="http://schemas.microsoft.com/office/drawing/2014/main" id="{3EA3EEFE-25A6-B74F-A41A-32805904540E}"/>
                </a:ext>
              </a:extLst>
            </p:cNvPr>
            <p:cNvSpPr/>
            <p:nvPr/>
          </p:nvSpPr>
          <p:spPr bwMode="auto">
            <a:xfrm>
              <a:off x="15972131" y="8054373"/>
              <a:ext cx="2440488" cy="2440488"/>
            </a:xfrm>
            <a:prstGeom prst="rtTriangle">
              <a:avLst/>
            </a:prstGeom>
            <a:solidFill>
              <a:schemeClr val="accent1">
                <a:alpha val="65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49" name="Прямоугольный треугольник 48">
              <a:extLst>
                <a:ext uri="{FF2B5EF4-FFF2-40B4-BE49-F238E27FC236}">
                  <a16:creationId xmlns:a16="http://schemas.microsoft.com/office/drawing/2014/main" id="{84768441-900E-6946-BC42-12158B52CF3D}"/>
                </a:ext>
              </a:extLst>
            </p:cNvPr>
            <p:cNvSpPr/>
            <p:nvPr/>
          </p:nvSpPr>
          <p:spPr bwMode="auto">
            <a:xfrm>
              <a:off x="15972131" y="5573821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1" name="Прямоугольный треугольник 50">
              <a:extLst>
                <a:ext uri="{FF2B5EF4-FFF2-40B4-BE49-F238E27FC236}">
                  <a16:creationId xmlns:a16="http://schemas.microsoft.com/office/drawing/2014/main" id="{FF8C1754-F6C7-BA47-928F-27F9EAB1C0D5}"/>
                </a:ext>
              </a:extLst>
            </p:cNvPr>
            <p:cNvSpPr/>
            <p:nvPr/>
          </p:nvSpPr>
          <p:spPr bwMode="auto">
            <a:xfrm>
              <a:off x="15972131" y="612716"/>
              <a:ext cx="2440488" cy="2440488"/>
            </a:xfrm>
            <a:prstGeom prst="rtTriangle">
              <a:avLst/>
            </a:prstGeom>
            <a:solidFill>
              <a:schemeClr val="accent1">
                <a:alpha val="36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3" name="Прямоугольный треугольник 52">
              <a:extLst>
                <a:ext uri="{FF2B5EF4-FFF2-40B4-BE49-F238E27FC236}">
                  <a16:creationId xmlns:a16="http://schemas.microsoft.com/office/drawing/2014/main" id="{7028E8BB-6635-F142-A29F-899EA6008025}"/>
                </a:ext>
              </a:extLst>
            </p:cNvPr>
            <p:cNvSpPr/>
            <p:nvPr/>
          </p:nvSpPr>
          <p:spPr bwMode="auto">
            <a:xfrm>
              <a:off x="18514451" y="10534928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4" name="Прямоугольный треугольник 53">
              <a:extLst>
                <a:ext uri="{FF2B5EF4-FFF2-40B4-BE49-F238E27FC236}">
                  <a16:creationId xmlns:a16="http://schemas.microsoft.com/office/drawing/2014/main" id="{710B9D49-66B3-0842-BFCA-D41FE346498A}"/>
                </a:ext>
              </a:extLst>
            </p:cNvPr>
            <p:cNvSpPr/>
            <p:nvPr/>
          </p:nvSpPr>
          <p:spPr bwMode="auto">
            <a:xfrm>
              <a:off x="18514451" y="8054373"/>
              <a:ext cx="2440488" cy="2440488"/>
            </a:xfrm>
            <a:prstGeom prst="rtTriangle">
              <a:avLst/>
            </a:prstGeom>
            <a:solidFill>
              <a:schemeClr val="accent1">
                <a:alpha val="36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5" name="Прямоугольный треугольник 54">
              <a:extLst>
                <a:ext uri="{FF2B5EF4-FFF2-40B4-BE49-F238E27FC236}">
                  <a16:creationId xmlns:a16="http://schemas.microsoft.com/office/drawing/2014/main" id="{569B1198-9691-EE40-9CB3-6AA907209E12}"/>
                </a:ext>
              </a:extLst>
            </p:cNvPr>
            <p:cNvSpPr/>
            <p:nvPr/>
          </p:nvSpPr>
          <p:spPr bwMode="auto">
            <a:xfrm>
              <a:off x="18514451" y="5573821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6" name="Прямоугольный треугольник 55">
              <a:extLst>
                <a:ext uri="{FF2B5EF4-FFF2-40B4-BE49-F238E27FC236}">
                  <a16:creationId xmlns:a16="http://schemas.microsoft.com/office/drawing/2014/main" id="{AFA8A605-95F1-674E-BA2F-9C87D13A0B4F}"/>
                </a:ext>
              </a:extLst>
            </p:cNvPr>
            <p:cNvSpPr/>
            <p:nvPr/>
          </p:nvSpPr>
          <p:spPr bwMode="auto">
            <a:xfrm>
              <a:off x="18514451" y="3093268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7" name="Прямоугольный треугольник 56">
              <a:extLst>
                <a:ext uri="{FF2B5EF4-FFF2-40B4-BE49-F238E27FC236}">
                  <a16:creationId xmlns:a16="http://schemas.microsoft.com/office/drawing/2014/main" id="{0E6542AA-9551-3743-8F02-BD69D8B57659}"/>
                </a:ext>
              </a:extLst>
            </p:cNvPr>
            <p:cNvSpPr/>
            <p:nvPr/>
          </p:nvSpPr>
          <p:spPr bwMode="auto">
            <a:xfrm>
              <a:off x="18514451" y="612716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59" name="Прямоугольный треугольник 58">
              <a:extLst>
                <a:ext uri="{FF2B5EF4-FFF2-40B4-BE49-F238E27FC236}">
                  <a16:creationId xmlns:a16="http://schemas.microsoft.com/office/drawing/2014/main" id="{B1343AA1-56FF-DD4F-971D-D5314B27C038}"/>
                </a:ext>
              </a:extLst>
            </p:cNvPr>
            <p:cNvSpPr/>
            <p:nvPr/>
          </p:nvSpPr>
          <p:spPr bwMode="auto">
            <a:xfrm>
              <a:off x="21056768" y="10534928"/>
              <a:ext cx="2440488" cy="2440488"/>
            </a:xfrm>
            <a:prstGeom prst="rtTriangle">
              <a:avLst/>
            </a:prstGeom>
            <a:solidFill>
              <a:schemeClr val="accent1">
                <a:alpha val="65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1" name="Прямоугольный треугольник 60">
              <a:extLst>
                <a:ext uri="{FF2B5EF4-FFF2-40B4-BE49-F238E27FC236}">
                  <a16:creationId xmlns:a16="http://schemas.microsoft.com/office/drawing/2014/main" id="{A9AF4F1D-77FC-BD4D-B626-F3A8EC96ACB9}"/>
                </a:ext>
              </a:extLst>
            </p:cNvPr>
            <p:cNvSpPr/>
            <p:nvPr/>
          </p:nvSpPr>
          <p:spPr bwMode="auto">
            <a:xfrm>
              <a:off x="21056768" y="5573821"/>
              <a:ext cx="2440488" cy="2440488"/>
            </a:xfrm>
            <a:prstGeom prst="rtTriangl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2" name="Прямоугольный треугольник 61">
              <a:extLst>
                <a:ext uri="{FF2B5EF4-FFF2-40B4-BE49-F238E27FC236}">
                  <a16:creationId xmlns:a16="http://schemas.microsoft.com/office/drawing/2014/main" id="{49ED3930-B777-9443-ACFD-F4893E14C3E1}"/>
                </a:ext>
              </a:extLst>
            </p:cNvPr>
            <p:cNvSpPr/>
            <p:nvPr/>
          </p:nvSpPr>
          <p:spPr bwMode="auto">
            <a:xfrm>
              <a:off x="21056768" y="3093268"/>
              <a:ext cx="2440488" cy="2440488"/>
            </a:xfrm>
            <a:prstGeom prst="rtTriangle">
              <a:avLst/>
            </a:prstGeom>
            <a:solidFill>
              <a:schemeClr val="accent1">
                <a:alpha val="36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63" name="Прямоугольный треугольник 62">
              <a:extLst>
                <a:ext uri="{FF2B5EF4-FFF2-40B4-BE49-F238E27FC236}">
                  <a16:creationId xmlns:a16="http://schemas.microsoft.com/office/drawing/2014/main" id="{3F32B6F5-0247-A745-BC8E-77C1766FED99}"/>
                </a:ext>
              </a:extLst>
            </p:cNvPr>
            <p:cNvSpPr/>
            <p:nvPr/>
          </p:nvSpPr>
          <p:spPr bwMode="auto">
            <a:xfrm>
              <a:off x="21056768" y="612716"/>
              <a:ext cx="2440488" cy="2440488"/>
            </a:xfrm>
            <a:prstGeom prst="rtTriangle">
              <a:avLst/>
            </a:prstGeom>
            <a:solidFill>
              <a:schemeClr val="accent1">
                <a:alpha val="65000"/>
              </a:schemeClr>
            </a:solid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8360A06B-6ADD-ED48-A220-1059487CCA96}"/>
              </a:ext>
            </a:extLst>
          </p:cNvPr>
          <p:cNvGrpSpPr/>
          <p:nvPr/>
        </p:nvGrpSpPr>
        <p:grpSpPr>
          <a:xfrm>
            <a:off x="2470920" y="5417840"/>
            <a:ext cx="10165487" cy="4032448"/>
            <a:chOff x="2470920" y="5417840"/>
            <a:chExt cx="10165487" cy="4032448"/>
          </a:xfrm>
        </p:grpSpPr>
        <p:sp>
          <p:nvSpPr>
            <p:cNvPr id="2" name="Text Box 3">
              <a:extLst>
                <a:ext uri="{FF2B5EF4-FFF2-40B4-BE49-F238E27FC236}">
                  <a16:creationId xmlns:a16="http://schemas.microsoft.com/office/drawing/2014/main" id="{6276F6D6-7829-FF4D-9361-FD662BD503A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0920" y="5417840"/>
              <a:ext cx="10165487" cy="2035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15000" dirty="0">
                  <a:solidFill>
                    <a:schemeClr val="bg1"/>
                  </a:solidFill>
                  <a:latin typeface="Barlow Light" pitchFamily="2" charset="0"/>
                  <a:ea typeface="Montserrat Semi" charset="0"/>
                  <a:cs typeface="Montserrat Semi" charset="0"/>
                  <a:sym typeface="Poppins Medium" charset="0"/>
                </a:rPr>
                <a:t>WPS-Pixie</a:t>
              </a:r>
              <a:endParaRPr lang="x-none" altLang="x-none" sz="150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EB31689E-6561-7A4E-9168-7F33C7E61AB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86944" y="7950076"/>
              <a:ext cx="6767512" cy="1500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lnSpc>
                  <a:spcPct val="120000"/>
                </a:lnSpc>
                <a:defRPr/>
              </a:pPr>
              <a:r>
                <a:rPr lang="en-US" altLang="x-none" sz="3200" dirty="0">
                  <a:solidFill>
                    <a:schemeClr val="bg2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WPS Pixie Dust Attack </a:t>
              </a:r>
              <a:endParaRPr lang="ru-RU" altLang="x-none" sz="3200" dirty="0">
                <a:solidFill>
                  <a:schemeClr val="bg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  <a:p>
              <a:pPr eaLnBrk="1">
                <a:lnSpc>
                  <a:spcPct val="120000"/>
                </a:lnSpc>
                <a:defRPr/>
              </a:pPr>
              <a:r>
                <a:rPr lang="en-US" altLang="x-none" sz="3200" dirty="0">
                  <a:solidFill>
                    <a:schemeClr val="bg2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(Offline WPS Attack)</a:t>
              </a:r>
              <a:endParaRPr lang="x-none" altLang="x-none" sz="3200" dirty="0">
                <a:solidFill>
                  <a:schemeClr val="bg2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33CCDCE-B537-7E41-8BDA-ED3F81AD6590}"/>
              </a:ext>
            </a:extLst>
          </p:cNvPr>
          <p:cNvGrpSpPr/>
          <p:nvPr/>
        </p:nvGrpSpPr>
        <p:grpSpPr>
          <a:xfrm>
            <a:off x="2686944" y="3329608"/>
            <a:ext cx="4932933" cy="784847"/>
            <a:chOff x="2686944" y="3329608"/>
            <a:chExt cx="4932933" cy="784847"/>
          </a:xfrm>
        </p:grpSpPr>
        <p:sp>
          <p:nvSpPr>
            <p:cNvPr id="8" name="Скругленный прямоугольник 7">
              <a:extLst>
                <a:ext uri="{FF2B5EF4-FFF2-40B4-BE49-F238E27FC236}">
                  <a16:creationId xmlns:a16="http://schemas.microsoft.com/office/drawing/2014/main" id="{8047CEDF-6C57-824A-BE9D-24465A7BB9D3}"/>
                </a:ext>
              </a:extLst>
            </p:cNvPr>
            <p:cNvSpPr/>
            <p:nvPr/>
          </p:nvSpPr>
          <p:spPr bwMode="auto">
            <a:xfrm>
              <a:off x="2686944" y="3329608"/>
              <a:ext cx="1168953" cy="772339"/>
            </a:xfrm>
            <a:prstGeom prst="roundRect">
              <a:avLst>
                <a:gd name="adj" fmla="val 14201"/>
              </a:avLst>
            </a:prstGeom>
            <a:blipFill dpi="0" rotWithShape="1">
              <a:blip r:embed="rId2"/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vert="horz" wrap="square" lIns="38100" tIns="38100" rIns="38100" bIns="381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8255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>
                <a:ln>
                  <a:noFill/>
                </a:ln>
                <a:solidFill>
                  <a:srgbClr val="74808C"/>
                </a:solidFill>
                <a:effectLst/>
                <a:latin typeface="Poppins" charset="0"/>
                <a:ea typeface="Poppins" charset="0"/>
                <a:cs typeface="Poppins" charset="0"/>
                <a:sym typeface="Poppins" charset="0"/>
              </a:endParaRPr>
            </a:p>
          </p:txBody>
        </p: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2737B253-5D71-3741-A46B-EB517D1A841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91485" y="3387756"/>
              <a:ext cx="3528392" cy="726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en-US" altLang="x-none" sz="3600" dirty="0">
                  <a:solidFill>
                    <a:schemeClr val="bg1"/>
                  </a:solidFill>
                  <a:latin typeface="Barlow" pitchFamily="2" charset="0"/>
                  <a:ea typeface="Montserrat Semi" charset="0"/>
                  <a:cs typeface="Montserrat Semi" charset="0"/>
                  <a:sym typeface="Poppins Medium" charset="0"/>
                </a:rPr>
                <a:t> </a:t>
              </a:r>
              <a:r>
                <a:rPr lang="ru-RU" altLang="x-none" sz="3200" dirty="0">
                  <a:solidFill>
                    <a:schemeClr val="bg1"/>
                  </a:solidFill>
                  <a:latin typeface="Barlow" pitchFamily="2" charset="0"/>
                  <a:ea typeface="Montserrat Semi" charset="0"/>
                  <a:cs typeface="Montserrat Semi" charset="0"/>
                  <a:sym typeface="Poppins Medium" charset="0"/>
                </a:rPr>
                <a:t>Лазарев Артемий</a:t>
              </a:r>
              <a:endParaRPr lang="x-none" altLang="x-none" sz="3200" dirty="0">
                <a:solidFill>
                  <a:schemeClr val="bg1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52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232877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2</a:t>
            </a:fld>
            <a:endParaRPr lang="x-none" altLang="x-none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1118951-2C15-DD45-A1E0-6ABEE167B627}"/>
              </a:ext>
            </a:extLst>
          </p:cNvPr>
          <p:cNvGrpSpPr/>
          <p:nvPr/>
        </p:nvGrpSpPr>
        <p:grpSpPr>
          <a:xfrm>
            <a:off x="1606824" y="2307649"/>
            <a:ext cx="8884189" cy="3233867"/>
            <a:chOff x="1606824" y="2307649"/>
            <a:chExt cx="8884189" cy="3233867"/>
          </a:xfrm>
        </p:grpSpPr>
        <p:sp>
          <p:nvSpPr>
            <p:cNvPr id="26" name="Фигура">
              <a:extLst>
                <a:ext uri="{FF2B5EF4-FFF2-40B4-BE49-F238E27FC236}">
                  <a16:creationId xmlns:a16="http://schemas.microsoft.com/office/drawing/2014/main" id="{6741A266-E16F-E945-B7BF-B9EF70AE3B60}"/>
                </a:ext>
              </a:extLst>
            </p:cNvPr>
            <p:cNvSpPr/>
            <p:nvPr/>
          </p:nvSpPr>
          <p:spPr>
            <a:xfrm>
              <a:off x="1606824" y="2307649"/>
              <a:ext cx="8884189" cy="2834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82" extrusionOk="0">
                  <a:moveTo>
                    <a:pt x="78" y="15526"/>
                  </a:moveTo>
                  <a:cubicBezTo>
                    <a:pt x="782" y="13515"/>
                    <a:pt x="1531" y="11688"/>
                    <a:pt x="2316" y="10056"/>
                  </a:cubicBezTo>
                  <a:cubicBezTo>
                    <a:pt x="3050" y="8531"/>
                    <a:pt x="3825" y="7153"/>
                    <a:pt x="4675" y="6312"/>
                  </a:cubicBezTo>
                  <a:cubicBezTo>
                    <a:pt x="5023" y="5967"/>
                    <a:pt x="5380" y="5717"/>
                    <a:pt x="5742" y="5565"/>
                  </a:cubicBezTo>
                  <a:cubicBezTo>
                    <a:pt x="5879" y="5532"/>
                    <a:pt x="6015" y="5647"/>
                    <a:pt x="6128" y="5891"/>
                  </a:cubicBezTo>
                  <a:cubicBezTo>
                    <a:pt x="6254" y="6160"/>
                    <a:pt x="6342" y="6568"/>
                    <a:pt x="6375" y="7031"/>
                  </a:cubicBezTo>
                  <a:lnTo>
                    <a:pt x="6453" y="8300"/>
                  </a:lnTo>
                  <a:cubicBezTo>
                    <a:pt x="6485" y="8737"/>
                    <a:pt x="6480" y="9193"/>
                    <a:pt x="6437" y="9621"/>
                  </a:cubicBezTo>
                  <a:cubicBezTo>
                    <a:pt x="6397" y="10026"/>
                    <a:pt x="6324" y="10393"/>
                    <a:pt x="6227" y="10688"/>
                  </a:cubicBezTo>
                  <a:lnTo>
                    <a:pt x="4988" y="14376"/>
                  </a:lnTo>
                  <a:cubicBezTo>
                    <a:pt x="5539" y="13266"/>
                    <a:pt x="6086" y="12143"/>
                    <a:pt x="6631" y="11006"/>
                  </a:cubicBezTo>
                  <a:cubicBezTo>
                    <a:pt x="7183" y="9856"/>
                    <a:pt x="7731" y="8691"/>
                    <a:pt x="8294" y="7594"/>
                  </a:cubicBezTo>
                  <a:cubicBezTo>
                    <a:pt x="8840" y="6528"/>
                    <a:pt x="9400" y="5525"/>
                    <a:pt x="9971" y="4590"/>
                  </a:cubicBezTo>
                  <a:cubicBezTo>
                    <a:pt x="10029" y="4446"/>
                    <a:pt x="10111" y="4435"/>
                    <a:pt x="10173" y="4564"/>
                  </a:cubicBezTo>
                  <a:cubicBezTo>
                    <a:pt x="10218" y="4656"/>
                    <a:pt x="10246" y="4810"/>
                    <a:pt x="10249" y="4978"/>
                  </a:cubicBezTo>
                  <a:lnTo>
                    <a:pt x="10345" y="7606"/>
                  </a:lnTo>
                  <a:cubicBezTo>
                    <a:pt x="10124" y="8282"/>
                    <a:pt x="9892" y="8925"/>
                    <a:pt x="9652" y="9533"/>
                  </a:cubicBezTo>
                  <a:cubicBezTo>
                    <a:pt x="9400" y="10170"/>
                    <a:pt x="9137" y="10767"/>
                    <a:pt x="8886" y="11405"/>
                  </a:cubicBezTo>
                  <a:cubicBezTo>
                    <a:pt x="8422" y="12583"/>
                    <a:pt x="7996" y="13899"/>
                    <a:pt x="7613" y="15333"/>
                  </a:cubicBezTo>
                  <a:cubicBezTo>
                    <a:pt x="8312" y="14028"/>
                    <a:pt x="9012" y="12725"/>
                    <a:pt x="9711" y="11424"/>
                  </a:cubicBezTo>
                  <a:cubicBezTo>
                    <a:pt x="10325" y="10283"/>
                    <a:pt x="10939" y="9143"/>
                    <a:pt x="11542" y="7946"/>
                  </a:cubicBezTo>
                  <a:cubicBezTo>
                    <a:pt x="11943" y="7150"/>
                    <a:pt x="12339" y="6330"/>
                    <a:pt x="12735" y="5512"/>
                  </a:cubicBezTo>
                  <a:cubicBezTo>
                    <a:pt x="13021" y="4921"/>
                    <a:pt x="13307" y="4333"/>
                    <a:pt x="13593" y="3745"/>
                  </a:cubicBezTo>
                  <a:cubicBezTo>
                    <a:pt x="13639" y="3715"/>
                    <a:pt x="13687" y="3725"/>
                    <a:pt x="13731" y="3774"/>
                  </a:cubicBezTo>
                  <a:cubicBezTo>
                    <a:pt x="13770" y="3817"/>
                    <a:pt x="13805" y="3890"/>
                    <a:pt x="13833" y="3986"/>
                  </a:cubicBezTo>
                  <a:lnTo>
                    <a:pt x="13865" y="6399"/>
                  </a:lnTo>
                  <a:lnTo>
                    <a:pt x="16261" y="2072"/>
                  </a:lnTo>
                  <a:cubicBezTo>
                    <a:pt x="16363" y="2555"/>
                    <a:pt x="16438" y="3090"/>
                    <a:pt x="16483" y="3652"/>
                  </a:cubicBezTo>
                  <a:cubicBezTo>
                    <a:pt x="16524" y="4178"/>
                    <a:pt x="16538" y="4722"/>
                    <a:pt x="16525" y="5262"/>
                  </a:cubicBezTo>
                  <a:lnTo>
                    <a:pt x="18374" y="2049"/>
                  </a:lnTo>
                  <a:cubicBezTo>
                    <a:pt x="18435" y="2156"/>
                    <a:pt x="18489" y="2297"/>
                    <a:pt x="18534" y="2466"/>
                  </a:cubicBezTo>
                  <a:cubicBezTo>
                    <a:pt x="18577" y="2631"/>
                    <a:pt x="18611" y="2819"/>
                    <a:pt x="18632" y="3021"/>
                  </a:cubicBezTo>
                  <a:lnTo>
                    <a:pt x="19446" y="1189"/>
                  </a:lnTo>
                  <a:cubicBezTo>
                    <a:pt x="19465" y="1152"/>
                    <a:pt x="19488" y="1135"/>
                    <a:pt x="19510" y="1139"/>
                  </a:cubicBezTo>
                  <a:cubicBezTo>
                    <a:pt x="19542" y="1144"/>
                    <a:pt x="19572" y="1191"/>
                    <a:pt x="19592" y="1267"/>
                  </a:cubicBezTo>
                  <a:lnTo>
                    <a:pt x="19785" y="2475"/>
                  </a:lnTo>
                  <a:lnTo>
                    <a:pt x="20730" y="131"/>
                  </a:lnTo>
                  <a:cubicBezTo>
                    <a:pt x="20770" y="27"/>
                    <a:pt x="20822" y="-18"/>
                    <a:pt x="20874" y="7"/>
                  </a:cubicBezTo>
                  <a:cubicBezTo>
                    <a:pt x="20935" y="37"/>
                    <a:pt x="20987" y="160"/>
                    <a:pt x="21013" y="335"/>
                  </a:cubicBezTo>
                  <a:lnTo>
                    <a:pt x="21566" y="5594"/>
                  </a:lnTo>
                  <a:cubicBezTo>
                    <a:pt x="21585" y="5731"/>
                    <a:pt x="21592" y="5881"/>
                    <a:pt x="21586" y="6030"/>
                  </a:cubicBezTo>
                  <a:cubicBezTo>
                    <a:pt x="21581" y="6166"/>
                    <a:pt x="21564" y="6296"/>
                    <a:pt x="21539" y="6408"/>
                  </a:cubicBezTo>
                  <a:lnTo>
                    <a:pt x="17945" y="15765"/>
                  </a:lnTo>
                  <a:cubicBezTo>
                    <a:pt x="17840" y="16133"/>
                    <a:pt x="17735" y="16504"/>
                    <a:pt x="17631" y="16877"/>
                  </a:cubicBezTo>
                  <a:cubicBezTo>
                    <a:pt x="17533" y="17231"/>
                    <a:pt x="17436" y="17586"/>
                    <a:pt x="17339" y="17945"/>
                  </a:cubicBezTo>
                  <a:lnTo>
                    <a:pt x="17123" y="17095"/>
                  </a:lnTo>
                  <a:cubicBezTo>
                    <a:pt x="17020" y="17289"/>
                    <a:pt x="16920" y="17502"/>
                    <a:pt x="16825" y="17733"/>
                  </a:cubicBezTo>
                  <a:cubicBezTo>
                    <a:pt x="16730" y="17963"/>
                    <a:pt x="16639" y="18209"/>
                    <a:pt x="16554" y="18472"/>
                  </a:cubicBezTo>
                  <a:lnTo>
                    <a:pt x="16251" y="17400"/>
                  </a:lnTo>
                  <a:lnTo>
                    <a:pt x="15845" y="18252"/>
                  </a:lnTo>
                  <a:lnTo>
                    <a:pt x="15503" y="17091"/>
                  </a:lnTo>
                  <a:cubicBezTo>
                    <a:pt x="15242" y="17707"/>
                    <a:pt x="14998" y="18391"/>
                    <a:pt x="14774" y="19137"/>
                  </a:cubicBezTo>
                  <a:cubicBezTo>
                    <a:pt x="14546" y="19895"/>
                    <a:pt x="14340" y="20713"/>
                    <a:pt x="14157" y="21582"/>
                  </a:cubicBezTo>
                  <a:cubicBezTo>
                    <a:pt x="14026" y="21377"/>
                    <a:pt x="13910" y="21091"/>
                    <a:pt x="13815" y="20742"/>
                  </a:cubicBezTo>
                  <a:cubicBezTo>
                    <a:pt x="13726" y="20413"/>
                    <a:pt x="13657" y="20035"/>
                    <a:pt x="13613" y="19627"/>
                  </a:cubicBezTo>
                  <a:lnTo>
                    <a:pt x="13186" y="20931"/>
                  </a:lnTo>
                  <a:cubicBezTo>
                    <a:pt x="13031" y="20559"/>
                    <a:pt x="12896" y="20117"/>
                    <a:pt x="12783" y="19618"/>
                  </a:cubicBezTo>
                  <a:cubicBezTo>
                    <a:pt x="12675" y="19136"/>
                    <a:pt x="12590" y="18607"/>
                    <a:pt x="12530" y="18048"/>
                  </a:cubicBezTo>
                  <a:lnTo>
                    <a:pt x="12902" y="16940"/>
                  </a:lnTo>
                  <a:cubicBezTo>
                    <a:pt x="12711" y="17254"/>
                    <a:pt x="12526" y="17598"/>
                    <a:pt x="12346" y="17970"/>
                  </a:cubicBezTo>
                  <a:cubicBezTo>
                    <a:pt x="12161" y="18356"/>
                    <a:pt x="11982" y="18771"/>
                    <a:pt x="11810" y="19215"/>
                  </a:cubicBezTo>
                  <a:cubicBezTo>
                    <a:pt x="11759" y="19357"/>
                    <a:pt x="11699" y="19452"/>
                    <a:pt x="11635" y="19497"/>
                  </a:cubicBezTo>
                  <a:cubicBezTo>
                    <a:pt x="11592" y="19528"/>
                    <a:pt x="11545" y="19537"/>
                    <a:pt x="11500" y="19493"/>
                  </a:cubicBezTo>
                  <a:cubicBezTo>
                    <a:pt x="11446" y="19440"/>
                    <a:pt x="11402" y="19314"/>
                    <a:pt x="11380" y="19148"/>
                  </a:cubicBezTo>
                  <a:lnTo>
                    <a:pt x="11017" y="16463"/>
                  </a:lnTo>
                  <a:lnTo>
                    <a:pt x="11131" y="15891"/>
                  </a:lnTo>
                  <a:cubicBezTo>
                    <a:pt x="10848" y="16564"/>
                    <a:pt x="10561" y="17219"/>
                    <a:pt x="10269" y="17853"/>
                  </a:cubicBezTo>
                  <a:cubicBezTo>
                    <a:pt x="9997" y="18446"/>
                    <a:pt x="9720" y="19022"/>
                    <a:pt x="9440" y="19580"/>
                  </a:cubicBezTo>
                  <a:lnTo>
                    <a:pt x="9119" y="17404"/>
                  </a:lnTo>
                  <a:cubicBezTo>
                    <a:pt x="9089" y="17089"/>
                    <a:pt x="9089" y="16754"/>
                    <a:pt x="9121" y="16441"/>
                  </a:cubicBezTo>
                  <a:cubicBezTo>
                    <a:pt x="9149" y="16157"/>
                    <a:pt x="9202" y="15903"/>
                    <a:pt x="9273" y="15706"/>
                  </a:cubicBezTo>
                  <a:lnTo>
                    <a:pt x="9917" y="13857"/>
                  </a:lnTo>
                  <a:lnTo>
                    <a:pt x="7368" y="18729"/>
                  </a:lnTo>
                  <a:cubicBezTo>
                    <a:pt x="7308" y="18861"/>
                    <a:pt x="7234" y="18910"/>
                    <a:pt x="7162" y="18863"/>
                  </a:cubicBezTo>
                  <a:cubicBezTo>
                    <a:pt x="7097" y="18820"/>
                    <a:pt x="7040" y="18702"/>
                    <a:pt x="7001" y="18532"/>
                  </a:cubicBezTo>
                  <a:cubicBezTo>
                    <a:pt x="6925" y="18196"/>
                    <a:pt x="6860" y="17835"/>
                    <a:pt x="6809" y="17456"/>
                  </a:cubicBezTo>
                  <a:cubicBezTo>
                    <a:pt x="6757" y="17074"/>
                    <a:pt x="6719" y="16677"/>
                    <a:pt x="6694" y="16269"/>
                  </a:cubicBezTo>
                  <a:cubicBezTo>
                    <a:pt x="6686" y="16090"/>
                    <a:pt x="6691" y="15907"/>
                    <a:pt x="6709" y="15735"/>
                  </a:cubicBezTo>
                  <a:cubicBezTo>
                    <a:pt x="6732" y="15515"/>
                    <a:pt x="6774" y="15323"/>
                    <a:pt x="6817" y="15135"/>
                  </a:cubicBezTo>
                  <a:cubicBezTo>
                    <a:pt x="7019" y="14249"/>
                    <a:pt x="7238" y="13400"/>
                    <a:pt x="7472" y="12594"/>
                  </a:cubicBezTo>
                  <a:cubicBezTo>
                    <a:pt x="7004" y="13605"/>
                    <a:pt x="6536" y="14619"/>
                    <a:pt x="6070" y="15637"/>
                  </a:cubicBezTo>
                  <a:cubicBezTo>
                    <a:pt x="5590" y="16682"/>
                    <a:pt x="5109" y="17737"/>
                    <a:pt x="4571" y="18454"/>
                  </a:cubicBezTo>
                  <a:cubicBezTo>
                    <a:pt x="4394" y="18689"/>
                    <a:pt x="4204" y="18887"/>
                    <a:pt x="4019" y="18732"/>
                  </a:cubicBezTo>
                  <a:cubicBezTo>
                    <a:pt x="3924" y="18654"/>
                    <a:pt x="3839" y="18485"/>
                    <a:pt x="3772" y="18260"/>
                  </a:cubicBezTo>
                  <a:cubicBezTo>
                    <a:pt x="3674" y="17928"/>
                    <a:pt x="3620" y="17499"/>
                    <a:pt x="3575" y="17069"/>
                  </a:cubicBezTo>
                  <a:cubicBezTo>
                    <a:pt x="3530" y="16645"/>
                    <a:pt x="3492" y="16215"/>
                    <a:pt x="3462" y="15779"/>
                  </a:cubicBezTo>
                  <a:cubicBezTo>
                    <a:pt x="3751" y="14686"/>
                    <a:pt x="4047" y="13611"/>
                    <a:pt x="4350" y="12554"/>
                  </a:cubicBezTo>
                  <a:cubicBezTo>
                    <a:pt x="4660" y="11474"/>
                    <a:pt x="4976" y="10413"/>
                    <a:pt x="5300" y="9373"/>
                  </a:cubicBezTo>
                  <a:cubicBezTo>
                    <a:pt x="4908" y="9646"/>
                    <a:pt x="4525" y="10039"/>
                    <a:pt x="4157" y="10548"/>
                  </a:cubicBezTo>
                  <a:cubicBezTo>
                    <a:pt x="3608" y="11307"/>
                    <a:pt x="3099" y="12312"/>
                    <a:pt x="2609" y="13397"/>
                  </a:cubicBezTo>
                  <a:cubicBezTo>
                    <a:pt x="1872" y="15030"/>
                    <a:pt x="1177" y="16844"/>
                    <a:pt x="532" y="18823"/>
                  </a:cubicBezTo>
                  <a:lnTo>
                    <a:pt x="38" y="16360"/>
                  </a:lnTo>
                  <a:cubicBezTo>
                    <a:pt x="4" y="16217"/>
                    <a:pt x="-8" y="16033"/>
                    <a:pt x="6" y="15860"/>
                  </a:cubicBezTo>
                  <a:cubicBezTo>
                    <a:pt x="16" y="15726"/>
                    <a:pt x="42" y="15607"/>
                    <a:pt x="78" y="15526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80789" y="2393504"/>
              <a:ext cx="7603063" cy="3148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/>
            <a:lstStyle/>
            <a:p>
              <a:pPr algn="ctr" eaLnBrk="1">
                <a:defRPr/>
              </a:pPr>
              <a:r>
                <a:rPr lang="ru-RU" altLang="x-none" sz="8800" dirty="0">
                  <a:solidFill>
                    <a:schemeClr val="bg1"/>
                  </a:solidFill>
                  <a:latin typeface="Ubuntu" panose="020B0504030602030204" pitchFamily="34" charset="0"/>
                  <a:ea typeface="Montserrat Semi" charset="0"/>
                  <a:cs typeface="Montserrat Semi" charset="0"/>
                  <a:sym typeface="Poppins Medium" charset="0"/>
                </a:rPr>
                <a:t>Дисклеймер</a:t>
              </a:r>
              <a:endParaRPr lang="x-none" altLang="x-none" sz="8800" dirty="0">
                <a:solidFill>
                  <a:schemeClr val="bg1"/>
                </a:solidFill>
                <a:latin typeface="Ubuntu" panose="020B0504030602030204" pitchFamily="34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  <p:sp>
        <p:nvSpPr>
          <p:cNvPr id="16388" name="Rectangle 1">
            <a:extLst>
              <a:ext uri="{FF2B5EF4-FFF2-40B4-BE49-F238E27FC236}">
                <a16:creationId xmlns:a16="http://schemas.microsoft.com/office/drawing/2014/main" id="{5560FC2A-2DEC-6A45-AF17-89681D33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77" y="5860922"/>
            <a:ext cx="8837613" cy="36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80000"/>
              </a:lnSpc>
            </a:pP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Вся информация представленная далее носит только образовательный характер. Я не несу ответственности за то, что вы делаете с этими инструментами или этой информацией. Использование каких либо методов должно быть предпринято только в сетях, которыми вы владеете или имеете разрешение на их тестирование.  </a:t>
            </a:r>
            <a:r>
              <a:rPr lang="en-US" altLang="ja-JP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¯\_(</a:t>
            </a:r>
            <a:r>
              <a:rPr lang="ja-JP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ツ</a:t>
            </a:r>
            <a:r>
              <a:rPr lang="en-US" altLang="ja-JP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)_/¯</a:t>
            </a:r>
            <a:endParaRPr lang="en-US" altLang="en-US" sz="2200" dirty="0">
              <a:solidFill>
                <a:srgbClr val="292829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820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232877"/>
            <a:ext cx="895350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>
              <a:defRPr/>
            </a:pPr>
            <a:fld id="{524EDFC7-78EF-A643-ADFF-5E18A2AC5227}" type="slidenum">
              <a:rPr lang="x-none" altLang="x-none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pPr algn="ctr" eaLnBrk="1">
                <a:defRPr/>
              </a:pPr>
              <a:t>3</a:t>
            </a:fld>
            <a:endParaRPr lang="x-none" altLang="x-none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2500705" y="3100197"/>
            <a:ext cx="7603063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ru-RU" altLang="x-none" sz="8800" dirty="0">
                <a:solidFill>
                  <a:schemeClr val="bg1"/>
                </a:solidFill>
                <a:latin typeface="Ubuntu" panose="020B0504030602030204" pitchFamily="34" charset="0"/>
                <a:ea typeface="Montserrat Semi" charset="0"/>
                <a:cs typeface="Montserrat Semi" charset="0"/>
                <a:sym typeface="Poppins Medium" charset="0"/>
              </a:rPr>
              <a:t>Несколько слов об </a:t>
            </a:r>
            <a:r>
              <a:rPr lang="en-US" altLang="x-none" sz="8800" dirty="0">
                <a:solidFill>
                  <a:schemeClr val="bg1"/>
                </a:solidFill>
                <a:latin typeface="Ubuntu" panose="020B0504030602030204" pitchFamily="34" charset="0"/>
                <a:ea typeface="Montserrat Semi" charset="0"/>
                <a:cs typeface="Montserrat Semi" charset="0"/>
                <a:sym typeface="Poppins Medium" charset="0"/>
              </a:rPr>
              <a:t>WPS </a:t>
            </a:r>
            <a:endParaRPr lang="x-none" altLang="x-none" sz="8800" dirty="0">
              <a:solidFill>
                <a:schemeClr val="bg1"/>
              </a:solidFill>
              <a:latin typeface="Ubuntu" panose="020B0504030602030204" pitchFamily="34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B0C011-2950-7A45-B6FA-115F7155ED3B}"/>
              </a:ext>
            </a:extLst>
          </p:cNvPr>
          <p:cNvGrpSpPr/>
          <p:nvPr/>
        </p:nvGrpSpPr>
        <p:grpSpPr>
          <a:xfrm>
            <a:off x="2510722" y="6586015"/>
            <a:ext cx="19619640" cy="5240537"/>
            <a:chOff x="2490093" y="6567615"/>
            <a:chExt cx="19619640" cy="5240537"/>
          </a:xfrm>
        </p:grpSpPr>
        <p:sp>
          <p:nvSpPr>
            <p:cNvPr id="16388" name="Rectangle 1">
              <a:extLst>
                <a:ext uri="{FF2B5EF4-FFF2-40B4-BE49-F238E27FC236}">
                  <a16:creationId xmlns:a16="http://schemas.microsoft.com/office/drawing/2014/main" id="{5560FC2A-2DEC-6A45-AF17-89681D33D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093" y="6567615"/>
              <a:ext cx="8837613" cy="5240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ru-RU" altLang="en-US" sz="4000" b="1" dirty="0">
                  <a:solidFill>
                    <a:srgbClr val="0070C0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WPS</a:t>
              </a:r>
              <a:r>
                <a:rPr lang="ru-RU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— </a:t>
              </a:r>
              <a:r>
                <a:rPr lang="ru-RU" altLang="en-US" sz="4000" u="sng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Wi-Fi Protected Setup</a:t>
              </a:r>
              <a:r>
                <a:rPr lang="ru-RU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Второе название</a:t>
              </a:r>
              <a:r>
                <a:rPr lang="en-US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</a:t>
              </a:r>
              <a:r>
                <a:rPr lang="ru-RU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ru-RU" altLang="en-US" sz="4000" dirty="0">
                  <a:solidFill>
                    <a:srgbClr val="0070C0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QSS</a:t>
              </a:r>
              <a:r>
                <a:rPr lang="ru-RU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— </a:t>
              </a:r>
              <a:r>
                <a:rPr lang="ru-RU" altLang="en-US" sz="4000" u="sng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Quick Security Setu</a:t>
              </a:r>
              <a:r>
                <a:rPr lang="ru-RU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p. Стандарт разработанный для упрощения процесса настройки беспроводной сети.</a:t>
              </a:r>
              <a:r>
                <a:rPr lang="en-US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ru-RU" altLang="en-US" sz="40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ru-RU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WPS позволяет подключится двумя различными способами:</a:t>
              </a:r>
            </a:p>
            <a:p>
              <a:pPr>
                <a:lnSpc>
                  <a:spcPct val="125000"/>
                </a:lnSpc>
              </a:pPr>
              <a:r>
                <a:rPr lang="ru-RU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— </a:t>
              </a:r>
              <a:r>
                <a:rPr lang="ru-RU" altLang="en-US" sz="4000" dirty="0">
                  <a:solidFill>
                    <a:srgbClr val="0070C0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ввод 8-ми </a:t>
              </a:r>
              <a:r>
                <a:rPr lang="ru-RU" altLang="en-US" sz="4000" dirty="0" err="1">
                  <a:solidFill>
                    <a:srgbClr val="0070C0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значного</a:t>
              </a:r>
              <a:r>
                <a:rPr lang="ru-RU" altLang="en-US" sz="4000" dirty="0">
                  <a:solidFill>
                    <a:srgbClr val="0070C0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ru-RU" altLang="en-US" sz="4000" dirty="0" err="1">
                  <a:solidFill>
                    <a:srgbClr val="0070C0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пин</a:t>
              </a:r>
              <a:r>
                <a:rPr lang="ru-RU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кода (указывается на роутере)</a:t>
              </a:r>
            </a:p>
            <a:p>
              <a:pPr>
                <a:lnSpc>
                  <a:spcPct val="125000"/>
                </a:lnSpc>
              </a:pPr>
              <a:r>
                <a:rPr lang="ru-RU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— нажатием кнопки на роутере</a:t>
              </a:r>
            </a:p>
            <a:p>
              <a:pPr>
                <a:lnSpc>
                  <a:spcPct val="180000"/>
                </a:lnSpc>
              </a:pPr>
              <a:endParaRPr lang="en-US" altLang="en-US" sz="2200" dirty="0">
                <a:solidFill>
                  <a:srgbClr val="292829"/>
                </a:solidFill>
                <a:latin typeface="Barlow Medium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DEC5CA42-9C15-5042-9394-95E3A7BDD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2120" y="6567615"/>
              <a:ext cx="8837613" cy="461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ru-RU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PIN являет собой </a:t>
              </a:r>
              <a:r>
                <a:rPr lang="ru-RU" altLang="en-US" sz="4000" dirty="0">
                  <a:solidFill>
                    <a:srgbClr val="0070C0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код из 8 цифр</a:t>
              </a:r>
              <a:r>
                <a:rPr lang="ru-RU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ru-RU" altLang="en-US" sz="4000" dirty="0">
                  <a:solidFill>
                    <a:srgbClr val="0070C0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8я — чек</a:t>
              </a:r>
              <a:r>
                <a:rPr lang="ru-RU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сумма. Брут такого кода, с учетом защиты от перебора, может занять до нескольких дней.</a:t>
              </a:r>
            </a:p>
            <a:p>
              <a:pPr>
                <a:lnSpc>
                  <a:spcPct val="125000"/>
                </a:lnSpc>
              </a:pPr>
              <a:r>
                <a:rPr lang="ru-RU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В конце 2014 года специалист по компьютерной безопасности </a:t>
              </a:r>
              <a:r>
                <a:rPr lang="ru-RU" altLang="en-US" sz="4000" dirty="0">
                  <a:solidFill>
                    <a:srgbClr val="0070C0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Доминик </a:t>
              </a:r>
              <a:r>
                <a:rPr lang="ru-RU" altLang="en-US" sz="4000" dirty="0" err="1">
                  <a:solidFill>
                    <a:srgbClr val="0070C0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Бонгард</a:t>
              </a:r>
              <a:r>
                <a:rPr lang="ru-RU" altLang="en-US" sz="4000" dirty="0">
                  <a:solidFill>
                    <a:srgbClr val="0070C0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ru-RU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ru-RU" altLang="en-US" sz="4000" dirty="0" err="1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Dominique</a:t>
              </a:r>
              <a:r>
                <a:rPr lang="ru-RU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ru-RU" altLang="en-US" sz="4000" dirty="0" err="1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Bongard</a:t>
              </a:r>
              <a:r>
                <a:rPr lang="ru-RU" altLang="en-US" sz="40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 нашел уязвимость в WPS, которая позволила взломать Wi-Fi роутер </a:t>
              </a:r>
              <a:r>
                <a:rPr lang="ru-RU" altLang="en-US" sz="4000" dirty="0">
                  <a:solidFill>
                    <a:srgbClr val="0070C0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за несколько минут.</a:t>
              </a:r>
              <a:endParaRPr lang="en-US" altLang="en-US" sz="4000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5900F777-19C6-1441-BE61-F536D81B1035}"/>
              </a:ext>
            </a:extLst>
          </p:cNvPr>
          <p:cNvGrpSpPr/>
          <p:nvPr/>
        </p:nvGrpSpPr>
        <p:grpSpPr>
          <a:xfrm>
            <a:off x="1534816" y="1889448"/>
            <a:ext cx="6548039" cy="1244401"/>
            <a:chOff x="1797513" y="1000371"/>
            <a:chExt cx="6548039" cy="1244401"/>
          </a:xfrm>
        </p:grpSpPr>
        <p:sp>
          <p:nvSpPr>
            <p:cNvPr id="29" name="Фигура">
              <a:extLst>
                <a:ext uri="{FF2B5EF4-FFF2-40B4-BE49-F238E27FC236}">
                  <a16:creationId xmlns:a16="http://schemas.microsoft.com/office/drawing/2014/main" id="{15D995F3-6B29-764E-A37A-71F0AF714C5F}"/>
                </a:ext>
              </a:extLst>
            </p:cNvPr>
            <p:cNvSpPr/>
            <p:nvPr/>
          </p:nvSpPr>
          <p:spPr>
            <a:xfrm>
              <a:off x="1797513" y="1000371"/>
              <a:ext cx="3900977" cy="124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82" extrusionOk="0">
                  <a:moveTo>
                    <a:pt x="78" y="15526"/>
                  </a:moveTo>
                  <a:cubicBezTo>
                    <a:pt x="782" y="13515"/>
                    <a:pt x="1531" y="11688"/>
                    <a:pt x="2316" y="10056"/>
                  </a:cubicBezTo>
                  <a:cubicBezTo>
                    <a:pt x="3050" y="8531"/>
                    <a:pt x="3825" y="7153"/>
                    <a:pt x="4675" y="6312"/>
                  </a:cubicBezTo>
                  <a:cubicBezTo>
                    <a:pt x="5023" y="5967"/>
                    <a:pt x="5380" y="5717"/>
                    <a:pt x="5742" y="5565"/>
                  </a:cubicBezTo>
                  <a:cubicBezTo>
                    <a:pt x="5879" y="5532"/>
                    <a:pt x="6015" y="5647"/>
                    <a:pt x="6128" y="5891"/>
                  </a:cubicBezTo>
                  <a:cubicBezTo>
                    <a:pt x="6254" y="6160"/>
                    <a:pt x="6342" y="6568"/>
                    <a:pt x="6375" y="7031"/>
                  </a:cubicBezTo>
                  <a:lnTo>
                    <a:pt x="6453" y="8300"/>
                  </a:lnTo>
                  <a:cubicBezTo>
                    <a:pt x="6485" y="8737"/>
                    <a:pt x="6480" y="9193"/>
                    <a:pt x="6437" y="9621"/>
                  </a:cubicBezTo>
                  <a:cubicBezTo>
                    <a:pt x="6397" y="10026"/>
                    <a:pt x="6324" y="10393"/>
                    <a:pt x="6227" y="10688"/>
                  </a:cubicBezTo>
                  <a:lnTo>
                    <a:pt x="4988" y="14376"/>
                  </a:lnTo>
                  <a:cubicBezTo>
                    <a:pt x="5539" y="13266"/>
                    <a:pt x="6086" y="12143"/>
                    <a:pt x="6631" y="11006"/>
                  </a:cubicBezTo>
                  <a:cubicBezTo>
                    <a:pt x="7183" y="9856"/>
                    <a:pt x="7731" y="8691"/>
                    <a:pt x="8294" y="7594"/>
                  </a:cubicBezTo>
                  <a:cubicBezTo>
                    <a:pt x="8840" y="6528"/>
                    <a:pt x="9400" y="5525"/>
                    <a:pt x="9971" y="4590"/>
                  </a:cubicBezTo>
                  <a:cubicBezTo>
                    <a:pt x="10029" y="4446"/>
                    <a:pt x="10111" y="4435"/>
                    <a:pt x="10173" y="4564"/>
                  </a:cubicBezTo>
                  <a:cubicBezTo>
                    <a:pt x="10218" y="4656"/>
                    <a:pt x="10246" y="4810"/>
                    <a:pt x="10249" y="4978"/>
                  </a:cubicBezTo>
                  <a:lnTo>
                    <a:pt x="10345" y="7606"/>
                  </a:lnTo>
                  <a:cubicBezTo>
                    <a:pt x="10124" y="8282"/>
                    <a:pt x="9892" y="8925"/>
                    <a:pt x="9652" y="9533"/>
                  </a:cubicBezTo>
                  <a:cubicBezTo>
                    <a:pt x="9400" y="10170"/>
                    <a:pt x="9137" y="10767"/>
                    <a:pt x="8886" y="11405"/>
                  </a:cubicBezTo>
                  <a:cubicBezTo>
                    <a:pt x="8422" y="12583"/>
                    <a:pt x="7996" y="13899"/>
                    <a:pt x="7613" y="15333"/>
                  </a:cubicBezTo>
                  <a:cubicBezTo>
                    <a:pt x="8312" y="14028"/>
                    <a:pt x="9012" y="12725"/>
                    <a:pt x="9711" y="11424"/>
                  </a:cubicBezTo>
                  <a:cubicBezTo>
                    <a:pt x="10325" y="10283"/>
                    <a:pt x="10939" y="9143"/>
                    <a:pt x="11542" y="7946"/>
                  </a:cubicBezTo>
                  <a:cubicBezTo>
                    <a:pt x="11943" y="7150"/>
                    <a:pt x="12339" y="6330"/>
                    <a:pt x="12735" y="5512"/>
                  </a:cubicBezTo>
                  <a:cubicBezTo>
                    <a:pt x="13021" y="4921"/>
                    <a:pt x="13307" y="4333"/>
                    <a:pt x="13593" y="3745"/>
                  </a:cubicBezTo>
                  <a:cubicBezTo>
                    <a:pt x="13639" y="3715"/>
                    <a:pt x="13687" y="3725"/>
                    <a:pt x="13731" y="3774"/>
                  </a:cubicBezTo>
                  <a:cubicBezTo>
                    <a:pt x="13770" y="3817"/>
                    <a:pt x="13805" y="3890"/>
                    <a:pt x="13833" y="3986"/>
                  </a:cubicBezTo>
                  <a:lnTo>
                    <a:pt x="13865" y="6399"/>
                  </a:lnTo>
                  <a:lnTo>
                    <a:pt x="16261" y="2072"/>
                  </a:lnTo>
                  <a:cubicBezTo>
                    <a:pt x="16363" y="2555"/>
                    <a:pt x="16438" y="3090"/>
                    <a:pt x="16483" y="3652"/>
                  </a:cubicBezTo>
                  <a:cubicBezTo>
                    <a:pt x="16524" y="4178"/>
                    <a:pt x="16538" y="4722"/>
                    <a:pt x="16525" y="5262"/>
                  </a:cubicBezTo>
                  <a:lnTo>
                    <a:pt x="18374" y="2049"/>
                  </a:lnTo>
                  <a:cubicBezTo>
                    <a:pt x="18435" y="2156"/>
                    <a:pt x="18489" y="2297"/>
                    <a:pt x="18534" y="2466"/>
                  </a:cubicBezTo>
                  <a:cubicBezTo>
                    <a:pt x="18577" y="2631"/>
                    <a:pt x="18611" y="2819"/>
                    <a:pt x="18632" y="3021"/>
                  </a:cubicBezTo>
                  <a:lnTo>
                    <a:pt x="19446" y="1189"/>
                  </a:lnTo>
                  <a:cubicBezTo>
                    <a:pt x="19465" y="1152"/>
                    <a:pt x="19488" y="1135"/>
                    <a:pt x="19510" y="1139"/>
                  </a:cubicBezTo>
                  <a:cubicBezTo>
                    <a:pt x="19542" y="1144"/>
                    <a:pt x="19572" y="1191"/>
                    <a:pt x="19592" y="1267"/>
                  </a:cubicBezTo>
                  <a:lnTo>
                    <a:pt x="19785" y="2475"/>
                  </a:lnTo>
                  <a:lnTo>
                    <a:pt x="20730" y="131"/>
                  </a:lnTo>
                  <a:cubicBezTo>
                    <a:pt x="20770" y="27"/>
                    <a:pt x="20822" y="-18"/>
                    <a:pt x="20874" y="7"/>
                  </a:cubicBezTo>
                  <a:cubicBezTo>
                    <a:pt x="20935" y="37"/>
                    <a:pt x="20987" y="160"/>
                    <a:pt x="21013" y="335"/>
                  </a:cubicBezTo>
                  <a:lnTo>
                    <a:pt x="21566" y="5594"/>
                  </a:lnTo>
                  <a:cubicBezTo>
                    <a:pt x="21585" y="5731"/>
                    <a:pt x="21592" y="5881"/>
                    <a:pt x="21586" y="6030"/>
                  </a:cubicBezTo>
                  <a:cubicBezTo>
                    <a:pt x="21581" y="6166"/>
                    <a:pt x="21564" y="6296"/>
                    <a:pt x="21539" y="6408"/>
                  </a:cubicBezTo>
                  <a:lnTo>
                    <a:pt x="17945" y="15765"/>
                  </a:lnTo>
                  <a:cubicBezTo>
                    <a:pt x="17840" y="16133"/>
                    <a:pt x="17735" y="16504"/>
                    <a:pt x="17631" y="16877"/>
                  </a:cubicBezTo>
                  <a:cubicBezTo>
                    <a:pt x="17533" y="17231"/>
                    <a:pt x="17436" y="17586"/>
                    <a:pt x="17339" y="17945"/>
                  </a:cubicBezTo>
                  <a:lnTo>
                    <a:pt x="17123" y="17095"/>
                  </a:lnTo>
                  <a:cubicBezTo>
                    <a:pt x="17020" y="17289"/>
                    <a:pt x="16920" y="17502"/>
                    <a:pt x="16825" y="17733"/>
                  </a:cubicBezTo>
                  <a:cubicBezTo>
                    <a:pt x="16730" y="17963"/>
                    <a:pt x="16639" y="18209"/>
                    <a:pt x="16554" y="18472"/>
                  </a:cubicBezTo>
                  <a:lnTo>
                    <a:pt x="16251" y="17400"/>
                  </a:lnTo>
                  <a:lnTo>
                    <a:pt x="15845" y="18252"/>
                  </a:lnTo>
                  <a:lnTo>
                    <a:pt x="15503" y="17091"/>
                  </a:lnTo>
                  <a:cubicBezTo>
                    <a:pt x="15242" y="17707"/>
                    <a:pt x="14998" y="18391"/>
                    <a:pt x="14774" y="19137"/>
                  </a:cubicBezTo>
                  <a:cubicBezTo>
                    <a:pt x="14546" y="19895"/>
                    <a:pt x="14340" y="20713"/>
                    <a:pt x="14157" y="21582"/>
                  </a:cubicBezTo>
                  <a:cubicBezTo>
                    <a:pt x="14026" y="21377"/>
                    <a:pt x="13910" y="21091"/>
                    <a:pt x="13815" y="20742"/>
                  </a:cubicBezTo>
                  <a:cubicBezTo>
                    <a:pt x="13726" y="20413"/>
                    <a:pt x="13657" y="20035"/>
                    <a:pt x="13613" y="19627"/>
                  </a:cubicBezTo>
                  <a:lnTo>
                    <a:pt x="13186" y="20931"/>
                  </a:lnTo>
                  <a:cubicBezTo>
                    <a:pt x="13031" y="20559"/>
                    <a:pt x="12896" y="20117"/>
                    <a:pt x="12783" y="19618"/>
                  </a:cubicBezTo>
                  <a:cubicBezTo>
                    <a:pt x="12675" y="19136"/>
                    <a:pt x="12590" y="18607"/>
                    <a:pt x="12530" y="18048"/>
                  </a:cubicBezTo>
                  <a:lnTo>
                    <a:pt x="12902" y="16940"/>
                  </a:lnTo>
                  <a:cubicBezTo>
                    <a:pt x="12711" y="17254"/>
                    <a:pt x="12526" y="17598"/>
                    <a:pt x="12346" y="17970"/>
                  </a:cubicBezTo>
                  <a:cubicBezTo>
                    <a:pt x="12161" y="18356"/>
                    <a:pt x="11982" y="18771"/>
                    <a:pt x="11810" y="19215"/>
                  </a:cubicBezTo>
                  <a:cubicBezTo>
                    <a:pt x="11759" y="19357"/>
                    <a:pt x="11699" y="19452"/>
                    <a:pt x="11635" y="19497"/>
                  </a:cubicBezTo>
                  <a:cubicBezTo>
                    <a:pt x="11592" y="19528"/>
                    <a:pt x="11545" y="19537"/>
                    <a:pt x="11500" y="19493"/>
                  </a:cubicBezTo>
                  <a:cubicBezTo>
                    <a:pt x="11446" y="19440"/>
                    <a:pt x="11402" y="19314"/>
                    <a:pt x="11380" y="19148"/>
                  </a:cubicBezTo>
                  <a:lnTo>
                    <a:pt x="11017" y="16463"/>
                  </a:lnTo>
                  <a:lnTo>
                    <a:pt x="11131" y="15891"/>
                  </a:lnTo>
                  <a:cubicBezTo>
                    <a:pt x="10848" y="16564"/>
                    <a:pt x="10561" y="17219"/>
                    <a:pt x="10269" y="17853"/>
                  </a:cubicBezTo>
                  <a:cubicBezTo>
                    <a:pt x="9997" y="18446"/>
                    <a:pt x="9720" y="19022"/>
                    <a:pt x="9440" y="19580"/>
                  </a:cubicBezTo>
                  <a:lnTo>
                    <a:pt x="9119" y="17404"/>
                  </a:lnTo>
                  <a:cubicBezTo>
                    <a:pt x="9089" y="17089"/>
                    <a:pt x="9089" y="16754"/>
                    <a:pt x="9121" y="16441"/>
                  </a:cubicBezTo>
                  <a:cubicBezTo>
                    <a:pt x="9149" y="16157"/>
                    <a:pt x="9202" y="15903"/>
                    <a:pt x="9273" y="15706"/>
                  </a:cubicBezTo>
                  <a:lnTo>
                    <a:pt x="9917" y="13857"/>
                  </a:lnTo>
                  <a:lnTo>
                    <a:pt x="7368" y="18729"/>
                  </a:lnTo>
                  <a:cubicBezTo>
                    <a:pt x="7308" y="18861"/>
                    <a:pt x="7234" y="18910"/>
                    <a:pt x="7162" y="18863"/>
                  </a:cubicBezTo>
                  <a:cubicBezTo>
                    <a:pt x="7097" y="18820"/>
                    <a:pt x="7040" y="18702"/>
                    <a:pt x="7001" y="18532"/>
                  </a:cubicBezTo>
                  <a:cubicBezTo>
                    <a:pt x="6925" y="18196"/>
                    <a:pt x="6860" y="17835"/>
                    <a:pt x="6809" y="17456"/>
                  </a:cubicBezTo>
                  <a:cubicBezTo>
                    <a:pt x="6757" y="17074"/>
                    <a:pt x="6719" y="16677"/>
                    <a:pt x="6694" y="16269"/>
                  </a:cubicBezTo>
                  <a:cubicBezTo>
                    <a:pt x="6686" y="16090"/>
                    <a:pt x="6691" y="15907"/>
                    <a:pt x="6709" y="15735"/>
                  </a:cubicBezTo>
                  <a:cubicBezTo>
                    <a:pt x="6732" y="15515"/>
                    <a:pt x="6774" y="15323"/>
                    <a:pt x="6817" y="15135"/>
                  </a:cubicBezTo>
                  <a:cubicBezTo>
                    <a:pt x="7019" y="14249"/>
                    <a:pt x="7238" y="13400"/>
                    <a:pt x="7472" y="12594"/>
                  </a:cubicBezTo>
                  <a:cubicBezTo>
                    <a:pt x="7004" y="13605"/>
                    <a:pt x="6536" y="14619"/>
                    <a:pt x="6070" y="15637"/>
                  </a:cubicBezTo>
                  <a:cubicBezTo>
                    <a:pt x="5590" y="16682"/>
                    <a:pt x="5109" y="17737"/>
                    <a:pt x="4571" y="18454"/>
                  </a:cubicBezTo>
                  <a:cubicBezTo>
                    <a:pt x="4394" y="18689"/>
                    <a:pt x="4204" y="18887"/>
                    <a:pt x="4019" y="18732"/>
                  </a:cubicBezTo>
                  <a:cubicBezTo>
                    <a:pt x="3924" y="18654"/>
                    <a:pt x="3839" y="18485"/>
                    <a:pt x="3772" y="18260"/>
                  </a:cubicBezTo>
                  <a:cubicBezTo>
                    <a:pt x="3674" y="17928"/>
                    <a:pt x="3620" y="17499"/>
                    <a:pt x="3575" y="17069"/>
                  </a:cubicBezTo>
                  <a:cubicBezTo>
                    <a:pt x="3530" y="16645"/>
                    <a:pt x="3492" y="16215"/>
                    <a:pt x="3462" y="15779"/>
                  </a:cubicBezTo>
                  <a:cubicBezTo>
                    <a:pt x="3751" y="14686"/>
                    <a:pt x="4047" y="13611"/>
                    <a:pt x="4350" y="12554"/>
                  </a:cubicBezTo>
                  <a:cubicBezTo>
                    <a:pt x="4660" y="11474"/>
                    <a:pt x="4976" y="10413"/>
                    <a:pt x="5300" y="9373"/>
                  </a:cubicBezTo>
                  <a:cubicBezTo>
                    <a:pt x="4908" y="9646"/>
                    <a:pt x="4525" y="10039"/>
                    <a:pt x="4157" y="10548"/>
                  </a:cubicBezTo>
                  <a:cubicBezTo>
                    <a:pt x="3608" y="11307"/>
                    <a:pt x="3099" y="12312"/>
                    <a:pt x="2609" y="13397"/>
                  </a:cubicBezTo>
                  <a:cubicBezTo>
                    <a:pt x="1872" y="15030"/>
                    <a:pt x="1177" y="16844"/>
                    <a:pt x="532" y="18823"/>
                  </a:cubicBezTo>
                  <a:lnTo>
                    <a:pt x="38" y="16360"/>
                  </a:lnTo>
                  <a:cubicBezTo>
                    <a:pt x="4" y="16217"/>
                    <a:pt x="-8" y="16033"/>
                    <a:pt x="6" y="15860"/>
                  </a:cubicBezTo>
                  <a:cubicBezTo>
                    <a:pt x="16" y="15726"/>
                    <a:pt x="42" y="15607"/>
                    <a:pt x="78" y="15526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30" name="Text Box 2">
              <a:extLst>
                <a:ext uri="{FF2B5EF4-FFF2-40B4-BE49-F238E27FC236}">
                  <a16:creationId xmlns:a16="http://schemas.microsoft.com/office/drawing/2014/main" id="{C44ED485-E72A-AA48-940A-0FB52E7B634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2790" y="1470271"/>
              <a:ext cx="5592762" cy="507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ru-RU" altLang="x-none" sz="2800" b="1" spc="300" dirty="0">
                  <a:solidFill>
                    <a:schemeClr val="bg1"/>
                  </a:solidFill>
                  <a:latin typeface="Monly Lite" panose="020B0806030504020204" pitchFamily="34" charset="0"/>
                  <a:ea typeface="Montserrat" charset="0"/>
                  <a:cs typeface="Montserrat" charset="0"/>
                  <a:sym typeface="Poppins SemiBold" charset="0"/>
                </a:rPr>
                <a:t>КАК ЭТО УСТРОЕНО</a:t>
              </a:r>
              <a:endParaRPr lang="x-none" altLang="x-none" sz="2800" b="1" spc="300" dirty="0">
                <a:solidFill>
                  <a:schemeClr val="bg1"/>
                </a:solidFill>
                <a:latin typeface="Ubuntu" panose="020B0504030602030204" pitchFamily="34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3D392E-42AB-4556-B28B-93BD4EA7804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21273" t="16801" r="22202" b="590"/>
          <a:stretch/>
        </p:blipFill>
        <p:spPr>
          <a:xfrm>
            <a:off x="14916934" y="840167"/>
            <a:ext cx="8924946" cy="12138514"/>
          </a:xfr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414DDA8-0E59-D540-8708-19781C4AE75C}"/>
              </a:ext>
            </a:extLst>
          </p:cNvPr>
          <p:cNvGrpSpPr/>
          <p:nvPr/>
        </p:nvGrpSpPr>
        <p:grpSpPr>
          <a:xfrm>
            <a:off x="2490093" y="3473624"/>
            <a:ext cx="8837613" cy="7991733"/>
            <a:chOff x="2490093" y="3473624"/>
            <a:chExt cx="8837613" cy="7991733"/>
          </a:xfrm>
        </p:grpSpPr>
        <p:sp>
          <p:nvSpPr>
            <p:cNvPr id="22" name="Text Box 3">
              <a:extLst>
                <a:ext uri="{FF2B5EF4-FFF2-40B4-BE49-F238E27FC236}">
                  <a16:creationId xmlns:a16="http://schemas.microsoft.com/office/drawing/2014/main" id="{B86A8017-26B3-134D-AC06-6793D34BF5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00705" y="3473624"/>
              <a:ext cx="7603063" cy="3148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altLang="x-none" sz="8800" dirty="0">
                  <a:solidFill>
                    <a:schemeClr val="bg1"/>
                  </a:solidFill>
                  <a:latin typeface="Ubuntu" panose="020B0504030602030204" pitchFamily="34" charset="0"/>
                  <a:ea typeface="Montserrat Semi" charset="0"/>
                  <a:cs typeface="Montserrat Semi" charset="0"/>
                  <a:sym typeface="Poppins Medium" charset="0"/>
                </a:rPr>
                <a:t>Так в чём проблема?</a:t>
              </a:r>
              <a:endParaRPr lang="x-none" altLang="x-none" sz="8800" dirty="0">
                <a:solidFill>
                  <a:schemeClr val="bg1"/>
                </a:solidFill>
                <a:latin typeface="Ubuntu" panose="020B0504030602030204" pitchFamily="34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4EAFDFA3-338E-454F-B4FB-0500CD9F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093" y="6941042"/>
              <a:ext cx="8837613" cy="4524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ru-RU" altLang="en-US" sz="36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Проблема была </a:t>
              </a:r>
              <a:r>
                <a:rPr lang="ru-RU" altLang="en-US" sz="3600" dirty="0">
                  <a:solidFill>
                    <a:srgbClr val="0070C0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в генерации случайных </a:t>
              </a:r>
              <a:r>
                <a:rPr lang="ru-RU" altLang="en-US" sz="36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чисел на многих роутерах. Если мы узнаем эти числа — мы сможем легко узнать WPS </a:t>
              </a:r>
              <a:r>
                <a:rPr lang="ru-RU" altLang="en-US" sz="3600" dirty="0" err="1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pin</a:t>
              </a:r>
              <a:r>
                <a:rPr lang="ru-RU" altLang="en-US" sz="36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так как именно они используются в криптографической функции для защиты от </a:t>
              </a:r>
              <a:r>
                <a:rPr lang="ru-RU" altLang="en-US" sz="3600" dirty="0" err="1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брутфорса</a:t>
              </a:r>
              <a:r>
                <a:rPr lang="ru-RU" altLang="en-US" sz="36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по получению WPS </a:t>
              </a:r>
              <a:r>
                <a:rPr lang="ru-RU" altLang="en-US" sz="3600" dirty="0" err="1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pin</a:t>
              </a:r>
              <a:r>
                <a:rPr lang="ru-RU" altLang="en-US" sz="36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r>
                <a:rPr lang="ru-RU" altLang="en-US" sz="36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Роутер отдает хэш, сгенерированный с использованием WPS </a:t>
              </a:r>
              <a:r>
                <a:rPr lang="ru-RU" altLang="en-US" sz="3600" dirty="0" err="1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pin</a:t>
              </a:r>
              <a:r>
                <a:rPr lang="ru-RU" altLang="en-US" sz="36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и данных (E-S1 и E-S2) чисел, что бы доказать, что он его так же </a:t>
              </a:r>
              <a:r>
                <a:rPr lang="ru-RU" altLang="en-US" sz="3600" dirty="0" err="1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знаеТ</a:t>
              </a:r>
              <a:r>
                <a:rPr lang="ru-RU" altLang="en-US" sz="36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</a:t>
              </a:r>
            </a:p>
            <a:p>
              <a:r>
                <a:rPr lang="ru-RU" altLang="en-US" sz="36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E-S1 и E-S2 используются в генерации E-Hash1, E-Hash2, которые в свою очередь получим от роутера в сообщении M3.</a:t>
              </a:r>
              <a:endParaRPr lang="en-US" altLang="en-US" sz="36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284CF21-40D2-D545-8C27-D6BC0FC10694}"/>
              </a:ext>
            </a:extLst>
          </p:cNvPr>
          <p:cNvGrpSpPr/>
          <p:nvPr/>
        </p:nvGrpSpPr>
        <p:grpSpPr>
          <a:xfrm>
            <a:off x="1534816" y="2262875"/>
            <a:ext cx="6662154" cy="1244401"/>
            <a:chOff x="1797513" y="1000371"/>
            <a:chExt cx="6662154" cy="1244401"/>
          </a:xfrm>
        </p:grpSpPr>
        <p:sp>
          <p:nvSpPr>
            <p:cNvPr id="26" name="Фигура">
              <a:extLst>
                <a:ext uri="{FF2B5EF4-FFF2-40B4-BE49-F238E27FC236}">
                  <a16:creationId xmlns:a16="http://schemas.microsoft.com/office/drawing/2014/main" id="{CB782150-502B-FF44-89A5-4FFC3291361B}"/>
                </a:ext>
              </a:extLst>
            </p:cNvPr>
            <p:cNvSpPr/>
            <p:nvPr/>
          </p:nvSpPr>
          <p:spPr>
            <a:xfrm>
              <a:off x="1797513" y="1000371"/>
              <a:ext cx="3900977" cy="124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82" extrusionOk="0">
                  <a:moveTo>
                    <a:pt x="78" y="15526"/>
                  </a:moveTo>
                  <a:cubicBezTo>
                    <a:pt x="782" y="13515"/>
                    <a:pt x="1531" y="11688"/>
                    <a:pt x="2316" y="10056"/>
                  </a:cubicBezTo>
                  <a:cubicBezTo>
                    <a:pt x="3050" y="8531"/>
                    <a:pt x="3825" y="7153"/>
                    <a:pt x="4675" y="6312"/>
                  </a:cubicBezTo>
                  <a:cubicBezTo>
                    <a:pt x="5023" y="5967"/>
                    <a:pt x="5380" y="5717"/>
                    <a:pt x="5742" y="5565"/>
                  </a:cubicBezTo>
                  <a:cubicBezTo>
                    <a:pt x="5879" y="5532"/>
                    <a:pt x="6015" y="5647"/>
                    <a:pt x="6128" y="5891"/>
                  </a:cubicBezTo>
                  <a:cubicBezTo>
                    <a:pt x="6254" y="6160"/>
                    <a:pt x="6342" y="6568"/>
                    <a:pt x="6375" y="7031"/>
                  </a:cubicBezTo>
                  <a:lnTo>
                    <a:pt x="6453" y="8300"/>
                  </a:lnTo>
                  <a:cubicBezTo>
                    <a:pt x="6485" y="8737"/>
                    <a:pt x="6480" y="9193"/>
                    <a:pt x="6437" y="9621"/>
                  </a:cubicBezTo>
                  <a:cubicBezTo>
                    <a:pt x="6397" y="10026"/>
                    <a:pt x="6324" y="10393"/>
                    <a:pt x="6227" y="10688"/>
                  </a:cubicBezTo>
                  <a:lnTo>
                    <a:pt x="4988" y="14376"/>
                  </a:lnTo>
                  <a:cubicBezTo>
                    <a:pt x="5539" y="13266"/>
                    <a:pt x="6086" y="12143"/>
                    <a:pt x="6631" y="11006"/>
                  </a:cubicBezTo>
                  <a:cubicBezTo>
                    <a:pt x="7183" y="9856"/>
                    <a:pt x="7731" y="8691"/>
                    <a:pt x="8294" y="7594"/>
                  </a:cubicBezTo>
                  <a:cubicBezTo>
                    <a:pt x="8840" y="6528"/>
                    <a:pt x="9400" y="5525"/>
                    <a:pt x="9971" y="4590"/>
                  </a:cubicBezTo>
                  <a:cubicBezTo>
                    <a:pt x="10029" y="4446"/>
                    <a:pt x="10111" y="4435"/>
                    <a:pt x="10173" y="4564"/>
                  </a:cubicBezTo>
                  <a:cubicBezTo>
                    <a:pt x="10218" y="4656"/>
                    <a:pt x="10246" y="4810"/>
                    <a:pt x="10249" y="4978"/>
                  </a:cubicBezTo>
                  <a:lnTo>
                    <a:pt x="10345" y="7606"/>
                  </a:lnTo>
                  <a:cubicBezTo>
                    <a:pt x="10124" y="8282"/>
                    <a:pt x="9892" y="8925"/>
                    <a:pt x="9652" y="9533"/>
                  </a:cubicBezTo>
                  <a:cubicBezTo>
                    <a:pt x="9400" y="10170"/>
                    <a:pt x="9137" y="10767"/>
                    <a:pt x="8886" y="11405"/>
                  </a:cubicBezTo>
                  <a:cubicBezTo>
                    <a:pt x="8422" y="12583"/>
                    <a:pt x="7996" y="13899"/>
                    <a:pt x="7613" y="15333"/>
                  </a:cubicBezTo>
                  <a:cubicBezTo>
                    <a:pt x="8312" y="14028"/>
                    <a:pt x="9012" y="12725"/>
                    <a:pt x="9711" y="11424"/>
                  </a:cubicBezTo>
                  <a:cubicBezTo>
                    <a:pt x="10325" y="10283"/>
                    <a:pt x="10939" y="9143"/>
                    <a:pt x="11542" y="7946"/>
                  </a:cubicBezTo>
                  <a:cubicBezTo>
                    <a:pt x="11943" y="7150"/>
                    <a:pt x="12339" y="6330"/>
                    <a:pt x="12735" y="5512"/>
                  </a:cubicBezTo>
                  <a:cubicBezTo>
                    <a:pt x="13021" y="4921"/>
                    <a:pt x="13307" y="4333"/>
                    <a:pt x="13593" y="3745"/>
                  </a:cubicBezTo>
                  <a:cubicBezTo>
                    <a:pt x="13639" y="3715"/>
                    <a:pt x="13687" y="3725"/>
                    <a:pt x="13731" y="3774"/>
                  </a:cubicBezTo>
                  <a:cubicBezTo>
                    <a:pt x="13770" y="3817"/>
                    <a:pt x="13805" y="3890"/>
                    <a:pt x="13833" y="3986"/>
                  </a:cubicBezTo>
                  <a:lnTo>
                    <a:pt x="13865" y="6399"/>
                  </a:lnTo>
                  <a:lnTo>
                    <a:pt x="16261" y="2072"/>
                  </a:lnTo>
                  <a:cubicBezTo>
                    <a:pt x="16363" y="2555"/>
                    <a:pt x="16438" y="3090"/>
                    <a:pt x="16483" y="3652"/>
                  </a:cubicBezTo>
                  <a:cubicBezTo>
                    <a:pt x="16524" y="4178"/>
                    <a:pt x="16538" y="4722"/>
                    <a:pt x="16525" y="5262"/>
                  </a:cubicBezTo>
                  <a:lnTo>
                    <a:pt x="18374" y="2049"/>
                  </a:lnTo>
                  <a:cubicBezTo>
                    <a:pt x="18435" y="2156"/>
                    <a:pt x="18489" y="2297"/>
                    <a:pt x="18534" y="2466"/>
                  </a:cubicBezTo>
                  <a:cubicBezTo>
                    <a:pt x="18577" y="2631"/>
                    <a:pt x="18611" y="2819"/>
                    <a:pt x="18632" y="3021"/>
                  </a:cubicBezTo>
                  <a:lnTo>
                    <a:pt x="19446" y="1189"/>
                  </a:lnTo>
                  <a:cubicBezTo>
                    <a:pt x="19465" y="1152"/>
                    <a:pt x="19488" y="1135"/>
                    <a:pt x="19510" y="1139"/>
                  </a:cubicBezTo>
                  <a:cubicBezTo>
                    <a:pt x="19542" y="1144"/>
                    <a:pt x="19572" y="1191"/>
                    <a:pt x="19592" y="1267"/>
                  </a:cubicBezTo>
                  <a:lnTo>
                    <a:pt x="19785" y="2475"/>
                  </a:lnTo>
                  <a:lnTo>
                    <a:pt x="20730" y="131"/>
                  </a:lnTo>
                  <a:cubicBezTo>
                    <a:pt x="20770" y="27"/>
                    <a:pt x="20822" y="-18"/>
                    <a:pt x="20874" y="7"/>
                  </a:cubicBezTo>
                  <a:cubicBezTo>
                    <a:pt x="20935" y="37"/>
                    <a:pt x="20987" y="160"/>
                    <a:pt x="21013" y="335"/>
                  </a:cubicBezTo>
                  <a:lnTo>
                    <a:pt x="21566" y="5594"/>
                  </a:lnTo>
                  <a:cubicBezTo>
                    <a:pt x="21585" y="5731"/>
                    <a:pt x="21592" y="5881"/>
                    <a:pt x="21586" y="6030"/>
                  </a:cubicBezTo>
                  <a:cubicBezTo>
                    <a:pt x="21581" y="6166"/>
                    <a:pt x="21564" y="6296"/>
                    <a:pt x="21539" y="6408"/>
                  </a:cubicBezTo>
                  <a:lnTo>
                    <a:pt x="17945" y="15765"/>
                  </a:lnTo>
                  <a:cubicBezTo>
                    <a:pt x="17840" y="16133"/>
                    <a:pt x="17735" y="16504"/>
                    <a:pt x="17631" y="16877"/>
                  </a:cubicBezTo>
                  <a:cubicBezTo>
                    <a:pt x="17533" y="17231"/>
                    <a:pt x="17436" y="17586"/>
                    <a:pt x="17339" y="17945"/>
                  </a:cubicBezTo>
                  <a:lnTo>
                    <a:pt x="17123" y="17095"/>
                  </a:lnTo>
                  <a:cubicBezTo>
                    <a:pt x="17020" y="17289"/>
                    <a:pt x="16920" y="17502"/>
                    <a:pt x="16825" y="17733"/>
                  </a:cubicBezTo>
                  <a:cubicBezTo>
                    <a:pt x="16730" y="17963"/>
                    <a:pt x="16639" y="18209"/>
                    <a:pt x="16554" y="18472"/>
                  </a:cubicBezTo>
                  <a:lnTo>
                    <a:pt x="16251" y="17400"/>
                  </a:lnTo>
                  <a:lnTo>
                    <a:pt x="15845" y="18252"/>
                  </a:lnTo>
                  <a:lnTo>
                    <a:pt x="15503" y="17091"/>
                  </a:lnTo>
                  <a:cubicBezTo>
                    <a:pt x="15242" y="17707"/>
                    <a:pt x="14998" y="18391"/>
                    <a:pt x="14774" y="19137"/>
                  </a:cubicBezTo>
                  <a:cubicBezTo>
                    <a:pt x="14546" y="19895"/>
                    <a:pt x="14340" y="20713"/>
                    <a:pt x="14157" y="21582"/>
                  </a:cubicBezTo>
                  <a:cubicBezTo>
                    <a:pt x="14026" y="21377"/>
                    <a:pt x="13910" y="21091"/>
                    <a:pt x="13815" y="20742"/>
                  </a:cubicBezTo>
                  <a:cubicBezTo>
                    <a:pt x="13726" y="20413"/>
                    <a:pt x="13657" y="20035"/>
                    <a:pt x="13613" y="19627"/>
                  </a:cubicBezTo>
                  <a:lnTo>
                    <a:pt x="13186" y="20931"/>
                  </a:lnTo>
                  <a:cubicBezTo>
                    <a:pt x="13031" y="20559"/>
                    <a:pt x="12896" y="20117"/>
                    <a:pt x="12783" y="19618"/>
                  </a:cubicBezTo>
                  <a:cubicBezTo>
                    <a:pt x="12675" y="19136"/>
                    <a:pt x="12590" y="18607"/>
                    <a:pt x="12530" y="18048"/>
                  </a:cubicBezTo>
                  <a:lnTo>
                    <a:pt x="12902" y="16940"/>
                  </a:lnTo>
                  <a:cubicBezTo>
                    <a:pt x="12711" y="17254"/>
                    <a:pt x="12526" y="17598"/>
                    <a:pt x="12346" y="17970"/>
                  </a:cubicBezTo>
                  <a:cubicBezTo>
                    <a:pt x="12161" y="18356"/>
                    <a:pt x="11982" y="18771"/>
                    <a:pt x="11810" y="19215"/>
                  </a:cubicBezTo>
                  <a:cubicBezTo>
                    <a:pt x="11759" y="19357"/>
                    <a:pt x="11699" y="19452"/>
                    <a:pt x="11635" y="19497"/>
                  </a:cubicBezTo>
                  <a:cubicBezTo>
                    <a:pt x="11592" y="19528"/>
                    <a:pt x="11545" y="19537"/>
                    <a:pt x="11500" y="19493"/>
                  </a:cubicBezTo>
                  <a:cubicBezTo>
                    <a:pt x="11446" y="19440"/>
                    <a:pt x="11402" y="19314"/>
                    <a:pt x="11380" y="19148"/>
                  </a:cubicBezTo>
                  <a:lnTo>
                    <a:pt x="11017" y="16463"/>
                  </a:lnTo>
                  <a:lnTo>
                    <a:pt x="11131" y="15891"/>
                  </a:lnTo>
                  <a:cubicBezTo>
                    <a:pt x="10848" y="16564"/>
                    <a:pt x="10561" y="17219"/>
                    <a:pt x="10269" y="17853"/>
                  </a:cubicBezTo>
                  <a:cubicBezTo>
                    <a:pt x="9997" y="18446"/>
                    <a:pt x="9720" y="19022"/>
                    <a:pt x="9440" y="19580"/>
                  </a:cubicBezTo>
                  <a:lnTo>
                    <a:pt x="9119" y="17404"/>
                  </a:lnTo>
                  <a:cubicBezTo>
                    <a:pt x="9089" y="17089"/>
                    <a:pt x="9089" y="16754"/>
                    <a:pt x="9121" y="16441"/>
                  </a:cubicBezTo>
                  <a:cubicBezTo>
                    <a:pt x="9149" y="16157"/>
                    <a:pt x="9202" y="15903"/>
                    <a:pt x="9273" y="15706"/>
                  </a:cubicBezTo>
                  <a:lnTo>
                    <a:pt x="9917" y="13857"/>
                  </a:lnTo>
                  <a:lnTo>
                    <a:pt x="7368" y="18729"/>
                  </a:lnTo>
                  <a:cubicBezTo>
                    <a:pt x="7308" y="18861"/>
                    <a:pt x="7234" y="18910"/>
                    <a:pt x="7162" y="18863"/>
                  </a:cubicBezTo>
                  <a:cubicBezTo>
                    <a:pt x="7097" y="18820"/>
                    <a:pt x="7040" y="18702"/>
                    <a:pt x="7001" y="18532"/>
                  </a:cubicBezTo>
                  <a:cubicBezTo>
                    <a:pt x="6925" y="18196"/>
                    <a:pt x="6860" y="17835"/>
                    <a:pt x="6809" y="17456"/>
                  </a:cubicBezTo>
                  <a:cubicBezTo>
                    <a:pt x="6757" y="17074"/>
                    <a:pt x="6719" y="16677"/>
                    <a:pt x="6694" y="16269"/>
                  </a:cubicBezTo>
                  <a:cubicBezTo>
                    <a:pt x="6686" y="16090"/>
                    <a:pt x="6691" y="15907"/>
                    <a:pt x="6709" y="15735"/>
                  </a:cubicBezTo>
                  <a:cubicBezTo>
                    <a:pt x="6732" y="15515"/>
                    <a:pt x="6774" y="15323"/>
                    <a:pt x="6817" y="15135"/>
                  </a:cubicBezTo>
                  <a:cubicBezTo>
                    <a:pt x="7019" y="14249"/>
                    <a:pt x="7238" y="13400"/>
                    <a:pt x="7472" y="12594"/>
                  </a:cubicBezTo>
                  <a:cubicBezTo>
                    <a:pt x="7004" y="13605"/>
                    <a:pt x="6536" y="14619"/>
                    <a:pt x="6070" y="15637"/>
                  </a:cubicBezTo>
                  <a:cubicBezTo>
                    <a:pt x="5590" y="16682"/>
                    <a:pt x="5109" y="17737"/>
                    <a:pt x="4571" y="18454"/>
                  </a:cubicBezTo>
                  <a:cubicBezTo>
                    <a:pt x="4394" y="18689"/>
                    <a:pt x="4204" y="18887"/>
                    <a:pt x="4019" y="18732"/>
                  </a:cubicBezTo>
                  <a:cubicBezTo>
                    <a:pt x="3924" y="18654"/>
                    <a:pt x="3839" y="18485"/>
                    <a:pt x="3772" y="18260"/>
                  </a:cubicBezTo>
                  <a:cubicBezTo>
                    <a:pt x="3674" y="17928"/>
                    <a:pt x="3620" y="17499"/>
                    <a:pt x="3575" y="17069"/>
                  </a:cubicBezTo>
                  <a:cubicBezTo>
                    <a:pt x="3530" y="16645"/>
                    <a:pt x="3492" y="16215"/>
                    <a:pt x="3462" y="15779"/>
                  </a:cubicBezTo>
                  <a:cubicBezTo>
                    <a:pt x="3751" y="14686"/>
                    <a:pt x="4047" y="13611"/>
                    <a:pt x="4350" y="12554"/>
                  </a:cubicBezTo>
                  <a:cubicBezTo>
                    <a:pt x="4660" y="11474"/>
                    <a:pt x="4976" y="10413"/>
                    <a:pt x="5300" y="9373"/>
                  </a:cubicBezTo>
                  <a:cubicBezTo>
                    <a:pt x="4908" y="9646"/>
                    <a:pt x="4525" y="10039"/>
                    <a:pt x="4157" y="10548"/>
                  </a:cubicBezTo>
                  <a:cubicBezTo>
                    <a:pt x="3608" y="11307"/>
                    <a:pt x="3099" y="12312"/>
                    <a:pt x="2609" y="13397"/>
                  </a:cubicBezTo>
                  <a:cubicBezTo>
                    <a:pt x="1872" y="15030"/>
                    <a:pt x="1177" y="16844"/>
                    <a:pt x="532" y="18823"/>
                  </a:cubicBezTo>
                  <a:lnTo>
                    <a:pt x="38" y="16360"/>
                  </a:lnTo>
                  <a:cubicBezTo>
                    <a:pt x="4" y="16217"/>
                    <a:pt x="-8" y="16033"/>
                    <a:pt x="6" y="15860"/>
                  </a:cubicBezTo>
                  <a:cubicBezTo>
                    <a:pt x="16" y="15726"/>
                    <a:pt x="42" y="15607"/>
                    <a:pt x="78" y="15526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B1E9010D-4078-E242-B646-40DFFF6CCC9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66905" y="1453142"/>
              <a:ext cx="5592762" cy="569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200" b="1" spc="300" dirty="0">
                  <a:solidFill>
                    <a:schemeClr val="bg1"/>
                  </a:solidFill>
                  <a:latin typeface="Monly Lite" panose="020B0806030504020204" pitchFamily="34" charset="0"/>
                  <a:ea typeface="Montserrat" charset="0"/>
                  <a:cs typeface="Montserrat" charset="0"/>
                  <a:sym typeface="Poppins SemiBold" charset="0"/>
                </a:rPr>
                <a:t>WPS </a:t>
              </a:r>
              <a:r>
                <a:rPr lang="ru-RU" altLang="x-none" sz="3200" b="1" spc="300" dirty="0">
                  <a:solidFill>
                    <a:schemeClr val="bg1"/>
                  </a:solidFill>
                  <a:latin typeface="Monly Lite" panose="020B0806030504020204" pitchFamily="34" charset="0"/>
                  <a:ea typeface="Montserrat" charset="0"/>
                  <a:cs typeface="Montserrat" charset="0"/>
                  <a:sym typeface="Poppins SemiBold" charset="0"/>
                </a:rPr>
                <a:t>протокол</a:t>
              </a:r>
              <a:endParaRPr lang="x-none" altLang="x-none" sz="3200" b="1" spc="3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33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">
            <a:extLst>
              <a:ext uri="{FF2B5EF4-FFF2-40B4-BE49-F238E27FC236}">
                <a16:creationId xmlns:a16="http://schemas.microsoft.com/office/drawing/2014/main" id="{4EAFDFA3-338E-454F-B4FB-0500CD9FA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5977" y="4067734"/>
            <a:ext cx="10726302" cy="7478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ru-RU" altLang="en-US" sz="36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Важными здесь являются: </a:t>
            </a:r>
            <a:r>
              <a:rPr lang="ru-RU" altLang="en-US" sz="3600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M1, M2, M3</a:t>
            </a:r>
            <a:r>
              <a:rPr lang="ru-RU" altLang="en-US" sz="36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ru-RU" altLang="en-US" sz="36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Сообщение M1 - роутер отправляет клиенту </a:t>
            </a:r>
            <a:r>
              <a:rPr lang="ru-RU" altLang="en-US" sz="3600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N1, </a:t>
            </a:r>
            <a:r>
              <a:rPr lang="ru-RU" altLang="en-US" sz="3600" dirty="0" err="1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Description</a:t>
            </a:r>
            <a:r>
              <a:rPr lang="ru-RU" altLang="en-US" sz="3600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PKE</a:t>
            </a:r>
            <a:r>
              <a:rPr lang="ru-RU" altLang="en-US" sz="36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ru-RU" altLang="en-US" sz="36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Сообщение M2 - клиент отправляет роутеру </a:t>
            </a:r>
            <a:r>
              <a:rPr lang="ru-RU" altLang="en-US" sz="3600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N1, N2, PKR, </a:t>
            </a:r>
            <a:r>
              <a:rPr lang="ru-RU" altLang="en-US" sz="3600" dirty="0" err="1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</a:t>
            </a:r>
            <a:r>
              <a:rPr lang="ru-RU" altLang="en-US" sz="36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ru-RU" altLang="en-US" sz="3600" dirty="0" err="1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</a:t>
            </a:r>
            <a:r>
              <a:rPr lang="ru-RU" altLang="en-US" sz="36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хэш от первого и второго сообщений.</a:t>
            </a:r>
          </a:p>
          <a:p>
            <a:r>
              <a:rPr lang="ru-RU" altLang="en-US" sz="36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 самое важное сообщение </a:t>
            </a:r>
            <a:r>
              <a:rPr lang="ru-RU" altLang="en-US" sz="3600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M3</a:t>
            </a:r>
            <a:r>
              <a:rPr lang="ru-RU" altLang="en-US" sz="36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роутер отправляет клиенту E-Hash1, E-Hash2</a:t>
            </a:r>
          </a:p>
          <a:p>
            <a:pPr algn="ctr"/>
            <a:r>
              <a:rPr lang="en-US" altLang="en-US" sz="2400" b="1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E-Hash1 = HMAC-SHA-256(</a:t>
            </a:r>
            <a:r>
              <a:rPr lang="en-US" altLang="en-US" sz="2400" b="1" dirty="0" err="1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authkey</a:t>
            </a:r>
            <a:r>
              <a:rPr lang="en-US" altLang="en-US" sz="2400" b="1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(E-S1 | PSK1 | PKE | PKR)</a:t>
            </a:r>
          </a:p>
          <a:p>
            <a:pPr algn="ctr"/>
            <a:r>
              <a:rPr lang="en-US" altLang="en-US" sz="2400" b="1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E-Hash2 = HMAC-SHA-256(</a:t>
            </a:r>
            <a:r>
              <a:rPr lang="en-US" altLang="en-US" sz="2400" b="1" dirty="0" err="1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authkey</a:t>
            </a:r>
            <a:r>
              <a:rPr lang="en-US" altLang="en-US" sz="2400" b="1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(E-S2 | PSK2 | PKE | PKR)</a:t>
            </a:r>
            <a:endParaRPr lang="ru-RU" altLang="en-US" sz="2400" b="1" dirty="0">
              <a:solidFill>
                <a:srgbClr val="292829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Где </a:t>
            </a:r>
            <a:r>
              <a:rPr lang="ru-RU" altLang="en-US" sz="3600" b="1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PSK1</a:t>
            </a:r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ru-RU" altLang="en-US" sz="3600" b="1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первые 4</a:t>
            </a:r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цифры WPS </a:t>
            </a:r>
            <a:r>
              <a:rPr lang="ru-RU" altLang="en-US" sz="3600" b="1" dirty="0" err="1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pin</a:t>
            </a:r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altLang="en-US" sz="3600" b="1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PSK2</a:t>
            </a:r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ru-RU" altLang="en-US" sz="3600" b="1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остальные 4</a:t>
            </a:r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цифры.</a:t>
            </a:r>
          </a:p>
          <a:p>
            <a:r>
              <a:rPr lang="ru-RU" altLang="en-US" sz="3600" b="1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E-S1 и E-S2 </a:t>
            </a:r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ru-RU" altLang="en-US" sz="3600" b="1" dirty="0">
                <a:solidFill>
                  <a:srgbClr val="FF000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должны быть случайными</a:t>
            </a:r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128-битными числами.</a:t>
            </a:r>
          </a:p>
          <a:p>
            <a:r>
              <a:rPr lang="ru-RU" altLang="en-US" sz="3600" b="1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PKE</a:t>
            </a:r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публичный ключ роутера.</a:t>
            </a:r>
          </a:p>
          <a:p>
            <a:r>
              <a:rPr lang="ru-RU" altLang="en-US" sz="3600" b="1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PKR</a:t>
            </a:r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публичный ключ клиента.</a:t>
            </a:r>
          </a:p>
          <a:p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Из этого получается что неизвестными являются</a:t>
            </a:r>
            <a:r>
              <a:rPr lang="ru-RU" altLang="en-US" sz="3600" b="1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E-S1 и E-S2, PSK1 и PSK2</a:t>
            </a:r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ru-RU" altLang="en-US" sz="3600" b="1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M4</a:t>
            </a:r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клиент отправляет </a:t>
            </a:r>
            <a:r>
              <a:rPr lang="ru-RU" altLang="en-US" sz="3600" b="1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R-Hash1,</a:t>
            </a:r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altLang="en-US" sz="3600" b="1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R-Hash2</a:t>
            </a:r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подтверждения того, что он так же знает WPS </a:t>
            </a:r>
            <a:r>
              <a:rPr lang="ru-RU" altLang="en-US" sz="3600" b="1" dirty="0" err="1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pin</a:t>
            </a:r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Если все </a:t>
            </a:r>
            <a:r>
              <a:rPr lang="ru-RU" altLang="en-US" sz="3600" b="1" dirty="0" err="1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ок</a:t>
            </a:r>
            <a:r>
              <a:rPr lang="ru-RU" altLang="en-US" sz="3600" b="1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роутер отдаст клиенту парольную фразу для доступа к сети.</a:t>
            </a:r>
            <a:endParaRPr lang="en-US" altLang="en-US" sz="3600" b="1" dirty="0">
              <a:solidFill>
                <a:srgbClr val="292829"/>
              </a:solidFill>
              <a:latin typeface="Monly Lite" panose="020B08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284CF21-40D2-D545-8C27-D6BC0FC10694}"/>
              </a:ext>
            </a:extLst>
          </p:cNvPr>
          <p:cNvGrpSpPr/>
          <p:nvPr/>
        </p:nvGrpSpPr>
        <p:grpSpPr>
          <a:xfrm>
            <a:off x="11975976" y="2262875"/>
            <a:ext cx="6662154" cy="1244401"/>
            <a:chOff x="1797513" y="1000371"/>
            <a:chExt cx="6662154" cy="1244401"/>
          </a:xfrm>
        </p:grpSpPr>
        <p:sp>
          <p:nvSpPr>
            <p:cNvPr id="26" name="Фигура">
              <a:extLst>
                <a:ext uri="{FF2B5EF4-FFF2-40B4-BE49-F238E27FC236}">
                  <a16:creationId xmlns:a16="http://schemas.microsoft.com/office/drawing/2014/main" id="{CB782150-502B-FF44-89A5-4FFC3291361B}"/>
                </a:ext>
              </a:extLst>
            </p:cNvPr>
            <p:cNvSpPr/>
            <p:nvPr/>
          </p:nvSpPr>
          <p:spPr>
            <a:xfrm>
              <a:off x="1797513" y="1000371"/>
              <a:ext cx="3900977" cy="124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82" extrusionOk="0">
                  <a:moveTo>
                    <a:pt x="78" y="15526"/>
                  </a:moveTo>
                  <a:cubicBezTo>
                    <a:pt x="782" y="13515"/>
                    <a:pt x="1531" y="11688"/>
                    <a:pt x="2316" y="10056"/>
                  </a:cubicBezTo>
                  <a:cubicBezTo>
                    <a:pt x="3050" y="8531"/>
                    <a:pt x="3825" y="7153"/>
                    <a:pt x="4675" y="6312"/>
                  </a:cubicBezTo>
                  <a:cubicBezTo>
                    <a:pt x="5023" y="5967"/>
                    <a:pt x="5380" y="5717"/>
                    <a:pt x="5742" y="5565"/>
                  </a:cubicBezTo>
                  <a:cubicBezTo>
                    <a:pt x="5879" y="5532"/>
                    <a:pt x="6015" y="5647"/>
                    <a:pt x="6128" y="5891"/>
                  </a:cubicBezTo>
                  <a:cubicBezTo>
                    <a:pt x="6254" y="6160"/>
                    <a:pt x="6342" y="6568"/>
                    <a:pt x="6375" y="7031"/>
                  </a:cubicBezTo>
                  <a:lnTo>
                    <a:pt x="6453" y="8300"/>
                  </a:lnTo>
                  <a:cubicBezTo>
                    <a:pt x="6485" y="8737"/>
                    <a:pt x="6480" y="9193"/>
                    <a:pt x="6437" y="9621"/>
                  </a:cubicBezTo>
                  <a:cubicBezTo>
                    <a:pt x="6397" y="10026"/>
                    <a:pt x="6324" y="10393"/>
                    <a:pt x="6227" y="10688"/>
                  </a:cubicBezTo>
                  <a:lnTo>
                    <a:pt x="4988" y="14376"/>
                  </a:lnTo>
                  <a:cubicBezTo>
                    <a:pt x="5539" y="13266"/>
                    <a:pt x="6086" y="12143"/>
                    <a:pt x="6631" y="11006"/>
                  </a:cubicBezTo>
                  <a:cubicBezTo>
                    <a:pt x="7183" y="9856"/>
                    <a:pt x="7731" y="8691"/>
                    <a:pt x="8294" y="7594"/>
                  </a:cubicBezTo>
                  <a:cubicBezTo>
                    <a:pt x="8840" y="6528"/>
                    <a:pt x="9400" y="5525"/>
                    <a:pt x="9971" y="4590"/>
                  </a:cubicBezTo>
                  <a:cubicBezTo>
                    <a:pt x="10029" y="4446"/>
                    <a:pt x="10111" y="4435"/>
                    <a:pt x="10173" y="4564"/>
                  </a:cubicBezTo>
                  <a:cubicBezTo>
                    <a:pt x="10218" y="4656"/>
                    <a:pt x="10246" y="4810"/>
                    <a:pt x="10249" y="4978"/>
                  </a:cubicBezTo>
                  <a:lnTo>
                    <a:pt x="10345" y="7606"/>
                  </a:lnTo>
                  <a:cubicBezTo>
                    <a:pt x="10124" y="8282"/>
                    <a:pt x="9892" y="8925"/>
                    <a:pt x="9652" y="9533"/>
                  </a:cubicBezTo>
                  <a:cubicBezTo>
                    <a:pt x="9400" y="10170"/>
                    <a:pt x="9137" y="10767"/>
                    <a:pt x="8886" y="11405"/>
                  </a:cubicBezTo>
                  <a:cubicBezTo>
                    <a:pt x="8422" y="12583"/>
                    <a:pt x="7996" y="13899"/>
                    <a:pt x="7613" y="15333"/>
                  </a:cubicBezTo>
                  <a:cubicBezTo>
                    <a:pt x="8312" y="14028"/>
                    <a:pt x="9012" y="12725"/>
                    <a:pt x="9711" y="11424"/>
                  </a:cubicBezTo>
                  <a:cubicBezTo>
                    <a:pt x="10325" y="10283"/>
                    <a:pt x="10939" y="9143"/>
                    <a:pt x="11542" y="7946"/>
                  </a:cubicBezTo>
                  <a:cubicBezTo>
                    <a:pt x="11943" y="7150"/>
                    <a:pt x="12339" y="6330"/>
                    <a:pt x="12735" y="5512"/>
                  </a:cubicBezTo>
                  <a:cubicBezTo>
                    <a:pt x="13021" y="4921"/>
                    <a:pt x="13307" y="4333"/>
                    <a:pt x="13593" y="3745"/>
                  </a:cubicBezTo>
                  <a:cubicBezTo>
                    <a:pt x="13639" y="3715"/>
                    <a:pt x="13687" y="3725"/>
                    <a:pt x="13731" y="3774"/>
                  </a:cubicBezTo>
                  <a:cubicBezTo>
                    <a:pt x="13770" y="3817"/>
                    <a:pt x="13805" y="3890"/>
                    <a:pt x="13833" y="3986"/>
                  </a:cubicBezTo>
                  <a:lnTo>
                    <a:pt x="13865" y="6399"/>
                  </a:lnTo>
                  <a:lnTo>
                    <a:pt x="16261" y="2072"/>
                  </a:lnTo>
                  <a:cubicBezTo>
                    <a:pt x="16363" y="2555"/>
                    <a:pt x="16438" y="3090"/>
                    <a:pt x="16483" y="3652"/>
                  </a:cubicBezTo>
                  <a:cubicBezTo>
                    <a:pt x="16524" y="4178"/>
                    <a:pt x="16538" y="4722"/>
                    <a:pt x="16525" y="5262"/>
                  </a:cubicBezTo>
                  <a:lnTo>
                    <a:pt x="18374" y="2049"/>
                  </a:lnTo>
                  <a:cubicBezTo>
                    <a:pt x="18435" y="2156"/>
                    <a:pt x="18489" y="2297"/>
                    <a:pt x="18534" y="2466"/>
                  </a:cubicBezTo>
                  <a:cubicBezTo>
                    <a:pt x="18577" y="2631"/>
                    <a:pt x="18611" y="2819"/>
                    <a:pt x="18632" y="3021"/>
                  </a:cubicBezTo>
                  <a:lnTo>
                    <a:pt x="19446" y="1189"/>
                  </a:lnTo>
                  <a:cubicBezTo>
                    <a:pt x="19465" y="1152"/>
                    <a:pt x="19488" y="1135"/>
                    <a:pt x="19510" y="1139"/>
                  </a:cubicBezTo>
                  <a:cubicBezTo>
                    <a:pt x="19542" y="1144"/>
                    <a:pt x="19572" y="1191"/>
                    <a:pt x="19592" y="1267"/>
                  </a:cubicBezTo>
                  <a:lnTo>
                    <a:pt x="19785" y="2475"/>
                  </a:lnTo>
                  <a:lnTo>
                    <a:pt x="20730" y="131"/>
                  </a:lnTo>
                  <a:cubicBezTo>
                    <a:pt x="20770" y="27"/>
                    <a:pt x="20822" y="-18"/>
                    <a:pt x="20874" y="7"/>
                  </a:cubicBezTo>
                  <a:cubicBezTo>
                    <a:pt x="20935" y="37"/>
                    <a:pt x="20987" y="160"/>
                    <a:pt x="21013" y="335"/>
                  </a:cubicBezTo>
                  <a:lnTo>
                    <a:pt x="21566" y="5594"/>
                  </a:lnTo>
                  <a:cubicBezTo>
                    <a:pt x="21585" y="5731"/>
                    <a:pt x="21592" y="5881"/>
                    <a:pt x="21586" y="6030"/>
                  </a:cubicBezTo>
                  <a:cubicBezTo>
                    <a:pt x="21581" y="6166"/>
                    <a:pt x="21564" y="6296"/>
                    <a:pt x="21539" y="6408"/>
                  </a:cubicBezTo>
                  <a:lnTo>
                    <a:pt x="17945" y="15765"/>
                  </a:lnTo>
                  <a:cubicBezTo>
                    <a:pt x="17840" y="16133"/>
                    <a:pt x="17735" y="16504"/>
                    <a:pt x="17631" y="16877"/>
                  </a:cubicBezTo>
                  <a:cubicBezTo>
                    <a:pt x="17533" y="17231"/>
                    <a:pt x="17436" y="17586"/>
                    <a:pt x="17339" y="17945"/>
                  </a:cubicBezTo>
                  <a:lnTo>
                    <a:pt x="17123" y="17095"/>
                  </a:lnTo>
                  <a:cubicBezTo>
                    <a:pt x="17020" y="17289"/>
                    <a:pt x="16920" y="17502"/>
                    <a:pt x="16825" y="17733"/>
                  </a:cubicBezTo>
                  <a:cubicBezTo>
                    <a:pt x="16730" y="17963"/>
                    <a:pt x="16639" y="18209"/>
                    <a:pt x="16554" y="18472"/>
                  </a:cubicBezTo>
                  <a:lnTo>
                    <a:pt x="16251" y="17400"/>
                  </a:lnTo>
                  <a:lnTo>
                    <a:pt x="15845" y="18252"/>
                  </a:lnTo>
                  <a:lnTo>
                    <a:pt x="15503" y="17091"/>
                  </a:lnTo>
                  <a:cubicBezTo>
                    <a:pt x="15242" y="17707"/>
                    <a:pt x="14998" y="18391"/>
                    <a:pt x="14774" y="19137"/>
                  </a:cubicBezTo>
                  <a:cubicBezTo>
                    <a:pt x="14546" y="19895"/>
                    <a:pt x="14340" y="20713"/>
                    <a:pt x="14157" y="21582"/>
                  </a:cubicBezTo>
                  <a:cubicBezTo>
                    <a:pt x="14026" y="21377"/>
                    <a:pt x="13910" y="21091"/>
                    <a:pt x="13815" y="20742"/>
                  </a:cubicBezTo>
                  <a:cubicBezTo>
                    <a:pt x="13726" y="20413"/>
                    <a:pt x="13657" y="20035"/>
                    <a:pt x="13613" y="19627"/>
                  </a:cubicBezTo>
                  <a:lnTo>
                    <a:pt x="13186" y="20931"/>
                  </a:lnTo>
                  <a:cubicBezTo>
                    <a:pt x="13031" y="20559"/>
                    <a:pt x="12896" y="20117"/>
                    <a:pt x="12783" y="19618"/>
                  </a:cubicBezTo>
                  <a:cubicBezTo>
                    <a:pt x="12675" y="19136"/>
                    <a:pt x="12590" y="18607"/>
                    <a:pt x="12530" y="18048"/>
                  </a:cubicBezTo>
                  <a:lnTo>
                    <a:pt x="12902" y="16940"/>
                  </a:lnTo>
                  <a:cubicBezTo>
                    <a:pt x="12711" y="17254"/>
                    <a:pt x="12526" y="17598"/>
                    <a:pt x="12346" y="17970"/>
                  </a:cubicBezTo>
                  <a:cubicBezTo>
                    <a:pt x="12161" y="18356"/>
                    <a:pt x="11982" y="18771"/>
                    <a:pt x="11810" y="19215"/>
                  </a:cubicBezTo>
                  <a:cubicBezTo>
                    <a:pt x="11759" y="19357"/>
                    <a:pt x="11699" y="19452"/>
                    <a:pt x="11635" y="19497"/>
                  </a:cubicBezTo>
                  <a:cubicBezTo>
                    <a:pt x="11592" y="19528"/>
                    <a:pt x="11545" y="19537"/>
                    <a:pt x="11500" y="19493"/>
                  </a:cubicBezTo>
                  <a:cubicBezTo>
                    <a:pt x="11446" y="19440"/>
                    <a:pt x="11402" y="19314"/>
                    <a:pt x="11380" y="19148"/>
                  </a:cubicBezTo>
                  <a:lnTo>
                    <a:pt x="11017" y="16463"/>
                  </a:lnTo>
                  <a:lnTo>
                    <a:pt x="11131" y="15891"/>
                  </a:lnTo>
                  <a:cubicBezTo>
                    <a:pt x="10848" y="16564"/>
                    <a:pt x="10561" y="17219"/>
                    <a:pt x="10269" y="17853"/>
                  </a:cubicBezTo>
                  <a:cubicBezTo>
                    <a:pt x="9997" y="18446"/>
                    <a:pt x="9720" y="19022"/>
                    <a:pt x="9440" y="19580"/>
                  </a:cubicBezTo>
                  <a:lnTo>
                    <a:pt x="9119" y="17404"/>
                  </a:lnTo>
                  <a:cubicBezTo>
                    <a:pt x="9089" y="17089"/>
                    <a:pt x="9089" y="16754"/>
                    <a:pt x="9121" y="16441"/>
                  </a:cubicBezTo>
                  <a:cubicBezTo>
                    <a:pt x="9149" y="16157"/>
                    <a:pt x="9202" y="15903"/>
                    <a:pt x="9273" y="15706"/>
                  </a:cubicBezTo>
                  <a:lnTo>
                    <a:pt x="9917" y="13857"/>
                  </a:lnTo>
                  <a:lnTo>
                    <a:pt x="7368" y="18729"/>
                  </a:lnTo>
                  <a:cubicBezTo>
                    <a:pt x="7308" y="18861"/>
                    <a:pt x="7234" y="18910"/>
                    <a:pt x="7162" y="18863"/>
                  </a:cubicBezTo>
                  <a:cubicBezTo>
                    <a:pt x="7097" y="18820"/>
                    <a:pt x="7040" y="18702"/>
                    <a:pt x="7001" y="18532"/>
                  </a:cubicBezTo>
                  <a:cubicBezTo>
                    <a:pt x="6925" y="18196"/>
                    <a:pt x="6860" y="17835"/>
                    <a:pt x="6809" y="17456"/>
                  </a:cubicBezTo>
                  <a:cubicBezTo>
                    <a:pt x="6757" y="17074"/>
                    <a:pt x="6719" y="16677"/>
                    <a:pt x="6694" y="16269"/>
                  </a:cubicBezTo>
                  <a:cubicBezTo>
                    <a:pt x="6686" y="16090"/>
                    <a:pt x="6691" y="15907"/>
                    <a:pt x="6709" y="15735"/>
                  </a:cubicBezTo>
                  <a:cubicBezTo>
                    <a:pt x="6732" y="15515"/>
                    <a:pt x="6774" y="15323"/>
                    <a:pt x="6817" y="15135"/>
                  </a:cubicBezTo>
                  <a:cubicBezTo>
                    <a:pt x="7019" y="14249"/>
                    <a:pt x="7238" y="13400"/>
                    <a:pt x="7472" y="12594"/>
                  </a:cubicBezTo>
                  <a:cubicBezTo>
                    <a:pt x="7004" y="13605"/>
                    <a:pt x="6536" y="14619"/>
                    <a:pt x="6070" y="15637"/>
                  </a:cubicBezTo>
                  <a:cubicBezTo>
                    <a:pt x="5590" y="16682"/>
                    <a:pt x="5109" y="17737"/>
                    <a:pt x="4571" y="18454"/>
                  </a:cubicBezTo>
                  <a:cubicBezTo>
                    <a:pt x="4394" y="18689"/>
                    <a:pt x="4204" y="18887"/>
                    <a:pt x="4019" y="18732"/>
                  </a:cubicBezTo>
                  <a:cubicBezTo>
                    <a:pt x="3924" y="18654"/>
                    <a:pt x="3839" y="18485"/>
                    <a:pt x="3772" y="18260"/>
                  </a:cubicBezTo>
                  <a:cubicBezTo>
                    <a:pt x="3674" y="17928"/>
                    <a:pt x="3620" y="17499"/>
                    <a:pt x="3575" y="17069"/>
                  </a:cubicBezTo>
                  <a:cubicBezTo>
                    <a:pt x="3530" y="16645"/>
                    <a:pt x="3492" y="16215"/>
                    <a:pt x="3462" y="15779"/>
                  </a:cubicBezTo>
                  <a:cubicBezTo>
                    <a:pt x="3751" y="14686"/>
                    <a:pt x="4047" y="13611"/>
                    <a:pt x="4350" y="12554"/>
                  </a:cubicBezTo>
                  <a:cubicBezTo>
                    <a:pt x="4660" y="11474"/>
                    <a:pt x="4976" y="10413"/>
                    <a:pt x="5300" y="9373"/>
                  </a:cubicBezTo>
                  <a:cubicBezTo>
                    <a:pt x="4908" y="9646"/>
                    <a:pt x="4525" y="10039"/>
                    <a:pt x="4157" y="10548"/>
                  </a:cubicBezTo>
                  <a:cubicBezTo>
                    <a:pt x="3608" y="11307"/>
                    <a:pt x="3099" y="12312"/>
                    <a:pt x="2609" y="13397"/>
                  </a:cubicBezTo>
                  <a:cubicBezTo>
                    <a:pt x="1872" y="15030"/>
                    <a:pt x="1177" y="16844"/>
                    <a:pt x="532" y="18823"/>
                  </a:cubicBezTo>
                  <a:lnTo>
                    <a:pt x="38" y="16360"/>
                  </a:lnTo>
                  <a:cubicBezTo>
                    <a:pt x="4" y="16217"/>
                    <a:pt x="-8" y="16033"/>
                    <a:pt x="6" y="15860"/>
                  </a:cubicBezTo>
                  <a:cubicBezTo>
                    <a:pt x="16" y="15726"/>
                    <a:pt x="42" y="15607"/>
                    <a:pt x="78" y="15526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7" name="Text Box 2">
              <a:extLst>
                <a:ext uri="{FF2B5EF4-FFF2-40B4-BE49-F238E27FC236}">
                  <a16:creationId xmlns:a16="http://schemas.microsoft.com/office/drawing/2014/main" id="{B1E9010D-4078-E242-B646-40DFFF6CCC9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866905" y="1422364"/>
              <a:ext cx="5592762" cy="630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 anchor="ctr">
              <a:spAutoFit/>
            </a:bodyPr>
            <a:lstStyle/>
            <a:p>
              <a:pPr eaLnBrk="1">
                <a:defRPr/>
              </a:pPr>
              <a:r>
                <a:rPr lang="en-US" altLang="x-none" sz="3600" b="1" spc="300" dirty="0">
                  <a:solidFill>
                    <a:schemeClr val="bg1"/>
                  </a:solidFill>
                  <a:latin typeface="Monly Lite" panose="020B0806030504020204" pitchFamily="34" charset="0"/>
                  <a:ea typeface="Montserrat" charset="0"/>
                  <a:cs typeface="Montserrat" charset="0"/>
                  <a:sym typeface="Poppins SemiBold" charset="0"/>
                </a:rPr>
                <a:t>WPS </a:t>
              </a:r>
              <a:r>
                <a:rPr lang="ru-RU" altLang="x-none" sz="3600" b="1" spc="300" dirty="0">
                  <a:solidFill>
                    <a:schemeClr val="bg1"/>
                  </a:solidFill>
                  <a:latin typeface="Monly Lite" panose="020B0806030504020204" pitchFamily="34" charset="0"/>
                  <a:ea typeface="Montserrat" charset="0"/>
                  <a:cs typeface="Montserrat" charset="0"/>
                  <a:sym typeface="Poppins SemiBold" charset="0"/>
                </a:rPr>
                <a:t>протокол</a:t>
              </a:r>
              <a:endParaRPr lang="x-none" altLang="x-none" sz="3600" b="1" spc="3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  <a:sym typeface="Poppins SemiBold" charset="0"/>
              </a:endParaRPr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272050E-A7FA-4A55-AA29-5A509FD8B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3" t="16801" r="22202" b="590"/>
          <a:stretch/>
        </p:blipFill>
        <p:spPr bwMode="auto">
          <a:xfrm>
            <a:off x="886744" y="593304"/>
            <a:ext cx="8924946" cy="121385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</p:pic>
    </p:spTree>
    <p:extLst>
      <p:ext uri="{BB962C8B-B14F-4D97-AF65-F5344CB8AC3E}">
        <p14:creationId xmlns:p14="http://schemas.microsoft.com/office/powerpoint/2010/main" val="3962353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BEC09E-33BE-4B16-9F6B-015336C99B14}"/>
              </a:ext>
            </a:extLst>
          </p:cNvPr>
          <p:cNvSpPr/>
          <p:nvPr/>
        </p:nvSpPr>
        <p:spPr bwMode="auto">
          <a:xfrm>
            <a:off x="12505843" y="7096701"/>
            <a:ext cx="5113337" cy="511175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CF604B1-F659-4167-8442-C00A946105A9}"/>
              </a:ext>
            </a:extLst>
          </p:cNvPr>
          <p:cNvSpPr/>
          <p:nvPr/>
        </p:nvSpPr>
        <p:spPr bwMode="auto">
          <a:xfrm>
            <a:off x="17880631" y="7096701"/>
            <a:ext cx="5113337" cy="511175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D2E4B4-87F0-47E3-8BB3-C344F07E7A14}"/>
              </a:ext>
            </a:extLst>
          </p:cNvPr>
          <p:cNvSpPr/>
          <p:nvPr/>
        </p:nvSpPr>
        <p:spPr bwMode="auto">
          <a:xfrm>
            <a:off x="17880632" y="1607023"/>
            <a:ext cx="5113337" cy="511175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5E086EF-868F-420D-86BA-720AFFBE61CF}"/>
              </a:ext>
            </a:extLst>
          </p:cNvPr>
          <p:cNvSpPr/>
          <p:nvPr/>
        </p:nvSpPr>
        <p:spPr bwMode="auto">
          <a:xfrm>
            <a:off x="12505843" y="1607023"/>
            <a:ext cx="5113337" cy="511175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579648D-D5A8-0147-AA3B-C66D1F57602E}"/>
              </a:ext>
            </a:extLst>
          </p:cNvPr>
          <p:cNvGrpSpPr/>
          <p:nvPr/>
        </p:nvGrpSpPr>
        <p:grpSpPr>
          <a:xfrm>
            <a:off x="1606824" y="2307649"/>
            <a:ext cx="8884189" cy="3233867"/>
            <a:chOff x="1606824" y="2307649"/>
            <a:chExt cx="8884189" cy="3233867"/>
          </a:xfrm>
        </p:grpSpPr>
        <p:sp>
          <p:nvSpPr>
            <p:cNvPr id="26" name="Фигура">
              <a:extLst>
                <a:ext uri="{FF2B5EF4-FFF2-40B4-BE49-F238E27FC236}">
                  <a16:creationId xmlns:a16="http://schemas.microsoft.com/office/drawing/2014/main" id="{6741A266-E16F-E945-B7BF-B9EF70AE3B60}"/>
                </a:ext>
              </a:extLst>
            </p:cNvPr>
            <p:cNvSpPr/>
            <p:nvPr/>
          </p:nvSpPr>
          <p:spPr>
            <a:xfrm>
              <a:off x="1606824" y="2307649"/>
              <a:ext cx="8884189" cy="2834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82" extrusionOk="0">
                  <a:moveTo>
                    <a:pt x="78" y="15526"/>
                  </a:moveTo>
                  <a:cubicBezTo>
                    <a:pt x="782" y="13515"/>
                    <a:pt x="1531" y="11688"/>
                    <a:pt x="2316" y="10056"/>
                  </a:cubicBezTo>
                  <a:cubicBezTo>
                    <a:pt x="3050" y="8531"/>
                    <a:pt x="3825" y="7153"/>
                    <a:pt x="4675" y="6312"/>
                  </a:cubicBezTo>
                  <a:cubicBezTo>
                    <a:pt x="5023" y="5967"/>
                    <a:pt x="5380" y="5717"/>
                    <a:pt x="5742" y="5565"/>
                  </a:cubicBezTo>
                  <a:cubicBezTo>
                    <a:pt x="5879" y="5532"/>
                    <a:pt x="6015" y="5647"/>
                    <a:pt x="6128" y="5891"/>
                  </a:cubicBezTo>
                  <a:cubicBezTo>
                    <a:pt x="6254" y="6160"/>
                    <a:pt x="6342" y="6568"/>
                    <a:pt x="6375" y="7031"/>
                  </a:cubicBezTo>
                  <a:lnTo>
                    <a:pt x="6453" y="8300"/>
                  </a:lnTo>
                  <a:cubicBezTo>
                    <a:pt x="6485" y="8737"/>
                    <a:pt x="6480" y="9193"/>
                    <a:pt x="6437" y="9621"/>
                  </a:cubicBezTo>
                  <a:cubicBezTo>
                    <a:pt x="6397" y="10026"/>
                    <a:pt x="6324" y="10393"/>
                    <a:pt x="6227" y="10688"/>
                  </a:cubicBezTo>
                  <a:lnTo>
                    <a:pt x="4988" y="14376"/>
                  </a:lnTo>
                  <a:cubicBezTo>
                    <a:pt x="5539" y="13266"/>
                    <a:pt x="6086" y="12143"/>
                    <a:pt x="6631" y="11006"/>
                  </a:cubicBezTo>
                  <a:cubicBezTo>
                    <a:pt x="7183" y="9856"/>
                    <a:pt x="7731" y="8691"/>
                    <a:pt x="8294" y="7594"/>
                  </a:cubicBezTo>
                  <a:cubicBezTo>
                    <a:pt x="8840" y="6528"/>
                    <a:pt x="9400" y="5525"/>
                    <a:pt x="9971" y="4590"/>
                  </a:cubicBezTo>
                  <a:cubicBezTo>
                    <a:pt x="10029" y="4446"/>
                    <a:pt x="10111" y="4435"/>
                    <a:pt x="10173" y="4564"/>
                  </a:cubicBezTo>
                  <a:cubicBezTo>
                    <a:pt x="10218" y="4656"/>
                    <a:pt x="10246" y="4810"/>
                    <a:pt x="10249" y="4978"/>
                  </a:cubicBezTo>
                  <a:lnTo>
                    <a:pt x="10345" y="7606"/>
                  </a:lnTo>
                  <a:cubicBezTo>
                    <a:pt x="10124" y="8282"/>
                    <a:pt x="9892" y="8925"/>
                    <a:pt x="9652" y="9533"/>
                  </a:cubicBezTo>
                  <a:cubicBezTo>
                    <a:pt x="9400" y="10170"/>
                    <a:pt x="9137" y="10767"/>
                    <a:pt x="8886" y="11405"/>
                  </a:cubicBezTo>
                  <a:cubicBezTo>
                    <a:pt x="8422" y="12583"/>
                    <a:pt x="7996" y="13899"/>
                    <a:pt x="7613" y="15333"/>
                  </a:cubicBezTo>
                  <a:cubicBezTo>
                    <a:pt x="8312" y="14028"/>
                    <a:pt x="9012" y="12725"/>
                    <a:pt x="9711" y="11424"/>
                  </a:cubicBezTo>
                  <a:cubicBezTo>
                    <a:pt x="10325" y="10283"/>
                    <a:pt x="10939" y="9143"/>
                    <a:pt x="11542" y="7946"/>
                  </a:cubicBezTo>
                  <a:cubicBezTo>
                    <a:pt x="11943" y="7150"/>
                    <a:pt x="12339" y="6330"/>
                    <a:pt x="12735" y="5512"/>
                  </a:cubicBezTo>
                  <a:cubicBezTo>
                    <a:pt x="13021" y="4921"/>
                    <a:pt x="13307" y="4333"/>
                    <a:pt x="13593" y="3745"/>
                  </a:cubicBezTo>
                  <a:cubicBezTo>
                    <a:pt x="13639" y="3715"/>
                    <a:pt x="13687" y="3725"/>
                    <a:pt x="13731" y="3774"/>
                  </a:cubicBezTo>
                  <a:cubicBezTo>
                    <a:pt x="13770" y="3817"/>
                    <a:pt x="13805" y="3890"/>
                    <a:pt x="13833" y="3986"/>
                  </a:cubicBezTo>
                  <a:lnTo>
                    <a:pt x="13865" y="6399"/>
                  </a:lnTo>
                  <a:lnTo>
                    <a:pt x="16261" y="2072"/>
                  </a:lnTo>
                  <a:cubicBezTo>
                    <a:pt x="16363" y="2555"/>
                    <a:pt x="16438" y="3090"/>
                    <a:pt x="16483" y="3652"/>
                  </a:cubicBezTo>
                  <a:cubicBezTo>
                    <a:pt x="16524" y="4178"/>
                    <a:pt x="16538" y="4722"/>
                    <a:pt x="16525" y="5262"/>
                  </a:cubicBezTo>
                  <a:lnTo>
                    <a:pt x="18374" y="2049"/>
                  </a:lnTo>
                  <a:cubicBezTo>
                    <a:pt x="18435" y="2156"/>
                    <a:pt x="18489" y="2297"/>
                    <a:pt x="18534" y="2466"/>
                  </a:cubicBezTo>
                  <a:cubicBezTo>
                    <a:pt x="18577" y="2631"/>
                    <a:pt x="18611" y="2819"/>
                    <a:pt x="18632" y="3021"/>
                  </a:cubicBezTo>
                  <a:lnTo>
                    <a:pt x="19446" y="1189"/>
                  </a:lnTo>
                  <a:cubicBezTo>
                    <a:pt x="19465" y="1152"/>
                    <a:pt x="19488" y="1135"/>
                    <a:pt x="19510" y="1139"/>
                  </a:cubicBezTo>
                  <a:cubicBezTo>
                    <a:pt x="19542" y="1144"/>
                    <a:pt x="19572" y="1191"/>
                    <a:pt x="19592" y="1267"/>
                  </a:cubicBezTo>
                  <a:lnTo>
                    <a:pt x="19785" y="2475"/>
                  </a:lnTo>
                  <a:lnTo>
                    <a:pt x="20730" y="131"/>
                  </a:lnTo>
                  <a:cubicBezTo>
                    <a:pt x="20770" y="27"/>
                    <a:pt x="20822" y="-18"/>
                    <a:pt x="20874" y="7"/>
                  </a:cubicBezTo>
                  <a:cubicBezTo>
                    <a:pt x="20935" y="37"/>
                    <a:pt x="20987" y="160"/>
                    <a:pt x="21013" y="335"/>
                  </a:cubicBezTo>
                  <a:lnTo>
                    <a:pt x="21566" y="5594"/>
                  </a:lnTo>
                  <a:cubicBezTo>
                    <a:pt x="21585" y="5731"/>
                    <a:pt x="21592" y="5881"/>
                    <a:pt x="21586" y="6030"/>
                  </a:cubicBezTo>
                  <a:cubicBezTo>
                    <a:pt x="21581" y="6166"/>
                    <a:pt x="21564" y="6296"/>
                    <a:pt x="21539" y="6408"/>
                  </a:cubicBezTo>
                  <a:lnTo>
                    <a:pt x="17945" y="15765"/>
                  </a:lnTo>
                  <a:cubicBezTo>
                    <a:pt x="17840" y="16133"/>
                    <a:pt x="17735" y="16504"/>
                    <a:pt x="17631" y="16877"/>
                  </a:cubicBezTo>
                  <a:cubicBezTo>
                    <a:pt x="17533" y="17231"/>
                    <a:pt x="17436" y="17586"/>
                    <a:pt x="17339" y="17945"/>
                  </a:cubicBezTo>
                  <a:lnTo>
                    <a:pt x="17123" y="17095"/>
                  </a:lnTo>
                  <a:cubicBezTo>
                    <a:pt x="17020" y="17289"/>
                    <a:pt x="16920" y="17502"/>
                    <a:pt x="16825" y="17733"/>
                  </a:cubicBezTo>
                  <a:cubicBezTo>
                    <a:pt x="16730" y="17963"/>
                    <a:pt x="16639" y="18209"/>
                    <a:pt x="16554" y="18472"/>
                  </a:cubicBezTo>
                  <a:lnTo>
                    <a:pt x="16251" y="17400"/>
                  </a:lnTo>
                  <a:lnTo>
                    <a:pt x="15845" y="18252"/>
                  </a:lnTo>
                  <a:lnTo>
                    <a:pt x="15503" y="17091"/>
                  </a:lnTo>
                  <a:cubicBezTo>
                    <a:pt x="15242" y="17707"/>
                    <a:pt x="14998" y="18391"/>
                    <a:pt x="14774" y="19137"/>
                  </a:cubicBezTo>
                  <a:cubicBezTo>
                    <a:pt x="14546" y="19895"/>
                    <a:pt x="14340" y="20713"/>
                    <a:pt x="14157" y="21582"/>
                  </a:cubicBezTo>
                  <a:cubicBezTo>
                    <a:pt x="14026" y="21377"/>
                    <a:pt x="13910" y="21091"/>
                    <a:pt x="13815" y="20742"/>
                  </a:cubicBezTo>
                  <a:cubicBezTo>
                    <a:pt x="13726" y="20413"/>
                    <a:pt x="13657" y="20035"/>
                    <a:pt x="13613" y="19627"/>
                  </a:cubicBezTo>
                  <a:lnTo>
                    <a:pt x="13186" y="20931"/>
                  </a:lnTo>
                  <a:cubicBezTo>
                    <a:pt x="13031" y="20559"/>
                    <a:pt x="12896" y="20117"/>
                    <a:pt x="12783" y="19618"/>
                  </a:cubicBezTo>
                  <a:cubicBezTo>
                    <a:pt x="12675" y="19136"/>
                    <a:pt x="12590" y="18607"/>
                    <a:pt x="12530" y="18048"/>
                  </a:cubicBezTo>
                  <a:lnTo>
                    <a:pt x="12902" y="16940"/>
                  </a:lnTo>
                  <a:cubicBezTo>
                    <a:pt x="12711" y="17254"/>
                    <a:pt x="12526" y="17598"/>
                    <a:pt x="12346" y="17970"/>
                  </a:cubicBezTo>
                  <a:cubicBezTo>
                    <a:pt x="12161" y="18356"/>
                    <a:pt x="11982" y="18771"/>
                    <a:pt x="11810" y="19215"/>
                  </a:cubicBezTo>
                  <a:cubicBezTo>
                    <a:pt x="11759" y="19357"/>
                    <a:pt x="11699" y="19452"/>
                    <a:pt x="11635" y="19497"/>
                  </a:cubicBezTo>
                  <a:cubicBezTo>
                    <a:pt x="11592" y="19528"/>
                    <a:pt x="11545" y="19537"/>
                    <a:pt x="11500" y="19493"/>
                  </a:cubicBezTo>
                  <a:cubicBezTo>
                    <a:pt x="11446" y="19440"/>
                    <a:pt x="11402" y="19314"/>
                    <a:pt x="11380" y="19148"/>
                  </a:cubicBezTo>
                  <a:lnTo>
                    <a:pt x="11017" y="16463"/>
                  </a:lnTo>
                  <a:lnTo>
                    <a:pt x="11131" y="15891"/>
                  </a:lnTo>
                  <a:cubicBezTo>
                    <a:pt x="10848" y="16564"/>
                    <a:pt x="10561" y="17219"/>
                    <a:pt x="10269" y="17853"/>
                  </a:cubicBezTo>
                  <a:cubicBezTo>
                    <a:pt x="9997" y="18446"/>
                    <a:pt x="9720" y="19022"/>
                    <a:pt x="9440" y="19580"/>
                  </a:cubicBezTo>
                  <a:lnTo>
                    <a:pt x="9119" y="17404"/>
                  </a:lnTo>
                  <a:cubicBezTo>
                    <a:pt x="9089" y="17089"/>
                    <a:pt x="9089" y="16754"/>
                    <a:pt x="9121" y="16441"/>
                  </a:cubicBezTo>
                  <a:cubicBezTo>
                    <a:pt x="9149" y="16157"/>
                    <a:pt x="9202" y="15903"/>
                    <a:pt x="9273" y="15706"/>
                  </a:cubicBezTo>
                  <a:lnTo>
                    <a:pt x="9917" y="13857"/>
                  </a:lnTo>
                  <a:lnTo>
                    <a:pt x="7368" y="18729"/>
                  </a:lnTo>
                  <a:cubicBezTo>
                    <a:pt x="7308" y="18861"/>
                    <a:pt x="7234" y="18910"/>
                    <a:pt x="7162" y="18863"/>
                  </a:cubicBezTo>
                  <a:cubicBezTo>
                    <a:pt x="7097" y="18820"/>
                    <a:pt x="7040" y="18702"/>
                    <a:pt x="7001" y="18532"/>
                  </a:cubicBezTo>
                  <a:cubicBezTo>
                    <a:pt x="6925" y="18196"/>
                    <a:pt x="6860" y="17835"/>
                    <a:pt x="6809" y="17456"/>
                  </a:cubicBezTo>
                  <a:cubicBezTo>
                    <a:pt x="6757" y="17074"/>
                    <a:pt x="6719" y="16677"/>
                    <a:pt x="6694" y="16269"/>
                  </a:cubicBezTo>
                  <a:cubicBezTo>
                    <a:pt x="6686" y="16090"/>
                    <a:pt x="6691" y="15907"/>
                    <a:pt x="6709" y="15735"/>
                  </a:cubicBezTo>
                  <a:cubicBezTo>
                    <a:pt x="6732" y="15515"/>
                    <a:pt x="6774" y="15323"/>
                    <a:pt x="6817" y="15135"/>
                  </a:cubicBezTo>
                  <a:cubicBezTo>
                    <a:pt x="7019" y="14249"/>
                    <a:pt x="7238" y="13400"/>
                    <a:pt x="7472" y="12594"/>
                  </a:cubicBezTo>
                  <a:cubicBezTo>
                    <a:pt x="7004" y="13605"/>
                    <a:pt x="6536" y="14619"/>
                    <a:pt x="6070" y="15637"/>
                  </a:cubicBezTo>
                  <a:cubicBezTo>
                    <a:pt x="5590" y="16682"/>
                    <a:pt x="5109" y="17737"/>
                    <a:pt x="4571" y="18454"/>
                  </a:cubicBezTo>
                  <a:cubicBezTo>
                    <a:pt x="4394" y="18689"/>
                    <a:pt x="4204" y="18887"/>
                    <a:pt x="4019" y="18732"/>
                  </a:cubicBezTo>
                  <a:cubicBezTo>
                    <a:pt x="3924" y="18654"/>
                    <a:pt x="3839" y="18485"/>
                    <a:pt x="3772" y="18260"/>
                  </a:cubicBezTo>
                  <a:cubicBezTo>
                    <a:pt x="3674" y="17928"/>
                    <a:pt x="3620" y="17499"/>
                    <a:pt x="3575" y="17069"/>
                  </a:cubicBezTo>
                  <a:cubicBezTo>
                    <a:pt x="3530" y="16645"/>
                    <a:pt x="3492" y="16215"/>
                    <a:pt x="3462" y="15779"/>
                  </a:cubicBezTo>
                  <a:cubicBezTo>
                    <a:pt x="3751" y="14686"/>
                    <a:pt x="4047" y="13611"/>
                    <a:pt x="4350" y="12554"/>
                  </a:cubicBezTo>
                  <a:cubicBezTo>
                    <a:pt x="4660" y="11474"/>
                    <a:pt x="4976" y="10413"/>
                    <a:pt x="5300" y="9373"/>
                  </a:cubicBezTo>
                  <a:cubicBezTo>
                    <a:pt x="4908" y="9646"/>
                    <a:pt x="4525" y="10039"/>
                    <a:pt x="4157" y="10548"/>
                  </a:cubicBezTo>
                  <a:cubicBezTo>
                    <a:pt x="3608" y="11307"/>
                    <a:pt x="3099" y="12312"/>
                    <a:pt x="2609" y="13397"/>
                  </a:cubicBezTo>
                  <a:cubicBezTo>
                    <a:pt x="1872" y="15030"/>
                    <a:pt x="1177" y="16844"/>
                    <a:pt x="532" y="18823"/>
                  </a:cubicBezTo>
                  <a:lnTo>
                    <a:pt x="38" y="16360"/>
                  </a:lnTo>
                  <a:cubicBezTo>
                    <a:pt x="4" y="16217"/>
                    <a:pt x="-8" y="16033"/>
                    <a:pt x="6" y="15860"/>
                  </a:cubicBezTo>
                  <a:cubicBezTo>
                    <a:pt x="16" y="15726"/>
                    <a:pt x="42" y="15607"/>
                    <a:pt x="78" y="15526"/>
                  </a:cubicBezTo>
                  <a:close/>
                </a:path>
              </a:pathLst>
            </a:custGeom>
            <a:solidFill>
              <a:schemeClr val="accent3"/>
            </a:solidFill>
            <a:ln w="6350">
              <a:noFill/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80789" y="2393504"/>
              <a:ext cx="7603063" cy="3148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r" eaLnBrk="1">
                <a:defRPr/>
              </a:pPr>
              <a:r>
                <a:rPr lang="ru-RU" altLang="x-none" sz="8800" dirty="0">
                  <a:solidFill>
                    <a:schemeClr val="bg1"/>
                  </a:solidFill>
                  <a:latin typeface="Ubuntu" panose="020B0504030602030204" pitchFamily="34" charset="0"/>
                  <a:ea typeface="Montserrat Semi" charset="0"/>
                  <a:cs typeface="Montserrat Semi" charset="0"/>
                  <a:sym typeface="Poppins Medium" charset="0"/>
                </a:rPr>
                <a:t>А что с этим делать?</a:t>
              </a:r>
              <a:endParaRPr lang="x-none" altLang="x-none" sz="8800" dirty="0">
                <a:solidFill>
                  <a:schemeClr val="bg1"/>
                </a:solidFill>
                <a:latin typeface="Ubuntu" panose="020B0504030602030204" pitchFamily="34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</p:grpSp>
      <p:sp>
        <p:nvSpPr>
          <p:cNvPr id="16388" name="Rectangle 1">
            <a:extLst>
              <a:ext uri="{FF2B5EF4-FFF2-40B4-BE49-F238E27FC236}">
                <a16:creationId xmlns:a16="http://schemas.microsoft.com/office/drawing/2014/main" id="{5560FC2A-2DEC-6A45-AF17-89681D33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77" y="5860922"/>
            <a:ext cx="8209655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ru-RU" altLang="en-US" sz="40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Предположим мы уже знаем </a:t>
            </a:r>
            <a:r>
              <a:rPr lang="ru-RU" altLang="en-US" sz="4000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PKE, PKR, </a:t>
            </a:r>
            <a:r>
              <a:rPr lang="ru-RU" altLang="en-US" sz="4000" dirty="0" err="1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Authkey</a:t>
            </a:r>
            <a:r>
              <a:rPr lang="ru-RU" altLang="en-US" sz="4000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E-Hash1 и E-Hash2</a:t>
            </a:r>
            <a:r>
              <a:rPr lang="ru-RU" altLang="en-US" sz="40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40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ru-RU" altLang="en-US" sz="40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все эти данные мы получили в результате общения с роутером (см. </a:t>
            </a:r>
            <a:r>
              <a:rPr lang="ru-RU" altLang="en-US" sz="4000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M1, M2, M3). Нужно узнать E-S1 и E-S2.</a:t>
            </a:r>
          </a:p>
          <a:p>
            <a:endParaRPr lang="ru-RU" altLang="en-US" sz="4000" dirty="0">
              <a:solidFill>
                <a:srgbClr val="292829"/>
              </a:solidFill>
              <a:latin typeface="Monly Lite" panose="020B08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altLang="en-US" sz="40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Дело осталось за малым - отправляем все </a:t>
            </a:r>
            <a:r>
              <a:rPr lang="ru-RU" altLang="en-US" sz="4000" dirty="0">
                <a:solidFill>
                  <a:srgbClr val="0070C0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данные в хэш функцию</a:t>
            </a:r>
            <a:r>
              <a:rPr lang="ru-RU" altLang="en-US" sz="40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сравниваем каждый новый </a:t>
            </a:r>
            <a:r>
              <a:rPr lang="ru-RU" altLang="en-US" sz="4000" dirty="0" err="1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pin</a:t>
            </a:r>
            <a:r>
              <a:rPr lang="ru-RU" altLang="en-US" sz="40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 (E-Hash1 и E-Hash2). В результате за несколько минут мы получим WPS </a:t>
            </a:r>
            <a:r>
              <a:rPr lang="ru-RU" altLang="en-US" sz="4000" dirty="0" err="1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pin</a:t>
            </a:r>
            <a:r>
              <a:rPr lang="ru-RU" altLang="en-US" sz="4000" dirty="0">
                <a:solidFill>
                  <a:srgbClr val="292829"/>
                </a:solidFill>
                <a:latin typeface="Monly Lite" panose="020B08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и, собственно, доступ к сети.</a:t>
            </a:r>
            <a:endParaRPr lang="en-US" altLang="en-US" sz="4000" dirty="0">
              <a:solidFill>
                <a:srgbClr val="292829"/>
              </a:solidFill>
              <a:latin typeface="Monly Lite" panose="020B08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842E4-03FB-48BE-9909-163D9114C57F}"/>
              </a:ext>
            </a:extLst>
          </p:cNvPr>
          <p:cNvSpPr txBox="1"/>
          <p:nvPr/>
        </p:nvSpPr>
        <p:spPr>
          <a:xfrm>
            <a:off x="12478086" y="1982351"/>
            <a:ext cx="51133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Broadcom</a:t>
            </a:r>
            <a:r>
              <a:rPr lang="ru-RU" sz="3600" b="1" i="0" dirty="0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/</a:t>
            </a:r>
            <a:r>
              <a:rPr lang="ru-RU" sz="3600" b="1" i="0" dirty="0" err="1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eCos</a:t>
            </a:r>
            <a:r>
              <a:rPr lang="ru-RU" sz="3600" b="0" i="0" dirty="0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 </a:t>
            </a:r>
          </a:p>
          <a:p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случайные </a:t>
            </a:r>
            <a:r>
              <a:rPr lang="ru-RU" sz="3600" b="0" i="0" dirty="0" err="1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числагенерируются</a:t>
            </a:r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 сразу после генерации </a:t>
            </a:r>
            <a:r>
              <a:rPr lang="ru-RU" sz="3600" b="1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N1 </a:t>
            </a:r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(публичный ключ) той же функцией. Получение </a:t>
            </a:r>
            <a:r>
              <a:rPr lang="ru-RU" sz="3600" b="1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E-S1 и E-S2</a:t>
            </a:r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 сводится к </a:t>
            </a:r>
            <a:r>
              <a:rPr lang="ru-RU" sz="3600" b="0" i="0" dirty="0" err="1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брутфорсу</a:t>
            </a:r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 </a:t>
            </a:r>
            <a:r>
              <a:rPr lang="ru-RU" sz="3600" b="0" i="0" dirty="0">
                <a:solidFill>
                  <a:srgbClr val="0070C0"/>
                </a:solidFill>
                <a:effectLst/>
                <a:latin typeface="Monly Lite" panose="020B0806030504020204" pitchFamily="34" charset="0"/>
              </a:rPr>
              <a:t>состояния функции на основании N1</a:t>
            </a:r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 и получения в результате E-S1 и E-S2.</a:t>
            </a:r>
            <a:endParaRPr lang="ru-RU" sz="3600" dirty="0">
              <a:latin typeface="Monly Lite" panose="020B08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15A68C-E732-4548-AF2B-5D4F70ABEFCB}"/>
              </a:ext>
            </a:extLst>
          </p:cNvPr>
          <p:cNvSpPr txBox="1"/>
          <p:nvPr/>
        </p:nvSpPr>
        <p:spPr>
          <a:xfrm>
            <a:off x="17880631" y="1705352"/>
            <a:ext cx="51133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Realtek</a:t>
            </a:r>
            <a:endParaRPr lang="ru-RU" sz="3600" b="1" i="0" dirty="0">
              <a:solidFill>
                <a:srgbClr val="222222"/>
              </a:solidFill>
              <a:effectLst/>
              <a:latin typeface="Ubuntu" panose="020B0504030602030204" pitchFamily="34" charset="0"/>
            </a:endParaRPr>
          </a:p>
          <a:p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использует UNIX </a:t>
            </a:r>
            <a:r>
              <a:rPr lang="ru-RU" sz="3600" b="0" i="0" dirty="0" err="1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timestamp</a:t>
            </a:r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.</a:t>
            </a:r>
          </a:p>
          <a:p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Аналогично </a:t>
            </a:r>
            <a:r>
              <a:rPr lang="ru-RU" sz="3600" b="0" i="0" dirty="0" err="1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Broadcom</a:t>
            </a:r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, N1 и E-S1,2 генерирует одна функция.</a:t>
            </a:r>
          </a:p>
          <a:p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И если весь обмен происходит в ту же секунду, </a:t>
            </a:r>
            <a:r>
              <a:rPr lang="ru-RU" sz="3600" b="0" i="0" dirty="0">
                <a:solidFill>
                  <a:srgbClr val="0070C0"/>
                </a:solidFill>
                <a:effectLst/>
                <a:latin typeface="Monly Lite" panose="020B0806030504020204" pitchFamily="34" charset="0"/>
              </a:rPr>
              <a:t>E-S1 = E-S2 = N1.</a:t>
            </a:r>
          </a:p>
          <a:p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Если в течение нескольких секунд — </a:t>
            </a:r>
            <a:r>
              <a:rPr lang="ru-RU" sz="3600" b="0" i="0" dirty="0" err="1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брутфорс</a:t>
            </a:r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 состояния на основе N1.</a:t>
            </a:r>
            <a:endParaRPr lang="ru-RU" sz="3600" dirty="0">
              <a:latin typeface="Monly Lite" panose="020B08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DF741B-B476-46DF-A03C-F47C965186A5}"/>
              </a:ext>
            </a:extLst>
          </p:cNvPr>
          <p:cNvSpPr txBox="1"/>
          <p:nvPr/>
        </p:nvSpPr>
        <p:spPr>
          <a:xfrm>
            <a:off x="12531688" y="7994268"/>
            <a:ext cx="5113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err="1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Ralink</a:t>
            </a:r>
            <a:endParaRPr lang="ru-RU" sz="3600" b="1" i="0" dirty="0">
              <a:solidFill>
                <a:srgbClr val="222222"/>
              </a:solidFill>
              <a:effectLst/>
              <a:latin typeface="Ubuntu" panose="020B0504030602030204" pitchFamily="34" charset="0"/>
            </a:endParaRPr>
          </a:p>
          <a:p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E-S1 и E-S2 никогда не генерируются. </a:t>
            </a:r>
          </a:p>
          <a:p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Они всегда равны 0.</a:t>
            </a:r>
          </a:p>
          <a:p>
            <a:r>
              <a:rPr lang="ru-RU" sz="3600" b="0" i="0" dirty="0">
                <a:solidFill>
                  <a:srgbClr val="0070C0"/>
                </a:solidFill>
                <a:effectLst/>
                <a:latin typeface="Monly Lite" panose="020B0806030504020204" pitchFamily="34" charset="0"/>
              </a:rPr>
              <a:t>E-S1 = E-S2 = 0</a:t>
            </a:r>
            <a:endParaRPr lang="ru-RU" sz="3600" dirty="0">
              <a:solidFill>
                <a:srgbClr val="0070C0"/>
              </a:solidFill>
              <a:latin typeface="Monly Lite" panose="020B08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E24693-BAE9-4679-9CD3-9418D6048C2D}"/>
              </a:ext>
            </a:extLst>
          </p:cNvPr>
          <p:cNvSpPr txBox="1"/>
          <p:nvPr/>
        </p:nvSpPr>
        <p:spPr>
          <a:xfrm>
            <a:off x="17880631" y="8271267"/>
            <a:ext cx="51133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rgbClr val="222222"/>
                </a:solidFill>
                <a:effectLst/>
                <a:latin typeface="Ubuntu" panose="020B0504030602030204" pitchFamily="34" charset="0"/>
              </a:rPr>
              <a:t>MediaTek</a:t>
            </a:r>
            <a:r>
              <a:rPr lang="en-US" sz="3600" b="1" dirty="0">
                <a:solidFill>
                  <a:srgbClr val="222222"/>
                </a:solidFill>
                <a:latin typeface="Ubuntu" panose="020B0504030602030204" pitchFamily="34" charset="0"/>
              </a:rPr>
              <a:t>/</a:t>
            </a:r>
            <a:r>
              <a:rPr lang="en-US" sz="3600" b="1" dirty="0" err="1">
                <a:solidFill>
                  <a:srgbClr val="222222"/>
                </a:solidFill>
                <a:latin typeface="Ubuntu" panose="020B0504030602030204" pitchFamily="34" charset="0"/>
              </a:rPr>
              <a:t>Celeno</a:t>
            </a:r>
            <a:endParaRPr lang="ru-RU" sz="3600" b="1" i="0" dirty="0">
              <a:solidFill>
                <a:srgbClr val="222222"/>
              </a:solidFill>
              <a:effectLst/>
              <a:latin typeface="Ubuntu" panose="020B0504030602030204" pitchFamily="34" charset="0"/>
            </a:endParaRPr>
          </a:p>
          <a:p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E-S1 и E-S2 </a:t>
            </a:r>
            <a:r>
              <a:rPr lang="ru-RU" sz="3600" b="0" i="0" dirty="0" err="1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Анологично</a:t>
            </a:r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 </a:t>
            </a:r>
            <a:r>
              <a:rPr lang="en-US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RALINK</a:t>
            </a:r>
            <a:r>
              <a:rPr lang="ru-RU" sz="3600" b="0" i="0" dirty="0">
                <a:solidFill>
                  <a:srgbClr val="222222"/>
                </a:solidFill>
                <a:effectLst/>
                <a:latin typeface="Monly Lite" panose="020B0806030504020204" pitchFamily="34" charset="0"/>
              </a:rPr>
              <a:t> равны 0.</a:t>
            </a:r>
          </a:p>
          <a:p>
            <a:r>
              <a:rPr lang="ru-RU" sz="3600" b="0" i="0" dirty="0">
                <a:solidFill>
                  <a:srgbClr val="0070C0"/>
                </a:solidFill>
                <a:effectLst/>
                <a:latin typeface="Monly Lite" panose="020B0806030504020204" pitchFamily="34" charset="0"/>
              </a:rPr>
              <a:t>E-S1 = E-S2 = 0</a:t>
            </a:r>
            <a:endParaRPr lang="ru-RU" sz="3600" dirty="0">
              <a:solidFill>
                <a:srgbClr val="0070C0"/>
              </a:solidFill>
              <a:latin typeface="Monly Lite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5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7" grpId="0" animBg="1"/>
      <p:bldP spid="11" grpId="0"/>
      <p:bldP spid="17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A56DDA2A-F086-F04D-A3CF-60192435C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127" y="7578080"/>
            <a:ext cx="5726377" cy="408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Использование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altLang="en-US" sz="2200" dirty="0" err="1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pixiewps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&lt;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аргументы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endParaRPr lang="ru-RU" altLang="en-US" sz="2200" dirty="0">
              <a:solidFill>
                <a:srgbClr val="292829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Обязательные аргументы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-e,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</a:t>
            </a:r>
            <a:r>
              <a:rPr lang="en-US" altLang="en-US" sz="2200" dirty="0" err="1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pke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altLang="en-US" sz="2200" dirty="0" err="1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Пуб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Ключ роутера</a:t>
            </a:r>
            <a:endParaRPr lang="en-US" altLang="en-US" sz="2200" dirty="0">
              <a:solidFill>
                <a:srgbClr val="292829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-r,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</a:t>
            </a:r>
            <a:r>
              <a:rPr lang="en-US" altLang="en-US" sz="2200" dirty="0" err="1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pkr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altLang="en-US" sz="2200" dirty="0" err="1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Пуб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Ключ клиента</a:t>
            </a:r>
            <a:endParaRPr lang="en-US" altLang="en-US" sz="2200" dirty="0">
              <a:solidFill>
                <a:srgbClr val="292829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-s,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--e-hash1     : 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Принятый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hash 1</a:t>
            </a:r>
            <a:endParaRPr lang="ru-RU" altLang="en-US" sz="2200" dirty="0">
              <a:solidFill>
                <a:srgbClr val="292829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-z,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--e-hash2     : 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Принятый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hash 2</a:t>
            </a:r>
            <a:endParaRPr lang="ru-RU" altLang="en-US" sz="2200" dirty="0">
              <a:solidFill>
                <a:srgbClr val="292829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-a,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</a:t>
            </a:r>
            <a:r>
              <a:rPr lang="en-US" altLang="en-US" sz="2200" dirty="0" err="1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authkey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: 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Хэш 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M1 | M2</a:t>
            </a:r>
            <a:endParaRPr lang="ru-RU" altLang="en-US" sz="2200" dirty="0">
              <a:solidFill>
                <a:srgbClr val="292829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-n,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--e-nonce     : N1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093C4B51-6725-6845-9823-CBE2CB6AD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2085" y="7578080"/>
            <a:ext cx="5726377" cy="408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Опциональные аргументы: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m, --r-nonce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N2</a:t>
            </a:r>
            <a:endParaRPr lang="ru-RU" altLang="en-US" sz="2200" dirty="0">
              <a:solidFill>
                <a:srgbClr val="292829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-b, --e-</a:t>
            </a:r>
            <a:r>
              <a:rPr lang="en-US" altLang="en-US" sz="2200" dirty="0" err="1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bssid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BSSID 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роутера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-v, --verbosity : 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Уровень </a:t>
            </a:r>
            <a:r>
              <a:rPr lang="ru-RU" altLang="en-US" sz="2200" dirty="0" err="1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агресивности</a:t>
            </a:r>
            <a:endParaRPr lang="ru-RU" altLang="en-US" sz="2200" dirty="0">
              <a:solidFill>
                <a:srgbClr val="292829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-o, --output : 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Вывод в файл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-j, --jobs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Количество потоков</a:t>
            </a:r>
            <a:endParaRPr lang="en-US" altLang="en-US" sz="2200" dirty="0">
              <a:solidFill>
                <a:srgbClr val="292829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-h : 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Использование</a:t>
            </a:r>
            <a:endParaRPr lang="en-US" altLang="en-US" sz="2200" dirty="0">
              <a:solidFill>
                <a:srgbClr val="292829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--help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Использование с примером</a:t>
            </a:r>
            <a:endParaRPr lang="en-US" altLang="en-US" sz="2200" dirty="0">
              <a:solidFill>
                <a:srgbClr val="292829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9FC2B5B-E112-C445-A821-31A981CA7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044" y="7578080"/>
            <a:ext cx="5726377" cy="306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-V, --version     : 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Версия программы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--mode N[,... N]  : 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Выбор режима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--start [mm/]</a:t>
            </a:r>
            <a:r>
              <a:rPr lang="en-US" altLang="en-US" sz="2200" dirty="0" err="1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yyyy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Дата начала атаки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--end   [mm/]</a:t>
            </a:r>
            <a:r>
              <a:rPr lang="en-US" altLang="en-US" sz="2200" dirty="0" err="1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yyyy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Дата окончания атаки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-f, --force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altLang="en-US" sz="2200" dirty="0">
                <a:solidFill>
                  <a:srgbClr val="292829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Полный перебор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1D9FBE-681D-4183-8DC5-5F5124C52B1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t="48745" b="4841"/>
          <a:stretch/>
        </p:blipFill>
        <p:spPr>
          <a:xfrm>
            <a:off x="0" y="0"/>
            <a:ext cx="24384000" cy="6210300"/>
          </a:xfrm>
        </p:spPr>
      </p:pic>
    </p:spTree>
    <p:extLst>
      <p:ext uri="{BB962C8B-B14F-4D97-AF65-F5344CB8AC3E}">
        <p14:creationId xmlns:p14="http://schemas.microsoft.com/office/powerpoint/2010/main" val="309722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Фигура">
            <a:extLst>
              <a:ext uri="{FF2B5EF4-FFF2-40B4-BE49-F238E27FC236}">
                <a16:creationId xmlns:a16="http://schemas.microsoft.com/office/drawing/2014/main" id="{3B508756-32E8-4EFF-9EBF-30BB4910F849}"/>
              </a:ext>
            </a:extLst>
          </p:cNvPr>
          <p:cNvSpPr/>
          <p:nvPr/>
        </p:nvSpPr>
        <p:spPr>
          <a:xfrm>
            <a:off x="2326904" y="2066553"/>
            <a:ext cx="8640960" cy="23820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82" extrusionOk="0">
                <a:moveTo>
                  <a:pt x="78" y="15526"/>
                </a:moveTo>
                <a:cubicBezTo>
                  <a:pt x="782" y="13515"/>
                  <a:pt x="1531" y="11688"/>
                  <a:pt x="2316" y="10056"/>
                </a:cubicBezTo>
                <a:cubicBezTo>
                  <a:pt x="3050" y="8531"/>
                  <a:pt x="3825" y="7153"/>
                  <a:pt x="4675" y="6312"/>
                </a:cubicBezTo>
                <a:cubicBezTo>
                  <a:pt x="5023" y="5967"/>
                  <a:pt x="5380" y="5717"/>
                  <a:pt x="5742" y="5565"/>
                </a:cubicBezTo>
                <a:cubicBezTo>
                  <a:pt x="5879" y="5532"/>
                  <a:pt x="6015" y="5647"/>
                  <a:pt x="6128" y="5891"/>
                </a:cubicBezTo>
                <a:cubicBezTo>
                  <a:pt x="6254" y="6160"/>
                  <a:pt x="6342" y="6568"/>
                  <a:pt x="6375" y="7031"/>
                </a:cubicBezTo>
                <a:lnTo>
                  <a:pt x="6453" y="8300"/>
                </a:lnTo>
                <a:cubicBezTo>
                  <a:pt x="6485" y="8737"/>
                  <a:pt x="6480" y="9193"/>
                  <a:pt x="6437" y="9621"/>
                </a:cubicBezTo>
                <a:cubicBezTo>
                  <a:pt x="6397" y="10026"/>
                  <a:pt x="6324" y="10393"/>
                  <a:pt x="6227" y="10688"/>
                </a:cubicBezTo>
                <a:lnTo>
                  <a:pt x="4988" y="14376"/>
                </a:lnTo>
                <a:cubicBezTo>
                  <a:pt x="5539" y="13266"/>
                  <a:pt x="6086" y="12143"/>
                  <a:pt x="6631" y="11006"/>
                </a:cubicBezTo>
                <a:cubicBezTo>
                  <a:pt x="7183" y="9856"/>
                  <a:pt x="7731" y="8691"/>
                  <a:pt x="8294" y="7594"/>
                </a:cubicBezTo>
                <a:cubicBezTo>
                  <a:pt x="8840" y="6528"/>
                  <a:pt x="9400" y="5525"/>
                  <a:pt x="9971" y="4590"/>
                </a:cubicBezTo>
                <a:cubicBezTo>
                  <a:pt x="10029" y="4446"/>
                  <a:pt x="10111" y="4435"/>
                  <a:pt x="10173" y="4564"/>
                </a:cubicBezTo>
                <a:cubicBezTo>
                  <a:pt x="10218" y="4656"/>
                  <a:pt x="10246" y="4810"/>
                  <a:pt x="10249" y="4978"/>
                </a:cubicBezTo>
                <a:lnTo>
                  <a:pt x="10345" y="7606"/>
                </a:lnTo>
                <a:cubicBezTo>
                  <a:pt x="10124" y="8282"/>
                  <a:pt x="9892" y="8925"/>
                  <a:pt x="9652" y="9533"/>
                </a:cubicBezTo>
                <a:cubicBezTo>
                  <a:pt x="9400" y="10170"/>
                  <a:pt x="9137" y="10767"/>
                  <a:pt x="8886" y="11405"/>
                </a:cubicBezTo>
                <a:cubicBezTo>
                  <a:pt x="8422" y="12583"/>
                  <a:pt x="7996" y="13899"/>
                  <a:pt x="7613" y="15333"/>
                </a:cubicBezTo>
                <a:cubicBezTo>
                  <a:pt x="8312" y="14028"/>
                  <a:pt x="9012" y="12725"/>
                  <a:pt x="9711" y="11424"/>
                </a:cubicBezTo>
                <a:cubicBezTo>
                  <a:pt x="10325" y="10283"/>
                  <a:pt x="10939" y="9143"/>
                  <a:pt x="11542" y="7946"/>
                </a:cubicBezTo>
                <a:cubicBezTo>
                  <a:pt x="11943" y="7150"/>
                  <a:pt x="12339" y="6330"/>
                  <a:pt x="12735" y="5512"/>
                </a:cubicBezTo>
                <a:cubicBezTo>
                  <a:pt x="13021" y="4921"/>
                  <a:pt x="13307" y="4333"/>
                  <a:pt x="13593" y="3745"/>
                </a:cubicBezTo>
                <a:cubicBezTo>
                  <a:pt x="13639" y="3715"/>
                  <a:pt x="13687" y="3725"/>
                  <a:pt x="13731" y="3774"/>
                </a:cubicBezTo>
                <a:cubicBezTo>
                  <a:pt x="13770" y="3817"/>
                  <a:pt x="13805" y="3890"/>
                  <a:pt x="13833" y="3986"/>
                </a:cubicBezTo>
                <a:lnTo>
                  <a:pt x="13865" y="6399"/>
                </a:lnTo>
                <a:lnTo>
                  <a:pt x="16261" y="2072"/>
                </a:lnTo>
                <a:cubicBezTo>
                  <a:pt x="16363" y="2555"/>
                  <a:pt x="16438" y="3090"/>
                  <a:pt x="16483" y="3652"/>
                </a:cubicBezTo>
                <a:cubicBezTo>
                  <a:pt x="16524" y="4178"/>
                  <a:pt x="16538" y="4722"/>
                  <a:pt x="16525" y="5262"/>
                </a:cubicBezTo>
                <a:lnTo>
                  <a:pt x="18374" y="2049"/>
                </a:lnTo>
                <a:cubicBezTo>
                  <a:pt x="18435" y="2156"/>
                  <a:pt x="18489" y="2297"/>
                  <a:pt x="18534" y="2466"/>
                </a:cubicBezTo>
                <a:cubicBezTo>
                  <a:pt x="18577" y="2631"/>
                  <a:pt x="18611" y="2819"/>
                  <a:pt x="18632" y="3021"/>
                </a:cubicBezTo>
                <a:lnTo>
                  <a:pt x="19446" y="1189"/>
                </a:lnTo>
                <a:cubicBezTo>
                  <a:pt x="19465" y="1152"/>
                  <a:pt x="19488" y="1135"/>
                  <a:pt x="19510" y="1139"/>
                </a:cubicBezTo>
                <a:cubicBezTo>
                  <a:pt x="19542" y="1144"/>
                  <a:pt x="19572" y="1191"/>
                  <a:pt x="19592" y="1267"/>
                </a:cubicBezTo>
                <a:lnTo>
                  <a:pt x="19785" y="2475"/>
                </a:lnTo>
                <a:lnTo>
                  <a:pt x="20730" y="131"/>
                </a:lnTo>
                <a:cubicBezTo>
                  <a:pt x="20770" y="27"/>
                  <a:pt x="20822" y="-18"/>
                  <a:pt x="20874" y="7"/>
                </a:cubicBezTo>
                <a:cubicBezTo>
                  <a:pt x="20935" y="37"/>
                  <a:pt x="20987" y="160"/>
                  <a:pt x="21013" y="335"/>
                </a:cubicBezTo>
                <a:lnTo>
                  <a:pt x="21566" y="5594"/>
                </a:lnTo>
                <a:cubicBezTo>
                  <a:pt x="21585" y="5731"/>
                  <a:pt x="21592" y="5881"/>
                  <a:pt x="21586" y="6030"/>
                </a:cubicBezTo>
                <a:cubicBezTo>
                  <a:pt x="21581" y="6166"/>
                  <a:pt x="21564" y="6296"/>
                  <a:pt x="21539" y="6408"/>
                </a:cubicBezTo>
                <a:lnTo>
                  <a:pt x="17945" y="15765"/>
                </a:lnTo>
                <a:cubicBezTo>
                  <a:pt x="17840" y="16133"/>
                  <a:pt x="17735" y="16504"/>
                  <a:pt x="17631" y="16877"/>
                </a:cubicBezTo>
                <a:cubicBezTo>
                  <a:pt x="17533" y="17231"/>
                  <a:pt x="17436" y="17586"/>
                  <a:pt x="17339" y="17945"/>
                </a:cubicBezTo>
                <a:lnTo>
                  <a:pt x="17123" y="17095"/>
                </a:lnTo>
                <a:cubicBezTo>
                  <a:pt x="17020" y="17289"/>
                  <a:pt x="16920" y="17502"/>
                  <a:pt x="16825" y="17733"/>
                </a:cubicBezTo>
                <a:cubicBezTo>
                  <a:pt x="16730" y="17963"/>
                  <a:pt x="16639" y="18209"/>
                  <a:pt x="16554" y="18472"/>
                </a:cubicBezTo>
                <a:lnTo>
                  <a:pt x="16251" y="17400"/>
                </a:lnTo>
                <a:lnTo>
                  <a:pt x="15845" y="18252"/>
                </a:lnTo>
                <a:lnTo>
                  <a:pt x="15503" y="17091"/>
                </a:lnTo>
                <a:cubicBezTo>
                  <a:pt x="15242" y="17707"/>
                  <a:pt x="14998" y="18391"/>
                  <a:pt x="14774" y="19137"/>
                </a:cubicBezTo>
                <a:cubicBezTo>
                  <a:pt x="14546" y="19895"/>
                  <a:pt x="14340" y="20713"/>
                  <a:pt x="14157" y="21582"/>
                </a:cubicBezTo>
                <a:cubicBezTo>
                  <a:pt x="14026" y="21377"/>
                  <a:pt x="13910" y="21091"/>
                  <a:pt x="13815" y="20742"/>
                </a:cubicBezTo>
                <a:cubicBezTo>
                  <a:pt x="13726" y="20413"/>
                  <a:pt x="13657" y="20035"/>
                  <a:pt x="13613" y="19627"/>
                </a:cubicBezTo>
                <a:lnTo>
                  <a:pt x="13186" y="20931"/>
                </a:lnTo>
                <a:cubicBezTo>
                  <a:pt x="13031" y="20559"/>
                  <a:pt x="12896" y="20117"/>
                  <a:pt x="12783" y="19618"/>
                </a:cubicBezTo>
                <a:cubicBezTo>
                  <a:pt x="12675" y="19136"/>
                  <a:pt x="12590" y="18607"/>
                  <a:pt x="12530" y="18048"/>
                </a:cubicBezTo>
                <a:lnTo>
                  <a:pt x="12902" y="16940"/>
                </a:lnTo>
                <a:cubicBezTo>
                  <a:pt x="12711" y="17254"/>
                  <a:pt x="12526" y="17598"/>
                  <a:pt x="12346" y="17970"/>
                </a:cubicBezTo>
                <a:cubicBezTo>
                  <a:pt x="12161" y="18356"/>
                  <a:pt x="11982" y="18771"/>
                  <a:pt x="11810" y="19215"/>
                </a:cubicBezTo>
                <a:cubicBezTo>
                  <a:pt x="11759" y="19357"/>
                  <a:pt x="11699" y="19452"/>
                  <a:pt x="11635" y="19497"/>
                </a:cubicBezTo>
                <a:cubicBezTo>
                  <a:pt x="11592" y="19528"/>
                  <a:pt x="11545" y="19537"/>
                  <a:pt x="11500" y="19493"/>
                </a:cubicBezTo>
                <a:cubicBezTo>
                  <a:pt x="11446" y="19440"/>
                  <a:pt x="11402" y="19314"/>
                  <a:pt x="11380" y="19148"/>
                </a:cubicBezTo>
                <a:lnTo>
                  <a:pt x="11017" y="16463"/>
                </a:lnTo>
                <a:lnTo>
                  <a:pt x="11131" y="15891"/>
                </a:lnTo>
                <a:cubicBezTo>
                  <a:pt x="10848" y="16564"/>
                  <a:pt x="10561" y="17219"/>
                  <a:pt x="10269" y="17853"/>
                </a:cubicBezTo>
                <a:cubicBezTo>
                  <a:pt x="9997" y="18446"/>
                  <a:pt x="9720" y="19022"/>
                  <a:pt x="9440" y="19580"/>
                </a:cubicBezTo>
                <a:lnTo>
                  <a:pt x="9119" y="17404"/>
                </a:lnTo>
                <a:cubicBezTo>
                  <a:pt x="9089" y="17089"/>
                  <a:pt x="9089" y="16754"/>
                  <a:pt x="9121" y="16441"/>
                </a:cubicBezTo>
                <a:cubicBezTo>
                  <a:pt x="9149" y="16157"/>
                  <a:pt x="9202" y="15903"/>
                  <a:pt x="9273" y="15706"/>
                </a:cubicBezTo>
                <a:lnTo>
                  <a:pt x="9917" y="13857"/>
                </a:lnTo>
                <a:lnTo>
                  <a:pt x="7368" y="18729"/>
                </a:lnTo>
                <a:cubicBezTo>
                  <a:pt x="7308" y="18861"/>
                  <a:pt x="7234" y="18910"/>
                  <a:pt x="7162" y="18863"/>
                </a:cubicBezTo>
                <a:cubicBezTo>
                  <a:pt x="7097" y="18820"/>
                  <a:pt x="7040" y="18702"/>
                  <a:pt x="7001" y="18532"/>
                </a:cubicBezTo>
                <a:cubicBezTo>
                  <a:pt x="6925" y="18196"/>
                  <a:pt x="6860" y="17835"/>
                  <a:pt x="6809" y="17456"/>
                </a:cubicBezTo>
                <a:cubicBezTo>
                  <a:pt x="6757" y="17074"/>
                  <a:pt x="6719" y="16677"/>
                  <a:pt x="6694" y="16269"/>
                </a:cubicBezTo>
                <a:cubicBezTo>
                  <a:pt x="6686" y="16090"/>
                  <a:pt x="6691" y="15907"/>
                  <a:pt x="6709" y="15735"/>
                </a:cubicBezTo>
                <a:cubicBezTo>
                  <a:pt x="6732" y="15515"/>
                  <a:pt x="6774" y="15323"/>
                  <a:pt x="6817" y="15135"/>
                </a:cubicBezTo>
                <a:cubicBezTo>
                  <a:pt x="7019" y="14249"/>
                  <a:pt x="7238" y="13400"/>
                  <a:pt x="7472" y="12594"/>
                </a:cubicBezTo>
                <a:cubicBezTo>
                  <a:pt x="7004" y="13605"/>
                  <a:pt x="6536" y="14619"/>
                  <a:pt x="6070" y="15637"/>
                </a:cubicBezTo>
                <a:cubicBezTo>
                  <a:pt x="5590" y="16682"/>
                  <a:pt x="5109" y="17737"/>
                  <a:pt x="4571" y="18454"/>
                </a:cubicBezTo>
                <a:cubicBezTo>
                  <a:pt x="4394" y="18689"/>
                  <a:pt x="4204" y="18887"/>
                  <a:pt x="4019" y="18732"/>
                </a:cubicBezTo>
                <a:cubicBezTo>
                  <a:pt x="3924" y="18654"/>
                  <a:pt x="3839" y="18485"/>
                  <a:pt x="3772" y="18260"/>
                </a:cubicBezTo>
                <a:cubicBezTo>
                  <a:pt x="3674" y="17928"/>
                  <a:pt x="3620" y="17499"/>
                  <a:pt x="3575" y="17069"/>
                </a:cubicBezTo>
                <a:cubicBezTo>
                  <a:pt x="3530" y="16645"/>
                  <a:pt x="3492" y="16215"/>
                  <a:pt x="3462" y="15779"/>
                </a:cubicBezTo>
                <a:cubicBezTo>
                  <a:pt x="3751" y="14686"/>
                  <a:pt x="4047" y="13611"/>
                  <a:pt x="4350" y="12554"/>
                </a:cubicBezTo>
                <a:cubicBezTo>
                  <a:pt x="4660" y="11474"/>
                  <a:pt x="4976" y="10413"/>
                  <a:pt x="5300" y="9373"/>
                </a:cubicBezTo>
                <a:cubicBezTo>
                  <a:pt x="4908" y="9646"/>
                  <a:pt x="4525" y="10039"/>
                  <a:pt x="4157" y="10548"/>
                </a:cubicBezTo>
                <a:cubicBezTo>
                  <a:pt x="3608" y="11307"/>
                  <a:pt x="3099" y="12312"/>
                  <a:pt x="2609" y="13397"/>
                </a:cubicBezTo>
                <a:cubicBezTo>
                  <a:pt x="1872" y="15030"/>
                  <a:pt x="1177" y="16844"/>
                  <a:pt x="532" y="18823"/>
                </a:cubicBezTo>
                <a:lnTo>
                  <a:pt x="38" y="16360"/>
                </a:lnTo>
                <a:cubicBezTo>
                  <a:pt x="4" y="16217"/>
                  <a:pt x="-8" y="16033"/>
                  <a:pt x="6" y="15860"/>
                </a:cubicBezTo>
                <a:cubicBezTo>
                  <a:pt x="16" y="15726"/>
                  <a:pt x="42" y="15607"/>
                  <a:pt x="78" y="15526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AE3FF1-9426-4F49-99D2-1AEF2A45D56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rcRect l="28422" r="6076"/>
          <a:stretch/>
        </p:blipFill>
        <p:spPr>
          <a:xfrm>
            <a:off x="14374813" y="0"/>
            <a:ext cx="10009187" cy="13716000"/>
          </a:xfr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4C03481-64C9-1C43-BD32-D67B3A7E1F0B}"/>
              </a:ext>
            </a:extLst>
          </p:cNvPr>
          <p:cNvGrpSpPr/>
          <p:nvPr/>
        </p:nvGrpSpPr>
        <p:grpSpPr>
          <a:xfrm>
            <a:off x="2481530" y="2537520"/>
            <a:ext cx="9538362" cy="8618776"/>
            <a:chOff x="2481530" y="2537520"/>
            <a:chExt cx="9538362" cy="8618776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81530" y="2537520"/>
              <a:ext cx="9134405" cy="144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eaLnBrk="1">
                <a:defRPr/>
              </a:pPr>
              <a:r>
                <a:rPr lang="ru-RU" altLang="x-none" sz="8800" dirty="0">
                  <a:solidFill>
                    <a:schemeClr val="bg1"/>
                  </a:solidFill>
                  <a:latin typeface="Ubuntu" panose="020B0504030602030204" pitchFamily="34" charset="0"/>
                  <a:ea typeface="Montserrat Semi" charset="0"/>
                  <a:cs typeface="Montserrat Semi" charset="0"/>
                  <a:sym typeface="Poppins Medium" charset="0"/>
                </a:rPr>
                <a:t>Развитие идеи</a:t>
              </a:r>
              <a:endParaRPr lang="x-none" altLang="x-none" sz="8800" dirty="0">
                <a:solidFill>
                  <a:schemeClr val="bg1"/>
                </a:solidFill>
                <a:latin typeface="Ubuntu" panose="020B0504030602030204" pitchFamily="34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0921DA11-B433-5947-B221-0E459C32018B}"/>
                </a:ext>
              </a:extLst>
            </p:cNvPr>
            <p:cNvGrpSpPr/>
            <p:nvPr/>
          </p:nvGrpSpPr>
          <p:grpSpPr>
            <a:xfrm>
              <a:off x="2579230" y="4677020"/>
              <a:ext cx="9440662" cy="2308324"/>
              <a:chOff x="2607322" y="4581322"/>
              <a:chExt cx="9440662" cy="2308324"/>
            </a:xfrm>
          </p:grpSpPr>
          <p:grpSp>
            <p:nvGrpSpPr>
              <p:cNvPr id="2" name="Группа 1">
                <a:extLst>
                  <a:ext uri="{FF2B5EF4-FFF2-40B4-BE49-F238E27FC236}">
                    <a16:creationId xmlns:a16="http://schemas.microsoft.com/office/drawing/2014/main" id="{384B114B-770F-AC47-B5F6-F0F82D35AEBE}"/>
                  </a:ext>
                </a:extLst>
              </p:cNvPr>
              <p:cNvGrpSpPr/>
              <p:nvPr/>
            </p:nvGrpSpPr>
            <p:grpSpPr>
              <a:xfrm>
                <a:off x="2607322" y="4625752"/>
                <a:ext cx="935998" cy="745859"/>
                <a:chOff x="2571068" y="4625752"/>
                <a:chExt cx="935998" cy="745859"/>
              </a:xfrm>
            </p:grpSpPr>
            <p:sp>
              <p:nvSpPr>
                <p:cNvPr id="20" name="Скругленный прямоугольник 19">
                  <a:extLst>
                    <a:ext uri="{FF2B5EF4-FFF2-40B4-BE49-F238E27FC236}">
                      <a16:creationId xmlns:a16="http://schemas.microsoft.com/office/drawing/2014/main" id="{081F2EC5-CB3F-8946-854C-CFD968B45986}"/>
                    </a:ext>
                  </a:extLst>
                </p:cNvPr>
                <p:cNvSpPr/>
                <p:nvPr/>
              </p:nvSpPr>
              <p:spPr bwMode="auto">
                <a:xfrm>
                  <a:off x="2681166" y="4625752"/>
                  <a:ext cx="707748" cy="7077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21" name="Text Box 3">
                  <a:extLst>
                    <a:ext uri="{FF2B5EF4-FFF2-40B4-BE49-F238E27FC236}">
                      <a16:creationId xmlns:a16="http://schemas.microsoft.com/office/drawing/2014/main" id="{51D190F6-4B81-5A4F-9BFB-07019CA6835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571068" y="4729986"/>
                  <a:ext cx="935998" cy="6416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en-US" altLang="x-none" sz="2200" dirty="0">
                      <a:solidFill>
                        <a:schemeClr val="bg1"/>
                      </a:solidFill>
                      <a:latin typeface="Barlow" pitchFamily="2" charset="0"/>
                      <a:ea typeface="Montserrat Semi" charset="0"/>
                      <a:cs typeface="Montserrat Semi" charset="0"/>
                      <a:sym typeface="Poppins Medium" charset="0"/>
                    </a:rPr>
                    <a:t>1</a:t>
                  </a:r>
                  <a:endParaRPr lang="x-none" altLang="x-none" sz="2200" dirty="0">
                    <a:solidFill>
                      <a:schemeClr val="bg1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49A73748-5863-B248-81C5-B9C9F85BC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072" y="4581322"/>
                <a:ext cx="8208912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ru-RU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Даже если учесть, что в дальнейшем генерацию </a:t>
                </a:r>
                <a:r>
                  <a:rPr lang="en-US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ES-1 </a:t>
                </a:r>
                <a:r>
                  <a:rPr lang="ru-RU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и </a:t>
                </a:r>
                <a:r>
                  <a:rPr lang="en-US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es-2 </a:t>
                </a:r>
                <a:r>
                  <a:rPr lang="ru-RU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исправили</a:t>
                </a:r>
                <a:r>
                  <a:rPr lang="en-US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</a:t>
                </a:r>
                <a:r>
                  <a:rPr lang="ru-RU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но не все</a:t>
                </a:r>
                <a:r>
                  <a:rPr lang="en-US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  <a:r>
                  <a:rPr lang="ru-RU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многие производители устанавливают стандартные </a:t>
                </a:r>
                <a:r>
                  <a:rPr lang="en-US" altLang="en-US" sz="3600" dirty="0" err="1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wps</a:t>
                </a:r>
                <a:r>
                  <a:rPr lang="en-US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-pin</a:t>
                </a:r>
                <a:r>
                  <a:rPr lang="ru-RU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по ряду алгоритмов, что в разы уменьшает перебор </a:t>
                </a:r>
                <a:r>
                  <a:rPr lang="en-US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WPS</a:t>
                </a:r>
                <a:r>
                  <a:rPr lang="ru-RU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S" altLang="en-US" sz="3600" dirty="0">
                  <a:solidFill>
                    <a:srgbClr val="292829"/>
                  </a:solidFill>
                  <a:latin typeface="Monly Lite" panose="020B08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8" name="Группа 37">
              <a:extLst>
                <a:ext uri="{FF2B5EF4-FFF2-40B4-BE49-F238E27FC236}">
                  <a16:creationId xmlns:a16="http://schemas.microsoft.com/office/drawing/2014/main" id="{C4E82C2F-DADB-0945-BD1E-2160F008AC92}"/>
                </a:ext>
              </a:extLst>
            </p:cNvPr>
            <p:cNvGrpSpPr/>
            <p:nvPr/>
          </p:nvGrpSpPr>
          <p:grpSpPr>
            <a:xfrm>
              <a:off x="2579230" y="7025706"/>
              <a:ext cx="9440662" cy="1754326"/>
              <a:chOff x="2607322" y="4581322"/>
              <a:chExt cx="9440662" cy="1754326"/>
            </a:xfrm>
          </p:grpSpPr>
          <p:grpSp>
            <p:nvGrpSpPr>
              <p:cNvPr id="39" name="Группа 38">
                <a:extLst>
                  <a:ext uri="{FF2B5EF4-FFF2-40B4-BE49-F238E27FC236}">
                    <a16:creationId xmlns:a16="http://schemas.microsoft.com/office/drawing/2014/main" id="{BAE6DDDC-C5FB-6E40-8F72-38CB7B178A27}"/>
                  </a:ext>
                </a:extLst>
              </p:cNvPr>
              <p:cNvGrpSpPr/>
              <p:nvPr/>
            </p:nvGrpSpPr>
            <p:grpSpPr>
              <a:xfrm>
                <a:off x="2607322" y="4625752"/>
                <a:ext cx="935998" cy="745859"/>
                <a:chOff x="2571068" y="4625752"/>
                <a:chExt cx="935998" cy="745859"/>
              </a:xfrm>
            </p:grpSpPr>
            <p:sp>
              <p:nvSpPr>
                <p:cNvPr id="41" name="Скругленный прямоугольник 40">
                  <a:extLst>
                    <a:ext uri="{FF2B5EF4-FFF2-40B4-BE49-F238E27FC236}">
                      <a16:creationId xmlns:a16="http://schemas.microsoft.com/office/drawing/2014/main" id="{44C130B3-112E-8140-875C-7EE6199F1007}"/>
                    </a:ext>
                  </a:extLst>
                </p:cNvPr>
                <p:cNvSpPr/>
                <p:nvPr/>
              </p:nvSpPr>
              <p:spPr bwMode="auto">
                <a:xfrm>
                  <a:off x="2681166" y="4625752"/>
                  <a:ext cx="707748" cy="7077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42" name="Text Box 3">
                  <a:extLst>
                    <a:ext uri="{FF2B5EF4-FFF2-40B4-BE49-F238E27FC236}">
                      <a16:creationId xmlns:a16="http://schemas.microsoft.com/office/drawing/2014/main" id="{B2745A7D-293A-E34A-9F08-895B134DC83B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571068" y="4729986"/>
                  <a:ext cx="935998" cy="6416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ru-RU" altLang="x-none" sz="2200" dirty="0">
                      <a:solidFill>
                        <a:schemeClr val="bg1"/>
                      </a:solidFill>
                      <a:latin typeface="Barlow" pitchFamily="2" charset="0"/>
                      <a:ea typeface="Montserrat Semi" charset="0"/>
                      <a:cs typeface="Montserrat Semi" charset="0"/>
                      <a:sym typeface="Poppins Medium" charset="0"/>
                    </a:rPr>
                    <a:t>2</a:t>
                  </a:r>
                  <a:endParaRPr lang="x-none" altLang="x-none" sz="2200" dirty="0">
                    <a:solidFill>
                      <a:schemeClr val="bg1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sp>
            <p:nvSpPr>
              <p:cNvPr id="40" name="Rectangle 1">
                <a:extLst>
                  <a:ext uri="{FF2B5EF4-FFF2-40B4-BE49-F238E27FC236}">
                    <a16:creationId xmlns:a16="http://schemas.microsoft.com/office/drawing/2014/main" id="{94AD3E07-B7C9-DC49-AC6B-C2050C6BB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072" y="4581322"/>
                <a:ext cx="8208912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ru-RU" altLang="en-US" sz="3600" strike="sngStrike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Перебор слишком сложно,</a:t>
                </a:r>
                <a:r>
                  <a:rPr lang="ru-RU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как уже оговаривалось многие производители используют стандартные </a:t>
                </a:r>
                <a:r>
                  <a:rPr lang="ru-RU" altLang="en-US" sz="3600" dirty="0" err="1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пин-коды</a:t>
                </a:r>
                <a:r>
                  <a:rPr lang="ru-RU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которые можно найти в </a:t>
                </a:r>
                <a:r>
                  <a:rPr lang="ru-RU" altLang="en-US" sz="3600" dirty="0" err="1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специализированых</a:t>
                </a:r>
                <a:r>
                  <a:rPr lang="ru-RU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базах данных </a:t>
                </a:r>
                <a:r>
                  <a:rPr lang="en-US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        </a:t>
                </a:r>
                <a:r>
                  <a:rPr lang="en-US" altLang="en-US" sz="3600" strike="sngStrike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3wifi.stascorp.com</a:t>
                </a:r>
              </a:p>
            </p:txBody>
          </p:sp>
        </p:grpSp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B5F85EF0-A55C-EB48-BA27-5F784693AD63}"/>
                </a:ext>
              </a:extLst>
            </p:cNvPr>
            <p:cNvGrpSpPr/>
            <p:nvPr/>
          </p:nvGrpSpPr>
          <p:grpSpPr>
            <a:xfrm>
              <a:off x="2579230" y="9401970"/>
              <a:ext cx="9440662" cy="1754326"/>
              <a:chOff x="2607322" y="4581322"/>
              <a:chExt cx="9440662" cy="1754326"/>
            </a:xfrm>
          </p:grpSpPr>
          <p:grpSp>
            <p:nvGrpSpPr>
              <p:cNvPr id="44" name="Группа 43">
                <a:extLst>
                  <a:ext uri="{FF2B5EF4-FFF2-40B4-BE49-F238E27FC236}">
                    <a16:creationId xmlns:a16="http://schemas.microsoft.com/office/drawing/2014/main" id="{90B1A95E-26F0-A34F-B6B7-975CF51DC8CD}"/>
                  </a:ext>
                </a:extLst>
              </p:cNvPr>
              <p:cNvGrpSpPr/>
              <p:nvPr/>
            </p:nvGrpSpPr>
            <p:grpSpPr>
              <a:xfrm>
                <a:off x="2607322" y="4625752"/>
                <a:ext cx="935998" cy="745859"/>
                <a:chOff x="2571068" y="4625752"/>
                <a:chExt cx="935998" cy="745859"/>
              </a:xfrm>
            </p:grpSpPr>
            <p:sp>
              <p:nvSpPr>
                <p:cNvPr id="46" name="Скругленный прямоугольник 45">
                  <a:extLst>
                    <a:ext uri="{FF2B5EF4-FFF2-40B4-BE49-F238E27FC236}">
                      <a16:creationId xmlns:a16="http://schemas.microsoft.com/office/drawing/2014/main" id="{D82B5920-063D-FF49-91C8-449E9D17A56A}"/>
                    </a:ext>
                  </a:extLst>
                </p:cNvPr>
                <p:cNvSpPr/>
                <p:nvPr/>
              </p:nvSpPr>
              <p:spPr bwMode="auto">
                <a:xfrm>
                  <a:off x="2681166" y="4625752"/>
                  <a:ext cx="707748" cy="7077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 cmpd="sng" algn="ctr">
                  <a:noFill/>
                  <a:prstDash val="solid"/>
                  <a:miter lim="400000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8100" tIns="38100" rIns="38100" bIns="3810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825500" rtl="0" eaLnBrk="1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>
                    <a:ln>
                      <a:noFill/>
                    </a:ln>
                    <a:solidFill>
                      <a:srgbClr val="74808C"/>
                    </a:solidFill>
                    <a:effectLst/>
                    <a:latin typeface="Poppins" charset="0"/>
                    <a:ea typeface="Poppins" charset="0"/>
                    <a:cs typeface="Poppins" charset="0"/>
                    <a:sym typeface="Poppins" charset="0"/>
                  </a:endParaRPr>
                </a:p>
              </p:txBody>
            </p:sp>
            <p:sp>
              <p:nvSpPr>
                <p:cNvPr id="47" name="Text Box 3">
                  <a:extLst>
                    <a:ext uri="{FF2B5EF4-FFF2-40B4-BE49-F238E27FC236}">
                      <a16:creationId xmlns:a16="http://schemas.microsoft.com/office/drawing/2014/main" id="{74A8363D-8931-0747-AE0D-1E47C3923DB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2571068" y="4729986"/>
                  <a:ext cx="935998" cy="6416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 cap="flat" cmpd="sng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lIns="38100" tIns="38100" rIns="38100" bIns="38100"/>
                <a:lstStyle/>
                <a:p>
                  <a:pPr algn="ctr" eaLnBrk="1">
                    <a:lnSpc>
                      <a:spcPct val="120000"/>
                    </a:lnSpc>
                    <a:defRPr/>
                  </a:pPr>
                  <a:r>
                    <a:rPr lang="ru-RU" altLang="x-none" sz="2200" dirty="0">
                      <a:solidFill>
                        <a:schemeClr val="bg1"/>
                      </a:solidFill>
                      <a:latin typeface="Barlow" pitchFamily="2" charset="0"/>
                      <a:ea typeface="Montserrat Semi" charset="0"/>
                      <a:cs typeface="Montserrat Semi" charset="0"/>
                      <a:sym typeface="Poppins Medium" charset="0"/>
                    </a:rPr>
                    <a:t>3</a:t>
                  </a:r>
                  <a:endParaRPr lang="x-none" altLang="x-none" sz="2200" dirty="0">
                    <a:solidFill>
                      <a:schemeClr val="bg1"/>
                    </a:solidFill>
                    <a:latin typeface="Montserrat" pitchFamily="2" charset="0"/>
                    <a:ea typeface="Montserrat Semi" charset="0"/>
                    <a:cs typeface="Montserrat Semi" charset="0"/>
                    <a:sym typeface="Poppins Medium" charset="0"/>
                  </a:endParaRPr>
                </a:p>
              </p:txBody>
            </p:sp>
          </p:grpSp>
          <p:sp>
            <p:nvSpPr>
              <p:cNvPr id="45" name="Rectangle 1">
                <a:extLst>
                  <a:ext uri="{FF2B5EF4-FFF2-40B4-BE49-F238E27FC236}">
                    <a16:creationId xmlns:a16="http://schemas.microsoft.com/office/drawing/2014/main" id="{2BEB4FB4-D990-9747-971F-E4A6DCD63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9072" y="4581322"/>
                <a:ext cx="8208912" cy="1754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ru-RU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Многие роутеры не </a:t>
                </a:r>
                <a:r>
                  <a:rPr lang="ru-RU" altLang="en-US" sz="3600" dirty="0" err="1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оборудованны</a:t>
                </a:r>
                <a:r>
                  <a:rPr lang="ru-RU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защитой от </a:t>
                </a:r>
                <a:r>
                  <a:rPr lang="ru-RU" altLang="en-US" sz="3600" dirty="0" err="1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брутфорса</a:t>
                </a:r>
                <a:r>
                  <a:rPr lang="ru-RU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altLang="en-US" sz="3600" dirty="0" err="1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wps</a:t>
                </a:r>
                <a:r>
                  <a:rPr lang="en-US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-pin</a:t>
                </a:r>
                <a:r>
                  <a:rPr lang="ru-RU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как правило это </a:t>
                </a:r>
                <a:r>
                  <a:rPr lang="en-US" altLang="en-US" sz="3600" dirty="0" err="1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wps</a:t>
                </a:r>
                <a:r>
                  <a:rPr lang="en-US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1.0</a:t>
                </a:r>
                <a:r>
                  <a:rPr lang="ru-RU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такие точки доступа позволяют беспрепятственно проводить атаку на </a:t>
                </a:r>
                <a:r>
                  <a:rPr lang="en-US" altLang="en-US" sz="3600" dirty="0" err="1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wPS</a:t>
                </a:r>
                <a:r>
                  <a:rPr lang="en-US" altLang="en-US" sz="3600" dirty="0">
                    <a:solidFill>
                      <a:srgbClr val="292829"/>
                    </a:solidFill>
                    <a:latin typeface="Monly Lite" panose="020B08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-pin</a:t>
                </a:r>
              </a:p>
            </p:txBody>
          </p:sp>
        </p:grpSp>
      </p:grpSp>
      <p:sp>
        <p:nvSpPr>
          <p:cNvPr id="24" name="Фигура">
            <a:extLst>
              <a:ext uri="{FF2B5EF4-FFF2-40B4-BE49-F238E27FC236}">
                <a16:creationId xmlns:a16="http://schemas.microsoft.com/office/drawing/2014/main" id="{A5BBC936-E028-4B97-854D-E92D431B760F}"/>
              </a:ext>
            </a:extLst>
          </p:cNvPr>
          <p:cNvSpPr/>
          <p:nvPr/>
        </p:nvSpPr>
        <p:spPr>
          <a:xfrm rot="20206921">
            <a:off x="14745599" y="3398761"/>
            <a:ext cx="4718644" cy="4060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310" extrusionOk="0">
                <a:moveTo>
                  <a:pt x="12343" y="2"/>
                </a:moveTo>
                <a:cubicBezTo>
                  <a:pt x="11047" y="24"/>
                  <a:pt x="9771" y="224"/>
                  <a:pt x="8527" y="549"/>
                </a:cubicBezTo>
                <a:cubicBezTo>
                  <a:pt x="6016" y="1205"/>
                  <a:pt x="3492" y="2426"/>
                  <a:pt x="1906" y="4951"/>
                </a:cubicBezTo>
                <a:cubicBezTo>
                  <a:pt x="1225" y="6034"/>
                  <a:pt x="798" y="7281"/>
                  <a:pt x="479" y="8536"/>
                </a:cubicBezTo>
                <a:cubicBezTo>
                  <a:pt x="138" y="9876"/>
                  <a:pt x="-90" y="11272"/>
                  <a:pt x="34" y="12693"/>
                </a:cubicBezTo>
                <a:cubicBezTo>
                  <a:pt x="367" y="16526"/>
                  <a:pt x="2993" y="19443"/>
                  <a:pt x="6218" y="20630"/>
                </a:cubicBezTo>
                <a:cubicBezTo>
                  <a:pt x="8805" y="21582"/>
                  <a:pt x="11512" y="21440"/>
                  <a:pt x="14060" y="20780"/>
                </a:cubicBezTo>
                <a:cubicBezTo>
                  <a:pt x="15287" y="20462"/>
                  <a:pt x="16524" y="19995"/>
                  <a:pt x="17649" y="19372"/>
                </a:cubicBezTo>
                <a:cubicBezTo>
                  <a:pt x="18773" y="18751"/>
                  <a:pt x="19807" y="17955"/>
                  <a:pt x="20514" y="16705"/>
                </a:cubicBezTo>
                <a:cubicBezTo>
                  <a:pt x="21345" y="15235"/>
                  <a:pt x="21510" y="13498"/>
                  <a:pt x="21444" y="11810"/>
                </a:cubicBezTo>
                <a:cubicBezTo>
                  <a:pt x="21381" y="10170"/>
                  <a:pt x="21106" y="8469"/>
                  <a:pt x="20355" y="6979"/>
                </a:cubicBezTo>
                <a:cubicBezTo>
                  <a:pt x="19731" y="5742"/>
                  <a:pt x="18810" y="4741"/>
                  <a:pt x="17703" y="4097"/>
                </a:cubicBezTo>
                <a:lnTo>
                  <a:pt x="17650" y="2941"/>
                </a:lnTo>
                <a:cubicBezTo>
                  <a:pt x="17647" y="2573"/>
                  <a:pt x="17559" y="2212"/>
                  <a:pt x="17397" y="1895"/>
                </a:cubicBezTo>
                <a:cubicBezTo>
                  <a:pt x="17048" y="1211"/>
                  <a:pt x="16420" y="818"/>
                  <a:pt x="15771" y="554"/>
                </a:cubicBezTo>
                <a:cubicBezTo>
                  <a:pt x="14659" y="101"/>
                  <a:pt x="13490" y="-18"/>
                  <a:pt x="12343" y="2"/>
                </a:cubicBezTo>
                <a:close/>
                <a:moveTo>
                  <a:pt x="12769" y="1482"/>
                </a:moveTo>
                <a:cubicBezTo>
                  <a:pt x="13698" y="1461"/>
                  <a:pt x="14626" y="1624"/>
                  <a:pt x="15474" y="2065"/>
                </a:cubicBezTo>
                <a:cubicBezTo>
                  <a:pt x="15699" y="2181"/>
                  <a:pt x="15923" y="2325"/>
                  <a:pt x="16034" y="2577"/>
                </a:cubicBezTo>
                <a:cubicBezTo>
                  <a:pt x="16099" y="2724"/>
                  <a:pt x="16116" y="2892"/>
                  <a:pt x="16083" y="3052"/>
                </a:cubicBezTo>
                <a:cubicBezTo>
                  <a:pt x="15127" y="2558"/>
                  <a:pt x="14113" y="2228"/>
                  <a:pt x="13075" y="2071"/>
                </a:cubicBezTo>
                <a:cubicBezTo>
                  <a:pt x="11696" y="1862"/>
                  <a:pt x="10297" y="1962"/>
                  <a:pt x="8952" y="2364"/>
                </a:cubicBezTo>
                <a:cubicBezTo>
                  <a:pt x="9521" y="2136"/>
                  <a:pt x="10099" y="1946"/>
                  <a:pt x="10685" y="1796"/>
                </a:cubicBezTo>
                <a:cubicBezTo>
                  <a:pt x="11240" y="1654"/>
                  <a:pt x="11802" y="1546"/>
                  <a:pt x="12371" y="1502"/>
                </a:cubicBezTo>
                <a:cubicBezTo>
                  <a:pt x="12504" y="1492"/>
                  <a:pt x="12637" y="1485"/>
                  <a:pt x="12769" y="1482"/>
                </a:cubicBezTo>
                <a:close/>
                <a:moveTo>
                  <a:pt x="16326" y="2431"/>
                </a:moveTo>
                <a:cubicBezTo>
                  <a:pt x="16602" y="2592"/>
                  <a:pt x="16842" y="2827"/>
                  <a:pt x="17024" y="3116"/>
                </a:cubicBezTo>
                <a:cubicBezTo>
                  <a:pt x="17150" y="3316"/>
                  <a:pt x="17246" y="3538"/>
                  <a:pt x="17309" y="3774"/>
                </a:cubicBezTo>
                <a:lnTo>
                  <a:pt x="16458" y="3244"/>
                </a:lnTo>
                <a:cubicBezTo>
                  <a:pt x="16482" y="3114"/>
                  <a:pt x="16484" y="2981"/>
                  <a:pt x="16466" y="2851"/>
                </a:cubicBezTo>
                <a:cubicBezTo>
                  <a:pt x="16445" y="2701"/>
                  <a:pt x="16398" y="2558"/>
                  <a:pt x="16326" y="2431"/>
                </a:cubicBezTo>
                <a:close/>
                <a:moveTo>
                  <a:pt x="12274" y="4382"/>
                </a:moveTo>
                <a:cubicBezTo>
                  <a:pt x="13177" y="4383"/>
                  <a:pt x="14050" y="4486"/>
                  <a:pt x="14857" y="4687"/>
                </a:cubicBezTo>
                <a:cubicBezTo>
                  <a:pt x="16964" y="5210"/>
                  <a:pt x="18695" y="6479"/>
                  <a:pt x="19325" y="8892"/>
                </a:cubicBezTo>
                <a:cubicBezTo>
                  <a:pt x="19791" y="10675"/>
                  <a:pt x="19378" y="12415"/>
                  <a:pt x="18388" y="13831"/>
                </a:cubicBezTo>
                <a:cubicBezTo>
                  <a:pt x="17469" y="15145"/>
                  <a:pt x="16118" y="16239"/>
                  <a:pt x="14651" y="16875"/>
                </a:cubicBezTo>
                <a:cubicBezTo>
                  <a:pt x="8797" y="19415"/>
                  <a:pt x="1561" y="16203"/>
                  <a:pt x="1535" y="13184"/>
                </a:cubicBezTo>
                <a:cubicBezTo>
                  <a:pt x="1500" y="9306"/>
                  <a:pt x="4228" y="6557"/>
                  <a:pt x="7643" y="5248"/>
                </a:cubicBezTo>
                <a:cubicBezTo>
                  <a:pt x="9172" y="4662"/>
                  <a:pt x="10767" y="4380"/>
                  <a:pt x="12274" y="4382"/>
                </a:cubicBezTo>
                <a:close/>
                <a:moveTo>
                  <a:pt x="19586" y="7958"/>
                </a:moveTo>
                <a:cubicBezTo>
                  <a:pt x="20068" y="8880"/>
                  <a:pt x="20420" y="9944"/>
                  <a:pt x="20551" y="11001"/>
                </a:cubicBezTo>
                <a:cubicBezTo>
                  <a:pt x="20685" y="12087"/>
                  <a:pt x="20583" y="13184"/>
                  <a:pt x="20085" y="14130"/>
                </a:cubicBezTo>
                <a:cubicBezTo>
                  <a:pt x="19194" y="15820"/>
                  <a:pt x="17145" y="16869"/>
                  <a:pt x="15666" y="17514"/>
                </a:cubicBezTo>
                <a:cubicBezTo>
                  <a:pt x="15404" y="17647"/>
                  <a:pt x="15134" y="17763"/>
                  <a:pt x="14856" y="17859"/>
                </a:cubicBezTo>
                <a:cubicBezTo>
                  <a:pt x="15091" y="17761"/>
                  <a:pt x="15371" y="17643"/>
                  <a:pt x="15666" y="17514"/>
                </a:cubicBezTo>
                <a:cubicBezTo>
                  <a:pt x="16420" y="17132"/>
                  <a:pt x="17106" y="16605"/>
                  <a:pt x="17696" y="15961"/>
                </a:cubicBezTo>
                <a:cubicBezTo>
                  <a:pt x="18420" y="15169"/>
                  <a:pt x="19001" y="14200"/>
                  <a:pt x="19382" y="13104"/>
                </a:cubicBezTo>
                <a:cubicBezTo>
                  <a:pt x="19951" y="11465"/>
                  <a:pt x="20023" y="9651"/>
                  <a:pt x="19586" y="7958"/>
                </a:cubicBezTo>
                <a:close/>
                <a:moveTo>
                  <a:pt x="1847" y="8123"/>
                </a:moveTo>
                <a:cubicBezTo>
                  <a:pt x="1511" y="9038"/>
                  <a:pt x="1268" y="9994"/>
                  <a:pt x="1120" y="10972"/>
                </a:cubicBezTo>
                <a:cubicBezTo>
                  <a:pt x="971" y="11959"/>
                  <a:pt x="922" y="12961"/>
                  <a:pt x="972" y="13961"/>
                </a:cubicBezTo>
                <a:cubicBezTo>
                  <a:pt x="827" y="13514"/>
                  <a:pt x="724" y="13053"/>
                  <a:pt x="663" y="12586"/>
                </a:cubicBezTo>
                <a:cubicBezTo>
                  <a:pt x="602" y="12110"/>
                  <a:pt x="585" y="11625"/>
                  <a:pt x="640" y="11144"/>
                </a:cubicBezTo>
                <a:cubicBezTo>
                  <a:pt x="706" y="10559"/>
                  <a:pt x="874" y="10003"/>
                  <a:pt x="1096" y="9480"/>
                </a:cubicBezTo>
                <a:cubicBezTo>
                  <a:pt x="1301" y="8999"/>
                  <a:pt x="1552" y="8544"/>
                  <a:pt x="1847" y="8123"/>
                </a:cubicBezTo>
                <a:close/>
                <a:moveTo>
                  <a:pt x="20732" y="9464"/>
                </a:moveTo>
                <a:cubicBezTo>
                  <a:pt x="21135" y="10678"/>
                  <a:pt x="21255" y="11992"/>
                  <a:pt x="21079" y="13276"/>
                </a:cubicBezTo>
                <a:cubicBezTo>
                  <a:pt x="20950" y="14210"/>
                  <a:pt x="20667" y="15108"/>
                  <a:pt x="20244" y="15919"/>
                </a:cubicBezTo>
                <a:cubicBezTo>
                  <a:pt x="20538" y="14993"/>
                  <a:pt x="20735" y="14028"/>
                  <a:pt x="20831" y="13048"/>
                </a:cubicBezTo>
                <a:cubicBezTo>
                  <a:pt x="20948" y="11854"/>
                  <a:pt x="20915" y="10647"/>
                  <a:pt x="20732" y="9464"/>
                </a:cubicBezTo>
                <a:close/>
                <a:moveTo>
                  <a:pt x="18424" y="17355"/>
                </a:moveTo>
                <a:cubicBezTo>
                  <a:pt x="17120" y="18413"/>
                  <a:pt x="15664" y="19199"/>
                  <a:pt x="14124" y="19675"/>
                </a:cubicBezTo>
                <a:cubicBezTo>
                  <a:pt x="12523" y="20169"/>
                  <a:pt x="10858" y="20321"/>
                  <a:pt x="9210" y="20124"/>
                </a:cubicBezTo>
                <a:cubicBezTo>
                  <a:pt x="10788" y="20143"/>
                  <a:pt x="12361" y="19924"/>
                  <a:pt x="13890" y="19474"/>
                </a:cubicBezTo>
                <a:cubicBezTo>
                  <a:pt x="15477" y="19006"/>
                  <a:pt x="17002" y="18294"/>
                  <a:pt x="18424" y="17355"/>
                </a:cubicBezTo>
                <a:close/>
                <a:moveTo>
                  <a:pt x="5632" y="18077"/>
                </a:moveTo>
                <a:cubicBezTo>
                  <a:pt x="6663" y="18436"/>
                  <a:pt x="7724" y="18666"/>
                  <a:pt x="8797" y="18763"/>
                </a:cubicBezTo>
                <a:cubicBezTo>
                  <a:pt x="9969" y="18870"/>
                  <a:pt x="11147" y="18817"/>
                  <a:pt x="12308" y="18606"/>
                </a:cubicBezTo>
                <a:cubicBezTo>
                  <a:pt x="11167" y="18929"/>
                  <a:pt x="9989" y="19039"/>
                  <a:pt x="8818" y="18932"/>
                </a:cubicBezTo>
                <a:cubicBezTo>
                  <a:pt x="7725" y="18832"/>
                  <a:pt x="6651" y="18544"/>
                  <a:pt x="5632" y="18077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530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CompanyReport - base">
      <a:dk1>
        <a:srgbClr val="292729"/>
      </a:dk1>
      <a:lt1>
        <a:srgbClr val="FDFCFF"/>
      </a:lt1>
      <a:dk2>
        <a:srgbClr val="000000"/>
      </a:dk2>
      <a:lt2>
        <a:srgbClr val="FEFFFF"/>
      </a:lt2>
      <a:accent1>
        <a:srgbClr val="F0F4F7"/>
      </a:accent1>
      <a:accent2>
        <a:srgbClr val="C3CBD0"/>
      </a:accent2>
      <a:accent3>
        <a:srgbClr val="DFFE00"/>
      </a:accent3>
      <a:accent4>
        <a:srgbClr val="DFFE00"/>
      </a:accent4>
      <a:accent5>
        <a:srgbClr val="DFFE00"/>
      </a:accent5>
      <a:accent6>
        <a:srgbClr val="DFFE00"/>
      </a:accent6>
      <a:hlink>
        <a:srgbClr val="A8AFB3"/>
      </a:hlink>
      <a:folHlink>
        <a:srgbClr val="C3CBD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7905</TotalTime>
  <Words>907</Words>
  <Application>Microsoft Office PowerPoint</Application>
  <PresentationFormat>Произвольный</PresentationFormat>
  <Paragraphs>81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22" baseType="lpstr">
      <vt:lpstr>Arial</vt:lpstr>
      <vt:lpstr>Barlow</vt:lpstr>
      <vt:lpstr>Barlow Light</vt:lpstr>
      <vt:lpstr>Barlow Medium</vt:lpstr>
      <vt:lpstr>Barlow SemiBold</vt:lpstr>
      <vt:lpstr>Helvetica Neue</vt:lpstr>
      <vt:lpstr>Monly Lite</vt:lpstr>
      <vt:lpstr>Montserrat</vt:lpstr>
      <vt:lpstr>Montserrat Semi</vt:lpstr>
      <vt:lpstr>Open Sans</vt:lpstr>
      <vt:lpstr>Poppins</vt:lpstr>
      <vt:lpstr>Poppins Medium</vt:lpstr>
      <vt:lpstr>Ubuntu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Артемий Лазарев</dc:creator>
  <cp:lastModifiedBy>Артемий Лазарев</cp:lastModifiedBy>
  <cp:revision>402</cp:revision>
  <dcterms:modified xsi:type="dcterms:W3CDTF">2021-05-25T09:32:16Z</dcterms:modified>
</cp:coreProperties>
</file>