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9" r:id="rId14"/>
  </p:sldIdLst>
  <p:sldSz cx="9144000" cy="5143500" type="screen16x9"/>
  <p:notesSz cx="6858000" cy="9144000"/>
  <p:embeddedFontLst>
    <p:embeddedFont>
      <p:font typeface="微軟正黑體" panose="020B0604030504040204" pitchFamily="34" charset="-120"/>
      <p:regular r:id="rId16"/>
      <p:bold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  <p:embeddedFont>
      <p:font typeface="Tempus Sans ITC" panose="04020404030D07020202" pitchFamily="82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93" autoAdjust="0"/>
  </p:normalViewPr>
  <p:slideViewPr>
    <p:cSldViewPr showGuides="1">
      <p:cViewPr>
        <p:scale>
          <a:sx n="100" d="100"/>
          <a:sy n="100" d="100"/>
        </p:scale>
        <p:origin x="-946" y="-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28986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db1b49826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db1b49826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000" dirty="0">
                <a:solidFill>
                  <a:schemeClr val="dk2"/>
                </a:solidFill>
                <a:latin typeface="BiauKai"/>
                <a:ea typeface="BiauKai"/>
                <a:cs typeface="BiauKai"/>
                <a:sym typeface="BiauKai"/>
              </a:rPr>
              <a:t>分析不同類型的資料型態：</a:t>
            </a:r>
            <a:endParaRPr sz="1000" dirty="0">
              <a:solidFill>
                <a:schemeClr val="dk2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BiauKai"/>
              <a:buAutoNum type="arabicPeriod"/>
            </a:pPr>
            <a:r>
              <a:rPr lang="zh-TW" sz="1000" dirty="0">
                <a:solidFill>
                  <a:schemeClr val="dk2"/>
                </a:solidFill>
                <a:latin typeface="BiauKai"/>
                <a:ea typeface="BiauKai"/>
                <a:cs typeface="BiauKai"/>
                <a:sym typeface="BiauKai"/>
              </a:rPr>
              <a:t>美食</a:t>
            </a:r>
            <a:endParaRPr sz="1000" dirty="0">
              <a:solidFill>
                <a:schemeClr val="dk2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BiauKai"/>
              <a:buAutoNum type="arabicPeriod"/>
            </a:pPr>
            <a:r>
              <a:rPr lang="zh-TW" sz="1000" dirty="0">
                <a:solidFill>
                  <a:schemeClr val="dk2"/>
                </a:solidFill>
                <a:latin typeface="BiauKai"/>
                <a:ea typeface="BiauKai"/>
                <a:cs typeface="BiauKai"/>
                <a:sym typeface="BiauKai"/>
              </a:rPr>
              <a:t>景點</a:t>
            </a:r>
            <a:endParaRPr sz="1000" dirty="0">
              <a:solidFill>
                <a:schemeClr val="dk2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BiauKai"/>
              <a:buAutoNum type="arabicPeriod"/>
            </a:pPr>
            <a:r>
              <a:rPr lang="zh-TW" sz="1000" dirty="0">
                <a:solidFill>
                  <a:schemeClr val="dk2"/>
                </a:solidFill>
                <a:latin typeface="BiauKai"/>
                <a:ea typeface="BiauKai"/>
                <a:cs typeface="BiauKai"/>
                <a:sym typeface="BiauKai"/>
              </a:rPr>
              <a:t>必買</a:t>
            </a:r>
            <a:endParaRPr sz="1000" dirty="0">
              <a:latin typeface="BiauKai"/>
              <a:ea typeface="BiauKai"/>
              <a:cs typeface="BiauKai"/>
              <a:sym typeface="BiauKa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db1b49826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db1b49826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db1b49826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db1b49826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db1b49826_3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db1b49826_3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b1b4982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b1b4982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db1b4982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db1b4982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ex：google search 中常出現的景點大同小異，重複性太高）</a:t>
            </a:r>
            <a:endParaRPr baseline="30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db1b49826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db1b49826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db1b49826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db1b49826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db1b49826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db1b49826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db1b49826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db1b49826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db1b49826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db1b49826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b1b49826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b1b49826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nRu-Wu/SinRu/tree/master/FinalProjec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aw.io/?page=Page&amp;scale=2#G16WVp8q9v3ooKodNDC3OR9u1lY0se8KyQ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香港</a:t>
            </a:r>
            <a:r>
              <a:rPr lang="zh-TW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旅遊</a:t>
            </a:r>
            <a:r>
              <a:rPr lang="zh-TW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分析</a:t>
            </a:r>
            <a:endParaRPr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吳欣儒、李宜珊、謝婷亘</a:t>
            </a:r>
            <a:b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8521" y="3423542"/>
            <a:ext cx="1689887" cy="1689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8.33333E-6 -1.54226E-6 C 0.00086 0.00123 0.00173 0.00277 0.00277 0.0037 C 0.00433 0.00493 0.00781 0.00648 0.00781 0.00648 C 0.01579 0.01573 0.02847 0.01789 0.03784 0.02036 C 0.07239 0.02899 0.10642 0.03084 0.14131 0.03177 C 0.15937 0.03516 0.17742 0.0367 0.19565 0.03794 C 0.25451 0.0364 0.31492 0.03609 0.37343 0.02036 C 0.39392 0.00709 0.37256 0.01912 0.40503 0.01141 C 0.42187 0.0074 0.44027 -0.00586 0.45763 -0.01141 C 0.46614 -0.01728 0.47534 -0.01851 0.4835 -0.0253 C 0.49895 -0.03825 0.51736 -0.05028 0.53142 -0.06848 C 0.54774 -0.08976 0.55156 -0.10148 0.56354 -0.12678 C 0.56718 -0.1348 0.5717 -0.14127 0.57499 -0.14991 C 0.57968 -0.18877 0.59166 -0.22363 0.59565 -0.2628 C 0.59774 -0.28285 0.59687 -0.28532 0.59843 -0.30845 C 0.59878 -0.31431 0.59999 -0.32604 0.59999 -0.32604 C 0.60034 -0.34454 0.60034 -0.36336 0.60208 -0.38187 C 0.60173 -0.4124 0.6019 -0.44325 0.59843 -0.47348 C 0.59774 -0.48766 0.59722 -0.50185 0.59426 -0.51512 C 0.59305 -0.52591 0.59288 -0.53794 0.59062 -0.54812 C 0.58871 -0.55707 0.5842 -0.56539 0.58142 -0.57372 C 0.57968 -0.57866 0.57986 -0.58143 0.57708 -0.58513 C 0.57569 -0.591 0.57465 -0.59686 0.57204 -0.60148 C 0.56857 -0.60734 0.57117 -0.59994 0.56788 -0.60796 C 0.56475 -0.61567 0.56041 -0.62616 0.55572 -0.63202 C 0.5519 -0.63665 0.54687 -0.63942 0.54288 -0.64343 C 0.53767 -0.64837 0.53524 -0.65207 0.52916 -0.65361 C 0.52621 -0.65762 0.52482 -0.65824 0.52117 -0.65978 C 0.51857 -0.66348 0.51527 -0.66472 0.51215 -0.66626 C 0.50642 -0.67212 0.49791 -0.67181 0.49201 -0.67274 C 0.48576 -0.67705 0.47986 -0.67921 0.47343 -0.68014 C 0.46249 -0.68723 0.45312 -0.68908 0.44131 -0.69032 C 0.43506 -0.69186 0.42881 -0.69494 0.42256 -0.69679 C 0.39982 -0.69587 0.37239 -0.71869 0.35416 -0.69433 C 0.35347 -0.6934 0.35295 -0.69217 0.35208 -0.69155 C 0.35086 -0.69063 0.34965 -0.69063 0.34843 -0.69032 C 0.34444 -0.68322 0.33923 -0.68075 0.3342 -0.67644 C 0.32447 -0.66811 0.33593 -0.67736 0.32847 -0.66873 C 0.32378 -0.66317 0.3184 -0.66009 0.31354 -0.65484 C 0.30746 -0.64127 0.29774 -0.63387 0.29062 -0.62184 C 0.28975 -0.6132 0.28263 -0.5984 0.27847 -0.59254 C 0.27013 -0.56293 0.25746 -0.5401 0.25277 -0.50771 C 0.25156 -0.49908 0.25051 -0.49075 0.2493 -0.48211 C 0.24808 -0.47348 0.24496 -0.45682 0.24496 -0.45682 C 0.24357 -0.43893 0.24166 -0.42135 0.24062 -0.40346 C 0.24045 -0.39204 0.24097 -0.38063 0.23992 -0.36922 C 0.23923 -0.36212 0.23663 -0.35596 0.23558 -0.34886 C 0.23472 -0.34238 0.23472 -0.3356 0.2342 -0.32881 C 0.23454 -0.27915 0.2309 -0.17428 0.24843 -0.12554 C 0.25295 -0.09747 0.2618 -0.07588 0.27135 -0.05336 C 0.27708 -0.0401 0.28038 -0.02622 0.28784 -0.01512 C 0.29791 -1.54226E-6 0.3092 0.00771 0.32135 0.01511 C 0.33489 0.02344 0.34097 0.03115 0.35572 0.03424 C 0.36979 0.0404 0.3835 0.05028 0.39774 0.05336 C 0.4184 0.06508 0.44079 0.06508 0.46215 0.06601 C 0.48801 0.07094 0.51562 0.06909 0.54131 0.06971 C 0.55555 0.07218 0.56996 0.07433 0.5842 0.07619 C 0.61926 0.07526 0.6144 0.07804 0.63489 0.07094 C 0.64062 0.06878 0.64635 0.06693 0.65208 0.06477 C 0.65451 0.06385 0.6592 0.06231 0.6592 0.06231 C 0.66267 0.05552 0.67256 0.05305 0.67777 0.04688 C 0.68055 0.03948 0.68576 0.03393 0.69062 0.03177 C 0.696 0.02591 0.68992 0.03331 0.69426 0.02529 C 0.69496 0.02406 0.69999 0.01912 0.69999 0.01912 C 0.70468 0.01264 0.69965 0.01789 0.70347 0.01018 C 0.70433 0.00863 0.70555 0.00771 0.70642 0.00648 C 0.70694 0.00555 0.70729 0.00462 0.70781 0.0037 C 0.70902 -0.00278 0.70763 0.00216 0.71058 -0.00247 C 0.71215 -0.00494 0.71492 -0.01018 0.71492 -0.01018 C 0.71614 -0.01697 0.7184 -0.02221 0.72065 -0.02807 C 0.72204 -0.03146 0.72499 -0.03794 0.72499 -0.03794 C 0.72621 -0.04843 0.72708 -0.05244 0.73003 -0.06108 C 0.73107 -0.06416 0.73281 -0.07095 0.73281 -0.07095 C 0.73367 -0.07773 0.73506 -0.08267 0.73715 -0.08884 C 0.73888 -0.10426 0.74149 -0.12061 0.74426 -0.13572 C 0.74565 -0.157 0.74652 -0.17798 0.74426 -0.19926 C 0.74374 -0.22209 0.74548 -0.23381 0.73715 -0.24861 C 0.73663 -0.25417 0.73038 -0.27206 0.72708 -0.27298 C 0.72222 -0.27452 0.71718 -0.27391 0.71215 -0.27422 C 0.69531 -0.27329 0.67621 -0.27267 0.65989 -0.26157 C 0.65642 -0.25633 0.6526 -0.248 0.64843 -0.24615 C 0.6434 -0.2372 0.6394 -0.22579 0.6342 -0.21715 C 0.6335 -0.21283 0.63315 -0.20821 0.63211 -0.2042 C 0.62933 -0.19402 0.62933 -0.20512 0.62638 -0.18908 C 0.62517 -0.1823 0.62291 -0.17582 0.62204 -0.16873 C 0.62117 -0.16071 0.62117 -0.15114 0.61926 -0.14343 C 0.61718 -0.1351 0.61458 -0.12832 0.61284 -0.11937 C 0.6118 -0.10765 0.61076 -0.09686 0.6092 -0.08513 C 0.60833 -0.0475 0.60746 -0.01265 0.61492 0.02282 C 0.61683 0.03177 0.61718 0.03794 0.62065 0.04565 C 0.62239 0.05367 0.62725 0.0657 0.63211 0.06847 C 0.63923 0.08112 0.65815 0.08297 0.66788 0.08513 C 0.67742 0.08945 0.68715 0.08914 0.69704 0.09007 C 0.70989 0.08914 0.72222 0.08852 0.73489 0.0913 C 0.75381 0.09037 0.77187 0.08791 0.79062 0.08636 C 0.80607 0.08914 0.82222 0.0913 0.83784 0.0913 " pathEditMode="relative" ptsTypes="fffffffffffffffffffffffffffffffffffffffffffffffffffffffffffffffffffffffffffffffffffffffffffffffA">
                                      <p:cBhvr>
                                        <p:cTn id="6" dur="4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資料處理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48" name="Google Shape;148;p22"/>
          <p:cNvGrpSpPr/>
          <p:nvPr/>
        </p:nvGrpSpPr>
        <p:grpSpPr>
          <a:xfrm>
            <a:off x="945100" y="717900"/>
            <a:ext cx="6997375" cy="3513300"/>
            <a:chOff x="945100" y="717900"/>
            <a:chExt cx="6997375" cy="3513300"/>
          </a:xfrm>
        </p:grpSpPr>
        <p:sp>
          <p:nvSpPr>
            <p:cNvPr id="149" name="Google Shape;149;p22"/>
            <p:cNvSpPr/>
            <p:nvPr/>
          </p:nvSpPr>
          <p:spPr>
            <a:xfrm>
              <a:off x="6324875" y="1938350"/>
              <a:ext cx="1617600" cy="854100"/>
            </a:xfrm>
            <a:prstGeom prst="ellipse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3600" b="1">
                  <a:latin typeface="Microsoft JhengHei"/>
                  <a:ea typeface="Microsoft JhengHei"/>
                  <a:cs typeface="Microsoft JhengHei"/>
                  <a:sym typeface="Microsoft JhengHei"/>
                </a:rPr>
                <a:t>景點</a:t>
              </a:r>
              <a:endParaRPr sz="3600" b="1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0" name="Google Shape;150;p22"/>
            <p:cNvSpPr/>
            <p:nvPr/>
          </p:nvSpPr>
          <p:spPr>
            <a:xfrm>
              <a:off x="4162050" y="717900"/>
              <a:ext cx="1617600" cy="950700"/>
            </a:xfrm>
            <a:prstGeom prst="ellipse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3600" b="1">
                  <a:latin typeface="Microsoft JhengHei"/>
                  <a:ea typeface="Microsoft JhengHei"/>
                  <a:cs typeface="Microsoft JhengHei"/>
                  <a:sym typeface="Microsoft JhengHei"/>
                </a:rPr>
                <a:t>美食</a:t>
              </a:r>
              <a:endParaRPr sz="3600" b="1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1" name="Google Shape;151;p22"/>
            <p:cNvSpPr/>
            <p:nvPr/>
          </p:nvSpPr>
          <p:spPr>
            <a:xfrm>
              <a:off x="4325625" y="3280500"/>
              <a:ext cx="1617600" cy="950700"/>
            </a:xfrm>
            <a:prstGeom prst="ellipse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3600" b="1">
                  <a:latin typeface="Microsoft JhengHei"/>
                  <a:ea typeface="Microsoft JhengHei"/>
                  <a:cs typeface="Microsoft JhengHei"/>
                  <a:sym typeface="Microsoft JhengHei"/>
                </a:rPr>
                <a:t>必買</a:t>
              </a:r>
              <a:endParaRPr sz="3600" b="1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945100" y="2250050"/>
              <a:ext cx="1853700" cy="854100"/>
            </a:xfrm>
            <a:prstGeom prst="roundRect">
              <a:avLst>
                <a:gd name="adj" fmla="val 16667"/>
              </a:avLst>
            </a:prstGeom>
            <a:solidFill>
              <a:srgbClr val="EA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3600" b="1">
                  <a:latin typeface="Microsoft JhengHei"/>
                  <a:ea typeface="Microsoft JhengHei"/>
                  <a:cs typeface="Microsoft JhengHei"/>
                  <a:sym typeface="Microsoft JhengHei"/>
                </a:rPr>
                <a:t>資料</a:t>
              </a:r>
              <a:endParaRPr sz="3600" b="1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153" name="Google Shape;153;p22"/>
            <p:cNvCxnSpPr>
              <a:stCxn id="152" idx="3"/>
              <a:endCxn id="150" idx="2"/>
            </p:cNvCxnSpPr>
            <p:nvPr/>
          </p:nvCxnSpPr>
          <p:spPr>
            <a:xfrm rot="10800000" flipH="1">
              <a:off x="2798800" y="1193300"/>
              <a:ext cx="1363200" cy="14838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4" name="Google Shape;154;p22"/>
            <p:cNvCxnSpPr>
              <a:stCxn id="152" idx="3"/>
              <a:endCxn id="149" idx="2"/>
            </p:cNvCxnSpPr>
            <p:nvPr/>
          </p:nvCxnSpPr>
          <p:spPr>
            <a:xfrm rot="10800000" flipH="1">
              <a:off x="2798800" y="2365400"/>
              <a:ext cx="3526200" cy="3117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5" name="Google Shape;155;p22"/>
            <p:cNvCxnSpPr>
              <a:stCxn id="152" idx="3"/>
              <a:endCxn id="151" idx="1"/>
            </p:cNvCxnSpPr>
            <p:nvPr/>
          </p:nvCxnSpPr>
          <p:spPr>
            <a:xfrm>
              <a:off x="2798800" y="2677100"/>
              <a:ext cx="1763700" cy="742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進度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1" name="Google Shape;161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altLang="zh-TW" u="sng" dirty="0">
                <a:hlinkClick r:id="rId3"/>
              </a:rPr>
              <a:t>https://github.com/SinRu-Wu/SinRu/tree/master/FinalProject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階段性困難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7" name="Google Shape;167;p2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文章篇數不夠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(ex: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抓取的頁數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285750" indent="-285750">
              <a:spcAft>
                <a:spcPts val="1600"/>
              </a:spcAft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清洗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去除贅字、標點符號、不需要用到的內容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1700" y="1856750"/>
            <a:ext cx="8520600" cy="1363072"/>
          </a:xfrm>
        </p:spPr>
        <p:txBody>
          <a:bodyPr/>
          <a:lstStyle/>
          <a:p>
            <a:r>
              <a:rPr lang="en-US" altLang="zh-TW" sz="4800" dirty="0">
                <a:latin typeface="Tempus Sans ITC" panose="04020404030D07020202" pitchFamily="82" charset="0"/>
              </a:rPr>
              <a:t>Thanks for your attention. </a:t>
            </a:r>
            <a:endParaRPr lang="zh-TW" altLang="en-US" sz="4800" dirty="0">
              <a:latin typeface="Tempus Sans ITC" panose="04020404030D070202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情境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24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年輕族群安排自由行旅程，透過網路蒐集資料時，時常出現部落客自由行的遊記。</a:t>
            </a:r>
            <a:endParaRPr b="1" baseline="-250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問題：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475275" y="1259250"/>
            <a:ext cx="80487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針對年輕族群旅遊安排行程上的困擾：</a:t>
            </a:r>
            <a:endParaRPr sz="24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Microsoft JhengHei"/>
              <a:buChar char="➔"/>
            </a:pPr>
            <a:r>
              <a:rPr lang="zh-TW" sz="24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景點重複性太高，想查詢不同的</a:t>
            </a:r>
            <a:r>
              <a:rPr lang="zh-TW" sz="24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地點</a:t>
            </a:r>
            <a:endParaRPr lang="en-US" altLang="zh-TW" sz="2400" b="1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 indent="-381000">
              <a:lnSpc>
                <a:spcPct val="100000"/>
              </a:lnSpc>
              <a:spcBef>
                <a:spcPts val="0"/>
              </a:spcBef>
              <a:buSzPts val="2400"/>
              <a:buFont typeface="Microsoft JhengHei"/>
              <a:buChar char="◆"/>
            </a:pPr>
            <a:r>
              <a:rPr lang="zh-TW" altLang="en-US" sz="20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常常</a:t>
            </a:r>
            <a:r>
              <a:rPr lang="zh-TW" altLang="en-US" sz="20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在安排旅遊行程時，看了好幾篇遊記，但文中出現的景點卻大同小異，因此想節省看了好幾篇遊記，卻只有那幾個特定景點的時間</a:t>
            </a: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rosoft JhengHei"/>
              <a:buChar char="◆"/>
            </a:pPr>
            <a:endParaRPr sz="24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181475" y="0"/>
            <a:ext cx="8728123" cy="5143500"/>
            <a:chOff x="181475" y="0"/>
            <a:chExt cx="8728123" cy="5143500"/>
          </a:xfrm>
        </p:grpSpPr>
        <p:pic>
          <p:nvPicPr>
            <p:cNvPr id="105" name="Google Shape;105;p16"/>
            <p:cNvPicPr preferRelativeResize="0"/>
            <p:nvPr/>
          </p:nvPicPr>
          <p:blipFill rotWithShape="1">
            <a:blip r:embed="rId3">
              <a:alphaModFix/>
            </a:blip>
            <a:srcRect l="1556" r="20641"/>
            <a:stretch/>
          </p:blipFill>
          <p:spPr>
            <a:xfrm>
              <a:off x="4406075" y="0"/>
              <a:ext cx="450352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81475" y="1109425"/>
              <a:ext cx="4616224" cy="3459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矩形 1"/>
            <p:cNvSpPr/>
            <p:nvPr/>
          </p:nvSpPr>
          <p:spPr>
            <a:xfrm>
              <a:off x="323528" y="1419622"/>
              <a:ext cx="3456384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763418" y="1569970"/>
              <a:ext cx="3985045" cy="1376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23528" y="3147814"/>
              <a:ext cx="3456384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23528" y="1646265"/>
              <a:ext cx="4248472" cy="216024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788024" y="1131590"/>
              <a:ext cx="3985045" cy="216024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23528" y="3579862"/>
              <a:ext cx="4248472" cy="14401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目標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4294967295"/>
          </p:nvPr>
        </p:nvSpPr>
        <p:spPr>
          <a:xfrm>
            <a:off x="1248675" y="1229875"/>
            <a:ext cx="59172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rosoft JhengHei"/>
              <a:buChar char="●"/>
            </a:pPr>
            <a:r>
              <a:rPr lang="zh-TW" sz="24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將旅遊的分析著重在於：吃、玩</a:t>
            </a:r>
            <a:endParaRPr sz="24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rosoft JhengHei"/>
              <a:buChar char="●"/>
            </a:pPr>
            <a:r>
              <a:rPr lang="zh-TW" sz="24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搜尋地點：</a:t>
            </a:r>
            <a:r>
              <a:rPr lang="zh-TW" sz="24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香港</a:t>
            </a:r>
            <a:endParaRPr sz="24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rosoft JhengHei"/>
              <a:buChar char="●"/>
            </a:pPr>
            <a:r>
              <a:rPr lang="zh-TW" sz="24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提供不重複的景點</a:t>
            </a:r>
            <a:endParaRPr sz="24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-324544" y="3479488"/>
            <a:ext cx="10401800" cy="1684550"/>
            <a:chOff x="-593100" y="3431525"/>
            <a:chExt cx="10401800" cy="1684550"/>
          </a:xfrm>
        </p:grpSpPr>
        <p:pic>
          <p:nvPicPr>
            <p:cNvPr id="123" name="Google Shape;123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593100" y="3442750"/>
              <a:ext cx="1673325" cy="1673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52588" y="3442750"/>
              <a:ext cx="1673325" cy="1673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98275" y="3431525"/>
              <a:ext cx="1673325" cy="1673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3975" y="3431525"/>
              <a:ext cx="1673325" cy="1673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89675" y="3431525"/>
              <a:ext cx="1673325" cy="1673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35375" y="3442750"/>
              <a:ext cx="1673325" cy="16733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流程圖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3039" y="699542"/>
            <a:ext cx="6824426" cy="352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5148064" y="411510"/>
            <a:ext cx="3814169" cy="762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資料蒐集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4" name="Google Shape;134;p20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2"/>
          </p:nvPr>
        </p:nvSpPr>
        <p:spPr>
          <a:xfrm>
            <a:off x="5482925" y="724200"/>
            <a:ext cx="32937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b="1" dirty="0">
                <a:latin typeface="Times New Roman"/>
                <a:ea typeface="Times New Roman"/>
                <a:cs typeface="Times New Roman"/>
                <a:sym typeface="Times New Roman"/>
              </a:rPr>
              <a:t>Pixnet </a:t>
            </a:r>
            <a:endParaRPr sz="3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3000" b="1" dirty="0">
                <a:latin typeface="Times New Roman"/>
                <a:ea typeface="Times New Roman"/>
                <a:cs typeface="Times New Roman"/>
                <a:sym typeface="Times New Roman"/>
              </a:rPr>
              <a:t>Xuite</a:t>
            </a:r>
            <a:endParaRPr sz="3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5004048" y="3557275"/>
            <a:ext cx="3814169" cy="762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資料清理</a:t>
            </a:r>
            <a:endParaRPr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3608700"/>
            <a:ext cx="1173975" cy="12504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0;p15"/>
          <p:cNvSpPr txBox="1">
            <a:spLocks/>
          </p:cNvSpPr>
          <p:nvPr/>
        </p:nvSpPr>
        <p:spPr>
          <a:xfrm>
            <a:off x="2699792" y="1059582"/>
            <a:ext cx="4536504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419100">
              <a:lnSpc>
                <a:spcPct val="150000"/>
              </a:lnSpc>
              <a:buSzPts val="2400"/>
            </a:pPr>
            <a:r>
              <a:rPr lang="zh-TW" altLang="en-US" sz="24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刪除資料</a:t>
            </a:r>
            <a:r>
              <a:rPr lang="zh-TW" altLang="en-US" sz="24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  <a:endParaRPr lang="zh-TW" altLang="en-US" sz="20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 indent="-381000">
              <a:lnSpc>
                <a:spcPct val="150000"/>
              </a:lnSpc>
              <a:spcBef>
                <a:spcPts val="0"/>
              </a:spcBef>
              <a:buSzPts val="2400"/>
              <a:buFont typeface="Microsoft JhengHei"/>
              <a:buChar char="◆"/>
            </a:pPr>
            <a:r>
              <a:rPr lang="zh-TW" altLang="en-US" sz="24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介詞</a:t>
            </a:r>
            <a:endParaRPr lang="en-US" altLang="zh-TW" sz="2400" b="1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 indent="-381000">
              <a:lnSpc>
                <a:spcPct val="150000"/>
              </a:lnSpc>
              <a:spcBef>
                <a:spcPts val="0"/>
              </a:spcBef>
              <a:buSzPts val="2400"/>
              <a:buFont typeface="Microsoft JhengHei"/>
              <a:buChar char="◆"/>
            </a:pPr>
            <a:r>
              <a:rPr lang="zh-TW" altLang="en-US" sz="24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副詞</a:t>
            </a:r>
            <a:endParaRPr lang="en-US" altLang="zh-TW" sz="2400" b="1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 indent="-381000">
              <a:lnSpc>
                <a:spcPct val="150000"/>
              </a:lnSpc>
              <a:spcBef>
                <a:spcPts val="0"/>
              </a:spcBef>
              <a:buSzPts val="2400"/>
              <a:buFont typeface="Microsoft JhengHei"/>
              <a:buChar char="◆"/>
            </a:pPr>
            <a:r>
              <a:rPr lang="zh-TW" altLang="en-US" sz="24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主詞</a:t>
            </a:r>
            <a:endParaRPr lang="en-US" altLang="zh-TW" sz="2400" b="1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 indent="-381000">
              <a:lnSpc>
                <a:spcPct val="150000"/>
              </a:lnSpc>
              <a:spcBef>
                <a:spcPts val="0"/>
              </a:spcBef>
              <a:buSzPts val="2400"/>
              <a:buFont typeface="Microsoft JhengHei"/>
              <a:buChar char="◆"/>
            </a:pPr>
            <a:r>
              <a:rPr lang="zh-TW" altLang="en-US" sz="24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標點符號</a:t>
            </a:r>
            <a:endParaRPr lang="zh-TW" altLang="en-US" sz="2400" b="1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Font typeface="Roboto"/>
              <a:buNone/>
            </a:pPr>
            <a:endParaRPr lang="zh-TW" altLang="en-US" sz="24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209</Words>
  <Application>Microsoft Office PowerPoint</Application>
  <PresentationFormat>如螢幕大小 (16:9)</PresentationFormat>
  <Paragraphs>38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Arial</vt:lpstr>
      <vt:lpstr>新細明體</vt:lpstr>
      <vt:lpstr>微軟正黑體</vt:lpstr>
      <vt:lpstr>Times New Roman</vt:lpstr>
      <vt:lpstr>Roboto</vt:lpstr>
      <vt:lpstr>Tempus Sans ITC</vt:lpstr>
      <vt:lpstr>BiauKai</vt:lpstr>
      <vt:lpstr>Geometric</vt:lpstr>
      <vt:lpstr>香港旅遊分析</vt:lpstr>
      <vt:lpstr>情境</vt:lpstr>
      <vt:lpstr>問題：</vt:lpstr>
      <vt:lpstr>PowerPoint 簡報</vt:lpstr>
      <vt:lpstr>目標</vt:lpstr>
      <vt:lpstr>流程圖</vt:lpstr>
      <vt:lpstr>PowerPoint 簡報</vt:lpstr>
      <vt:lpstr>資料蒐集</vt:lpstr>
      <vt:lpstr>資料清理</vt:lpstr>
      <vt:lpstr>資料處理</vt:lpstr>
      <vt:lpstr>進度</vt:lpstr>
      <vt:lpstr>階段性困難</vt:lpstr>
      <vt:lpstr>Thanks for your attention.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旅遊分析</dc:title>
  <cp:lastModifiedBy>User</cp:lastModifiedBy>
  <cp:revision>7</cp:revision>
  <dcterms:modified xsi:type="dcterms:W3CDTF">2019-01-22T05:04:17Z</dcterms:modified>
</cp:coreProperties>
</file>