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20"/>
  </p:notesMasterIdLst>
  <p:handoutMasterIdLst>
    <p:handoutMasterId r:id="rId21"/>
  </p:handoutMasterIdLst>
  <p:sldIdLst>
    <p:sldId id="257" r:id="rId2"/>
    <p:sldId id="258" r:id="rId3"/>
    <p:sldId id="268" r:id="rId4"/>
    <p:sldId id="267" r:id="rId5"/>
    <p:sldId id="259" r:id="rId6"/>
    <p:sldId id="273" r:id="rId7"/>
    <p:sldId id="269" r:id="rId8"/>
    <p:sldId id="274" r:id="rId9"/>
    <p:sldId id="261" r:id="rId10"/>
    <p:sldId id="270" r:id="rId11"/>
    <p:sldId id="262" r:id="rId12"/>
    <p:sldId id="272" r:id="rId13"/>
    <p:sldId id="271" r:id="rId14"/>
    <p:sldId id="275" r:id="rId15"/>
    <p:sldId id="276" r:id="rId16"/>
    <p:sldId id="277" r:id="rId17"/>
    <p:sldId id="264" r:id="rId18"/>
    <p:sldId id="265"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82" autoAdjust="0"/>
  </p:normalViewPr>
  <p:slideViewPr>
    <p:cSldViewPr showGuides="1">
      <p:cViewPr varScale="1">
        <p:scale>
          <a:sx n="74" d="100"/>
          <a:sy n="74" d="100"/>
        </p:scale>
        <p:origin x="582" y="54"/>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16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8/25/2018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8/25/2018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1486940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8/25/2018</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8/25/2018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8/25/2018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8/25/2018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8/25/2018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8/25/2018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8/25/2018</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8/25/2018</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8/25/2018</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8/25/2018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8/25/2018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8/25/2018</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Rebecca.Albano@jppss.k12.la.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Open House</a:t>
            </a:r>
            <a:endParaRPr lang="en-US" dirty="0"/>
          </a:p>
        </p:txBody>
      </p:sp>
      <p:sp>
        <p:nvSpPr>
          <p:cNvPr id="5" name="Subtitle 4"/>
          <p:cNvSpPr>
            <a:spLocks noGrp="1"/>
          </p:cNvSpPr>
          <p:nvPr>
            <p:ph type="subTitle" idx="1"/>
          </p:nvPr>
        </p:nvSpPr>
        <p:spPr>
          <a:xfrm>
            <a:off x="4879346" y="4927600"/>
            <a:ext cx="7008574" cy="1549400"/>
          </a:xfrm>
        </p:spPr>
        <p:txBody>
          <a:bodyPr>
            <a:normAutofit/>
          </a:bodyPr>
          <a:lstStyle/>
          <a:p>
            <a:r>
              <a:rPr lang="en-US" sz="2600" dirty="0" smtClean="0"/>
              <a:t>Metairie Academy for Advanced Studies</a:t>
            </a:r>
            <a:r>
              <a:rPr lang="en-US" sz="2400" dirty="0"/>
              <a:t/>
            </a:r>
            <a:br>
              <a:rPr lang="en-US" sz="2400" dirty="0"/>
            </a:br>
            <a:r>
              <a:rPr lang="en-US" dirty="0" smtClean="0"/>
              <a:t>Fifth Grade ELA &amp; Social Studies</a:t>
            </a:r>
          </a:p>
          <a:p>
            <a:r>
              <a:rPr lang="en-US" dirty="0" smtClean="0"/>
              <a:t>August 21, 2018 </a:t>
            </a:r>
            <a:endParaRPr lang="en-US" dirty="0"/>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Information</a:t>
            </a:r>
            <a:endParaRPr lang="en-US" dirty="0"/>
          </a:p>
        </p:txBody>
      </p:sp>
      <p:sp>
        <p:nvSpPr>
          <p:cNvPr id="3" name="Content Placeholder 2"/>
          <p:cNvSpPr>
            <a:spLocks noGrp="1"/>
          </p:cNvSpPr>
          <p:nvPr>
            <p:ph idx="1"/>
          </p:nvPr>
        </p:nvSpPr>
        <p:spPr>
          <a:xfrm>
            <a:off x="1117309" y="1701800"/>
            <a:ext cx="10157354" cy="4699000"/>
          </a:xfrm>
        </p:spPr>
        <p:txBody>
          <a:bodyPr>
            <a:normAutofit/>
          </a:bodyPr>
          <a:lstStyle/>
          <a:p>
            <a:r>
              <a:rPr lang="en-US" dirty="0" smtClean="0"/>
              <a:t>Grading established by JPPSS</a:t>
            </a:r>
          </a:p>
          <a:p>
            <a:pPr lvl="1"/>
            <a:r>
              <a:rPr lang="en-US" dirty="0" smtClean="0"/>
              <a:t>50%		Summative/Major Assessments</a:t>
            </a:r>
          </a:p>
          <a:p>
            <a:pPr lvl="1"/>
            <a:r>
              <a:rPr lang="en-US" dirty="0" smtClean="0"/>
              <a:t>30%		Formative/Minor Assessments</a:t>
            </a:r>
          </a:p>
          <a:p>
            <a:pPr lvl="1"/>
            <a:r>
              <a:rPr lang="en-US" dirty="0" smtClean="0"/>
              <a:t>20%		Participation</a:t>
            </a:r>
          </a:p>
          <a:p>
            <a:r>
              <a:rPr lang="en-US" dirty="0" smtClean="0"/>
              <a:t>Grading Scale</a:t>
            </a:r>
          </a:p>
          <a:p>
            <a:pPr lvl="1"/>
            <a:r>
              <a:rPr lang="en-US" dirty="0" smtClean="0"/>
              <a:t>100-93	A	Excellent</a:t>
            </a:r>
          </a:p>
          <a:p>
            <a:pPr lvl="1"/>
            <a:r>
              <a:rPr lang="en-US" dirty="0" smtClean="0"/>
              <a:t>92-85	B	Good</a:t>
            </a:r>
          </a:p>
          <a:p>
            <a:pPr lvl="1"/>
            <a:r>
              <a:rPr lang="en-US" dirty="0" smtClean="0"/>
              <a:t>84-75	C	Fair</a:t>
            </a:r>
          </a:p>
          <a:p>
            <a:pPr lvl="1"/>
            <a:r>
              <a:rPr lang="en-US" dirty="0" smtClean="0"/>
              <a:t>74-67	D	Needs Improvement</a:t>
            </a:r>
          </a:p>
          <a:p>
            <a:pPr lvl="1"/>
            <a:r>
              <a:rPr lang="en-US" dirty="0" smtClean="0"/>
              <a:t>66-50	F	Needs Improvement</a:t>
            </a:r>
          </a:p>
        </p:txBody>
      </p:sp>
      <p:pic>
        <p:nvPicPr>
          <p:cNvPr id="5" name="Picture 4"/>
          <p:cNvPicPr>
            <a:picLocks noChangeAspect="1"/>
          </p:cNvPicPr>
          <p:nvPr/>
        </p:nvPicPr>
        <p:blipFill>
          <a:blip r:embed="rId2"/>
          <a:stretch>
            <a:fillRect/>
          </a:stretch>
        </p:blipFill>
        <p:spPr>
          <a:xfrm>
            <a:off x="4245213" y="582612"/>
            <a:ext cx="7029450" cy="1781175"/>
          </a:xfrm>
          <a:prstGeom prst="rect">
            <a:avLst/>
          </a:prstGeom>
        </p:spPr>
      </p:pic>
    </p:spTree>
    <p:extLst>
      <p:ext uri="{BB962C8B-B14F-4D97-AF65-F5344CB8AC3E}">
        <p14:creationId xmlns:p14="http://schemas.microsoft.com/office/powerpoint/2010/main" val="34710693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749"/>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749"/>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749"/>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1000"/>
                                  </p:stCondLst>
                                  <p:childTnLst>
                                    <p:set>
                                      <p:cBhvr>
                                        <p:cTn id="12" dur="1" fill="hold">
                                          <p:stCondLst>
                                            <p:cond delay="749"/>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1000"/>
                                  </p:stCondLst>
                                  <p:childTnLst>
                                    <p:set>
                                      <p:cBhvr>
                                        <p:cTn id="16" dur="1" fill="hold">
                                          <p:stCondLst>
                                            <p:cond delay="749"/>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749"/>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749"/>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1000"/>
                                  </p:stCondLst>
                                  <p:childTnLst>
                                    <p:set>
                                      <p:cBhvr>
                                        <p:cTn id="22" dur="1" fill="hold">
                                          <p:stCondLst>
                                            <p:cond delay="749"/>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1000"/>
                                  </p:stCondLst>
                                  <p:childTnLst>
                                    <p:set>
                                      <p:cBhvr>
                                        <p:cTn id="24" dur="1" fill="hold">
                                          <p:stCondLst>
                                            <p:cond delay="749"/>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749"/>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10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0"/>
                                        <p:tgtEl>
                                          <p:spTgt spid="5"/>
                                        </p:tgtEl>
                                      </p:cBhvr>
                                    </p:animEffect>
                                    <p:anim calcmode="lin" valueType="num">
                                      <p:cBhvr>
                                        <p:cTn id="32" dur="5000" fill="hold"/>
                                        <p:tgtEl>
                                          <p:spTgt spid="5"/>
                                        </p:tgtEl>
                                        <p:attrNameLst>
                                          <p:attrName>ppt_x</p:attrName>
                                        </p:attrNameLst>
                                      </p:cBhvr>
                                      <p:tavLst>
                                        <p:tav tm="0">
                                          <p:val>
                                            <p:strVal val="#ppt_x"/>
                                          </p:val>
                                        </p:tav>
                                        <p:tav tm="100000">
                                          <p:val>
                                            <p:strVal val="#ppt_x"/>
                                          </p:val>
                                        </p:tav>
                                      </p:tavLst>
                                    </p:anim>
                                    <p:anim calcmode="lin" valueType="num">
                                      <p:cBhvr>
                                        <p:cTn id="33" dur="5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Rules</a:t>
            </a:r>
            <a:endParaRPr lang="en-US" dirty="0"/>
          </a:p>
        </p:txBody>
      </p:sp>
      <p:sp>
        <p:nvSpPr>
          <p:cNvPr id="3" name="Content Placeholder 2"/>
          <p:cNvSpPr>
            <a:spLocks noGrp="1"/>
          </p:cNvSpPr>
          <p:nvPr>
            <p:ph idx="1"/>
          </p:nvPr>
        </p:nvSpPr>
        <p:spPr/>
        <p:txBody>
          <a:bodyPr/>
          <a:lstStyle/>
          <a:p>
            <a:pPr lvl="0" fontAlgn="base"/>
            <a:r>
              <a:rPr lang="en-US" dirty="0" smtClean="0"/>
              <a:t>Be</a:t>
            </a:r>
            <a:r>
              <a:rPr lang="en-US" dirty="0"/>
              <a:t>	Positive</a:t>
            </a:r>
          </a:p>
          <a:p>
            <a:pPr lvl="0" fontAlgn="base"/>
            <a:r>
              <a:rPr lang="en-US" dirty="0"/>
              <a:t>Be	Respectful</a:t>
            </a:r>
          </a:p>
          <a:p>
            <a:pPr lvl="0" fontAlgn="base"/>
            <a:r>
              <a:rPr lang="en-US" dirty="0"/>
              <a:t>Be	Responsible</a:t>
            </a:r>
          </a:p>
          <a:p>
            <a:pPr lvl="0" fontAlgn="base"/>
            <a:r>
              <a:rPr lang="en-US" dirty="0"/>
              <a:t>Be	Safe</a:t>
            </a:r>
          </a:p>
          <a:p>
            <a:pPr lvl="0" fontAlgn="base"/>
            <a:r>
              <a:rPr lang="en-US" dirty="0"/>
              <a:t>Be	a	Problem	</a:t>
            </a:r>
            <a:r>
              <a:rPr lang="en-US" dirty="0" smtClean="0"/>
              <a:t>Solver!</a:t>
            </a:r>
          </a:p>
          <a:p>
            <a:pPr lvl="0" fontAlgn="base"/>
            <a:r>
              <a:rPr lang="en-US" dirty="0" smtClean="0"/>
              <a:t>Meet our expectations and beyond!</a:t>
            </a:r>
          </a:p>
          <a:p>
            <a:pPr lvl="0" fontAlgn="base"/>
            <a:r>
              <a:rPr lang="en-US" dirty="0" smtClean="0"/>
              <a:t>Restroom opportunities must be attempted!</a:t>
            </a:r>
            <a:endParaRPr lang="en-US" dirty="0"/>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Supplies</a:t>
            </a:r>
            <a:endParaRPr lang="en-US" dirty="0"/>
          </a:p>
        </p:txBody>
      </p:sp>
      <p:sp>
        <p:nvSpPr>
          <p:cNvPr id="3" name="Content Placeholder 2"/>
          <p:cNvSpPr>
            <a:spLocks noGrp="1"/>
          </p:cNvSpPr>
          <p:nvPr>
            <p:ph idx="1"/>
          </p:nvPr>
        </p:nvSpPr>
        <p:spPr/>
        <p:txBody>
          <a:bodyPr>
            <a:normAutofit lnSpcReduction="10000"/>
          </a:bodyPr>
          <a:lstStyle/>
          <a:p>
            <a:r>
              <a:rPr lang="en-US" dirty="0" smtClean="0"/>
              <a:t>Writing binder </a:t>
            </a:r>
          </a:p>
          <a:p>
            <a:pPr lvl="1"/>
            <a:r>
              <a:rPr lang="en-US" dirty="0" smtClean="0"/>
              <a:t>Dividers should be arriving this week</a:t>
            </a:r>
          </a:p>
          <a:p>
            <a:pPr lvl="1"/>
            <a:r>
              <a:rPr lang="en-US" dirty="0" smtClean="0"/>
              <a:t>Loose leaf paper needed</a:t>
            </a:r>
            <a:endParaRPr lang="en-US" dirty="0"/>
          </a:p>
          <a:p>
            <a:r>
              <a:rPr lang="en-US" dirty="0" smtClean="0"/>
              <a:t>PORTFOLIOS- please leave papers inside </a:t>
            </a:r>
          </a:p>
          <a:p>
            <a:pPr lvl="1"/>
            <a:r>
              <a:rPr lang="en-US" dirty="0" smtClean="0"/>
              <a:t>ELA will list on agenda when it is time to clean out portfolios or binder</a:t>
            </a:r>
          </a:p>
          <a:p>
            <a:pPr lvl="1"/>
            <a:r>
              <a:rPr lang="en-US" dirty="0" smtClean="0"/>
              <a:t>Papers for binder will have holes pre-punched</a:t>
            </a:r>
          </a:p>
          <a:p>
            <a:r>
              <a:rPr lang="en-US" dirty="0" smtClean="0"/>
              <a:t>Composition Notebook</a:t>
            </a:r>
          </a:p>
          <a:p>
            <a:r>
              <a:rPr lang="en-US" dirty="0" smtClean="0"/>
              <a:t>Three Subject Notebook</a:t>
            </a:r>
          </a:p>
          <a:p>
            <a:r>
              <a:rPr lang="en-US" dirty="0" smtClean="0"/>
              <a:t>Blue ink pens</a:t>
            </a:r>
          </a:p>
        </p:txBody>
      </p:sp>
    </p:spTree>
    <p:extLst>
      <p:ext uri="{BB962C8B-B14F-4D97-AF65-F5344CB8AC3E}">
        <p14:creationId xmlns:p14="http://schemas.microsoft.com/office/powerpoint/2010/main" val="106138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Procedures</a:t>
            </a:r>
            <a:endParaRPr lang="en-US" dirty="0"/>
          </a:p>
        </p:txBody>
      </p:sp>
      <p:sp>
        <p:nvSpPr>
          <p:cNvPr id="3" name="Content Placeholder 2"/>
          <p:cNvSpPr>
            <a:spLocks noGrp="1"/>
          </p:cNvSpPr>
          <p:nvPr>
            <p:ph idx="1"/>
          </p:nvPr>
        </p:nvSpPr>
        <p:spPr>
          <a:xfrm>
            <a:off x="1117309" y="1701800"/>
            <a:ext cx="10157354" cy="4927600"/>
          </a:xfrm>
        </p:spPr>
        <p:txBody>
          <a:bodyPr>
            <a:normAutofit fontScale="77500" lnSpcReduction="20000"/>
          </a:bodyPr>
          <a:lstStyle/>
          <a:p>
            <a:r>
              <a:rPr lang="en-US" b="1" dirty="0"/>
              <a:t>TEST PAPERS GOING HOME: </a:t>
            </a:r>
            <a:r>
              <a:rPr lang="en-US" dirty="0"/>
              <a:t>Each student will take home a RED FOLDER EVERY WEDNESDAY with assessments and evaluation documentation. Parents are expected to sign and return papers according to the schedule designed by the teachers.  Papers need to go home every </a:t>
            </a:r>
            <a:r>
              <a:rPr lang="en-US" dirty="0" smtClean="0"/>
              <a:t>week and should be returned immediately.  </a:t>
            </a:r>
            <a:endParaRPr lang="en-US" dirty="0"/>
          </a:p>
          <a:p>
            <a:r>
              <a:rPr lang="en-US" b="1" cap="small" dirty="0"/>
              <a:t>Parental Concerns</a:t>
            </a:r>
            <a:r>
              <a:rPr lang="en-US" b="1" dirty="0"/>
              <a:t>:</a:t>
            </a:r>
            <a:endParaRPr lang="en-US" dirty="0"/>
          </a:p>
          <a:p>
            <a:r>
              <a:rPr lang="en-US" dirty="0"/>
              <a:t> </a:t>
            </a:r>
            <a:r>
              <a:rPr lang="en-US" dirty="0" smtClean="0"/>
              <a:t>When </a:t>
            </a:r>
            <a:r>
              <a:rPr lang="en-US" dirty="0"/>
              <a:t>a concern arises:</a:t>
            </a:r>
          </a:p>
          <a:p>
            <a:r>
              <a:rPr lang="en-US" dirty="0" smtClean="0"/>
              <a:t>Talk </a:t>
            </a:r>
            <a:r>
              <a:rPr lang="en-US" dirty="0"/>
              <a:t>to your child</a:t>
            </a:r>
          </a:p>
          <a:p>
            <a:r>
              <a:rPr lang="en-US" dirty="0" smtClean="0"/>
              <a:t>Talk </a:t>
            </a:r>
            <a:r>
              <a:rPr lang="en-US" dirty="0"/>
              <a:t>to the teacher(s)</a:t>
            </a:r>
          </a:p>
          <a:p>
            <a:r>
              <a:rPr lang="en-US" dirty="0" smtClean="0"/>
              <a:t>Talk </a:t>
            </a:r>
            <a:r>
              <a:rPr lang="en-US" dirty="0"/>
              <a:t>to school administrator</a:t>
            </a:r>
          </a:p>
          <a:p>
            <a:r>
              <a:rPr lang="en-US" dirty="0" smtClean="0"/>
              <a:t>Contact </a:t>
            </a:r>
            <a:r>
              <a:rPr lang="en-US" dirty="0"/>
              <a:t>the Compliance Department</a:t>
            </a:r>
          </a:p>
          <a:p>
            <a:r>
              <a:rPr lang="en-US" dirty="0" smtClean="0"/>
              <a:t>Contact </a:t>
            </a:r>
            <a:r>
              <a:rPr lang="en-US" dirty="0"/>
              <a:t>Executive Director of Principal Support</a:t>
            </a:r>
          </a:p>
          <a:p>
            <a:r>
              <a:rPr lang="en-US" dirty="0"/>
              <a:t> </a:t>
            </a:r>
            <a:r>
              <a:rPr lang="en-US" b="1" dirty="0" smtClean="0"/>
              <a:t>Whenever </a:t>
            </a:r>
            <a:r>
              <a:rPr lang="en-US" b="1" dirty="0"/>
              <a:t>possible, concerns should be effectively resolved at the school level.</a:t>
            </a:r>
            <a:endParaRPr lang="en-US" dirty="0"/>
          </a:p>
          <a:p>
            <a:endParaRPr lang="en-US" dirty="0"/>
          </a:p>
        </p:txBody>
      </p:sp>
    </p:spTree>
    <p:extLst>
      <p:ext uri="{BB962C8B-B14F-4D97-AF65-F5344CB8AC3E}">
        <p14:creationId xmlns:p14="http://schemas.microsoft.com/office/powerpoint/2010/main" val="163983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a:t>
            </a:r>
            <a:endParaRPr lang="en-US" dirty="0"/>
          </a:p>
        </p:txBody>
      </p:sp>
      <p:sp>
        <p:nvSpPr>
          <p:cNvPr id="3" name="Content Placeholder 2"/>
          <p:cNvSpPr>
            <a:spLocks noGrp="1"/>
          </p:cNvSpPr>
          <p:nvPr>
            <p:ph idx="1"/>
          </p:nvPr>
        </p:nvSpPr>
        <p:spPr>
          <a:xfrm>
            <a:off x="1117309" y="1473200"/>
            <a:ext cx="10157354" cy="5003800"/>
          </a:xfrm>
        </p:spPr>
        <p:txBody>
          <a:bodyPr>
            <a:normAutofit fontScale="92500" lnSpcReduction="10000"/>
          </a:bodyPr>
          <a:lstStyle/>
          <a:p>
            <a:r>
              <a:rPr lang="en-US" dirty="0" smtClean="0"/>
              <a:t>Mondays </a:t>
            </a:r>
          </a:p>
          <a:p>
            <a:pPr lvl="1"/>
            <a:r>
              <a:rPr lang="en-US" dirty="0" smtClean="0"/>
              <a:t>Both classes have Library</a:t>
            </a:r>
          </a:p>
          <a:p>
            <a:pPr lvl="1"/>
            <a:r>
              <a:rPr lang="en-US" dirty="0" smtClean="0"/>
              <a:t>5A has French</a:t>
            </a:r>
          </a:p>
          <a:p>
            <a:r>
              <a:rPr lang="en-US" dirty="0" smtClean="0"/>
              <a:t>Tuesdays, Thursdays, &amp; Fridays are regular days</a:t>
            </a:r>
          </a:p>
          <a:p>
            <a:r>
              <a:rPr lang="en-US" dirty="0" smtClean="0"/>
              <a:t>Wacky Wednesdays</a:t>
            </a:r>
          </a:p>
          <a:p>
            <a:pPr lvl="1"/>
            <a:r>
              <a:rPr lang="en-US" dirty="0" smtClean="0"/>
              <a:t>5G has French</a:t>
            </a:r>
          </a:p>
          <a:p>
            <a:pPr lvl="1"/>
            <a:r>
              <a:rPr lang="en-US" dirty="0" smtClean="0"/>
              <a:t>5</a:t>
            </a:r>
            <a:r>
              <a:rPr lang="en-US" baseline="30000" dirty="0" smtClean="0"/>
              <a:t>th</a:t>
            </a:r>
            <a:r>
              <a:rPr lang="en-US" dirty="0" smtClean="0"/>
              <a:t> grade classes have PE &amp; lunch together</a:t>
            </a:r>
          </a:p>
          <a:p>
            <a:pPr lvl="1"/>
            <a:r>
              <a:rPr lang="en-US" dirty="0" smtClean="0"/>
              <a:t>Clusters</a:t>
            </a:r>
          </a:p>
          <a:p>
            <a:r>
              <a:rPr lang="en-US" dirty="0" smtClean="0"/>
              <a:t>Morning classes have working snack &amp; recess.</a:t>
            </a:r>
          </a:p>
          <a:p>
            <a:r>
              <a:rPr lang="en-US" dirty="0" smtClean="0"/>
              <a:t>5G has a brain break in class</a:t>
            </a:r>
          </a:p>
          <a:p>
            <a:r>
              <a:rPr lang="en-US" dirty="0" smtClean="0"/>
              <a:t>Remind students to use the restroom at EVERY opportunity.</a:t>
            </a:r>
          </a:p>
          <a:p>
            <a:endParaRPr lang="en-US" dirty="0" smtClean="0"/>
          </a:p>
          <a:p>
            <a:pPr lvl="1"/>
            <a:endParaRPr lang="en-US" dirty="0" smtClean="0"/>
          </a:p>
        </p:txBody>
      </p:sp>
    </p:spTree>
    <p:extLst>
      <p:ext uri="{BB962C8B-B14F-4D97-AF65-F5344CB8AC3E}">
        <p14:creationId xmlns:p14="http://schemas.microsoft.com/office/powerpoint/2010/main" val="15320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for 5A students</a:t>
            </a:r>
            <a:endParaRPr lang="en-US" dirty="0"/>
          </a:p>
        </p:txBody>
      </p:sp>
      <p:sp>
        <p:nvSpPr>
          <p:cNvPr id="3" name="Content Placeholder 2"/>
          <p:cNvSpPr>
            <a:spLocks noGrp="1"/>
          </p:cNvSpPr>
          <p:nvPr>
            <p:ph idx="1"/>
          </p:nvPr>
        </p:nvSpPr>
        <p:spPr/>
        <p:txBody>
          <a:bodyPr/>
          <a:lstStyle/>
          <a:p>
            <a:r>
              <a:rPr lang="en-US" dirty="0" smtClean="0"/>
              <a:t>8-8:35 	Homeroom</a:t>
            </a:r>
          </a:p>
          <a:p>
            <a:r>
              <a:rPr lang="en-US" dirty="0" smtClean="0"/>
              <a:t>8:35-11:25 	ELA 5A</a:t>
            </a:r>
          </a:p>
          <a:p>
            <a:pPr lvl="1"/>
            <a:r>
              <a:rPr lang="en-US" dirty="0" smtClean="0"/>
              <a:t>Working snack, recess, and restroom</a:t>
            </a:r>
          </a:p>
          <a:p>
            <a:r>
              <a:rPr lang="en-US" dirty="0" smtClean="0"/>
              <a:t>11:30-12:15 	PE (except for Wednesdays)</a:t>
            </a:r>
          </a:p>
          <a:p>
            <a:r>
              <a:rPr lang="en-US" dirty="0" smtClean="0"/>
              <a:t>12:15-12:45 	Lunch (except for Wednesdays)</a:t>
            </a:r>
          </a:p>
          <a:p>
            <a:r>
              <a:rPr lang="en-US" dirty="0" smtClean="0"/>
              <a:t>12:45-2:00 	Science</a:t>
            </a:r>
          </a:p>
          <a:p>
            <a:r>
              <a:rPr lang="en-US" dirty="0" smtClean="0"/>
              <a:t>2:00-3:15    	Math</a:t>
            </a:r>
          </a:p>
        </p:txBody>
      </p:sp>
    </p:spTree>
    <p:extLst>
      <p:ext uri="{BB962C8B-B14F-4D97-AF65-F5344CB8AC3E}">
        <p14:creationId xmlns:p14="http://schemas.microsoft.com/office/powerpoint/2010/main" val="9669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for 5G Students</a:t>
            </a:r>
            <a:endParaRPr lang="en-US" dirty="0"/>
          </a:p>
        </p:txBody>
      </p:sp>
      <p:sp>
        <p:nvSpPr>
          <p:cNvPr id="3" name="Content Placeholder 2"/>
          <p:cNvSpPr>
            <a:spLocks noGrp="1"/>
          </p:cNvSpPr>
          <p:nvPr>
            <p:ph idx="1"/>
          </p:nvPr>
        </p:nvSpPr>
        <p:spPr>
          <a:xfrm>
            <a:off x="1117309" y="1701800"/>
            <a:ext cx="10157354" cy="4851400"/>
          </a:xfrm>
        </p:spPr>
        <p:txBody>
          <a:bodyPr>
            <a:normAutofit lnSpcReduction="10000"/>
          </a:bodyPr>
          <a:lstStyle/>
          <a:p>
            <a:r>
              <a:rPr lang="en-US" dirty="0" smtClean="0"/>
              <a:t>8:00-8:35 	Homeroom</a:t>
            </a:r>
          </a:p>
          <a:p>
            <a:r>
              <a:rPr lang="en-US" dirty="0" smtClean="0"/>
              <a:t>8:35-10:05	Science</a:t>
            </a:r>
          </a:p>
          <a:p>
            <a:r>
              <a:rPr lang="en-US" dirty="0" smtClean="0"/>
              <a:t>10:05-11:25	Math</a:t>
            </a:r>
          </a:p>
          <a:p>
            <a:r>
              <a:rPr lang="en-US" dirty="0" smtClean="0"/>
              <a:t>11:25-11:45	ELA/SS</a:t>
            </a:r>
          </a:p>
          <a:p>
            <a:r>
              <a:rPr lang="en-US" dirty="0" smtClean="0"/>
              <a:t>11:45-12:15	Lunch</a:t>
            </a:r>
          </a:p>
          <a:p>
            <a:r>
              <a:rPr lang="en-US" dirty="0" smtClean="0"/>
              <a:t>12:15-1:00	PE (restroom opportunity)</a:t>
            </a:r>
          </a:p>
          <a:p>
            <a:r>
              <a:rPr lang="en-US" dirty="0" smtClean="0"/>
              <a:t>1:00-3:15	ELA/SS continued</a:t>
            </a:r>
          </a:p>
          <a:p>
            <a:r>
              <a:rPr lang="en-US" dirty="0" smtClean="0"/>
              <a:t>Wednesdays are wacky! Lunch and PE with other fifth grade class.</a:t>
            </a:r>
          </a:p>
        </p:txBody>
      </p:sp>
    </p:spTree>
    <p:extLst>
      <p:ext uri="{BB962C8B-B14F-4D97-AF65-F5344CB8AC3E}">
        <p14:creationId xmlns:p14="http://schemas.microsoft.com/office/powerpoint/2010/main" val="376463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Involved!</a:t>
            </a:r>
            <a:endParaRPr lang="en-US" dirty="0"/>
          </a:p>
        </p:txBody>
      </p:sp>
      <p:sp>
        <p:nvSpPr>
          <p:cNvPr id="3" name="Content Placeholder 2"/>
          <p:cNvSpPr>
            <a:spLocks noGrp="1"/>
          </p:cNvSpPr>
          <p:nvPr>
            <p:ph idx="1"/>
          </p:nvPr>
        </p:nvSpPr>
        <p:spPr/>
        <p:txBody>
          <a:bodyPr/>
          <a:lstStyle/>
          <a:p>
            <a:r>
              <a:rPr lang="en-US" dirty="0" smtClean="0"/>
              <a:t>Parent Teacher Organization</a:t>
            </a:r>
          </a:p>
          <a:p>
            <a:r>
              <a:rPr lang="en-US" dirty="0" smtClean="0"/>
              <a:t>Grandparents Club</a:t>
            </a:r>
          </a:p>
          <a:p>
            <a:r>
              <a:rPr lang="en-US" dirty="0" smtClean="0"/>
              <a:t>If there is an additional contact email that I need to provide information; please email me with student name, and the email addresses I need to add to my address book. </a:t>
            </a:r>
            <a:endParaRPr lang="en-US" dirty="0" smtClean="0"/>
          </a:p>
          <a:p>
            <a:r>
              <a:rPr lang="en-US" dirty="0" smtClean="0"/>
              <a:t>My </a:t>
            </a:r>
            <a:r>
              <a:rPr lang="en-US" dirty="0" smtClean="0"/>
              <a:t>information is coming from </a:t>
            </a:r>
            <a:r>
              <a:rPr lang="en-US" dirty="0" err="1" smtClean="0"/>
              <a:t>Jcampus</a:t>
            </a:r>
            <a:r>
              <a:rPr lang="en-US" dirty="0" smtClean="0"/>
              <a:t> (JPPSS computer program).  </a:t>
            </a:r>
            <a:r>
              <a:rPr lang="en-US" dirty="0" smtClean="0"/>
              <a:t>Please check the Student Progress Center for accurate contact information.</a:t>
            </a:r>
            <a:endParaRPr lang="en-US" dirty="0"/>
          </a:p>
        </p:txBody>
      </p:sp>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endParaRPr lang="en-US" dirty="0"/>
          </a:p>
        </p:txBody>
      </p:sp>
      <p:sp>
        <p:nvSpPr>
          <p:cNvPr id="3" name="Content Placeholder 2"/>
          <p:cNvSpPr>
            <a:spLocks noGrp="1"/>
          </p:cNvSpPr>
          <p:nvPr>
            <p:ph idx="1"/>
          </p:nvPr>
        </p:nvSpPr>
        <p:spPr/>
        <p:txBody>
          <a:bodyPr/>
          <a:lstStyle/>
          <a:p>
            <a:r>
              <a:rPr lang="en-US" dirty="0" smtClean="0"/>
              <a:t>Million Words </a:t>
            </a:r>
            <a:r>
              <a:rPr lang="en-US" smtClean="0"/>
              <a:t>or </a:t>
            </a:r>
            <a:r>
              <a:rPr lang="en-US" smtClean="0"/>
              <a:t>Less-  THANK YOU!</a:t>
            </a:r>
            <a:endParaRPr lang="en-US" dirty="0" smtClean="0"/>
          </a:p>
          <a:p>
            <a:r>
              <a:rPr lang="en-US" dirty="0"/>
              <a:t>Take questions from parents.</a:t>
            </a:r>
          </a:p>
          <a:p>
            <a:endParaRPr lang="en-US" dirty="0"/>
          </a:p>
        </p:txBody>
      </p:sp>
    </p:spTree>
    <p:extLst>
      <p:ext uri="{BB962C8B-B14F-4D97-AF65-F5344CB8AC3E}">
        <p14:creationId xmlns:p14="http://schemas.microsoft.com/office/powerpoint/2010/main" val="3111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Welcome Parents!</a:t>
            </a:r>
            <a:endParaRPr lang="en-US" dirty="0"/>
          </a:p>
        </p:txBody>
      </p:sp>
      <p:sp>
        <p:nvSpPr>
          <p:cNvPr id="3" name="Content Placeholder 2"/>
          <p:cNvSpPr>
            <a:spLocks noGrp="1"/>
          </p:cNvSpPr>
          <p:nvPr>
            <p:ph idx="1"/>
          </p:nvPr>
        </p:nvSpPr>
        <p:spPr/>
        <p:txBody>
          <a:bodyPr/>
          <a:lstStyle/>
          <a:p>
            <a:r>
              <a:rPr lang="en-US" dirty="0"/>
              <a:t>Welcome </a:t>
            </a:r>
            <a:endParaRPr lang="en-US" dirty="0" smtClean="0"/>
          </a:p>
          <a:p>
            <a:r>
              <a:rPr lang="en-US" dirty="0" smtClean="0"/>
              <a:t>Open House Goals</a:t>
            </a:r>
            <a:endParaRPr lang="en-US" dirty="0"/>
          </a:p>
          <a:p>
            <a:pPr lvl="1"/>
            <a:r>
              <a:rPr lang="en-US" dirty="0"/>
              <a:t>To help parents understand the work their child will be doing throughout the school year.</a:t>
            </a:r>
          </a:p>
          <a:p>
            <a:pPr lvl="1"/>
            <a:r>
              <a:rPr lang="en-US" dirty="0"/>
              <a:t>To explain your expectations of their child.</a:t>
            </a:r>
          </a:p>
          <a:p>
            <a:pPr lvl="1"/>
            <a:r>
              <a:rPr lang="en-US" dirty="0"/>
              <a:t>To share information about how parents can support their child’s learning. </a:t>
            </a:r>
            <a:endParaRPr lang="en-US" dirty="0" smtClean="0"/>
          </a:p>
          <a:p>
            <a:pPr marL="426645" lvl="1" indent="0">
              <a:buNone/>
            </a:pPr>
            <a:r>
              <a:rPr lang="en-US" dirty="0" smtClean="0"/>
              <a:t> </a:t>
            </a:r>
            <a:endParaRPr lang="en-US" dirty="0"/>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Life</a:t>
            </a:r>
            <a:endParaRPr lang="en-US" dirty="0"/>
          </a:p>
        </p:txBody>
      </p:sp>
      <p:sp>
        <p:nvSpPr>
          <p:cNvPr id="3" name="Content Placeholder 2"/>
          <p:cNvSpPr>
            <a:spLocks noGrp="1"/>
          </p:cNvSpPr>
          <p:nvPr>
            <p:ph idx="1"/>
          </p:nvPr>
        </p:nvSpPr>
        <p:spPr/>
        <p:txBody>
          <a:bodyPr/>
          <a:lstStyle/>
          <a:p>
            <a:r>
              <a:rPr lang="en-US" dirty="0" smtClean="0"/>
              <a:t>Wife</a:t>
            </a:r>
          </a:p>
          <a:p>
            <a:r>
              <a:rPr lang="en-US" dirty="0" smtClean="0"/>
              <a:t>Mother of three daughters</a:t>
            </a:r>
          </a:p>
          <a:p>
            <a:r>
              <a:rPr lang="en-US" dirty="0" smtClean="0"/>
              <a:t>Pets</a:t>
            </a:r>
          </a:p>
          <a:p>
            <a:r>
              <a:rPr lang="en-US" dirty="0" smtClean="0"/>
              <a:t>Family- by blood and by choice</a:t>
            </a:r>
          </a:p>
          <a:p>
            <a:r>
              <a:rPr lang="en-US" dirty="0" smtClean="0"/>
              <a:t>Camping</a:t>
            </a:r>
          </a:p>
          <a:p>
            <a:r>
              <a:rPr lang="en-US" dirty="0" smtClean="0"/>
              <a:t>Beach</a:t>
            </a:r>
          </a:p>
          <a:p>
            <a:r>
              <a:rPr lang="en-US" dirty="0" smtClean="0"/>
              <a:t>life</a:t>
            </a:r>
          </a:p>
          <a:p>
            <a:endParaRPr lang="en-US" dirty="0" smtClean="0"/>
          </a:p>
          <a:p>
            <a:endParaRPr lang="en-US" dirty="0"/>
          </a:p>
        </p:txBody>
      </p:sp>
    </p:spTree>
    <p:extLst>
      <p:ext uri="{BB962C8B-B14F-4D97-AF65-F5344CB8AC3E}">
        <p14:creationId xmlns:p14="http://schemas.microsoft.com/office/powerpoint/2010/main" val="9129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Welcome Parents!</a:t>
            </a:r>
            <a:endParaRPr lang="en-US" dirty="0"/>
          </a:p>
        </p:txBody>
      </p:sp>
      <p:sp>
        <p:nvSpPr>
          <p:cNvPr id="3" name="Content Placeholder 2"/>
          <p:cNvSpPr>
            <a:spLocks noGrp="1"/>
          </p:cNvSpPr>
          <p:nvPr>
            <p:ph idx="1"/>
          </p:nvPr>
        </p:nvSpPr>
        <p:spPr>
          <a:xfrm>
            <a:off x="1117309" y="1701800"/>
            <a:ext cx="10157354" cy="4927600"/>
          </a:xfrm>
        </p:spPr>
        <p:txBody>
          <a:bodyPr>
            <a:normAutofit fontScale="85000" lnSpcReduction="20000"/>
          </a:bodyPr>
          <a:lstStyle/>
          <a:p>
            <a:r>
              <a:rPr lang="en-US" dirty="0" smtClean="0">
                <a:hlinkClick r:id="rId3"/>
              </a:rPr>
              <a:t>Rebecca.Albano@jppss.k12.la.us</a:t>
            </a:r>
            <a:r>
              <a:rPr lang="en-US" dirty="0" smtClean="0"/>
              <a:t>	</a:t>
            </a:r>
          </a:p>
          <a:p>
            <a:r>
              <a:rPr lang="en-US" dirty="0" smtClean="0"/>
              <a:t>(504)833-5539 School</a:t>
            </a:r>
          </a:p>
          <a:p>
            <a:r>
              <a:rPr lang="en-US" dirty="0" smtClean="0"/>
              <a:t>Teaching for more then 17 years</a:t>
            </a:r>
          </a:p>
          <a:p>
            <a:pPr lvl="1"/>
            <a:r>
              <a:rPr lang="en-US" dirty="0" smtClean="0"/>
              <a:t>Mostly on </a:t>
            </a:r>
            <a:r>
              <a:rPr lang="en-US" dirty="0" err="1" smtClean="0"/>
              <a:t>Westbank</a:t>
            </a:r>
            <a:endParaRPr lang="en-US" dirty="0" smtClean="0"/>
          </a:p>
          <a:p>
            <a:pPr lvl="1"/>
            <a:r>
              <a:rPr lang="en-US" dirty="0" smtClean="0"/>
              <a:t>Worked in Central Office with Inclusion</a:t>
            </a:r>
          </a:p>
          <a:p>
            <a:pPr lvl="1"/>
            <a:r>
              <a:rPr lang="en-US" dirty="0" smtClean="0"/>
              <a:t>KAGAN TRAINED</a:t>
            </a:r>
          </a:p>
          <a:p>
            <a:pPr lvl="1"/>
            <a:r>
              <a:rPr lang="en-US" dirty="0" smtClean="0"/>
              <a:t>THINKING MAPS TRAINER</a:t>
            </a:r>
          </a:p>
          <a:p>
            <a:pPr lvl="1"/>
            <a:r>
              <a:rPr lang="en-US" dirty="0" smtClean="0"/>
              <a:t>RESTORATIVE PRACTICES TRAINER</a:t>
            </a:r>
          </a:p>
          <a:p>
            <a:pPr lvl="1"/>
            <a:r>
              <a:rPr lang="en-US" dirty="0" smtClean="0"/>
              <a:t>CONSCIOUS DISCIPLINE</a:t>
            </a:r>
          </a:p>
          <a:p>
            <a:pPr lvl="1"/>
            <a:r>
              <a:rPr lang="en-US" dirty="0" smtClean="0"/>
              <a:t>Larry Bell </a:t>
            </a:r>
          </a:p>
          <a:p>
            <a:pPr lvl="1"/>
            <a:r>
              <a:rPr lang="en-US" dirty="0" smtClean="0"/>
              <a:t>Dr. Wong </a:t>
            </a:r>
          </a:p>
          <a:p>
            <a:pPr lvl="1"/>
            <a:r>
              <a:rPr lang="en-US" dirty="0" smtClean="0"/>
              <a:t>Rick </a:t>
            </a:r>
            <a:r>
              <a:rPr lang="en-US" dirty="0" err="1" smtClean="0"/>
              <a:t>Wormeli</a:t>
            </a:r>
            <a:endParaRPr lang="en-US" dirty="0" smtClean="0"/>
          </a:p>
          <a:p>
            <a:pPr lvl="1"/>
            <a:r>
              <a:rPr lang="en-US" dirty="0" smtClean="0"/>
              <a:t>Dr. </a:t>
            </a:r>
            <a:r>
              <a:rPr lang="en-US" dirty="0" err="1" smtClean="0"/>
              <a:t>Kyleene</a:t>
            </a:r>
            <a:r>
              <a:rPr lang="en-US" dirty="0" smtClean="0"/>
              <a:t> Beers</a:t>
            </a:r>
            <a:endParaRPr lang="en-US" dirty="0"/>
          </a:p>
          <a:p>
            <a:pPr lvl="1"/>
            <a:endParaRPr lang="en-US" dirty="0"/>
          </a:p>
        </p:txBody>
      </p:sp>
    </p:spTree>
    <p:extLst>
      <p:ext uri="{BB962C8B-B14F-4D97-AF65-F5344CB8AC3E}">
        <p14:creationId xmlns:p14="http://schemas.microsoft.com/office/powerpoint/2010/main" val="16824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Curriculum Goals</a:t>
            </a:r>
            <a:endParaRPr lang="en-US" dirty="0"/>
          </a:p>
        </p:txBody>
      </p:sp>
      <p:sp>
        <p:nvSpPr>
          <p:cNvPr id="3" name="Content Placeholder 2"/>
          <p:cNvSpPr>
            <a:spLocks noGrp="1"/>
          </p:cNvSpPr>
          <p:nvPr>
            <p:ph idx="1"/>
          </p:nvPr>
        </p:nvSpPr>
        <p:spPr>
          <a:xfrm>
            <a:off x="1117309" y="1473200"/>
            <a:ext cx="10157354" cy="5232400"/>
          </a:xfrm>
        </p:spPr>
        <p:txBody>
          <a:bodyPr>
            <a:normAutofit fontScale="55000" lnSpcReduction="20000"/>
          </a:bodyPr>
          <a:lstStyle/>
          <a:p>
            <a:r>
              <a:rPr lang="en-US" sz="4200" dirty="0" smtClean="0"/>
              <a:t>English Language Arts- Tier One Curriculum</a:t>
            </a:r>
          </a:p>
          <a:p>
            <a:pPr lvl="1"/>
            <a:r>
              <a:rPr lang="en-US" sz="3900" dirty="0" smtClean="0"/>
              <a:t>Steve Jobs</a:t>
            </a:r>
          </a:p>
          <a:p>
            <a:pPr lvl="1"/>
            <a:r>
              <a:rPr lang="en-US" sz="3900" dirty="0" smtClean="0"/>
              <a:t>Hatchet</a:t>
            </a:r>
          </a:p>
          <a:p>
            <a:pPr lvl="1"/>
            <a:r>
              <a:rPr lang="en-US" sz="3900" dirty="0" smtClean="0"/>
              <a:t>Out of the Dust</a:t>
            </a:r>
          </a:p>
          <a:p>
            <a:pPr lvl="1"/>
            <a:r>
              <a:rPr lang="en-US" sz="3900" dirty="0" smtClean="0"/>
              <a:t>The Witch of Blackbird Pond</a:t>
            </a:r>
          </a:p>
          <a:p>
            <a:pPr lvl="1"/>
            <a:r>
              <a:rPr lang="en-US" sz="3900" dirty="0" smtClean="0"/>
              <a:t>Independent novels</a:t>
            </a:r>
          </a:p>
          <a:p>
            <a:pPr lvl="2"/>
            <a:r>
              <a:rPr lang="en-US" sz="3700" dirty="0" smtClean="0"/>
              <a:t>Research Simulation Task</a:t>
            </a:r>
          </a:p>
          <a:p>
            <a:pPr lvl="2"/>
            <a:r>
              <a:rPr lang="en-US" sz="3700" dirty="0" smtClean="0"/>
              <a:t>Narrative Writing Task</a:t>
            </a:r>
          </a:p>
          <a:p>
            <a:pPr lvl="2"/>
            <a:r>
              <a:rPr lang="en-US" sz="3700" dirty="0" smtClean="0"/>
              <a:t>Literary Analysis</a:t>
            </a:r>
          </a:p>
          <a:p>
            <a:pPr lvl="3"/>
            <a:r>
              <a:rPr lang="en-US" sz="3700" dirty="0" smtClean="0"/>
              <a:t>Culminating Writing Task</a:t>
            </a:r>
          </a:p>
          <a:p>
            <a:pPr lvl="3"/>
            <a:r>
              <a:rPr lang="en-US" sz="3700" dirty="0" smtClean="0"/>
              <a:t>Cold Read Task</a:t>
            </a:r>
          </a:p>
          <a:p>
            <a:pPr lvl="3"/>
            <a:r>
              <a:rPr lang="en-US" sz="3700" dirty="0" smtClean="0"/>
              <a:t>Extension Task</a:t>
            </a:r>
          </a:p>
          <a:p>
            <a:pPr lvl="3"/>
            <a:r>
              <a:rPr lang="en-US" sz="3700" dirty="0" smtClean="0"/>
              <a:t>Fishbowl discussions</a:t>
            </a:r>
          </a:p>
          <a:p>
            <a:pPr lvl="3"/>
            <a:r>
              <a:rPr lang="en-US" sz="3700" dirty="0" smtClean="0"/>
              <a:t>Socratic seminars</a:t>
            </a:r>
          </a:p>
          <a:p>
            <a:endParaRPr lang="en-US" dirty="0"/>
          </a:p>
          <a:p>
            <a:pPr marL="0" indent="0">
              <a:buNone/>
            </a:pPr>
            <a:endParaRPr lang="en-US" dirty="0"/>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Goals</a:t>
            </a:r>
            <a:endParaRPr lang="en-US" dirty="0"/>
          </a:p>
        </p:txBody>
      </p:sp>
      <p:sp>
        <p:nvSpPr>
          <p:cNvPr id="3" name="Content Placeholder 2"/>
          <p:cNvSpPr>
            <a:spLocks noGrp="1"/>
          </p:cNvSpPr>
          <p:nvPr>
            <p:ph idx="1"/>
          </p:nvPr>
        </p:nvSpPr>
        <p:spPr/>
        <p:txBody>
          <a:bodyPr/>
          <a:lstStyle/>
          <a:p>
            <a:r>
              <a:rPr lang="en-US" dirty="0" smtClean="0"/>
              <a:t>ELA</a:t>
            </a:r>
          </a:p>
          <a:p>
            <a:pPr lvl="1"/>
            <a:r>
              <a:rPr lang="en-US" dirty="0" smtClean="0"/>
              <a:t>Weekly assessments</a:t>
            </a:r>
          </a:p>
          <a:p>
            <a:pPr lvl="2"/>
            <a:r>
              <a:rPr lang="en-US" dirty="0" smtClean="0"/>
              <a:t>Quizzes/minor assessments	</a:t>
            </a:r>
          </a:p>
          <a:p>
            <a:pPr lvl="2"/>
            <a:r>
              <a:rPr lang="en-US" dirty="0" smtClean="0"/>
              <a:t>Cold read</a:t>
            </a:r>
          </a:p>
          <a:p>
            <a:pPr lvl="2"/>
            <a:r>
              <a:rPr lang="en-US" dirty="0" smtClean="0"/>
              <a:t>Reading Comprehension</a:t>
            </a:r>
          </a:p>
          <a:p>
            <a:pPr lvl="2"/>
            <a:r>
              <a:rPr lang="en-US" dirty="0" smtClean="0"/>
              <a:t>Multiple Choice/multi select</a:t>
            </a:r>
          </a:p>
          <a:p>
            <a:pPr lvl="2"/>
            <a:r>
              <a:rPr lang="en-US" dirty="0" smtClean="0"/>
              <a:t>Part A &amp; B questions</a:t>
            </a:r>
          </a:p>
          <a:p>
            <a:pPr lvl="2"/>
            <a:r>
              <a:rPr lang="en-US" dirty="0" smtClean="0"/>
              <a:t>Constructed Response</a:t>
            </a:r>
          </a:p>
          <a:p>
            <a:pPr lvl="1"/>
            <a:r>
              <a:rPr lang="en-US" dirty="0" smtClean="0"/>
              <a:t>Unit Assessments</a:t>
            </a:r>
          </a:p>
          <a:p>
            <a:pPr lvl="2"/>
            <a:endParaRPr lang="en-US" dirty="0"/>
          </a:p>
        </p:txBody>
      </p:sp>
    </p:spTree>
    <p:extLst>
      <p:ext uri="{BB962C8B-B14F-4D97-AF65-F5344CB8AC3E}">
        <p14:creationId xmlns:p14="http://schemas.microsoft.com/office/powerpoint/2010/main" val="203051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Goals</a:t>
            </a:r>
            <a:endParaRPr lang="en-US" dirty="0"/>
          </a:p>
        </p:txBody>
      </p:sp>
      <p:sp>
        <p:nvSpPr>
          <p:cNvPr id="3" name="Content Placeholder 2"/>
          <p:cNvSpPr>
            <a:spLocks noGrp="1"/>
          </p:cNvSpPr>
          <p:nvPr>
            <p:ph idx="1"/>
          </p:nvPr>
        </p:nvSpPr>
        <p:spPr>
          <a:xfrm>
            <a:off x="1117309" y="1701800"/>
            <a:ext cx="10157354" cy="4775200"/>
          </a:xfrm>
        </p:spPr>
        <p:txBody>
          <a:bodyPr/>
          <a:lstStyle/>
          <a:p>
            <a:r>
              <a:rPr lang="en-US" dirty="0" smtClean="0"/>
              <a:t>Social Studies-Tier One Curriculum</a:t>
            </a:r>
          </a:p>
          <a:p>
            <a:pPr lvl="1"/>
            <a:r>
              <a:rPr lang="en-US" dirty="0" smtClean="0"/>
              <a:t>Indigenous Cultures of the Americas</a:t>
            </a:r>
          </a:p>
          <a:p>
            <a:pPr lvl="1"/>
            <a:r>
              <a:rPr lang="en-US" dirty="0" smtClean="0"/>
              <a:t>European Exploration</a:t>
            </a:r>
          </a:p>
          <a:p>
            <a:pPr lvl="1"/>
            <a:r>
              <a:rPr lang="en-US" dirty="0" smtClean="0"/>
              <a:t>Settlement of the Present-Day United States</a:t>
            </a:r>
          </a:p>
          <a:p>
            <a:pPr lvl="1"/>
            <a:r>
              <a:rPr lang="en-US" dirty="0" smtClean="0"/>
              <a:t>Colonial Advancement</a:t>
            </a:r>
          </a:p>
          <a:p>
            <a:pPr lvl="1"/>
            <a:r>
              <a:rPr lang="en-US" dirty="0" smtClean="0"/>
              <a:t>The French and Indian War</a:t>
            </a:r>
          </a:p>
          <a:p>
            <a:pPr lvl="2"/>
            <a:r>
              <a:rPr lang="en-US" dirty="0" smtClean="0"/>
              <a:t>What is a civilization?</a:t>
            </a:r>
          </a:p>
          <a:p>
            <a:pPr lvl="2"/>
            <a:r>
              <a:rPr lang="en-US" dirty="0" smtClean="0"/>
              <a:t>What happens when cultures collide?</a:t>
            </a:r>
          </a:p>
          <a:p>
            <a:pPr lvl="2"/>
            <a:r>
              <a:rPr lang="en-US" dirty="0" smtClean="0"/>
              <a:t>How are civilizations established?</a:t>
            </a:r>
          </a:p>
          <a:p>
            <a:pPr lvl="2"/>
            <a:r>
              <a:rPr lang="en-US" dirty="0" smtClean="0"/>
              <a:t>How do civilizations advance?</a:t>
            </a:r>
          </a:p>
          <a:p>
            <a:pPr lvl="2"/>
            <a:r>
              <a:rPr lang="en-US" dirty="0" smtClean="0"/>
              <a:t>How does war shape the development of civilizations?</a:t>
            </a:r>
          </a:p>
          <a:p>
            <a:endParaRPr lang="en-US" dirty="0"/>
          </a:p>
        </p:txBody>
      </p:sp>
    </p:spTree>
    <p:extLst>
      <p:ext uri="{BB962C8B-B14F-4D97-AF65-F5344CB8AC3E}">
        <p14:creationId xmlns:p14="http://schemas.microsoft.com/office/powerpoint/2010/main" val="8280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Curriculum Goals</a:t>
            </a:r>
            <a:endParaRPr lang="en-US" dirty="0"/>
          </a:p>
        </p:txBody>
      </p:sp>
      <p:sp>
        <p:nvSpPr>
          <p:cNvPr id="3" name="Content Placeholder 2"/>
          <p:cNvSpPr>
            <a:spLocks noGrp="1"/>
          </p:cNvSpPr>
          <p:nvPr>
            <p:ph idx="1"/>
          </p:nvPr>
        </p:nvSpPr>
        <p:spPr/>
        <p:txBody>
          <a:bodyPr/>
          <a:lstStyle/>
          <a:p>
            <a:r>
              <a:rPr lang="en-US" dirty="0" smtClean="0"/>
              <a:t>Social Studies Weekly assessments</a:t>
            </a:r>
          </a:p>
          <a:p>
            <a:pPr lvl="1"/>
            <a:r>
              <a:rPr lang="en-US" dirty="0" smtClean="0"/>
              <a:t>Similar to ELA assessments</a:t>
            </a:r>
          </a:p>
          <a:p>
            <a:pPr lvl="1"/>
            <a:r>
              <a:rPr lang="en-US" dirty="0" smtClean="0"/>
              <a:t>Document Based Questions (computer access &amp; printed access)</a:t>
            </a:r>
            <a:endParaRPr lang="en-US" i="1" dirty="0" smtClean="0"/>
          </a:p>
          <a:p>
            <a:pPr lvl="1"/>
            <a:r>
              <a:rPr lang="en-US" i="1" dirty="0" smtClean="0"/>
              <a:t>EXAMPLE:  Based on the sources and your knowledge of social studies, analyze how European explorers contributed to the trade that developed between the Americas and Europe.</a:t>
            </a:r>
          </a:p>
          <a:p>
            <a:pPr lvl="1"/>
            <a:r>
              <a:rPr lang="en-US" dirty="0" smtClean="0"/>
              <a:t>Multiple Choice/multiple select items</a:t>
            </a:r>
          </a:p>
          <a:p>
            <a:pPr lvl="1"/>
            <a:r>
              <a:rPr lang="en-US" dirty="0" smtClean="0"/>
              <a:t>Technology-Enhanced item</a:t>
            </a:r>
          </a:p>
          <a:p>
            <a:pPr lvl="1"/>
            <a:r>
              <a:rPr lang="en-US" dirty="0" smtClean="0"/>
              <a:t>Constructed-Response Item</a:t>
            </a:r>
          </a:p>
          <a:p>
            <a:pPr lvl="1"/>
            <a:r>
              <a:rPr lang="en-US" dirty="0" smtClean="0"/>
              <a:t>Extended-Response item</a:t>
            </a:r>
          </a:p>
          <a:p>
            <a:pPr lvl="1"/>
            <a:endParaRPr lang="en-US" dirty="0"/>
          </a:p>
        </p:txBody>
      </p:sp>
    </p:spTree>
    <p:extLst>
      <p:ext uri="{BB962C8B-B14F-4D97-AF65-F5344CB8AC3E}">
        <p14:creationId xmlns:p14="http://schemas.microsoft.com/office/powerpoint/2010/main" val="189522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Information</a:t>
            </a:r>
            <a:endParaRPr lang="en-US" dirty="0"/>
          </a:p>
        </p:txBody>
      </p:sp>
      <p:sp>
        <p:nvSpPr>
          <p:cNvPr id="3" name="Content Placeholder 2"/>
          <p:cNvSpPr>
            <a:spLocks noGrp="1"/>
          </p:cNvSpPr>
          <p:nvPr>
            <p:ph idx="1"/>
          </p:nvPr>
        </p:nvSpPr>
        <p:spPr>
          <a:xfrm>
            <a:off x="1117309" y="1473200"/>
            <a:ext cx="10157354" cy="5308600"/>
          </a:xfrm>
        </p:spPr>
        <p:txBody>
          <a:bodyPr>
            <a:normAutofit fontScale="92500" lnSpcReduction="10000"/>
          </a:bodyPr>
          <a:lstStyle/>
          <a:p>
            <a:r>
              <a:rPr lang="en-US" dirty="0" smtClean="0"/>
              <a:t>Agenda </a:t>
            </a:r>
          </a:p>
          <a:p>
            <a:pPr lvl="1"/>
            <a:r>
              <a:rPr lang="en-US" dirty="0" smtClean="0"/>
              <a:t>Early Release dates (first half of year)</a:t>
            </a:r>
          </a:p>
          <a:p>
            <a:pPr lvl="1"/>
            <a:r>
              <a:rPr lang="en-US" dirty="0" smtClean="0"/>
              <a:t>Interim Report distribution weeks (first half of year)</a:t>
            </a:r>
          </a:p>
          <a:p>
            <a:pPr lvl="1"/>
            <a:r>
              <a:rPr lang="en-US" dirty="0" smtClean="0"/>
              <a:t>Report Card dates (first half of year)</a:t>
            </a:r>
          </a:p>
          <a:p>
            <a:pPr lvl="1"/>
            <a:r>
              <a:rPr lang="en-US" dirty="0" smtClean="0"/>
              <a:t>Parent Teacher Conference dates</a:t>
            </a:r>
          </a:p>
          <a:p>
            <a:pPr lvl="1"/>
            <a:r>
              <a:rPr lang="en-US" dirty="0" smtClean="0"/>
              <a:t>Homework written daily &amp; initialed by team member</a:t>
            </a:r>
          </a:p>
          <a:p>
            <a:pPr lvl="1"/>
            <a:r>
              <a:rPr lang="en-US" dirty="0" smtClean="0"/>
              <a:t>Field Trip January &amp; May at minimum</a:t>
            </a:r>
          </a:p>
          <a:p>
            <a:r>
              <a:rPr lang="en-US" dirty="0" smtClean="0"/>
              <a:t>Homework</a:t>
            </a:r>
          </a:p>
          <a:p>
            <a:pPr lvl="1"/>
            <a:r>
              <a:rPr lang="en-US" dirty="0" smtClean="0"/>
              <a:t>Differentiated assignments are likely</a:t>
            </a:r>
          </a:p>
          <a:p>
            <a:pPr lvl="1"/>
            <a:r>
              <a:rPr lang="en-US" dirty="0" smtClean="0"/>
              <a:t>Maximum an hour and half</a:t>
            </a:r>
          </a:p>
          <a:p>
            <a:pPr lvl="1"/>
            <a:r>
              <a:rPr lang="en-US" dirty="0" smtClean="0"/>
              <a:t>Completing classwork daily contributes to homework</a:t>
            </a:r>
          </a:p>
          <a:p>
            <a:pPr lvl="1"/>
            <a:r>
              <a:rPr lang="en-US" dirty="0" err="1" smtClean="0"/>
              <a:t>Iready</a:t>
            </a:r>
            <a:r>
              <a:rPr lang="en-US" dirty="0" smtClean="0"/>
              <a:t>, IXL, Common Lit, reading, DBQ, SS Weekly</a:t>
            </a:r>
          </a:p>
          <a:p>
            <a:pPr lvl="1"/>
            <a:r>
              <a:rPr lang="en-US" dirty="0" smtClean="0"/>
              <a:t>Troubles CONTACT ME!</a:t>
            </a:r>
          </a:p>
          <a:p>
            <a:pPr lvl="1"/>
            <a:endParaRPr lang="en-US" dirty="0"/>
          </a:p>
          <a:p>
            <a:pPr lvl="1"/>
            <a:endParaRPr lang="en-US" dirty="0"/>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127</TotalTime>
  <Words>563</Words>
  <Application>Microsoft Office PowerPoint</Application>
  <PresentationFormat>Custom</PresentationFormat>
  <Paragraphs>171</Paragraphs>
  <Slides>18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Class open house presentation</vt:lpstr>
      <vt:lpstr>Open House</vt:lpstr>
      <vt:lpstr>Welcome Parents!</vt:lpstr>
      <vt:lpstr>My Life</vt:lpstr>
      <vt:lpstr>Welcome Parents!</vt:lpstr>
      <vt:lpstr>Curriculum Goals</vt:lpstr>
      <vt:lpstr>Curriculum Goals</vt:lpstr>
      <vt:lpstr>Curriculum Goals</vt:lpstr>
      <vt:lpstr> Curriculum Goals</vt:lpstr>
      <vt:lpstr>Class Information</vt:lpstr>
      <vt:lpstr>Class Information</vt:lpstr>
      <vt:lpstr>Class Rules</vt:lpstr>
      <vt:lpstr>Supplies</vt:lpstr>
      <vt:lpstr>Procedures</vt:lpstr>
      <vt:lpstr>Schedules</vt:lpstr>
      <vt:lpstr>Schedules for 5A students</vt:lpstr>
      <vt:lpstr>Schedules for 5G Students</vt:lpstr>
      <vt:lpstr>Get Involved!</vt:lpstr>
      <vt:lpstr>Questions?</vt:lpstr>
    </vt:vector>
  </TitlesOfParts>
  <Company>JPSS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House</dc:title>
  <dc:creator>Rebecca Albano</dc:creator>
  <cp:lastModifiedBy>Rebecca Albano</cp:lastModifiedBy>
  <cp:revision>14</cp:revision>
  <dcterms:created xsi:type="dcterms:W3CDTF">2018-08-20T20:12:10Z</dcterms:created>
  <dcterms:modified xsi:type="dcterms:W3CDTF">2018-08-25T19:34:51Z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