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 Regular"/>
      <p:regular r:id="rId15"/>
      <p:bold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Bree Serif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reeSerif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Regular-regular.fntdata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font" Target="fonts/OswaldRegular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690b02df2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690b02df2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90b02d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90b02d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690b02df2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690b02df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690b02df2_1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690b02df2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690b02df2_1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690b02df2_1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M = 0.6322106141230123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 = 3.6587510631141167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690b02df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690b02df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 = 2.837979140855148251482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 = 0.6814773840095679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 = </a:t>
            </a:r>
            <a:r>
              <a:rPr lang="en-GB">
                <a:highlight>
                  <a:srgbClr val="FFFFFF"/>
                </a:highlight>
              </a:rPr>
              <a:t>0.3255958473778856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B = 8.78762249272257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690b02df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690b02df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M = 0.6814773840095679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 = 2.8379791408551482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690b02df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690b02d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 =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0.3255958473778856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 = 8.78762249272257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1200146"/>
            <a:ext cx="5361300" cy="207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000000"/>
                </a:solidFill>
                <a:highlight>
                  <a:srgbClr val="FFFFFF"/>
                </a:highlight>
                <a:latin typeface="Oswald Regular"/>
                <a:ea typeface="Oswald Regular"/>
                <a:cs typeface="Oswald Regular"/>
                <a:sym typeface="Oswald Regular"/>
              </a:rPr>
              <a:t>King County Opportunity Youth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1131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rgbClr val="000000"/>
                </a:solidFill>
              </a:rPr>
              <a:t>Young adults facing systemic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rgbClr val="000000"/>
                </a:solidFill>
              </a:rPr>
              <a:t>barriers from opportunity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-199325" y="17321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Contacts</a:t>
            </a:r>
            <a:endParaRPr sz="40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3249500" y="17776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Sindhu Ravikumar</a:t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Paul Tanner</a:t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William Melville</a:t>
            </a:r>
            <a:endParaRPr sz="10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Prabhakar Rangarao</a:t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2615075" y="3149650"/>
            <a:ext cx="31545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ree Serif"/>
              <a:buChar char="●"/>
            </a:pPr>
            <a:r>
              <a:rPr lang="en-GB" sz="1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Age between</a:t>
            </a:r>
            <a:r>
              <a:rPr lang="en-GB" sz="1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16 and 24</a:t>
            </a:r>
            <a:endParaRPr sz="18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ree Serif"/>
              <a:buChar char="●"/>
            </a:pPr>
            <a:r>
              <a:rPr lang="en-GB" sz="1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No current employment</a:t>
            </a:r>
            <a:endParaRPr sz="18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ree Serif"/>
              <a:buChar char="●"/>
            </a:pPr>
            <a:r>
              <a:rPr lang="en-GB" sz="1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Not in school or any formal education</a:t>
            </a:r>
            <a:endParaRPr sz="18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452725" y="1469713"/>
            <a:ext cx="34965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Bree Serif"/>
                <a:ea typeface="Bree Serif"/>
                <a:cs typeface="Bree Serif"/>
                <a:sym typeface="Bree Serif"/>
              </a:rPr>
              <a:t>Map of </a:t>
            </a:r>
            <a:endParaRPr sz="3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Bree Serif"/>
                <a:ea typeface="Bree Serif"/>
                <a:cs typeface="Bree Serif"/>
                <a:sym typeface="Bree Serif"/>
              </a:rPr>
              <a:t>King County Area</a:t>
            </a:r>
            <a:endParaRPr sz="33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Bree Serif"/>
                <a:ea typeface="Bree Serif"/>
                <a:cs typeface="Bree Serif"/>
                <a:sym typeface="Bree Serif"/>
              </a:rPr>
              <a:t>Defined by PUMAs</a:t>
            </a:r>
            <a:endParaRPr sz="33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400" y="167050"/>
            <a:ext cx="4756525" cy="31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769575" y="3073450"/>
            <a:ext cx="315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ree Serif"/>
              <a:buChar char="●"/>
            </a:pPr>
            <a:r>
              <a:rPr lang="en-GB" sz="1800">
                <a:latin typeface="Bree Serif"/>
                <a:ea typeface="Bree Serif"/>
                <a:cs typeface="Bree Serif"/>
                <a:sym typeface="Bree Serif"/>
              </a:rPr>
              <a:t>7,257 of Opportunity Youth in South King County in 2017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ree Serif"/>
              <a:buChar char="●"/>
            </a:pPr>
            <a:r>
              <a:rPr lang="en-GB" sz="1800">
                <a:latin typeface="Bree Serif"/>
                <a:ea typeface="Bree Serif"/>
                <a:cs typeface="Bree Serif"/>
                <a:sym typeface="Bree Serif"/>
              </a:rPr>
              <a:t>These are the lost workforce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368700" y="914400"/>
            <a:ext cx="28092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Education Stats of OY in 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King County By Age Group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52" y="2356450"/>
            <a:ext cx="5024223" cy="18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975" y="1086584"/>
            <a:ext cx="5187599" cy="162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ctrTitle"/>
          </p:nvPr>
        </p:nvSpPr>
        <p:spPr>
          <a:xfrm>
            <a:off x="89051" y="1109467"/>
            <a:ext cx="3031200" cy="27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Opportunity Youth Education Levels of</a:t>
            </a:r>
            <a:endParaRPr sz="32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2016 vs 2017</a:t>
            </a:r>
            <a:endParaRPr sz="32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626" y="1428850"/>
            <a:ext cx="5718948" cy="262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376" y="752150"/>
            <a:ext cx="6250124" cy="3515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8"/>
          <p:cNvCxnSpPr/>
          <p:nvPr/>
        </p:nvCxnSpPr>
        <p:spPr>
          <a:xfrm flipH="1" rot="10800000">
            <a:off x="3886200" y="2043000"/>
            <a:ext cx="5015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3881725" y="1456475"/>
            <a:ext cx="5033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4" name="Google Shape;164;p18"/>
          <p:cNvSpPr txBox="1"/>
          <p:nvPr/>
        </p:nvSpPr>
        <p:spPr>
          <a:xfrm>
            <a:off x="3881725" y="35647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alibri"/>
                <a:ea typeface="Calibri"/>
                <a:cs typeface="Calibri"/>
                <a:sym typeface="Calibri"/>
              </a:rPr>
              <a:t>y= 0.33x+8.79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37825" y="1150150"/>
            <a:ext cx="23034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South 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King County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Education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Levels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575" y="2269250"/>
            <a:ext cx="4604422" cy="289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350" y="0"/>
            <a:ext cx="4604429" cy="226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22675" y="2152425"/>
            <a:ext cx="38688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Bree Serif"/>
                <a:ea typeface="Bree Serif"/>
                <a:cs typeface="Bree Serif"/>
                <a:sym typeface="Bree Serif"/>
              </a:rPr>
              <a:t>OY are half as likely to continue education than their non Opportunity Youth counter parts</a:t>
            </a:r>
            <a:endParaRPr b="1" sz="20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346575" y="1695225"/>
            <a:ext cx="3705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y=0.68x+2.84</a:t>
            </a:r>
            <a:endParaRPr i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346575" y="4515700"/>
            <a:ext cx="3705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y=0.33x+8.79</a:t>
            </a:r>
            <a:endParaRPr i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2975" y="887250"/>
            <a:ext cx="46044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Breakdown of Education Level by 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36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