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8" r:id="rId4"/>
    <p:sldId id="259" r:id="rId5"/>
    <p:sldId id="260" r:id="rId6"/>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layernorm</a:t>
            </a:r>
            <a:r>
              <a:rPr lang="zh-CN" altLang="en-US"/>
              <a:t>切片标准化，形成均值为</a:t>
            </a:r>
            <a:r>
              <a:rPr lang="en-US" altLang="zh-CN"/>
              <a:t>0</a:t>
            </a:r>
            <a:r>
              <a:rPr lang="zh-CN" altLang="en-US"/>
              <a:t>方差为</a:t>
            </a:r>
            <a:r>
              <a:rPr lang="en-US" altLang="zh-CN"/>
              <a:t>1</a:t>
            </a:r>
            <a:r>
              <a:rPr lang="zh-CN" altLang="en-US"/>
              <a:t>的标准化模型。解码器跟编码器一样有两个层，但为了保持注意力，不能看到</a:t>
            </a:r>
            <a:r>
              <a:rPr lang="en-US" altLang="zh-CN"/>
              <a:t>t</a:t>
            </a:r>
            <a:r>
              <a:rPr lang="zh-CN" altLang="en-US"/>
              <a:t>时刻之后的词，所以用了</a:t>
            </a:r>
            <a:r>
              <a:rPr lang="en-US" altLang="zh-CN"/>
              <a:t>masked</a:t>
            </a:r>
            <a:r>
              <a:rPr lang="zh-CN" altLang="en-US"/>
              <a:t>掩码，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为了避免</a:t>
            </a:r>
            <a:r>
              <a:rPr lang="en-US" altLang="zh-CN"/>
              <a:t>softmax</a:t>
            </a:r>
            <a:r>
              <a:rPr lang="zh-CN" altLang="en-US"/>
              <a:t>后向</a:t>
            </a:r>
            <a:r>
              <a:rPr lang="en-US" altLang="zh-CN"/>
              <a:t>1</a:t>
            </a:r>
            <a:r>
              <a:rPr lang="zh-CN" altLang="en-US"/>
              <a:t>和</a:t>
            </a:r>
            <a:r>
              <a:rPr lang="en-US" altLang="zh-CN"/>
              <a:t>0</a:t>
            </a:r>
            <a:r>
              <a:rPr lang="zh-CN" altLang="en-US"/>
              <a:t>两级靠拢，梯度变小，无法继续运算，所以除根号</a:t>
            </a:r>
            <a:r>
              <a:rPr lang="en-US" altLang="zh-CN"/>
              <a:t>dk</a:t>
            </a:r>
            <a:r>
              <a:rPr lang="zh-CN" altLang="en-US"/>
              <a:t>。</a:t>
            </a:r>
            <a:r>
              <a:rPr lang="en-US" altLang="zh-CN"/>
              <a:t>mask</a:t>
            </a:r>
            <a:r>
              <a:rPr lang="zh-CN" altLang="en-US"/>
              <a:t>层通过给</a:t>
            </a:r>
            <a:r>
              <a:rPr lang="en-US" altLang="zh-CN"/>
              <a:t>t</a:t>
            </a:r>
            <a:r>
              <a:rPr lang="zh-CN" altLang="en-US"/>
              <a:t>时刻之后的输出乘以一个非常小的数，就能使运算检测不到</a:t>
            </a:r>
            <a:r>
              <a:rPr lang="en-US" altLang="zh-CN"/>
              <a:t>t</a:t>
            </a:r>
            <a:r>
              <a:rPr lang="zh-CN" altLang="en-US"/>
              <a:t>时刻后的数值</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输出时</a:t>
            </a:r>
            <a:r>
              <a:rPr lang="en-US" altLang="zh-CN"/>
              <a:t>512</a:t>
            </a:r>
            <a:r>
              <a:rPr lang="zh-CN" altLang="en-US"/>
              <a:t>，这里作者设定默认</a:t>
            </a:r>
            <a:r>
              <a:rPr lang="en-US" altLang="zh-CN"/>
              <a:t>h=8,</a:t>
            </a:r>
            <a:r>
              <a:rPr lang="zh-CN" altLang="en-US"/>
              <a:t>所以投影到</a:t>
            </a:r>
            <a:r>
              <a:rPr lang="en-US" altLang="zh-CN"/>
              <a:t>512/8=64</a:t>
            </a:r>
            <a:r>
              <a:rPr lang="zh-CN" altLang="en-US"/>
              <a:t>维度上</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input</a:t>
            </a:r>
            <a:r>
              <a:rPr lang="zh-CN" altLang="en-US"/>
              <a:t>输入每个词的向量，每个向量复制三次成为</a:t>
            </a:r>
            <a:r>
              <a:rPr lang="en-US" altLang="zh-CN"/>
              <a:t>K,Q,V</a:t>
            </a:r>
            <a:r>
              <a:rPr lang="zh-CN" altLang="en-US">
                <a:sym typeface="+mn-ea"/>
              </a:rPr>
              <a:t>（自注意力机制）</a:t>
            </a:r>
            <a:endParaRPr lang="zh-CN" altLang="en-US"/>
          </a:p>
          <a:p>
            <a:r>
              <a:rPr lang="zh-CN" altLang="en-US"/>
              <a:t>三个输入到</a:t>
            </a:r>
            <a:r>
              <a:rPr lang="en-US" altLang="zh-CN"/>
              <a:t>multi-head</a:t>
            </a:r>
            <a:endParaRPr lang="en-US" altLang="zh-CN"/>
          </a:p>
          <a:p>
            <a:r>
              <a:rPr lang="zh-CN" altLang="en-US"/>
              <a:t>编码器的</a:t>
            </a:r>
            <a:r>
              <a:rPr lang="en-US" altLang="zh-CN"/>
              <a:t>KV</a:t>
            </a:r>
            <a:r>
              <a:rPr lang="zh-CN" altLang="en-US"/>
              <a:t>取自解码器，</a:t>
            </a:r>
            <a:r>
              <a:rPr lang="en-US" altLang="zh-CN"/>
              <a:t>Q</a:t>
            </a:r>
            <a:r>
              <a:rPr lang="zh-CN" altLang="en-US"/>
              <a:t>取自接码器的下一个输出</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单隐藏层的</a:t>
            </a:r>
            <a:r>
              <a:rPr lang="en-US" altLang="zh-CN"/>
              <a:t>mlp,w1</a:t>
            </a:r>
            <a:r>
              <a:rPr lang="zh-CN" altLang="en-US"/>
              <a:t>扩大</a:t>
            </a:r>
            <a:r>
              <a:rPr lang="en-US" altLang="zh-CN"/>
              <a:t>4</a:t>
            </a:r>
            <a:r>
              <a:rPr lang="zh-CN" altLang="en-US"/>
              <a:t>倍到</a:t>
            </a:r>
            <a:r>
              <a:rPr lang="en-US" altLang="zh-CN"/>
              <a:t>2048</a:t>
            </a:r>
            <a:r>
              <a:rPr lang="zh-CN" altLang="en-US"/>
              <a:t>，</a:t>
            </a:r>
            <a:r>
              <a:rPr lang="en-US" altLang="zh-CN"/>
              <a:t>w2</a:t>
            </a:r>
            <a:r>
              <a:rPr lang="zh-CN" altLang="en-US"/>
              <a:t>缩小</a:t>
            </a:r>
            <a:r>
              <a:rPr lang="en-US" altLang="zh-CN"/>
              <a:t>4</a:t>
            </a:r>
            <a:r>
              <a:rPr lang="zh-CN" altLang="en-US"/>
              <a:t>倍回源维度</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学习的词，转化为一个个</a:t>
            </a:r>
            <a:r>
              <a:rPr lang="en-US" altLang="zh-CN"/>
              <a:t>512</a:t>
            </a:r>
            <a:r>
              <a:rPr lang="zh-CN" altLang="en-US"/>
              <a:t>向量需要</a:t>
            </a:r>
            <a:r>
              <a:rPr lang="en-US" altLang="zh-CN"/>
              <a:t>embedding</a:t>
            </a:r>
            <a:r>
              <a:rPr lang="zh-CN" altLang="en-US"/>
              <a:t>，编码器，解码器，最后</a:t>
            </a:r>
            <a:r>
              <a:rPr lang="en-US" altLang="zh-CN"/>
              <a:t>softmax</a:t>
            </a:r>
            <a:r>
              <a:rPr lang="zh-CN" altLang="en-US"/>
              <a:t>前面需要一共三个，最后乘上根号</a:t>
            </a:r>
            <a:r>
              <a:rPr lang="en-US" altLang="zh-CN"/>
              <a:t>d</a:t>
            </a:r>
            <a:r>
              <a:rPr lang="zh-CN" altLang="en-US"/>
              <a:t>是为了与后面的位置向量相加时维持一个平衡。</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pPr algn="ctr"/>
            <a:r>
              <a:rPr lang="zh-CN" altLang="en-US">
                <a:sym typeface="+mn-ea"/>
              </a:rPr>
              <a:t>Attention Is All You Need</a:t>
            </a:r>
            <a:br>
              <a:rPr lang="zh-CN" altLang="en-US"/>
            </a:br>
            <a:r>
              <a:rPr lang="en-US" altLang="zh-CN">
                <a:sym typeface="+mn-ea"/>
              </a:rPr>
              <a:t>(Transformer)</a:t>
            </a:r>
            <a:endParaRPr lang="zh-CN" altLang="en-US"/>
          </a:p>
        </p:txBody>
      </p:sp>
      <p:sp>
        <p:nvSpPr>
          <p:cNvPr id="3" name="副标题 2"/>
          <p:cNvSpPr>
            <a:spLocks noGrp="1"/>
          </p:cNvSpPr>
          <p:nvPr>
            <p:ph type="subTitle" idx="1"/>
          </p:nvPr>
        </p:nvSpPr>
        <p:spPr/>
        <p:txBody>
          <a:bodyPr/>
          <a:p>
            <a:pPr>
              <a:buNone/>
            </a:pPr>
            <a:r>
              <a:rPr lang="zh-CN" altLang="en-US">
                <a:sym typeface="+mn-ea"/>
              </a:rPr>
              <a:t>Ashish Vaswani∗Noam Shazeer∗</a:t>
            </a:r>
            <a:endParaRPr lang="zh-CN" altLang="en-US"/>
          </a:p>
          <a:p>
            <a:pPr>
              <a:buNone/>
            </a:pPr>
            <a:r>
              <a:rPr lang="zh-CN" altLang="en-US">
                <a:sym typeface="+mn-ea"/>
              </a:rPr>
              <a:t>Niki Parmar∗Jakob Uszkoreit∗</a:t>
            </a:r>
            <a:endParaRPr lang="zh-CN" altLang="en-US"/>
          </a:p>
          <a:p>
            <a:pPr>
              <a:buNone/>
            </a:pPr>
            <a:r>
              <a:rPr lang="zh-CN" altLang="en-US">
                <a:sym typeface="+mn-ea"/>
              </a:rPr>
              <a:t>Llion Jones∗Aidan N. Gomez∗ y</a:t>
            </a:r>
            <a:endParaRPr lang="zh-CN" altLang="en-US"/>
          </a:p>
          <a:p>
            <a:pPr>
              <a:buNone/>
            </a:pPr>
            <a:r>
              <a:rPr lang="zh-CN" altLang="en-US">
                <a:sym typeface="+mn-ea"/>
              </a:rPr>
              <a:t>Łukasz Kaiser∗</a:t>
            </a:r>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位置时序信息</a:t>
            </a:r>
            <a:br>
              <a:rPr lang="zh-CN" altLang="en-US">
                <a:sym typeface="+mn-ea"/>
              </a:rPr>
            </a:br>
            <a:r>
              <a:rPr lang="zh-CN" altLang="en-US">
                <a:sym typeface="+mn-ea"/>
              </a:rPr>
              <a:t>Positional Encoding</a:t>
            </a:r>
            <a:endParaRPr lang="zh-CN" altLang="en-US"/>
          </a:p>
        </p:txBody>
      </p:sp>
      <p:sp>
        <p:nvSpPr>
          <p:cNvPr id="3" name="内容占位符 2"/>
          <p:cNvSpPr>
            <a:spLocks noGrp="1"/>
          </p:cNvSpPr>
          <p:nvPr>
            <p:ph idx="1"/>
          </p:nvPr>
        </p:nvSpPr>
        <p:spPr/>
        <p:txBody>
          <a:bodyPr>
            <a:normAutofit lnSpcReduction="10000"/>
          </a:bodyPr>
          <a:p>
            <a:r>
              <a:rPr lang="zh-CN" altLang="en-US"/>
              <a:t>Since our model contains no recurrence and no convolution, in order for the model to make use of the</a:t>
            </a:r>
            <a:endParaRPr lang="zh-CN" altLang="en-US"/>
          </a:p>
          <a:p>
            <a:r>
              <a:rPr lang="zh-CN" altLang="en-US"/>
              <a:t>order of the sequence, we must inject some information about the relative or absolute position of the</a:t>
            </a:r>
            <a:endParaRPr lang="zh-CN" altLang="en-US"/>
          </a:p>
          <a:p>
            <a:r>
              <a:rPr lang="zh-CN" altLang="en-US"/>
              <a:t>5Table 1: Maximum path lengths, per-layer complexity and minimum number of sequential operations</a:t>
            </a:r>
            <a:endParaRPr lang="zh-CN" altLang="en-US"/>
          </a:p>
          <a:p>
            <a:r>
              <a:rPr lang="zh-CN" altLang="en-US"/>
              <a:t>for different layer types. n is the sequence length, d is the representation dimension, k is the kernel</a:t>
            </a:r>
            <a:endParaRPr lang="zh-CN" altLang="en-US"/>
          </a:p>
          <a:p>
            <a:r>
              <a:rPr lang="zh-CN" altLang="en-US"/>
              <a:t>size of convolutions and r the size of the neighborhood in restricted self-attention.</a:t>
            </a:r>
            <a:endParaRPr lang="zh-CN" altLang="en-US"/>
          </a:p>
        </p:txBody>
      </p:sp>
      <p:pic>
        <p:nvPicPr>
          <p:cNvPr id="4" name="图片 3" descr="QQ截图20220214210157"/>
          <p:cNvPicPr>
            <a:picLocks noChangeAspect="1"/>
          </p:cNvPicPr>
          <p:nvPr/>
        </p:nvPicPr>
        <p:blipFill>
          <a:blip r:embed="rId1"/>
          <a:stretch>
            <a:fillRect/>
          </a:stretch>
        </p:blipFill>
        <p:spPr>
          <a:xfrm>
            <a:off x="3851275" y="5072380"/>
            <a:ext cx="6396355" cy="14001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优势</a:t>
            </a:r>
            <a:endParaRPr lang="zh-CN" altLang="en-US"/>
          </a:p>
        </p:txBody>
      </p:sp>
      <p:sp>
        <p:nvSpPr>
          <p:cNvPr id="3" name="内容占位符 2"/>
          <p:cNvSpPr>
            <a:spLocks noGrp="1"/>
          </p:cNvSpPr>
          <p:nvPr>
            <p:ph idx="1"/>
          </p:nvPr>
        </p:nvSpPr>
        <p:spPr/>
        <p:txBody>
          <a:bodyPr/>
          <a:p>
            <a:r>
              <a:rPr lang="zh-CN" altLang="en-US"/>
              <a:t>复杂度低，时序不用等待，点对点距离短</a:t>
            </a:r>
            <a:endParaRPr lang="zh-CN" altLang="en-US"/>
          </a:p>
        </p:txBody>
      </p:sp>
      <p:pic>
        <p:nvPicPr>
          <p:cNvPr id="4" name="图片 3" descr="QQ截图20220214210420"/>
          <p:cNvPicPr>
            <a:picLocks noChangeAspect="1"/>
          </p:cNvPicPr>
          <p:nvPr/>
        </p:nvPicPr>
        <p:blipFill>
          <a:blip r:embed="rId1"/>
          <a:stretch>
            <a:fillRect/>
          </a:stretch>
        </p:blipFill>
        <p:spPr>
          <a:xfrm>
            <a:off x="762635" y="3326130"/>
            <a:ext cx="10058400" cy="220853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实验数据对比</a:t>
            </a:r>
            <a:endParaRPr lang="zh-CN" altLang="en-US"/>
          </a:p>
        </p:txBody>
      </p:sp>
      <p:sp>
        <p:nvSpPr>
          <p:cNvPr id="3" name="内容占位符 2"/>
          <p:cNvSpPr>
            <a:spLocks noGrp="1"/>
          </p:cNvSpPr>
          <p:nvPr>
            <p:ph idx="1"/>
          </p:nvPr>
        </p:nvSpPr>
        <p:spPr/>
        <p:txBody>
          <a:bodyPr/>
          <a:p>
            <a:endParaRPr lang="zh-CN" altLang="en-US"/>
          </a:p>
        </p:txBody>
      </p:sp>
      <p:pic>
        <p:nvPicPr>
          <p:cNvPr id="4" name="图片 3" descr="QQ截图20220214211328"/>
          <p:cNvPicPr>
            <a:picLocks noChangeAspect="1"/>
          </p:cNvPicPr>
          <p:nvPr/>
        </p:nvPicPr>
        <p:blipFill>
          <a:blip r:embed="rId1"/>
          <a:stretch>
            <a:fillRect/>
          </a:stretch>
        </p:blipFill>
        <p:spPr>
          <a:xfrm>
            <a:off x="539115" y="2210435"/>
            <a:ext cx="6777355" cy="3966845"/>
          </a:xfrm>
          <a:prstGeom prst="rect">
            <a:avLst/>
          </a:prstGeom>
        </p:spPr>
      </p:pic>
      <p:pic>
        <p:nvPicPr>
          <p:cNvPr id="5" name="图片 4" descr="QQ截图20220214211340"/>
          <p:cNvPicPr>
            <a:picLocks noChangeAspect="1"/>
          </p:cNvPicPr>
          <p:nvPr/>
        </p:nvPicPr>
        <p:blipFill>
          <a:blip r:embed="rId2"/>
          <a:stretch>
            <a:fillRect/>
          </a:stretch>
        </p:blipFill>
        <p:spPr>
          <a:xfrm>
            <a:off x="6895465" y="2359025"/>
            <a:ext cx="5111750" cy="268160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90000"/>
          </a:bodyPr>
          <a:p>
            <a:pPr marL="0" indent="0">
              <a:buNone/>
            </a:pPr>
            <a:r>
              <a:rPr lang="en-US" altLang="zh-CN"/>
              <a:t>   </a:t>
            </a:r>
            <a:r>
              <a:rPr lang="en-US" altLang="zh-CN" sz="1600"/>
              <a:t> </a:t>
            </a:r>
            <a:r>
              <a:rPr lang="zh-CN" altLang="en-US" sz="1600"/>
              <a:t>The dominant sequence transduction models </a:t>
            </a:r>
            <a:r>
              <a:rPr lang="zh-CN" altLang="en-US" sz="1600">
                <a:solidFill>
                  <a:srgbClr val="FF0000"/>
                </a:solidFill>
              </a:rPr>
              <a:t>are based on complex recurrent or convolutional neural networks that include an encoder and a decoder</a:t>
            </a:r>
            <a:r>
              <a:rPr lang="zh-CN" altLang="en-US" sz="1600"/>
              <a:t>. The best performing models also connect the encoder and decoder through an attention mechanism. We propose a new simple network architecture, the Transformer,</a:t>
            </a:r>
            <a:r>
              <a:rPr lang="zh-CN" altLang="en-US" sz="1600">
                <a:solidFill>
                  <a:srgbClr val="FF0000"/>
                </a:solidFill>
              </a:rPr>
              <a:t> based solely on attention mechanisms, dispensing with recurrence and convolutions entirely. </a:t>
            </a:r>
            <a:r>
              <a:rPr lang="zh-CN" altLang="en-US" sz="1600"/>
              <a:t>Experiments on two machine translation tasks show these models to be superior in quality while being more parallelizable and requiring significantly less time to train. Our model achieves 28.4 BLEU on the WMT 2014 Englishto-German translation task, improving over the existing best results, including ensembles, by over 2 BLEU. On the WMT 2014 English-to-French translation task, our model establishes a new single-model state-of-the-art BLEU score of 41.8 after training for 3.5 days on eight GPUs, a small fraction of the training costs of the best models from the literature. We show that the Transformer generalizes well to other tasks by applying it successfully to English constituency parsing both with large and limited training data.</a:t>
            </a:r>
            <a:endParaRPr lang="zh-CN" altLang="en-US" sz="1600"/>
          </a:p>
        </p:txBody>
      </p:sp>
      <p:sp>
        <p:nvSpPr>
          <p:cNvPr id="7" name="内容占位符 6"/>
          <p:cNvSpPr>
            <a:spLocks noGrp="1"/>
          </p:cNvSpPr>
          <p:nvPr>
            <p:ph sz="half" idx="2"/>
          </p:nvPr>
        </p:nvSpPr>
        <p:spPr/>
        <p:txBody>
          <a:bodyPr/>
          <a:p>
            <a:r>
              <a:rPr lang="zh-CN" altLang="en-US" sz="2000"/>
              <a:t>不同于以往的</a:t>
            </a:r>
            <a:r>
              <a:rPr lang="en-US" altLang="zh-CN" sz="2000"/>
              <a:t>RNN</a:t>
            </a:r>
            <a:r>
              <a:rPr lang="zh-CN" altLang="en-US" sz="2000"/>
              <a:t>和卷积，提出了一种新的简单的架构仅仅依赖于注意力机制，在机器翻译的领域性能强劲，实验效果好。</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zh-CN" altLang="en-US" sz="2000"/>
              <a:t>1.第一个做序列转录的模型</a:t>
            </a:r>
            <a:endParaRPr lang="zh-CN" altLang="en-US" sz="2000"/>
          </a:p>
          <a:p>
            <a:pPr algn="l"/>
            <a:r>
              <a:rPr lang="en-US" altLang="zh-CN" sz="2000"/>
              <a:t>2.</a:t>
            </a:r>
            <a:r>
              <a:rPr lang="zh-CN" altLang="en-US" sz="2000">
                <a:sym typeface="+mn-ea"/>
              </a:rPr>
              <a:t>主要运用多头注意力机制，编码解码器架构，避免了以往的循环结构，速度快，效果好</a:t>
            </a:r>
            <a:endParaRPr lang="zh-CN" altLang="en-US" sz="2000">
              <a:sym typeface="+mn-ea"/>
            </a:endParaRPr>
          </a:p>
          <a:p>
            <a:pPr algn="l"/>
            <a:r>
              <a:rPr lang="en-US" altLang="zh-CN" sz="2000">
                <a:sym typeface="+mn-ea"/>
              </a:rPr>
              <a:t>3.</a:t>
            </a:r>
            <a:r>
              <a:rPr lang="zh-CN" altLang="en-US" sz="2000">
                <a:sym typeface="+mn-ea"/>
              </a:rPr>
              <a:t>可以应用于别的方向（</a:t>
            </a:r>
            <a:r>
              <a:rPr lang="en-US" altLang="zh-CN" sz="2000">
                <a:sym typeface="+mn-ea"/>
              </a:rPr>
              <a:t>cv</a:t>
            </a:r>
            <a:r>
              <a:rPr lang="zh-CN" altLang="en-US" sz="2000">
                <a:sym typeface="+mn-ea"/>
              </a:rPr>
              <a:t>）</a:t>
            </a:r>
            <a:endParaRPr lang="zh-CN" altLang="en-US" sz="2000">
              <a:sym typeface="+mn-ea"/>
            </a:endParaRPr>
          </a:p>
          <a:p>
            <a:pPr algn="l"/>
            <a:r>
              <a:rPr lang="en-US" altLang="zh-CN" sz="2000">
                <a:sym typeface="+mn-ea"/>
              </a:rPr>
              <a:t>4.</a:t>
            </a:r>
            <a:r>
              <a:rPr lang="zh-CN" altLang="en-US" sz="2000">
                <a:sym typeface="+mn-ea"/>
              </a:rPr>
              <a:t>并行程度高，不用像</a:t>
            </a:r>
            <a:r>
              <a:rPr lang="en-US" altLang="zh-CN" sz="2000">
                <a:sym typeface="+mn-ea"/>
              </a:rPr>
              <a:t>RNN</a:t>
            </a:r>
            <a:r>
              <a:rPr lang="zh-CN" altLang="en-US" sz="2000">
                <a:sym typeface="+mn-ea"/>
              </a:rPr>
              <a:t>时序进行，需要等待</a:t>
            </a:r>
            <a:endParaRPr lang="zh-CN" altLang="en-US" sz="2000"/>
          </a:p>
          <a:p>
            <a:pPr algn="l"/>
            <a:endParaRPr lang="en-US" altLang="zh-CN" sz="2000"/>
          </a:p>
        </p:txBody>
      </p:sp>
      <p:sp>
        <p:nvSpPr>
          <p:cNvPr id="6" name="内容占位符 5"/>
          <p:cNvSpPr>
            <a:spLocks noGrp="1"/>
          </p:cNvSpPr>
          <p:nvPr>
            <p:ph sz="half" idx="1"/>
          </p:nvPr>
        </p:nvSpPr>
        <p:spPr/>
        <p:txBody>
          <a:bodyPr>
            <a:normAutofit fontScale="90000"/>
          </a:bodyPr>
          <a:p>
            <a:pPr marL="0" algn="l">
              <a:buNone/>
            </a:pPr>
            <a:r>
              <a:rPr lang="en-US" altLang="zh-CN"/>
              <a:t>  </a:t>
            </a:r>
            <a:r>
              <a:rPr lang="en-US" altLang="zh-CN" b="1"/>
              <a:t> </a:t>
            </a:r>
            <a:r>
              <a:rPr lang="en-US" altLang="zh-CN" sz="1200" b="1">
                <a:latin typeface="+mn-ea"/>
              </a:rPr>
              <a:t> </a:t>
            </a:r>
            <a:r>
              <a:rPr lang="en-US" altLang="zh-CN" sz="1600" b="1">
                <a:latin typeface="+mn-ea"/>
              </a:rPr>
              <a:t> </a:t>
            </a:r>
            <a:r>
              <a:rPr lang="zh-CN" altLang="en-US" sz="1600"/>
              <a:t> In this work, we presented the Transformer, the first sequence transduction model based entirely on attention, replacing the recurrent layers most commonly used in encoder-decoder architectures with multi-headed self-attention. For translation tasks, the </a:t>
            </a:r>
            <a:r>
              <a:rPr lang="zh-CN" altLang="en-US" sz="1600">
                <a:solidFill>
                  <a:srgbClr val="FF0000"/>
                </a:solidFill>
              </a:rPr>
              <a:t>Transformer can be trained significantly faster than architectures based on recurrent or convolutional layers</a:t>
            </a:r>
            <a:r>
              <a:rPr lang="zh-CN" altLang="en-US" sz="1600"/>
              <a:t>. On both WMT 2014 English-to-German and WMT 2014 English-to-French translation tasks, we achieve a new state of the art. In the former task our bestmodel outperforms even all previously reported ensembles. </a:t>
            </a:r>
            <a:r>
              <a:rPr lang="zh-CN" altLang="en-US" sz="1600">
                <a:solidFill>
                  <a:srgbClr val="FF0000"/>
                </a:solidFill>
              </a:rPr>
              <a:t> We are excited about the future of attention-based models and plan to apply them to other tasks</a:t>
            </a:r>
            <a:r>
              <a:rPr lang="zh-CN" altLang="en-US" sz="1600"/>
              <a:t>. We plan to extend the Transformer to problems involving input and output modalities other than text and to investigate local, restricted attention mechanisms to efficiently handle large inputs and outputs such as images, audio and video. Making generation less sequential is another research goals of ours. The code we used to train and evaluate our models is available at https://github.com/ tensorflow/tensor2tensor. Acknowledgements We are grateful to Nal Kalchbrenner and Stephan Gouws for their fruitful comments, corrections and inspiration</a:t>
            </a:r>
            <a:endParaRPr lang="zh-CN" altLang="en-US" sz="1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4" name="内容占位符 3"/>
          <p:cNvPicPr>
            <a:picLocks noChangeAspect="1"/>
          </p:cNvPicPr>
          <p:nvPr>
            <p:ph idx="1"/>
          </p:nvPr>
        </p:nvPicPr>
        <p:blipFill>
          <a:blip r:embed="rId1"/>
          <a:stretch>
            <a:fillRect/>
          </a:stretch>
        </p:blipFill>
        <p:spPr>
          <a:xfrm>
            <a:off x="7263130" y="478155"/>
            <a:ext cx="3637280" cy="5424170"/>
          </a:xfrm>
          <a:prstGeom prst="rect">
            <a:avLst/>
          </a:prstGeom>
        </p:spPr>
      </p:pic>
      <p:sp>
        <p:nvSpPr>
          <p:cNvPr id="6" name="文本框 5"/>
          <p:cNvSpPr txBox="1"/>
          <p:nvPr/>
        </p:nvSpPr>
        <p:spPr>
          <a:xfrm>
            <a:off x="1021080" y="1768475"/>
            <a:ext cx="5864860" cy="4246245"/>
          </a:xfrm>
          <a:prstGeom prst="rect">
            <a:avLst/>
          </a:prstGeom>
          <a:noFill/>
        </p:spPr>
        <p:txBody>
          <a:bodyPr wrap="square" rtlCol="0">
            <a:spAutoFit/>
          </a:bodyPr>
          <a:p>
            <a:r>
              <a:rPr lang="zh-CN" altLang="en-US" sz="1600" b="1"/>
              <a:t>Encoder</a:t>
            </a:r>
            <a:r>
              <a:rPr lang="zh-CN" altLang="en-US" sz="1400"/>
              <a:t>: The encoder is composed of a stack of N = 6 identical layers. Each layer has two sub-layers. The first is a multi-head self-attention mechanism, and the second is a simple, positionwise fully connected feed-forward network. We employ a residual connection [11] around each of the two sub-layers, followed by layer normalization [1]. That is, the output of each sub-layer is </a:t>
            </a:r>
            <a:r>
              <a:rPr lang="zh-CN" altLang="en-US" sz="1400">
                <a:solidFill>
                  <a:srgbClr val="FF0000"/>
                </a:solidFill>
              </a:rPr>
              <a:t>LayerNorm(x + Sublayer(x))</a:t>
            </a:r>
            <a:r>
              <a:rPr lang="zh-CN" altLang="en-US" sz="1400"/>
              <a:t>, where Sublayer(x) is the function implemented by the sub-layer itself. To facilitate these residual connections, all sub-layers in the model, as well as the embedding layers, produce </a:t>
            </a:r>
            <a:r>
              <a:rPr lang="zh-CN" altLang="en-US" sz="1400">
                <a:solidFill>
                  <a:srgbClr val="FF0000"/>
                </a:solidFill>
              </a:rPr>
              <a:t>outputs of dimension dmodel = 512</a:t>
            </a:r>
            <a:r>
              <a:rPr lang="zh-CN" altLang="en-US" sz="1400"/>
              <a:t>.</a:t>
            </a:r>
            <a:endParaRPr lang="zh-CN" altLang="en-US" sz="1400"/>
          </a:p>
          <a:p>
            <a:r>
              <a:rPr lang="zh-CN" altLang="en-US" sz="1600" b="1"/>
              <a:t>Decoder</a:t>
            </a:r>
            <a:r>
              <a:rPr lang="zh-CN" altLang="en-US" sz="1400"/>
              <a:t>: The decoder is also composed of</a:t>
            </a:r>
            <a:r>
              <a:rPr lang="zh-CN" altLang="en-US" sz="1400">
                <a:solidFill>
                  <a:srgbClr val="FF0000"/>
                </a:solidFill>
              </a:rPr>
              <a:t> a stack of N = 6 </a:t>
            </a:r>
            <a:r>
              <a:rPr lang="zh-CN" altLang="en-US" sz="1400"/>
              <a:t>identical layers. In addition to the two sub-layers in each encoder layer, the decoder inserts </a:t>
            </a:r>
            <a:r>
              <a:rPr lang="zh-CN" altLang="en-US" sz="1400">
                <a:solidFill>
                  <a:srgbClr val="FF0000"/>
                </a:solidFill>
              </a:rPr>
              <a:t>a third sub-layer, which performs multi-head attention over the output of the encoder stack</a:t>
            </a:r>
            <a:r>
              <a:rPr lang="zh-CN" altLang="en-US" sz="1400"/>
              <a:t>. Similar to the encoder, we employ residual connections around each of the sub-layers, followed by layer normalization. We also modify the self-attention sub-layer in the decoder stack to prevent positions from attending to subsequent positions. This masking, combined with fact that the output embeddings are offset by one position, ensures that the predictions for position i can depend only on the known outputs at positions less than i.</a:t>
            </a:r>
            <a:endParaRPr lang="zh-CN" altLang="en-US" sz="14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标题 1"/>
          <p:cNvSpPr>
            <a:spLocks noGrp="1"/>
          </p:cNvSpPr>
          <p:nvPr/>
        </p:nvSpPr>
        <p:spPr>
          <a:xfrm>
            <a:off x="838200" y="307340"/>
            <a:ext cx="10515600" cy="1325563"/>
          </a:xfrm>
          <a:prstGeom prst="rect">
            <a:avLst/>
          </a:prstGeom>
        </p:spPr>
        <p:txBody>
          <a:bodyPr vert="horz"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点积注意力机制</a:t>
            </a:r>
            <a:endParaRPr lang="zh-CN" altLang="en-US"/>
          </a:p>
          <a:p>
            <a:r>
              <a:rPr lang="zh-CN" altLang="en-US" b="1">
                <a:sym typeface="+mn-ea"/>
              </a:rPr>
              <a:t>Scaled Dot-Product Attention</a:t>
            </a:r>
            <a:endParaRPr lang="zh-CN" altLang="en-US"/>
          </a:p>
        </p:txBody>
      </p:sp>
      <p:sp>
        <p:nvSpPr>
          <p:cNvPr id="24" name="平行四边形 23"/>
          <p:cNvSpPr/>
          <p:nvPr/>
        </p:nvSpPr>
        <p:spPr>
          <a:xfrm>
            <a:off x="8898890" y="1545590"/>
            <a:ext cx="510540" cy="24701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0525760" y="1485265"/>
            <a:ext cx="346075" cy="368300"/>
          </a:xfrm>
          <a:prstGeom prst="rect">
            <a:avLst/>
          </a:prstGeom>
          <a:noFill/>
        </p:spPr>
        <p:txBody>
          <a:bodyPr wrap="square" rtlCol="0">
            <a:spAutoFit/>
          </a:bodyPr>
          <a:p>
            <a:r>
              <a:rPr lang="en-US" altLang="zh-CN"/>
              <a:t>Q</a:t>
            </a:r>
            <a:endParaRPr lang="en-US" altLang="zh-CN"/>
          </a:p>
        </p:txBody>
      </p:sp>
      <p:sp>
        <p:nvSpPr>
          <p:cNvPr id="45" name="椭圆 44"/>
          <p:cNvSpPr/>
          <p:nvPr/>
        </p:nvSpPr>
        <p:spPr>
          <a:xfrm>
            <a:off x="8647430" y="210121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9215755" y="210121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9767570" y="210121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等腰三角形 47"/>
          <p:cNvSpPr/>
          <p:nvPr/>
        </p:nvSpPr>
        <p:spPr>
          <a:xfrm>
            <a:off x="8692515" y="265366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等腰三角形 48"/>
          <p:cNvSpPr/>
          <p:nvPr/>
        </p:nvSpPr>
        <p:spPr>
          <a:xfrm>
            <a:off x="9260840" y="265366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等腰三角形 49"/>
          <p:cNvSpPr/>
          <p:nvPr/>
        </p:nvSpPr>
        <p:spPr>
          <a:xfrm>
            <a:off x="9812655" y="265366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10525760" y="2021205"/>
            <a:ext cx="346075" cy="368300"/>
          </a:xfrm>
          <a:prstGeom prst="rect">
            <a:avLst/>
          </a:prstGeom>
          <a:noFill/>
        </p:spPr>
        <p:txBody>
          <a:bodyPr wrap="square" rtlCol="0">
            <a:spAutoFit/>
          </a:bodyPr>
          <a:p>
            <a:r>
              <a:rPr lang="en-US" altLang="zh-CN"/>
              <a:t>K</a:t>
            </a:r>
            <a:endParaRPr lang="en-US" altLang="zh-CN"/>
          </a:p>
        </p:txBody>
      </p:sp>
      <p:sp>
        <p:nvSpPr>
          <p:cNvPr id="52" name="文本框 51"/>
          <p:cNvSpPr txBox="1"/>
          <p:nvPr/>
        </p:nvSpPr>
        <p:spPr>
          <a:xfrm>
            <a:off x="10525760" y="2524125"/>
            <a:ext cx="346075" cy="368300"/>
          </a:xfrm>
          <a:prstGeom prst="rect">
            <a:avLst/>
          </a:prstGeom>
          <a:noFill/>
        </p:spPr>
        <p:txBody>
          <a:bodyPr wrap="square" rtlCol="0">
            <a:spAutoFit/>
          </a:bodyPr>
          <a:p>
            <a:r>
              <a:rPr lang="en-US" altLang="zh-CN"/>
              <a:t>V</a:t>
            </a:r>
            <a:endParaRPr lang="en-US" altLang="zh-CN"/>
          </a:p>
        </p:txBody>
      </p:sp>
      <p:cxnSp>
        <p:nvCxnSpPr>
          <p:cNvPr id="53" name="直接连接符 52"/>
          <p:cNvCxnSpPr>
            <a:endCxn id="45" idx="0"/>
          </p:cNvCxnSpPr>
          <p:nvPr/>
        </p:nvCxnSpPr>
        <p:spPr>
          <a:xfrm flipH="1">
            <a:off x="8796020" y="1804670"/>
            <a:ext cx="327025" cy="296545"/>
          </a:xfrm>
          <a:prstGeom prst="line">
            <a:avLst/>
          </a:prstGeom>
          <a:ln w="50800"/>
        </p:spPr>
        <p:style>
          <a:lnRef idx="3">
            <a:schemeClr val="accent2"/>
          </a:lnRef>
          <a:fillRef idx="0">
            <a:schemeClr val="accent2"/>
          </a:fillRef>
          <a:effectRef idx="2">
            <a:schemeClr val="accent2"/>
          </a:effectRef>
          <a:fontRef idx="minor">
            <a:schemeClr val="tx1"/>
          </a:fontRef>
        </p:style>
      </p:cxnSp>
      <p:cxnSp>
        <p:nvCxnSpPr>
          <p:cNvPr id="54" name="直接连接符 53"/>
          <p:cNvCxnSpPr/>
          <p:nvPr/>
        </p:nvCxnSpPr>
        <p:spPr>
          <a:xfrm>
            <a:off x="9092565" y="1792605"/>
            <a:ext cx="308610" cy="318770"/>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55" name="直接连接符 54"/>
          <p:cNvCxnSpPr>
            <a:endCxn id="47" idx="0"/>
          </p:cNvCxnSpPr>
          <p:nvPr/>
        </p:nvCxnSpPr>
        <p:spPr>
          <a:xfrm>
            <a:off x="9092565" y="1811655"/>
            <a:ext cx="823595" cy="28956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647430" y="208216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9215755" y="208216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9767570" y="2082165"/>
            <a:ext cx="296545" cy="288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等腰三角形 58"/>
          <p:cNvSpPr/>
          <p:nvPr/>
        </p:nvSpPr>
        <p:spPr>
          <a:xfrm>
            <a:off x="8692515" y="263461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等腰三角形 59"/>
          <p:cNvSpPr/>
          <p:nvPr/>
        </p:nvSpPr>
        <p:spPr>
          <a:xfrm>
            <a:off x="9260840" y="263461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等腰三角形 60"/>
          <p:cNvSpPr/>
          <p:nvPr/>
        </p:nvSpPr>
        <p:spPr>
          <a:xfrm>
            <a:off x="9812655" y="2634615"/>
            <a:ext cx="206375" cy="238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10525760" y="2002155"/>
            <a:ext cx="346075" cy="368300"/>
          </a:xfrm>
          <a:prstGeom prst="rect">
            <a:avLst/>
          </a:prstGeom>
          <a:noFill/>
        </p:spPr>
        <p:txBody>
          <a:bodyPr wrap="square" rtlCol="0">
            <a:spAutoFit/>
          </a:bodyPr>
          <a:p>
            <a:r>
              <a:rPr lang="en-US" altLang="zh-CN"/>
              <a:t>K</a:t>
            </a:r>
            <a:endParaRPr lang="en-US" altLang="zh-CN"/>
          </a:p>
        </p:txBody>
      </p:sp>
      <p:sp>
        <p:nvSpPr>
          <p:cNvPr id="63" name="文本框 62"/>
          <p:cNvSpPr txBox="1"/>
          <p:nvPr/>
        </p:nvSpPr>
        <p:spPr>
          <a:xfrm>
            <a:off x="10525760" y="2505075"/>
            <a:ext cx="346075" cy="368300"/>
          </a:xfrm>
          <a:prstGeom prst="rect">
            <a:avLst/>
          </a:prstGeom>
          <a:noFill/>
        </p:spPr>
        <p:txBody>
          <a:bodyPr wrap="square" rtlCol="0">
            <a:spAutoFit/>
          </a:bodyPr>
          <a:p>
            <a:r>
              <a:rPr lang="en-US" altLang="zh-CN"/>
              <a:t>V</a:t>
            </a:r>
            <a:endParaRPr lang="en-US" altLang="zh-CN"/>
          </a:p>
        </p:txBody>
      </p:sp>
      <p:cxnSp>
        <p:nvCxnSpPr>
          <p:cNvPr id="64" name="直接连接符 63"/>
          <p:cNvCxnSpPr>
            <a:endCxn id="56" idx="0"/>
          </p:cNvCxnSpPr>
          <p:nvPr/>
        </p:nvCxnSpPr>
        <p:spPr>
          <a:xfrm flipH="1">
            <a:off x="8796020" y="1785620"/>
            <a:ext cx="327025" cy="296545"/>
          </a:xfrm>
          <a:prstGeom prst="line">
            <a:avLst/>
          </a:prstGeom>
          <a:ln w="50800"/>
        </p:spPr>
        <p:style>
          <a:lnRef idx="3">
            <a:schemeClr val="accent2"/>
          </a:lnRef>
          <a:fillRef idx="0">
            <a:schemeClr val="accent2"/>
          </a:fillRef>
          <a:effectRef idx="2">
            <a:schemeClr val="accent2"/>
          </a:effectRef>
          <a:fontRef idx="minor">
            <a:schemeClr val="tx1"/>
          </a:fontRef>
        </p:style>
      </p:cxnSp>
      <p:cxnSp>
        <p:nvCxnSpPr>
          <p:cNvPr id="65" name="直接连接符 64"/>
          <p:cNvCxnSpPr/>
          <p:nvPr/>
        </p:nvCxnSpPr>
        <p:spPr>
          <a:xfrm>
            <a:off x="9092565" y="1773555"/>
            <a:ext cx="308610" cy="318770"/>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66" name="直接连接符 65"/>
          <p:cNvCxnSpPr>
            <a:endCxn id="58" idx="0"/>
          </p:cNvCxnSpPr>
          <p:nvPr/>
        </p:nvCxnSpPr>
        <p:spPr>
          <a:xfrm>
            <a:off x="9092565" y="1792605"/>
            <a:ext cx="823595" cy="28956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29310" y="1715135"/>
            <a:ext cx="5897880" cy="3969385"/>
          </a:xfrm>
          <a:prstGeom prst="rect">
            <a:avLst/>
          </a:prstGeom>
          <a:noFill/>
        </p:spPr>
        <p:txBody>
          <a:bodyPr wrap="square" rtlCol="0">
            <a:spAutoFit/>
          </a:bodyPr>
          <a:p>
            <a:endParaRPr lang="zh-CN" altLang="en-US"/>
          </a:p>
          <a:p>
            <a:r>
              <a:rPr lang="zh-CN" altLang="en-US"/>
              <a:t>We call our particular attention "Scaled Dot-Product Attention" (Figure 2). The input consists of</a:t>
            </a:r>
            <a:endParaRPr lang="zh-CN" altLang="en-US"/>
          </a:p>
          <a:p>
            <a:r>
              <a:rPr lang="zh-CN" altLang="en-US"/>
              <a:t>queries and keys of dimension dk, and values of dimension dv. </a:t>
            </a:r>
            <a:r>
              <a:rPr lang="zh-CN" altLang="en-US">
                <a:solidFill>
                  <a:srgbClr val="FF0000"/>
                </a:solidFill>
              </a:rPr>
              <a:t>We compute the dot products of the</a:t>
            </a:r>
            <a:endParaRPr lang="zh-CN" altLang="en-US">
              <a:solidFill>
                <a:srgbClr val="FF0000"/>
              </a:solidFill>
            </a:endParaRPr>
          </a:p>
          <a:p>
            <a:r>
              <a:rPr lang="zh-CN" altLang="en-US">
                <a:solidFill>
                  <a:srgbClr val="FF0000"/>
                </a:solidFill>
              </a:rPr>
              <a:t>query with all keys, divide each by pdk, and apply a softmax function to obtain the weights on the</a:t>
            </a:r>
            <a:endParaRPr lang="zh-CN" altLang="en-US">
              <a:solidFill>
                <a:srgbClr val="FF0000"/>
              </a:solidFill>
            </a:endParaRPr>
          </a:p>
          <a:p>
            <a:r>
              <a:rPr lang="zh-CN" altLang="en-US">
                <a:solidFill>
                  <a:srgbClr val="FF0000"/>
                </a:solidFill>
              </a:rPr>
              <a:t>values.</a:t>
            </a:r>
            <a:endParaRPr lang="zh-CN" altLang="en-US">
              <a:solidFill>
                <a:srgbClr val="FF0000"/>
              </a:solidFill>
            </a:endParaRPr>
          </a:p>
          <a:p>
            <a:r>
              <a:rPr lang="zh-CN" altLang="en-US"/>
              <a:t>In practice, we compute the attention function on a set of queries simultaneously, packed together</a:t>
            </a:r>
            <a:endParaRPr lang="zh-CN" altLang="en-US"/>
          </a:p>
          <a:p>
            <a:r>
              <a:rPr lang="zh-CN" altLang="en-US"/>
              <a:t>into a matrix Q. The keys and values are also packed together into matrices K and V . We compute</a:t>
            </a:r>
            <a:endParaRPr lang="zh-CN" altLang="en-US"/>
          </a:p>
          <a:p>
            <a:r>
              <a:rPr lang="zh-CN" altLang="en-US"/>
              <a:t>the matrix of outputs as:</a:t>
            </a:r>
            <a:endParaRPr lang="zh-CN" altLang="en-US"/>
          </a:p>
          <a:p>
            <a:endParaRPr lang="zh-CN" altLang="en-US"/>
          </a:p>
        </p:txBody>
      </p:sp>
      <p:pic>
        <p:nvPicPr>
          <p:cNvPr id="68" name="图片 67" descr="QQ截图20220214184611"/>
          <p:cNvPicPr>
            <a:picLocks noChangeAspect="1"/>
          </p:cNvPicPr>
          <p:nvPr/>
        </p:nvPicPr>
        <p:blipFill>
          <a:blip r:embed="rId1"/>
          <a:stretch>
            <a:fillRect/>
          </a:stretch>
        </p:blipFill>
        <p:spPr>
          <a:xfrm>
            <a:off x="1245870" y="5511800"/>
            <a:ext cx="4790440" cy="923925"/>
          </a:xfrm>
          <a:prstGeom prst="rect">
            <a:avLst/>
          </a:prstGeom>
        </p:spPr>
      </p:pic>
      <p:pic>
        <p:nvPicPr>
          <p:cNvPr id="69" name="图片 68" descr="QQ截图20220214195306"/>
          <p:cNvPicPr>
            <a:picLocks noChangeAspect="1"/>
          </p:cNvPicPr>
          <p:nvPr/>
        </p:nvPicPr>
        <p:blipFill>
          <a:blip r:embed="rId2"/>
          <a:stretch>
            <a:fillRect/>
          </a:stretch>
        </p:blipFill>
        <p:spPr>
          <a:xfrm>
            <a:off x="8035290" y="3007995"/>
            <a:ext cx="3103245" cy="330454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多头注意力机制</a:t>
            </a:r>
            <a:br>
              <a:rPr lang="zh-CN" altLang="en-US"/>
            </a:br>
            <a:r>
              <a:rPr lang="zh-CN" altLang="en-US"/>
              <a:t>Multi-Head Attention</a:t>
            </a:r>
            <a:endParaRPr lang="zh-CN" altLang="en-US"/>
          </a:p>
        </p:txBody>
      </p:sp>
      <p:sp>
        <p:nvSpPr>
          <p:cNvPr id="10" name="文本占位符 9"/>
          <p:cNvSpPr>
            <a:spLocks noGrp="1"/>
          </p:cNvSpPr>
          <p:nvPr>
            <p:ph type="body" sz="half" idx="2"/>
          </p:nvPr>
        </p:nvSpPr>
        <p:spPr/>
        <p:txBody>
          <a:bodyPr/>
          <a:p>
            <a:r>
              <a:rPr lang="zh-CN" altLang="en-US"/>
              <a:t>运算过程：</a:t>
            </a:r>
            <a:r>
              <a:rPr lang="en-US" altLang="zh-CN"/>
              <a:t>V,K,Q</a:t>
            </a:r>
            <a:r>
              <a:rPr lang="zh-CN" altLang="en-US"/>
              <a:t>来进行</a:t>
            </a:r>
            <a:r>
              <a:rPr lang="en-US" altLang="zh-CN"/>
              <a:t>h</a:t>
            </a:r>
            <a:r>
              <a:rPr lang="zh-CN" altLang="en-US"/>
              <a:t>次线性层的低维度投影，再循环进行</a:t>
            </a:r>
            <a:r>
              <a:rPr lang="en-US" altLang="zh-CN"/>
              <a:t>h</a:t>
            </a:r>
            <a:r>
              <a:rPr lang="zh-CN" altLang="en-US"/>
              <a:t>次点积注意力，取和后最终在进行线性层投影。</a:t>
            </a:r>
            <a:endParaRPr lang="zh-CN" altLang="en-US"/>
          </a:p>
          <a:p>
            <a:r>
              <a:rPr lang="zh-CN" altLang="en-US"/>
              <a:t>目的：因为点击注意力机制没有什么可训练参数，几乎无法调整，所以在这个环节可以通过不断地投影，训练不同的投影方法，来适应不一样的模式，环境等等，例如加性注意力机制等。</a:t>
            </a:r>
            <a:endParaRPr lang="zh-CN" altLang="en-US"/>
          </a:p>
          <a:p>
            <a:endParaRPr lang="en-US" altLang="zh-CN"/>
          </a:p>
        </p:txBody>
      </p:sp>
      <p:pic>
        <p:nvPicPr>
          <p:cNvPr id="11" name="图片 10" descr="QQ截图20220214195325"/>
          <p:cNvPicPr>
            <a:picLocks noChangeAspect="1"/>
          </p:cNvPicPr>
          <p:nvPr/>
        </p:nvPicPr>
        <p:blipFill>
          <a:blip r:embed="rId1"/>
          <a:stretch>
            <a:fillRect/>
          </a:stretch>
        </p:blipFill>
        <p:spPr>
          <a:xfrm>
            <a:off x="7225030" y="819785"/>
            <a:ext cx="3723640" cy="5219065"/>
          </a:xfrm>
          <a:prstGeom prst="rect">
            <a:avLst/>
          </a:prstGeom>
        </p:spPr>
      </p:pic>
      <p:pic>
        <p:nvPicPr>
          <p:cNvPr id="12" name="图片 11" descr="QQ截图20220214201106"/>
          <p:cNvPicPr>
            <a:picLocks noChangeAspect="1"/>
          </p:cNvPicPr>
          <p:nvPr/>
        </p:nvPicPr>
        <p:blipFill>
          <a:blip r:embed="rId2"/>
          <a:stretch>
            <a:fillRect/>
          </a:stretch>
        </p:blipFill>
        <p:spPr>
          <a:xfrm>
            <a:off x="424180" y="4886960"/>
            <a:ext cx="6605270" cy="133477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886835" y="862330"/>
            <a:ext cx="3924935" cy="5853430"/>
          </a:xfrm>
          <a:prstGeom prst="rect">
            <a:avLst/>
          </a:prstGeom>
        </p:spPr>
      </p:pic>
      <p:sp>
        <p:nvSpPr>
          <p:cNvPr id="5" name="矩形 4"/>
          <p:cNvSpPr/>
          <p:nvPr/>
        </p:nvSpPr>
        <p:spPr>
          <a:xfrm>
            <a:off x="9081770"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9618345"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0172700"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9081770" y="3995420"/>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矩形 8"/>
          <p:cNvSpPr/>
          <p:nvPr/>
        </p:nvSpPr>
        <p:spPr>
          <a:xfrm>
            <a:off x="9618345" y="3995420"/>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 name="矩形 9"/>
          <p:cNvSpPr/>
          <p:nvPr/>
        </p:nvSpPr>
        <p:spPr>
          <a:xfrm>
            <a:off x="10172700" y="3995420"/>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11" name="直接连接符 10"/>
          <p:cNvCxnSpPr>
            <a:stCxn id="9" idx="2"/>
            <a:endCxn id="5" idx="0"/>
          </p:cNvCxnSpPr>
          <p:nvPr/>
        </p:nvCxnSpPr>
        <p:spPr>
          <a:xfrm flipH="1">
            <a:off x="9220200" y="4925060"/>
            <a:ext cx="536575" cy="62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2"/>
            <a:endCxn id="7" idx="0"/>
          </p:cNvCxnSpPr>
          <p:nvPr/>
        </p:nvCxnSpPr>
        <p:spPr>
          <a:xfrm>
            <a:off x="9756775" y="4925060"/>
            <a:ext cx="554355" cy="62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0"/>
          </p:cNvCxnSpPr>
          <p:nvPr/>
        </p:nvCxnSpPr>
        <p:spPr>
          <a:xfrm>
            <a:off x="9743440" y="4925695"/>
            <a:ext cx="13335" cy="626745"/>
          </a:xfrm>
          <a:prstGeom prst="line">
            <a:avLst/>
          </a:prstGeom>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605790"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142365"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1696720" y="5552440"/>
            <a:ext cx="276860" cy="92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605790" y="4022725"/>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8" name="矩形 17"/>
          <p:cNvSpPr/>
          <p:nvPr/>
        </p:nvSpPr>
        <p:spPr>
          <a:xfrm>
            <a:off x="1142365" y="3995420"/>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9" name="矩形 18"/>
          <p:cNvSpPr/>
          <p:nvPr/>
        </p:nvSpPr>
        <p:spPr>
          <a:xfrm>
            <a:off x="1696720" y="4022725"/>
            <a:ext cx="276860" cy="929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0" name="直接连接符 19"/>
          <p:cNvCxnSpPr>
            <a:stCxn id="18" idx="2"/>
            <a:endCxn id="14" idx="0"/>
          </p:cNvCxnSpPr>
          <p:nvPr/>
        </p:nvCxnSpPr>
        <p:spPr>
          <a:xfrm flipH="1">
            <a:off x="744220" y="4925060"/>
            <a:ext cx="536575" cy="62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2"/>
            <a:endCxn id="16" idx="0"/>
          </p:cNvCxnSpPr>
          <p:nvPr/>
        </p:nvCxnSpPr>
        <p:spPr>
          <a:xfrm>
            <a:off x="1280795" y="4925060"/>
            <a:ext cx="554355" cy="62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5" idx="0"/>
          </p:cNvCxnSpPr>
          <p:nvPr/>
        </p:nvCxnSpPr>
        <p:spPr>
          <a:xfrm>
            <a:off x="1267460" y="4925695"/>
            <a:ext cx="13335" cy="626745"/>
          </a:xfrm>
          <a:prstGeom prst="line">
            <a:avLst/>
          </a:prstGeom>
        </p:spPr>
        <p:style>
          <a:lnRef idx="3">
            <a:schemeClr val="accent1"/>
          </a:lnRef>
          <a:fillRef idx="0">
            <a:schemeClr val="accent1"/>
          </a:fillRef>
          <a:effectRef idx="2">
            <a:schemeClr val="accent1"/>
          </a:effectRef>
          <a:fontRef idx="minor">
            <a:schemeClr val="tx1"/>
          </a:fontRef>
        </p:style>
      </p:cxnSp>
      <p:sp>
        <p:nvSpPr>
          <p:cNvPr id="23" name="禁止符 22"/>
          <p:cNvSpPr/>
          <p:nvPr/>
        </p:nvSpPr>
        <p:spPr>
          <a:xfrm>
            <a:off x="9943465" y="5176520"/>
            <a:ext cx="367665" cy="30416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文本框 25"/>
          <p:cNvSpPr txBox="1"/>
          <p:nvPr/>
        </p:nvSpPr>
        <p:spPr>
          <a:xfrm>
            <a:off x="9636125" y="6482080"/>
            <a:ext cx="259080" cy="368300"/>
          </a:xfrm>
          <a:prstGeom prst="rect">
            <a:avLst/>
          </a:prstGeom>
          <a:noFill/>
        </p:spPr>
        <p:txBody>
          <a:bodyPr wrap="square" rtlCol="0">
            <a:spAutoFit/>
          </a:bodyPr>
          <a:p>
            <a:r>
              <a:rPr lang="en-US" altLang="zh-CN"/>
              <a:t>t</a:t>
            </a:r>
            <a:endParaRPr lang="en-US" altLang="zh-CN"/>
          </a:p>
        </p:txBody>
      </p:sp>
      <p:sp>
        <p:nvSpPr>
          <p:cNvPr id="73" name="文本框 72"/>
          <p:cNvSpPr txBox="1"/>
          <p:nvPr/>
        </p:nvSpPr>
        <p:spPr>
          <a:xfrm>
            <a:off x="10172700" y="6482080"/>
            <a:ext cx="661035" cy="368300"/>
          </a:xfrm>
          <a:prstGeom prst="rect">
            <a:avLst/>
          </a:prstGeom>
          <a:noFill/>
        </p:spPr>
        <p:txBody>
          <a:bodyPr wrap="square" rtlCol="0">
            <a:spAutoFit/>
          </a:bodyPr>
          <a:p>
            <a:r>
              <a:rPr lang="en-US" altLang="zh-CN"/>
              <a:t>t+1</a:t>
            </a:r>
            <a:endParaRPr lang="en-US" altLang="zh-CN"/>
          </a:p>
        </p:txBody>
      </p:sp>
      <p:sp>
        <p:nvSpPr>
          <p:cNvPr id="74" name="文本框 73"/>
          <p:cNvSpPr txBox="1"/>
          <p:nvPr/>
        </p:nvSpPr>
        <p:spPr>
          <a:xfrm>
            <a:off x="8961120" y="2878455"/>
            <a:ext cx="259080" cy="368300"/>
          </a:xfrm>
          <a:prstGeom prst="rect">
            <a:avLst/>
          </a:prstGeom>
          <a:noFill/>
        </p:spPr>
        <p:txBody>
          <a:bodyPr wrap="square" rtlCol="0">
            <a:spAutoFit/>
          </a:bodyPr>
          <a:p>
            <a:r>
              <a:rPr lang="en-US" altLang="zh-CN"/>
              <a:t>K</a:t>
            </a:r>
            <a:endParaRPr lang="en-US" altLang="zh-CN"/>
          </a:p>
        </p:txBody>
      </p:sp>
      <p:sp>
        <p:nvSpPr>
          <p:cNvPr id="75" name="文本框 74"/>
          <p:cNvSpPr txBox="1"/>
          <p:nvPr/>
        </p:nvSpPr>
        <p:spPr>
          <a:xfrm>
            <a:off x="9484360" y="2878455"/>
            <a:ext cx="259080" cy="368300"/>
          </a:xfrm>
          <a:prstGeom prst="rect">
            <a:avLst/>
          </a:prstGeom>
          <a:noFill/>
        </p:spPr>
        <p:txBody>
          <a:bodyPr wrap="square" rtlCol="0">
            <a:spAutoFit/>
          </a:bodyPr>
          <a:p>
            <a:r>
              <a:rPr lang="en-US" altLang="zh-CN"/>
              <a:t>V</a:t>
            </a:r>
            <a:endParaRPr lang="en-US" altLang="zh-CN"/>
          </a:p>
        </p:txBody>
      </p:sp>
      <p:sp>
        <p:nvSpPr>
          <p:cNvPr id="77" name="文本框 76"/>
          <p:cNvSpPr txBox="1"/>
          <p:nvPr/>
        </p:nvSpPr>
        <p:spPr>
          <a:xfrm>
            <a:off x="9997440" y="2878455"/>
            <a:ext cx="259080" cy="368300"/>
          </a:xfrm>
          <a:prstGeom prst="rect">
            <a:avLst/>
          </a:prstGeom>
          <a:noFill/>
        </p:spPr>
        <p:txBody>
          <a:bodyPr wrap="square" rtlCol="0">
            <a:spAutoFit/>
          </a:bodyPr>
          <a:p>
            <a:r>
              <a:rPr lang="en-US" altLang="zh-CN"/>
              <a:t>Q</a:t>
            </a:r>
            <a:endParaRPr lang="en-US" altLang="zh-CN"/>
          </a:p>
        </p:txBody>
      </p:sp>
      <p:cxnSp>
        <p:nvCxnSpPr>
          <p:cNvPr id="79" name="直接连接符 78"/>
          <p:cNvCxnSpPr/>
          <p:nvPr/>
        </p:nvCxnSpPr>
        <p:spPr>
          <a:xfrm>
            <a:off x="8804275" y="3549015"/>
            <a:ext cx="965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V="1">
            <a:off x="9189085" y="3325495"/>
            <a:ext cx="0" cy="21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9725025" y="3316605"/>
            <a:ext cx="9525" cy="223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10800000">
            <a:off x="10190480" y="3334385"/>
            <a:ext cx="0" cy="554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最后维度的</a:t>
            </a:r>
            <a:r>
              <a:rPr lang="en-US" altLang="zh-CN"/>
              <a:t>MLP</a:t>
            </a:r>
            <a:r>
              <a:rPr lang="zh-CN" altLang="en-US"/>
              <a:t>（多层感知机）</a:t>
            </a:r>
            <a:br>
              <a:rPr lang="zh-CN" altLang="en-US"/>
            </a:br>
            <a:r>
              <a:rPr lang="zh-CN" altLang="en-US"/>
              <a:t>Position-wise Feed-Forward Networks</a:t>
            </a:r>
            <a:endParaRPr lang="zh-CN" altLang="en-US"/>
          </a:p>
        </p:txBody>
      </p:sp>
      <p:sp>
        <p:nvSpPr>
          <p:cNvPr id="3" name="内容占位符 2"/>
          <p:cNvSpPr>
            <a:spLocks noGrp="1"/>
          </p:cNvSpPr>
          <p:nvPr>
            <p:ph idx="1"/>
          </p:nvPr>
        </p:nvSpPr>
        <p:spPr/>
        <p:txBody>
          <a:bodyPr>
            <a:normAutofit fontScale="90000" lnSpcReduction="20000"/>
          </a:bodyPr>
          <a:p>
            <a:r>
              <a:rPr lang="zh-CN" altLang="en-US"/>
              <a:t>In addition to attention sub-layers, each of the layers in our encoder and decoder contains a fully</a:t>
            </a:r>
            <a:endParaRPr lang="zh-CN" altLang="en-US"/>
          </a:p>
          <a:p>
            <a:r>
              <a:rPr lang="zh-CN" altLang="en-US"/>
              <a:t>connected feed-forward network, which is applied to each position separately and identically. This</a:t>
            </a:r>
            <a:endParaRPr lang="zh-CN" altLang="en-US"/>
          </a:p>
          <a:p>
            <a:r>
              <a:rPr lang="zh-CN" altLang="en-US"/>
              <a:t>consists of two linear transformations with a ReLU activation in between.</a:t>
            </a:r>
            <a:endParaRPr lang="zh-CN" altLang="en-US"/>
          </a:p>
          <a:p>
            <a:r>
              <a:rPr lang="zh-CN" altLang="en-US">
                <a:solidFill>
                  <a:srgbClr val="FF0000"/>
                </a:solidFill>
              </a:rPr>
              <a:t>FFN(x) = max(0; xW1 + b1)W2 + b2 (2)</a:t>
            </a:r>
            <a:endParaRPr lang="zh-CN" altLang="en-US">
              <a:solidFill>
                <a:srgbClr val="FF0000"/>
              </a:solidFill>
            </a:endParaRPr>
          </a:p>
          <a:p>
            <a:r>
              <a:rPr lang="zh-CN" altLang="en-US"/>
              <a:t>While the linear transformations are the same across different positions, they use different parameters</a:t>
            </a:r>
            <a:endParaRPr lang="zh-CN" altLang="en-US"/>
          </a:p>
          <a:p>
            <a:r>
              <a:rPr lang="zh-CN" altLang="en-US"/>
              <a:t>from layer to layer. Another way of describing this is as two convolutions with kernel size 1.</a:t>
            </a:r>
            <a:endParaRPr lang="zh-CN" altLang="en-US"/>
          </a:p>
          <a:p>
            <a:r>
              <a:rPr lang="zh-CN" altLang="en-US"/>
              <a:t>The dimensionality of input and output is dmodel =</a:t>
            </a:r>
            <a:r>
              <a:rPr lang="zh-CN" altLang="en-US">
                <a:solidFill>
                  <a:srgbClr val="FF0000"/>
                </a:solidFill>
              </a:rPr>
              <a:t> 512,</a:t>
            </a:r>
            <a:r>
              <a:rPr lang="zh-CN" altLang="en-US"/>
              <a:t> and the inner-layer has dimensionality</a:t>
            </a:r>
            <a:endParaRPr lang="zh-CN" altLang="en-US"/>
          </a:p>
          <a:p>
            <a:r>
              <a:rPr lang="zh-CN" altLang="en-US">
                <a:solidFill>
                  <a:srgbClr val="FF0000"/>
                </a:solidFill>
              </a:rPr>
              <a:t>dff = 2048.</a:t>
            </a:r>
            <a:endParaRPr lang="zh-CN" altLang="en-US">
              <a:solidFill>
                <a:srgbClr val="FF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Embeddings and Softmax</a:t>
            </a:r>
            <a:endParaRPr lang="zh-CN" altLang="en-US"/>
          </a:p>
        </p:txBody>
      </p:sp>
      <p:sp>
        <p:nvSpPr>
          <p:cNvPr id="3" name="内容占位符 2"/>
          <p:cNvSpPr>
            <a:spLocks noGrp="1"/>
          </p:cNvSpPr>
          <p:nvPr>
            <p:ph idx="1"/>
          </p:nvPr>
        </p:nvSpPr>
        <p:spPr/>
        <p:txBody>
          <a:bodyPr/>
          <a:p>
            <a:pPr marL="0" indent="0">
              <a:buNone/>
            </a:pPr>
            <a:r>
              <a:rPr lang="zh-CN" altLang="en-US"/>
              <a:t>Similarly to other sequence transduction models, we use learned embeddings to convert the input tokens and output tokens to vectors of dimension dmodel. We also use the usual learned linear transformation and softmax function to convert the decoder output to predicted next-token probabilities. In our model, we share the same weight matrix between the two embedding layers and the pre-softmax linear transformation, similar to [30]. In the embedding layers, we multiply those weights by d</a:t>
            </a:r>
            <a:r>
              <a:rPr lang="zh-CN" altLang="en-US" sz="1800"/>
              <a:t>model</a:t>
            </a:r>
            <a:r>
              <a:rPr lang="en-US" altLang="zh-CN" sz="1800"/>
              <a:t>^0.5</a:t>
            </a:r>
            <a:r>
              <a:rPr lang="zh-CN" altLang="en-US" sz="1800"/>
              <a:t>.</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KSO_WM_BEAUTIFY_FLAG" val="#wm#"/>
  <p:tag name="KSO_WM_TEMPLATE_CATEGORY" val="custom"/>
  <p:tag name="KSO_WM_TEMPLATE_INDEX" val="20184553"/>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KSO_WM_BEAUTIFY_FLAG" val="#wm#"/>
  <p:tag name="KSO_WM_TEMPLATE_CATEGORY" val="custom"/>
  <p:tag name="KSO_WM_TEMPLATE_INDEX" val="20184553"/>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KSO_WM_BEAUTIFY_FLAG" val="#wm#"/>
  <p:tag name="KSO_WM_TEMPLATE_CATEGORY" val="custom"/>
  <p:tag name="KSO_WM_TEMPLATE_INDEX" val="20184553"/>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4553"/>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KSO_WM_BEAUTIFY_FLAG" val="#wm#"/>
  <p:tag name="KSO_WM_TEMPLATE_CATEGORY" val="custom"/>
  <p:tag name="KSO_WM_TEMPLATE_INDEX" val="20184553"/>
</p:tagLst>
</file>

<file path=ppt/tags/tag73.xml><?xml version="1.0" encoding="utf-8"?>
<p:tagLst xmlns:p="http://schemas.openxmlformats.org/presentationml/2006/main">
  <p:tag name="KSO_WM_BEAUTIFY_FLAG" val="#wm#"/>
  <p:tag name="KSO_WM_TEMPLATE_CATEGORY" val="custom"/>
  <p:tag name="KSO_WM_TEMPLATE_INDEX" val="20184553"/>
</p:tagLst>
</file>

<file path=ppt/tags/tag74.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6413</Words>
  <Application>WPS 演示</Application>
  <PresentationFormat>宽屏</PresentationFormat>
  <Paragraphs>98</Paragraphs>
  <Slides>12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Wingdings</vt:lpstr>
      <vt:lpstr>微软雅黑</vt:lpstr>
      <vt:lpstr>Arial Unicode MS</vt:lpstr>
      <vt:lpstr>Calibri</vt:lpstr>
      <vt:lpstr>Office 主题​​</vt:lpstr>
      <vt:lpstr>Attention Is All You Need (Transformer)</vt:lpstr>
      <vt:lpstr>摘要</vt:lpstr>
      <vt:lpstr>贡献总结</vt:lpstr>
      <vt:lpstr>结构图</vt:lpstr>
      <vt:lpstr>PowerPoint 演示文稿</vt:lpstr>
      <vt:lpstr>多头注意力机制 Multi-Head Attention</vt:lpstr>
      <vt:lpstr>PowerPoint 演示文稿</vt:lpstr>
      <vt:lpstr>最后维度的MLP（多层感知机） Position-wise Feed-Forward Networks</vt:lpstr>
      <vt:lpstr>Embeddings and Softmax</vt:lpstr>
      <vt:lpstr>位置时序信息 Positional Encoding</vt:lpstr>
      <vt:lpstr>优势</vt:lpstr>
      <vt:lpstr>实验数据对比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逆天改命</cp:lastModifiedBy>
  <cp:revision>150</cp:revision>
  <dcterms:created xsi:type="dcterms:W3CDTF">2019-06-19T02:08:00Z</dcterms:created>
  <dcterms:modified xsi:type="dcterms:W3CDTF">2022-06-13T08:08:24Z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2052-11.1.0.11579</vt:lpwstr>
  </property>
  <property fmtid="{D5CDD505-2E9C-101B-9397-08002B2CF9AE}" pid="3" name="ICV">
    <vt:lpwstr>3AA1A1ABEDBD48D1B30A9FEA83114CE1</vt:lpwstr>
  </property>
</Properties>
</file>