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87" r:id="rId5"/>
    <p:sldId id="258" r:id="rId6"/>
    <p:sldId id="259" r:id="rId7"/>
    <p:sldId id="260" r:id="rId9"/>
    <p:sldId id="263" r:id="rId10"/>
    <p:sldId id="272" r:id="rId11"/>
    <p:sldId id="300" r:id="rId12"/>
    <p:sldId id="301" r:id="rId13"/>
    <p:sldId id="302" r:id="rId14"/>
    <p:sldId id="303" r:id="rId15"/>
    <p:sldId id="280" r:id="rId16"/>
    <p:sldId id="281"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8.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9.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12.xml"/><Relationship Id="rId4" Type="http://schemas.openxmlformats.org/officeDocument/2006/relationships/image" Target="../media/image8.png"/><Relationship Id="rId3" Type="http://schemas.openxmlformats.org/officeDocument/2006/relationships/tags" Target="../tags/tag11.xml"/><Relationship Id="rId2" Type="http://schemas.openxmlformats.org/officeDocument/2006/relationships/image" Target="../media/image7.png"/><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algn="ctr"/>
            <a:r>
              <a:rPr sz="2800"/>
              <a:t>Accelerating DETR Convergence via Semantic-Aligned Matching</a:t>
            </a:r>
            <a:br>
              <a:rPr sz="2800"/>
            </a:br>
            <a:endParaRPr sz="2800"/>
          </a:p>
        </p:txBody>
      </p:sp>
      <p:sp>
        <p:nvSpPr>
          <p:cNvPr id="3" name="副标题 2"/>
          <p:cNvSpPr>
            <a:spLocks noGrp="1"/>
          </p:cNvSpPr>
          <p:nvPr>
            <p:ph type="subTitle" idx="1"/>
          </p:nvPr>
        </p:nvSpPr>
        <p:spPr/>
        <p:txBody>
          <a:bodyPr>
            <a:normAutofit lnSpcReduction="20000"/>
          </a:bodyPr>
          <a:p>
            <a:r>
              <a:rPr>
                <a:sym typeface="+mn-ea"/>
              </a:rPr>
              <a:t>Gongjie Zhang1 Zhipeng Luo1,2 Yingchen Y u1 Kaiwen Cui1 Shijian Lu*1</a:t>
            </a:r>
            <a:br>
              <a:rPr>
                <a:sym typeface="+mn-ea"/>
              </a:rPr>
            </a:br>
            <a:r>
              <a:rPr>
                <a:sym typeface="+mn-ea"/>
              </a:rPr>
              <a:t>1Nanyang Technological University, Singapore 2SenseTime Research</a:t>
            </a:r>
            <a:br>
              <a:rPr>
                <a:sym typeface="+mn-ea"/>
              </a:rPr>
            </a:br>
            <a:r>
              <a:rPr>
                <a:sym typeface="+mn-ea"/>
              </a:rPr>
              <a:t>{gongjiezhang, shijian.lu}@ntu.edu.sg {zhipeng001, yingchen001, kaiwen001}@e.ntu.edu.sg</a:t>
            </a:r>
            <a:endParaRPr>
              <a:sym typeface="+mn-ea"/>
            </a:endParaRPr>
          </a:p>
          <a:p>
            <a:r>
              <a:rPr lang="en-US" altLang="zh-CN"/>
              <a:t>CVPR 2022</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对比</a:t>
            </a:r>
            <a:r>
              <a:rPr lang="zh-CN" altLang="en-US">
                <a:sym typeface="+mn-ea"/>
              </a:rPr>
              <a:t>SMCA-DETR</a:t>
            </a:r>
            <a:br>
              <a:rPr lang="zh-CN" altLang="en-US"/>
            </a:br>
            <a:r>
              <a:rPr lang="zh-CN" altLang="en-US"/>
              <a:t>Compatibility with SMCA-DETR</a:t>
            </a:r>
            <a:endParaRPr lang="zh-CN" altLang="en-US"/>
          </a:p>
        </p:txBody>
      </p:sp>
      <p:sp>
        <p:nvSpPr>
          <p:cNvPr id="3" name="内容占位符 2"/>
          <p:cNvSpPr>
            <a:spLocks noGrp="1"/>
          </p:cNvSpPr>
          <p:nvPr>
            <p:ph sz="half" idx="1"/>
          </p:nvPr>
        </p:nvSpPr>
        <p:spPr/>
        <p:txBody>
          <a:bodyPr>
            <a:normAutofit fontScale="45000"/>
          </a:bodyPr>
          <a:p>
            <a:r>
              <a:rPr lang="en-US" altLang="zh-CN"/>
              <a:t>        </a:t>
            </a:r>
            <a:r>
              <a:rPr lang="zh-CN" altLang="en-US"/>
              <a:t>As illustrated in Fig. 3 (a), our proposed SAM-DETR</a:t>
            </a:r>
            <a:r>
              <a:rPr lang="en-US" altLang="zh-CN"/>
              <a:t> </a:t>
            </a:r>
            <a:r>
              <a:rPr lang="zh-CN" altLang="en-US"/>
              <a:t>only adds a plug-and-play module with slight computational overhead, leaving most other operations like the attention mechanism unchanged. Therefore, our approach</a:t>
            </a:r>
            <a:r>
              <a:rPr lang="en-US" altLang="zh-CN"/>
              <a:t> </a:t>
            </a:r>
            <a:r>
              <a:rPr lang="zh-CN" altLang="en-US"/>
              <a:t>can easily work with existing convergence solutions in a</a:t>
            </a:r>
            <a:r>
              <a:rPr lang="en-US" altLang="zh-CN"/>
              <a:t> </a:t>
            </a:r>
            <a:r>
              <a:rPr lang="zh-CN" altLang="en-US"/>
              <a:t>complementary manner to facilitate DETR’s convergence</a:t>
            </a:r>
            <a:r>
              <a:rPr lang="en-US" altLang="zh-CN"/>
              <a:t> </a:t>
            </a:r>
            <a:r>
              <a:rPr lang="zh-CN" altLang="en-US"/>
              <a:t>further. We demonstrate the excellent compatibility of our</a:t>
            </a:r>
            <a:r>
              <a:rPr lang="en-US" altLang="zh-CN"/>
              <a:t> </a:t>
            </a:r>
            <a:r>
              <a:rPr lang="zh-CN" altLang="en-US"/>
              <a:t>approach by integrating it with SMCA-DETR [10], a state-of-the-art method to accelerate DETR’s convergence.</a:t>
            </a:r>
            <a:r>
              <a:rPr lang="en-US" altLang="zh-CN"/>
              <a:t> </a:t>
            </a:r>
            <a:r>
              <a:rPr lang="zh-CN" altLang="en-US"/>
              <a:t>SMCA-DETR [10] replaces the original cross-attention</a:t>
            </a:r>
            <a:r>
              <a:rPr lang="en-US" altLang="zh-CN"/>
              <a:t> </a:t>
            </a:r>
            <a:r>
              <a:rPr lang="zh-CN" altLang="en-US"/>
              <a:t>with Spatially Modulated Co-Attention (SMCA), which estimates the spatial locations of object queries and applies</a:t>
            </a:r>
            <a:r>
              <a:rPr lang="en-US" altLang="zh-CN"/>
              <a:t> </a:t>
            </a:r>
            <a:r>
              <a:rPr lang="zh-CN" altLang="en-US"/>
              <a:t>2D-Gaussian weight maps to constrain the attention responses. In SMCA-DETR [10], both the center locations</a:t>
            </a:r>
            <a:r>
              <a:rPr lang="en-US" altLang="zh-CN"/>
              <a:t> </a:t>
            </a:r>
            <a:r>
              <a:rPr lang="zh-CN" altLang="en-US"/>
              <a:t>and the scales for the 2D-Gaussian weight maps are predicted from the object query embeddings. To integrate our</a:t>
            </a:r>
            <a:r>
              <a:rPr lang="en-US" altLang="zh-CN"/>
              <a:t> </a:t>
            </a:r>
            <a:r>
              <a:rPr lang="zh-CN" altLang="en-US"/>
              <a:t>proposed SAM-DETR with SMCA, we make slight modifications: we adopt the coordinates of M salient points predicted by Semantics Aligner as the center locations for the</a:t>
            </a:r>
            <a:r>
              <a:rPr lang="en-US" altLang="zh-CN"/>
              <a:t> </a:t>
            </a:r>
            <a:r>
              <a:rPr lang="zh-CN" altLang="en-US"/>
              <a:t>2D Gaussian-like weight maps, and simultaneously predict</a:t>
            </a:r>
            <a:r>
              <a:rPr lang="en-US" altLang="zh-CN"/>
              <a:t> </a:t>
            </a:r>
            <a:r>
              <a:rPr lang="zh-CN" altLang="en-US"/>
              <a:t>the scales of weight maps from pooled RoI features. Experimental results demonstrate the complementary effect between our proposed approach and SMCA-DETR [10].</a:t>
            </a:r>
            <a:endParaRPr lang="zh-CN" altLang="en-US"/>
          </a:p>
        </p:txBody>
      </p:sp>
      <p:sp>
        <p:nvSpPr>
          <p:cNvPr id="4" name="内容占位符 3"/>
          <p:cNvSpPr>
            <a:spLocks noGrp="1"/>
          </p:cNvSpPr>
          <p:nvPr>
            <p:ph sz="half" idx="2"/>
          </p:nvPr>
        </p:nvSpPr>
        <p:spPr/>
        <p:txBody>
          <a:bodyPr>
            <a:normAutofit fontScale="60000"/>
          </a:bodyPr>
          <a:p>
            <a:r>
              <a:rPr lang="en-US" altLang="zh-CN"/>
              <a:t>       </a:t>
            </a:r>
            <a:r>
              <a:rPr lang="zh-CN" altLang="en-US"/>
              <a:t>SAM-DETR 没有改变DETR 中的注意力机制以及大多数操作，只添加了一个即插即用模块，计算开销很小，因此可以与现有的收敛解决方案以互补的方式工作，从而进一步促进DETR的收敛。通过将其与现有的加速 DETR 的 sota 方法：SMCA-DETR相结合，展示了 ours 良好兼容性。</a:t>
            </a:r>
            <a:endParaRPr lang="zh-CN" altLang="en-US"/>
          </a:p>
          <a:p>
            <a:r>
              <a:rPr lang="en-US" altLang="zh-CN"/>
              <a:t>      </a:t>
            </a:r>
            <a:r>
              <a:rPr lang="zh-CN" altLang="en-US"/>
              <a:t>SMCA-DETR 用Spatially Modulated Co-Attention（SMCA）取代了原来的cross-attention，SMCA估计 object query 的空间位置，并应用 2D-Gaussian weight maps 来约束注意力响应。在SMCA-DETR 中，2D-Gaussian weight maps 的中心位置和比例都是通过 object query embedding 来预测的。为了将 SAM-DETR与SMCA相结合，我们做了一些轻微的修改：我们采用语义对齐器预测的 M个显著点的坐标作为 2D-Gaussian weight maps 的中心位置，同时根据 pooled RoI features 预测 weight maps的比例。实验结果证明了 ours 和 SMCA-DETR 之间的互补效应。</a:t>
            </a:r>
            <a:endParaRPr lang="zh-CN" altLang="en-US"/>
          </a:p>
          <a:p>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可视化分析</a:t>
            </a:r>
            <a:br>
              <a:rPr lang="zh-CN" altLang="en-US"/>
            </a:br>
            <a:r>
              <a:rPr lang="zh-CN" altLang="en-US"/>
              <a:t>Visualization and Analysis</a:t>
            </a:r>
            <a:endParaRPr lang="zh-CN" altLang="en-US"/>
          </a:p>
        </p:txBody>
      </p:sp>
      <p:sp>
        <p:nvSpPr>
          <p:cNvPr id="3" name="内容占位符 2"/>
          <p:cNvSpPr>
            <a:spLocks noGrp="1"/>
          </p:cNvSpPr>
          <p:nvPr>
            <p:ph sz="half" idx="1"/>
          </p:nvPr>
        </p:nvSpPr>
        <p:spPr/>
        <p:txBody>
          <a:bodyPr>
            <a:normAutofit fontScale="50000"/>
          </a:bodyPr>
          <a:p>
            <a:r>
              <a:rPr lang="en-US" altLang="zh-CN"/>
              <a:t>      </a:t>
            </a:r>
            <a:r>
              <a:rPr lang="zh-CN" altLang="en-US"/>
              <a:t>Fig. 4 visualizes the salient points searched by the proposed Semantics Aligner, as well as their attention weight</a:t>
            </a:r>
            <a:r>
              <a:rPr lang="en-US" altLang="zh-CN"/>
              <a:t> </a:t>
            </a:r>
            <a:r>
              <a:rPr lang="zh-CN" altLang="en-US"/>
              <a:t>maps generated from the multi-head cross-attention module. We also compare them with the original DETR’s attention weight maps. Both models are trained for 12 epochs</a:t>
            </a:r>
            <a:r>
              <a:rPr lang="en-US" altLang="zh-CN"/>
              <a:t> </a:t>
            </a:r>
            <a:r>
              <a:rPr lang="zh-CN" altLang="en-US"/>
              <a:t>with ResNet-50 [13] as their backbones.</a:t>
            </a:r>
            <a:r>
              <a:rPr lang="en-US" altLang="zh-CN"/>
              <a:t> </a:t>
            </a:r>
            <a:r>
              <a:rPr lang="zh-CN" altLang="en-US"/>
              <a:t>It can be observed that the searched salient points mostly</a:t>
            </a:r>
            <a:r>
              <a:rPr lang="en-US" altLang="zh-CN"/>
              <a:t> </a:t>
            </a:r>
            <a:r>
              <a:rPr lang="zh-CN" altLang="en-US"/>
              <a:t>fall within the target objects and typically are the most</a:t>
            </a:r>
            <a:r>
              <a:rPr lang="en-US" altLang="zh-CN"/>
              <a:t> </a:t>
            </a:r>
            <a:r>
              <a:rPr lang="zh-CN" altLang="en-US"/>
              <a:t>distinctive locations that are crucial for object recognition</a:t>
            </a:r>
            <a:r>
              <a:rPr lang="en-US" altLang="zh-CN"/>
              <a:t> </a:t>
            </a:r>
            <a:r>
              <a:rPr lang="zh-CN" altLang="en-US"/>
              <a:t>and localization. This illustrates the effectiveness of our</a:t>
            </a:r>
            <a:r>
              <a:rPr lang="en-US" altLang="zh-CN"/>
              <a:t> </a:t>
            </a:r>
            <a:r>
              <a:rPr lang="zh-CN" altLang="en-US"/>
              <a:t>approach in searching salient features for the subsequent</a:t>
            </a:r>
            <a:r>
              <a:rPr lang="en-US" altLang="zh-CN"/>
              <a:t> </a:t>
            </a:r>
            <a:r>
              <a:rPr lang="zh-CN" altLang="en-US"/>
              <a:t>matching process. Besides, as shown in the attention weight</a:t>
            </a:r>
            <a:r>
              <a:rPr lang="en-US" altLang="zh-CN"/>
              <a:t> </a:t>
            </a:r>
            <a:r>
              <a:rPr lang="zh-CN" altLang="en-US"/>
              <a:t>maps from different heads, the sampled features from each</a:t>
            </a:r>
            <a:r>
              <a:rPr lang="en-US" altLang="zh-CN"/>
              <a:t> </a:t>
            </a:r>
            <a:r>
              <a:rPr lang="zh-CN" altLang="en-US"/>
              <a:t>salient point can effectively match target regions and narrow down the search range as reflected by the area of attention maps. Consequently, the model can effectively and</a:t>
            </a:r>
            <a:r>
              <a:rPr lang="en-US" altLang="zh-CN"/>
              <a:t> </a:t>
            </a:r>
            <a:r>
              <a:rPr lang="zh-CN" altLang="en-US"/>
              <a:t>efficiently attend to the extremities of the target objects as</a:t>
            </a:r>
            <a:endParaRPr lang="zh-CN" altLang="en-US"/>
          </a:p>
        </p:txBody>
      </p:sp>
      <p:sp>
        <p:nvSpPr>
          <p:cNvPr id="4" name="内容占位符 3"/>
          <p:cNvSpPr>
            <a:spLocks noGrp="1"/>
          </p:cNvSpPr>
          <p:nvPr>
            <p:ph sz="half" idx="2"/>
          </p:nvPr>
        </p:nvSpPr>
        <p:spPr/>
        <p:txBody>
          <a:bodyPr>
            <a:normAutofit fontScale="70000"/>
          </a:bodyPr>
          <a:p>
            <a:r>
              <a:rPr lang="en-US" altLang="zh-CN"/>
              <a:t>         </a:t>
            </a:r>
            <a:r>
              <a:rPr lang="zh-CN" altLang="en-US"/>
              <a:t>图4显示了所提出的语义对齐器搜索的显著点，以及从多头交叉注意模块生成的注意权重图。我们还将其与原始DETR的注意力权重图进行了比较。这两个模型都接受了12个时代的训练，以ResNet-50[13]为骨干。可以观察到，搜索的显著点大多位于目标对象内，通常是对对象识别和定位至关重要的最独特的位置。这说明了我们的方法在为后续匹配过程搜索显著特征方面的有效性。此外，如不同头部的注意权重图所示，每个显著点的采样特征可以有效匹配目标区域，并缩小注意图区域所反映的搜索范围。因此，该模型可以有效地处理目标对象的端点</a:t>
            </a:r>
            <a:r>
              <a:rPr lang="en-US" altLang="zh-CN"/>
              <a:t> </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QQ截图20220602175001"/>
          <p:cNvPicPr>
            <a:picLocks noChangeAspect="1"/>
          </p:cNvPicPr>
          <p:nvPr/>
        </p:nvPicPr>
        <p:blipFill>
          <a:blip r:embed="rId1"/>
          <a:stretch>
            <a:fillRect/>
          </a:stretch>
        </p:blipFill>
        <p:spPr>
          <a:xfrm>
            <a:off x="1736090" y="50800"/>
            <a:ext cx="8719820" cy="675703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pic>
        <p:nvPicPr>
          <p:cNvPr id="3" name="图片 2" descr="QQ截图20220602175816"/>
          <p:cNvPicPr>
            <a:picLocks noChangeAspect="1"/>
          </p:cNvPicPr>
          <p:nvPr/>
        </p:nvPicPr>
        <p:blipFill>
          <a:blip r:embed="rId1"/>
          <a:stretch>
            <a:fillRect/>
          </a:stretch>
        </p:blipFill>
        <p:spPr>
          <a:xfrm>
            <a:off x="3143885" y="0"/>
            <a:ext cx="7656195" cy="68580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602175844"/>
          <p:cNvPicPr>
            <a:picLocks noChangeAspect="1"/>
          </p:cNvPicPr>
          <p:nvPr/>
        </p:nvPicPr>
        <p:blipFill>
          <a:blip r:embed="rId1"/>
          <a:stretch>
            <a:fillRect/>
          </a:stretch>
        </p:blipFill>
        <p:spPr>
          <a:xfrm>
            <a:off x="3438525" y="805180"/>
            <a:ext cx="5000625" cy="554355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fontScale="45000"/>
          </a:bodyPr>
          <a:p>
            <a:pPr marL="0" indent="0">
              <a:buNone/>
            </a:pPr>
            <a:r>
              <a:t> </a:t>
            </a:r>
            <a:r>
              <a:rPr lang="en-US"/>
              <a:t>    The recently developed DEtection TRansformer (DETR) </a:t>
            </a:r>
            <a:r>
              <a:t>establishes a new object detection paradigm by eliminating a series of hand-crafted components. However , DETR</a:t>
            </a:r>
            <a:r>
              <a:rPr lang="en-US"/>
              <a:t> </a:t>
            </a:r>
            <a:r>
              <a:t>suffers from extremely slow convergence, which increases</a:t>
            </a:r>
            <a:r>
              <a:rPr lang="en-US"/>
              <a:t> </a:t>
            </a:r>
            <a:r>
              <a:t>the training cost significantly. We observe that the slow</a:t>
            </a:r>
            <a:r>
              <a:rPr lang="en-US"/>
              <a:t> </a:t>
            </a:r>
            <a:r>
              <a:t>convergence is largely attributed to the complication in</a:t>
            </a:r>
            <a:r>
              <a:rPr lang="en-US"/>
              <a:t> </a:t>
            </a:r>
            <a:r>
              <a:t>matching object queries with target features in different feature embedding spaces. This paper presents SAM-DETR,</a:t>
            </a:r>
            <a:r>
              <a:rPr lang="en-US"/>
              <a:t> </a:t>
            </a:r>
            <a:r>
              <a:t>a Semantic-Aligned-Matching DETR that greatly accelerates DETR’s convergence without sacrificing its accuracy.SAM-DETR addresses the convergence issue from two perspectives. First, it projects object queries into the same embedding space as encoded image features, where the matching can be accomplished efficiently with aligned semantics. Second, it explicitly searches salient points with the</a:t>
            </a:r>
            <a:r>
              <a:rPr lang="en-US"/>
              <a:t> </a:t>
            </a:r>
            <a:r>
              <a:t>most discriminative features for semantic-aligned matching, which further speeds up the convergence and boosts detection accuracy as well. Being like a plug and play, SAM-DETR complements existing convergence solutions well yet</a:t>
            </a:r>
            <a:r>
              <a:rPr lang="en-US"/>
              <a:t> </a:t>
            </a:r>
            <a:r>
              <a:t>only introduces slight computational overhead. Extensive</a:t>
            </a:r>
            <a:r>
              <a:rPr lang="en-US"/>
              <a:t> </a:t>
            </a:r>
            <a:r>
              <a:t>experiments show that the proposed SAM-DETR achieves</a:t>
            </a:r>
            <a:r>
              <a:rPr lang="en-US"/>
              <a:t> </a:t>
            </a:r>
            <a:r>
              <a:t>superior convergence as well as competitive detection accuracy. The implementation codes are publicly available at</a:t>
            </a:r>
          </a:p>
          <a:p>
            <a:pPr marL="0" indent="0">
              <a:buNone/>
            </a:pPr>
            <a:r>
              <a:t>https://github.com/ZhangGongjie/SAM-DETR .</a:t>
            </a:r>
          </a:p>
        </p:txBody>
      </p:sp>
      <p:sp>
        <p:nvSpPr>
          <p:cNvPr id="7" name="内容占位符 6"/>
          <p:cNvSpPr>
            <a:spLocks noGrp="1"/>
          </p:cNvSpPr>
          <p:nvPr>
            <p:ph sz="half" idx="2"/>
          </p:nvPr>
        </p:nvSpPr>
        <p:spPr/>
        <p:txBody>
          <a:bodyPr>
            <a:normAutofit fontScale="90000"/>
          </a:bodyPr>
          <a:p>
            <a:pPr fontAlgn="auto">
              <a:lnSpc>
                <a:spcPct val="100000"/>
              </a:lnSpc>
            </a:pPr>
            <a:r>
              <a:rPr lang="en-US" altLang="zh-CN" sz="1500"/>
              <a:t>     </a:t>
            </a:r>
            <a:r>
              <a:rPr lang="zh-CN" altLang="en-US" sz="1500"/>
              <a:t>DETR (DEtection TRansformer) 通过消除手工组件（例如anchor）建立了一种新的目标检测框架。然而，DETR的收敛速度非常慢，大大增加了训练成本。我们观察到，在不同的特征嵌入空间(feature embedding spaces) 中，object query 与目标特征之间匹配的复杂性是导致收敛缓慢的主要原因。 本文提出 SAM-DETR，一种语义对齐匹配 (Semantic-Aligned-Matching) DETR，能在不牺牲精度的情况下极大加快 DETR 的收敛速度。SAM-DETR从两个方面解决了 DETR 收敛速度慢的问题：</a:t>
            </a:r>
            <a:endParaRPr lang="zh-CN" altLang="en-US" sz="1500"/>
          </a:p>
          <a:p>
            <a:pPr fontAlgn="auto">
              <a:lnSpc>
                <a:spcPct val="100000"/>
              </a:lnSpc>
            </a:pPr>
            <a:r>
              <a:rPr lang="en-US" altLang="zh-CN" sz="1500"/>
              <a:t>1.</a:t>
            </a:r>
            <a:r>
              <a:rPr lang="zh-CN" altLang="en-US" sz="1500"/>
              <a:t>首先，它将 object query 投影到与编码图像特征相同的嵌入空间(embedding space)，通过对齐语义有效地完成匹配。</a:t>
            </a:r>
            <a:endParaRPr lang="zh-CN" altLang="en-US" sz="1500"/>
          </a:p>
          <a:p>
            <a:pPr fontAlgn="auto">
              <a:lnSpc>
                <a:spcPct val="100000"/>
              </a:lnSpc>
            </a:pPr>
            <a:r>
              <a:rPr lang="en-US" altLang="zh-CN" sz="1500"/>
              <a:t>2.</a:t>
            </a:r>
            <a:r>
              <a:rPr lang="zh-CN" altLang="en-US" sz="1500"/>
              <a:t>它显式地搜索最具辨别力特征的显著点进行语义对齐匹配，这进一步加快了收敛速度并提高了检测精度。</a:t>
            </a:r>
            <a:endParaRPr lang="zh-CN" altLang="en-US" sz="1500"/>
          </a:p>
          <a:p>
            <a:pPr fontAlgn="auto">
              <a:lnSpc>
                <a:spcPct val="100000"/>
              </a:lnSpc>
            </a:pPr>
            <a:r>
              <a:rPr lang="en-US" altLang="zh-CN" sz="1500"/>
              <a:t>        </a:t>
            </a:r>
            <a:r>
              <a:rPr lang="zh-CN" altLang="en-US" sz="1500"/>
              <a:t>SAM-DETR 是一个即插即用的解决方案，在只引入少量计算开销的前提下很好地补充了现有的收敛解决方案。大量实验表明，SAM-DETR 不仅具有很好的收敛性，而且具有很高的检测精度。</a:t>
            </a:r>
            <a:endParaRPr lang="zh-CN" altLang="en-US" sz="1500"/>
          </a:p>
          <a:p>
            <a:pPr fontAlgn="auto">
              <a:lnSpc>
                <a:spcPct val="100000"/>
              </a:lnSpc>
            </a:pPr>
            <a:endParaRPr lang="zh-CN" altLang="en-US" sz="15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QQ截图20220601165441"/>
          <p:cNvPicPr>
            <a:picLocks noChangeAspect="1"/>
          </p:cNvPicPr>
          <p:nvPr>
            <p:custDataLst>
              <p:tags r:id="rId1"/>
            </p:custDataLst>
          </p:nvPr>
        </p:nvPicPr>
        <p:blipFill>
          <a:blip r:embed="rId2"/>
          <a:stretch>
            <a:fillRect/>
          </a:stretch>
        </p:blipFill>
        <p:spPr>
          <a:xfrm>
            <a:off x="3514725" y="371475"/>
            <a:ext cx="5162550" cy="611505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normAutofit fontScale="85000"/>
          </a:bodyPr>
          <a:p>
            <a:pPr algn="l" fontAlgn="auto">
              <a:lnSpc>
                <a:spcPct val="100000"/>
              </a:lnSpc>
              <a:spcBef>
                <a:spcPts val="1000"/>
              </a:spcBef>
              <a:buClrTx/>
              <a:buSzTx/>
            </a:pPr>
            <a:r>
              <a:rPr lang="en-US" altLang="zh-CN" sz="1500"/>
              <a:t>      本文提出SAM-DETR来加速DETR的收敛。SAM-DETR的核心是一个即插即用模块，它在语义上对齐对象查询和编码图像特征，以便于它们之间的匹配。它还显式地搜索语义匹配的显著点特征。</a:t>
            </a:r>
            <a:endParaRPr lang="en-US" altLang="zh-CN" sz="1500"/>
          </a:p>
          <a:p>
            <a:pPr algn="l" fontAlgn="auto">
              <a:lnSpc>
                <a:spcPct val="100000"/>
              </a:lnSpc>
              <a:spcBef>
                <a:spcPts val="1000"/>
              </a:spcBef>
              <a:buClrTx/>
              <a:buSzTx/>
            </a:pPr>
            <a:r>
              <a:rPr lang="en-US" altLang="zh-CN" sz="1500"/>
              <a:t>      AM-DETR可以轻松地与现有的收敛解决方案集成，以进一步提高性能，从而在12个训练周期内获得与更快的R-CNN相当的精度。</a:t>
            </a:r>
            <a:endParaRPr lang="en-US" altLang="zh-CN" sz="1500"/>
          </a:p>
          <a:p>
            <a:pPr algn="l" fontAlgn="auto">
              <a:lnSpc>
                <a:spcPct val="100000"/>
              </a:lnSpc>
              <a:spcBef>
                <a:spcPts val="1000"/>
              </a:spcBef>
              <a:buClrTx/>
              <a:buSzTx/>
            </a:pPr>
            <a:r>
              <a:rPr lang="en-US" altLang="zh-CN" sz="1500"/>
              <a:t>1.  我们提出了语义对齐匹配DETR（SAM-DETR），通过创新性地将其交叉注意解释为“匹配和提取”过程，并将对象查询与编码图像特征进行语义对齐，以便于匹配，从而显著加快DETR的收敛。</a:t>
            </a:r>
            <a:endParaRPr lang="en-US" altLang="zh-CN" sz="1500"/>
          </a:p>
          <a:p>
            <a:pPr algn="l" fontAlgn="auto">
              <a:lnSpc>
                <a:spcPct val="100000"/>
              </a:lnSpc>
              <a:spcBef>
                <a:spcPts val="1000"/>
              </a:spcBef>
              <a:buClrTx/>
              <a:buSzTx/>
            </a:pPr>
            <a:r>
              <a:rPr lang="en-US" altLang="zh-CN" sz="1500"/>
              <a:t>2. 我们建议显式搜索具有最具辨别力特征的对象的显著点，并将其反馈给交叉注意模块进行语义匹配，这进一步提高了检测精度并加快了模型的收敛速度</a:t>
            </a:r>
            <a:endParaRPr lang="en-US" altLang="zh-CN" sz="1500"/>
          </a:p>
          <a:p>
            <a:pPr algn="l" fontAlgn="auto">
              <a:lnSpc>
                <a:spcPct val="100000"/>
              </a:lnSpc>
              <a:spcBef>
                <a:spcPts val="1000"/>
              </a:spcBef>
              <a:buClrTx/>
              <a:buSzTx/>
            </a:pPr>
            <a:r>
              <a:rPr lang="en-US" altLang="zh-CN" sz="1500"/>
              <a:t>3.实验验证了我们提出的SAM-DETR比原DETR具有更快的收敛速度。</a:t>
            </a:r>
            <a:endParaRPr lang="en-US" altLang="zh-CN" sz="1500"/>
          </a:p>
          <a:p>
            <a:pPr algn="l" fontAlgn="auto">
              <a:lnSpc>
                <a:spcPct val="100000"/>
              </a:lnSpc>
              <a:spcBef>
                <a:spcPts val="1000"/>
              </a:spcBef>
              <a:buClrTx/>
              <a:buSzTx/>
            </a:pPr>
            <a:r>
              <a:rPr lang="en-US" altLang="zh-CN" sz="1500"/>
              <a:t>4.由于我们的方法只在原始DETR中添加了一个即插即用模块，其他操作基本保持不变，因此拟议的SAM-DETR可以很容易地与现有解决方案集成，这些解决方案修改了注意机制，以进一步提高DETR的收敛速度，甚至在12个训练周期内，也可以与更快的R-CNN实现相当的收敛速度。</a:t>
            </a:r>
            <a:endParaRPr lang="en-US" altLang="zh-CN" sz="1500"/>
          </a:p>
        </p:txBody>
      </p:sp>
      <p:sp>
        <p:nvSpPr>
          <p:cNvPr id="6" name="内容占位符 5"/>
          <p:cNvSpPr>
            <a:spLocks noGrp="1"/>
          </p:cNvSpPr>
          <p:nvPr>
            <p:ph sz="half" idx="1"/>
          </p:nvPr>
        </p:nvSpPr>
        <p:spPr/>
        <p:txBody>
          <a:bodyPr>
            <a:normAutofit fontScale="80000"/>
          </a:bodyPr>
          <a:p>
            <a:pPr marL="0" algn="l">
              <a:buClrTx/>
              <a:buSzTx/>
              <a:buNone/>
            </a:pPr>
            <a:r>
              <a:rPr lang="en-US" altLang="zh-CN"/>
              <a:t> </a:t>
            </a:r>
            <a:r>
              <a:rPr lang="zh-CN" altLang="en-US" sz="1400"/>
              <a:t>  </a:t>
            </a:r>
            <a:r>
              <a:rPr sz="1400"/>
              <a:t>This paper proposes SAM-DETR to accelerate DETR’s</a:t>
            </a:r>
            <a:r>
              <a:rPr lang="en-US" sz="1400"/>
              <a:t> </a:t>
            </a:r>
            <a:r>
              <a:rPr sz="1400"/>
              <a:t>convergence. At the core of SAM-DETR is a plug-and-play</a:t>
            </a:r>
            <a:r>
              <a:rPr lang="en-US" sz="1400"/>
              <a:t> </a:t>
            </a:r>
            <a:r>
              <a:rPr sz="1400"/>
              <a:t>module that semantically aligns object queries and encoded</a:t>
            </a:r>
            <a:r>
              <a:rPr lang="en-US" sz="1400"/>
              <a:t> </a:t>
            </a:r>
            <a:r>
              <a:rPr sz="1400"/>
              <a:t>image features to facilitate the matching between them. It</a:t>
            </a:r>
            <a:r>
              <a:rPr lang="en-US" sz="1400"/>
              <a:t> </a:t>
            </a:r>
            <a:r>
              <a:rPr sz="1400"/>
              <a:t>also explicitly searches salient point features for semantic</a:t>
            </a:r>
            <a:r>
              <a:rPr lang="en-US" sz="1400"/>
              <a:t>-</a:t>
            </a:r>
            <a:r>
              <a:rPr sz="1400"/>
              <a:t>aligned matching. The proposed SAM-DETR can be easily integrated with existing convergence solutions to boost</a:t>
            </a:r>
            <a:endParaRPr sz="1400"/>
          </a:p>
          <a:p>
            <a:pPr marL="0" algn="l">
              <a:buClrTx/>
              <a:buSzTx/>
              <a:buNone/>
            </a:pPr>
            <a:r>
              <a:rPr sz="1400"/>
              <a:t>performance further, leading to a comparable accuracy with</a:t>
            </a:r>
            <a:r>
              <a:rPr lang="en-US" sz="1400"/>
              <a:t> </a:t>
            </a:r>
            <a:r>
              <a:rPr sz="1400"/>
              <a:t>Faster R-CNN within 12 training epochs. We hope our work</a:t>
            </a:r>
            <a:r>
              <a:rPr lang="en-US" sz="1400"/>
              <a:t> </a:t>
            </a:r>
            <a:r>
              <a:rPr sz="1400"/>
              <a:t>paves the way for more comprehensive research and applications of DETR.</a:t>
            </a:r>
            <a:endParaRPr sz="1400"/>
          </a:p>
          <a:p>
            <a:pPr marL="0" algn="l">
              <a:buClrTx/>
              <a:buSzTx/>
              <a:buNone/>
            </a:pPr>
            <a:r>
              <a:rPr sz="1400"/>
              <a:t>In summary, the contributions of this work are four-</a:t>
            </a:r>
            <a:r>
              <a:rPr lang="en-US" sz="1400"/>
              <a:t> </a:t>
            </a:r>
            <a:r>
              <a:rPr sz="1400"/>
              <a:t>fold. First, we propose Semantic-Aligned-Matching DETR</a:t>
            </a:r>
            <a:r>
              <a:rPr lang="en-US" sz="1400"/>
              <a:t> </a:t>
            </a:r>
            <a:r>
              <a:rPr sz="1400"/>
              <a:t>(SAM-DETR), which significantly accelerates DETR’s con-</a:t>
            </a:r>
            <a:r>
              <a:rPr lang="en-US" sz="1400"/>
              <a:t> </a:t>
            </a:r>
            <a:r>
              <a:rPr sz="1400"/>
              <a:t>vergence by innovatively interpreting its cross-attention as a</a:t>
            </a:r>
            <a:r>
              <a:rPr lang="en-US" sz="1400"/>
              <a:t> </a:t>
            </a:r>
            <a:r>
              <a:rPr sz="1400"/>
              <a:t>‘matching and distillation’ process and semantically aligning object queries with encoded image features to facilitate</a:t>
            </a:r>
            <a:r>
              <a:rPr lang="en-US" sz="1400"/>
              <a:t> </a:t>
            </a:r>
            <a:r>
              <a:rPr sz="1400"/>
              <a:t>their matching. Second, we propose to explicitly search for</a:t>
            </a:r>
            <a:r>
              <a:rPr lang="en-US" sz="1400"/>
              <a:t> </a:t>
            </a:r>
            <a:r>
              <a:rPr sz="1400"/>
              <a:t>objects’ salient points with the most discriminative features</a:t>
            </a:r>
            <a:r>
              <a:rPr lang="en-US" sz="1400"/>
              <a:t> </a:t>
            </a:r>
            <a:r>
              <a:rPr sz="1400"/>
              <a:t>and feed them to the cross-attention module for semantic-aligned matching, which further boosts the detection accuracy and speeds up the convergence of our model. Third, experiments validate that our proposed SAM-DETR achieves</a:t>
            </a:r>
            <a:r>
              <a:rPr lang="en-US" sz="1400"/>
              <a:t> </a:t>
            </a:r>
            <a:r>
              <a:rPr sz="1400"/>
              <a:t>significantly faster convergence compared with the original</a:t>
            </a:r>
            <a:r>
              <a:rPr lang="en-US" sz="1400"/>
              <a:t> </a:t>
            </a:r>
            <a:r>
              <a:rPr sz="1400"/>
              <a:t>DETR. F ourth, as our approach only adds a plug-and-play</a:t>
            </a:r>
            <a:r>
              <a:rPr lang="en-US" sz="1400"/>
              <a:t> </a:t>
            </a:r>
            <a:r>
              <a:rPr sz="1400"/>
              <a:t>module into the original DETR and leaves other operations</a:t>
            </a:r>
            <a:r>
              <a:rPr lang="en-US" sz="1400"/>
              <a:t> </a:t>
            </a:r>
            <a:r>
              <a:rPr sz="1400"/>
              <a:t>mostly unchanged, the proposed SAM-DETR can be easily</a:t>
            </a:r>
            <a:r>
              <a:rPr lang="en-US" sz="1400"/>
              <a:t> </a:t>
            </a:r>
            <a:r>
              <a:rPr sz="1400"/>
              <a:t>integrated with existing solutions that modify the attention</a:t>
            </a:r>
            <a:r>
              <a:rPr lang="en-US" sz="1400"/>
              <a:t> </a:t>
            </a:r>
            <a:r>
              <a:rPr sz="1400"/>
              <a:t>mechanism to further improve DETR’s convergence, leading to a comparable convergence speed with Faster R-CNN</a:t>
            </a:r>
            <a:r>
              <a:rPr lang="en-US" sz="1400"/>
              <a:t> </a:t>
            </a:r>
            <a:r>
              <a:rPr sz="1400"/>
              <a:t>even within 12 training epochs.</a:t>
            </a:r>
            <a:endParaRPr sz="1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结构图</a:t>
            </a:r>
            <a:endParaRPr lang="zh-CN" altLang="en-US"/>
          </a:p>
        </p:txBody>
      </p:sp>
      <p:pic>
        <p:nvPicPr>
          <p:cNvPr id="3" name="图片 2" descr="QQ截图20220601195246"/>
          <p:cNvPicPr>
            <a:picLocks noChangeAspect="1"/>
          </p:cNvPicPr>
          <p:nvPr/>
        </p:nvPicPr>
        <p:blipFill>
          <a:blip r:embed="rId1"/>
          <a:stretch>
            <a:fillRect/>
          </a:stretch>
        </p:blipFill>
        <p:spPr>
          <a:xfrm>
            <a:off x="2820035" y="182245"/>
            <a:ext cx="9112885" cy="649351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SAM-DETR</a:t>
            </a:r>
            <a:endParaRPr lang="zh-CN" altLang="en-US"/>
          </a:p>
        </p:txBody>
      </p:sp>
      <p:sp>
        <p:nvSpPr>
          <p:cNvPr id="3" name="内容占位符 2"/>
          <p:cNvSpPr>
            <a:spLocks noGrp="1"/>
          </p:cNvSpPr>
          <p:nvPr>
            <p:ph sz="half" idx="1"/>
          </p:nvPr>
        </p:nvSpPr>
        <p:spPr/>
        <p:txBody>
          <a:bodyPr>
            <a:normAutofit fontScale="45000"/>
          </a:bodyPr>
          <a:p>
            <a:pPr marL="0" algn="l">
              <a:buClrTx/>
              <a:buSzTx/>
              <a:buNone/>
            </a:pPr>
            <a:r>
              <a:rPr lang="en-US"/>
              <a:t>    </a:t>
            </a:r>
            <a:r>
              <a:t>Our proposed SAM-DETR aims to relieve the difficulty</a:t>
            </a:r>
            <a:r>
              <a:rPr lang="en-US"/>
              <a:t> </a:t>
            </a:r>
            <a:r>
              <a:t>of the matching process in Eq. 1 by semantically aligning</a:t>
            </a:r>
            <a:r>
              <a:rPr lang="en-US"/>
              <a:t> </a:t>
            </a:r>
            <a:r>
              <a:t>object queries and encoded image features into the same</a:t>
            </a:r>
            <a:r>
              <a:rPr lang="en-US"/>
              <a:t> </a:t>
            </a:r>
            <a:r>
              <a:t>embedding space, thus accelerating DETR’s convergence.</a:t>
            </a:r>
            <a:r>
              <a:rPr lang="en-US"/>
              <a:t> </a:t>
            </a:r>
            <a:r>
              <a:t>Its major difference from the original DETR [3] lies in</a:t>
            </a:r>
            <a:r>
              <a:rPr lang="en-US"/>
              <a:t> </a:t>
            </a:r>
            <a:r>
              <a:t>the Transformer decoder layers. As illustrated in Fig. 3 (a),</a:t>
            </a:r>
            <a:r>
              <a:rPr lang="en-US"/>
              <a:t> </a:t>
            </a:r>
            <a:r>
              <a:t>the proposed SAM-DETR appends a Semantics Aligner</a:t>
            </a:r>
            <a:r>
              <a:rPr lang="en-US"/>
              <a:t> </a:t>
            </a:r>
            <a:r>
              <a:t>module ahead of the cross-attention module and models</a:t>
            </a:r>
            <a:r>
              <a:rPr lang="en-US"/>
              <a:t> </a:t>
            </a:r>
            <a:r>
              <a:t>learnable reference boxes to facilitate the matching process.</a:t>
            </a:r>
            <a:r>
              <a:rPr lang="en-US"/>
              <a:t> </a:t>
            </a:r>
            <a:r>
              <a:t>Same as DETR, the decoder layer is repeated six times, with</a:t>
            </a:r>
            <a:r>
              <a:rPr lang="en-US"/>
              <a:t> </a:t>
            </a:r>
            <a:r>
              <a:t>zeros as input for the first layer and previous layer’s outputs</a:t>
            </a:r>
            <a:r>
              <a:rPr lang="en-US"/>
              <a:t> </a:t>
            </a:r>
            <a:r>
              <a:t>as input for subsequent layers.</a:t>
            </a:r>
            <a:r>
              <a:rPr lang="en-US"/>
              <a:t> </a:t>
            </a:r>
            <a:endParaRPr lang="en-US"/>
          </a:p>
          <a:p>
            <a:pPr marL="0" algn="l">
              <a:buClrTx/>
              <a:buSzTx/>
              <a:buNone/>
            </a:pPr>
            <a:r>
              <a:rPr lang="en-US"/>
              <a:t>      </a:t>
            </a:r>
            <a:r>
              <a:t>The learnable reference boxes Rbox ∈ RN×4 are mod-</a:t>
            </a:r>
            <a:r>
              <a:rPr lang="en-US"/>
              <a:t> </a:t>
            </a:r>
            <a:r>
              <a:t>eled at the first decoder layer, representing the initial locations of the corresponding object queries. With the localization guidance of these reference boxes, the proposed</a:t>
            </a:r>
            <a:r>
              <a:rPr lang="en-US"/>
              <a:t> </a:t>
            </a:r>
            <a:r>
              <a:t>Semantics Aligner takes the previous object query embeddings Q and the encoded image features F as inputs to</a:t>
            </a:r>
            <a:r>
              <a:rPr lang="en-US"/>
              <a:t> </a:t>
            </a:r>
            <a:r>
              <a:t>generate new object query embeddings Qnew and their position embeddings Qnewpos , feeding to the subsequent crossattention module. The generated embeddings Qnew are enforced to lie in the same embedding space with the encoded</a:t>
            </a:r>
            <a:r>
              <a:rPr lang="en-US"/>
              <a:t> </a:t>
            </a:r>
            <a:r>
              <a:t>image features F, which facilitates the subsequent matching process between them, making object queries able to</a:t>
            </a:r>
            <a:r>
              <a:rPr lang="en-US"/>
              <a:t> </a:t>
            </a:r>
            <a:r>
              <a:t>quickly and properly attend to relevant regions in the encoded image features.</a:t>
            </a:r>
          </a:p>
        </p:txBody>
      </p:sp>
      <p:sp>
        <p:nvSpPr>
          <p:cNvPr id="4" name="内容占位符 3"/>
          <p:cNvSpPr>
            <a:spLocks noGrp="1"/>
          </p:cNvSpPr>
          <p:nvPr>
            <p:ph sz="half" idx="2"/>
          </p:nvPr>
        </p:nvSpPr>
        <p:spPr/>
        <p:txBody>
          <a:bodyPr>
            <a:normAutofit fontScale="50000"/>
          </a:bodyPr>
          <a:p>
            <a:pPr marL="0" indent="0" fontAlgn="auto">
              <a:lnSpc>
                <a:spcPct val="100000"/>
              </a:lnSpc>
              <a:buNone/>
            </a:pPr>
            <a:r>
              <a:rPr lang="zh-CN" altLang="en-US">
                <a:sym typeface="+mn-ea"/>
              </a:rPr>
              <a:t>我们提出的SAM-DETR旨在通过将对象查询和编码图像特征语义对齐到相同的嵌入空间，从而加速DETR的收敛，从而缓解等式1中匹配过程的困难。它与原DETR的主要区别在于变压器解码器层。如图3（a）所示，拟议的SAM-DETR在交叉注意模块之前附加了语义对齐器模块，并对可学习参考框进行建模，以促进匹配过程。与DETR相同，解码器层重复六次，零作为第一层的输入，前一层的输出作为后续层的输入。可学习参考框Rbox∈ RN×4在第一解码器层建模，表示相应对象查询的初始位置。在这些参考框的定位指导下，所提出的语义对齐器将先前的对象查询嵌入Q和编码图像特征F作为输入，生成新的对象查询嵌入Qnew及其位置嵌入Qnewpos，并将其馈送给后续的交叉注意模块。生成的嵌入Qnew被强制与编码图像特征F位于相同的嵌入空间中，这有助于它们之间的后续匹配过程，使得对象查询能够快速而正确地关注编码图像特征中的相关区域。</a:t>
            </a:r>
            <a:endParaRPr lang="zh-CN" altLang="en-US">
              <a:sym typeface="+mn-ea"/>
            </a:endParaRPr>
          </a:p>
        </p:txBody>
      </p:sp>
      <p:sp>
        <p:nvSpPr>
          <p:cNvPr id="25" name="文本框 24"/>
          <p:cNvSpPr txBox="1"/>
          <p:nvPr/>
        </p:nvSpPr>
        <p:spPr>
          <a:xfrm>
            <a:off x="9418320" y="1971199"/>
            <a:ext cx="259556" cy="106680"/>
          </a:xfrm>
          <a:prstGeom prst="rect">
            <a:avLst/>
          </a:prstGeom>
          <a:noFill/>
        </p:spPr>
        <p:txBody>
          <a:bodyPr wrap="square" rtlCol="0">
            <a:spAutoFit/>
          </a:bodyPr>
          <a:p>
            <a:r>
              <a:rPr lang="en-US" altLang="zh-CN" sz="100"/>
              <a:t>Q</a:t>
            </a:r>
            <a:endParaRPr lang="en-US" altLang="zh-CN" sz="100"/>
          </a:p>
        </p:txBody>
      </p:sp>
      <p:sp>
        <p:nvSpPr>
          <p:cNvPr id="51" name="文本框 50"/>
          <p:cNvSpPr txBox="1"/>
          <p:nvPr/>
        </p:nvSpPr>
        <p:spPr>
          <a:xfrm>
            <a:off x="9418320" y="2373154"/>
            <a:ext cx="259556" cy="106680"/>
          </a:xfrm>
          <a:prstGeom prst="rect">
            <a:avLst/>
          </a:prstGeom>
          <a:noFill/>
        </p:spPr>
        <p:txBody>
          <a:bodyPr wrap="square" rtlCol="0">
            <a:spAutoFit/>
          </a:bodyPr>
          <a:p>
            <a:r>
              <a:rPr lang="en-US" altLang="zh-CN" sz="100"/>
              <a:t>K</a:t>
            </a:r>
            <a:endParaRPr lang="en-US" altLang="zh-CN" sz="100"/>
          </a:p>
        </p:txBody>
      </p:sp>
      <p:sp>
        <p:nvSpPr>
          <p:cNvPr id="52" name="文本框 51"/>
          <p:cNvSpPr txBox="1"/>
          <p:nvPr/>
        </p:nvSpPr>
        <p:spPr>
          <a:xfrm>
            <a:off x="9418320" y="2750344"/>
            <a:ext cx="259556" cy="106680"/>
          </a:xfrm>
          <a:prstGeom prst="rect">
            <a:avLst/>
          </a:prstGeom>
          <a:noFill/>
        </p:spPr>
        <p:txBody>
          <a:bodyPr wrap="square" rtlCol="0">
            <a:spAutoFit/>
          </a:bodyPr>
          <a:p>
            <a:r>
              <a:rPr lang="en-US" altLang="zh-CN" sz="100"/>
              <a:t>V</a:t>
            </a:r>
            <a:endParaRPr lang="en-US" altLang="zh-CN" sz="100"/>
          </a:p>
        </p:txBody>
      </p:sp>
      <p:sp>
        <p:nvSpPr>
          <p:cNvPr id="62" name="文本框 61"/>
          <p:cNvSpPr txBox="1"/>
          <p:nvPr/>
        </p:nvSpPr>
        <p:spPr>
          <a:xfrm>
            <a:off x="9418320" y="2358866"/>
            <a:ext cx="259556" cy="106680"/>
          </a:xfrm>
          <a:prstGeom prst="rect">
            <a:avLst/>
          </a:prstGeom>
          <a:noFill/>
        </p:spPr>
        <p:txBody>
          <a:bodyPr wrap="square" rtlCol="0">
            <a:spAutoFit/>
          </a:bodyPr>
          <a:p>
            <a:r>
              <a:rPr lang="en-US" altLang="zh-CN" sz="100"/>
              <a:t>K</a:t>
            </a:r>
            <a:endParaRPr lang="en-US" altLang="zh-CN" sz="100"/>
          </a:p>
        </p:txBody>
      </p:sp>
      <p:sp>
        <p:nvSpPr>
          <p:cNvPr id="63" name="文本框 62"/>
          <p:cNvSpPr txBox="1"/>
          <p:nvPr/>
        </p:nvSpPr>
        <p:spPr>
          <a:xfrm>
            <a:off x="9418320" y="2736056"/>
            <a:ext cx="259556" cy="106680"/>
          </a:xfrm>
          <a:prstGeom prst="rect">
            <a:avLst/>
          </a:prstGeom>
          <a:noFill/>
        </p:spPr>
        <p:txBody>
          <a:bodyPr wrap="square" rtlCol="0">
            <a:spAutoFit/>
          </a:bodyPr>
          <a:p>
            <a:r>
              <a:rPr lang="en-US" altLang="zh-CN" sz="100"/>
              <a:t>V</a:t>
            </a:r>
            <a:endParaRPr lang="en-US" altLang="zh-CN" sz="1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语义对齐匹配</a:t>
            </a:r>
            <a:br/>
            <a:r>
              <a:rPr sz="3200"/>
              <a:t>Semantic-Aligned Matching</a:t>
            </a:r>
            <a:endParaRPr sz="3200"/>
          </a:p>
        </p:txBody>
      </p:sp>
      <p:pic>
        <p:nvPicPr>
          <p:cNvPr id="9" name="图片 8" descr="QQ截图20220602121423"/>
          <p:cNvPicPr>
            <a:picLocks noChangeAspect="1"/>
          </p:cNvPicPr>
          <p:nvPr/>
        </p:nvPicPr>
        <p:blipFill>
          <a:blip r:embed="rId1"/>
          <a:stretch>
            <a:fillRect/>
          </a:stretch>
        </p:blipFill>
        <p:spPr>
          <a:xfrm>
            <a:off x="838200" y="1524635"/>
            <a:ext cx="9281160" cy="490918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sz="3600"/>
              <a:t>显著点特征匹配</a:t>
            </a:r>
            <a:br>
              <a:rPr lang="zh-CN" altLang="en-US" sz="3600"/>
            </a:br>
            <a:r>
              <a:rPr lang="zh-CN" altLang="en-US" sz="2800"/>
              <a:t>Matching with Salient Point Features</a:t>
            </a:r>
            <a:endParaRPr lang="zh-CN" altLang="en-US" sz="280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p:txBody>
              <a:bodyPr>
                <a:normAutofit/>
              </a:bodyPr>
              <a:p>
                <a:r>
                  <a:rPr lang="en-US" altLang="zh-CN" sz="1600"/>
                  <a:t>         </a:t>
                </a:r>
                <a:r>
                  <a:rPr lang="zh-CN" altLang="en-US" sz="1600"/>
                  <a:t>我们提出显式搜索多个Salient Point，并利用它们的特征进行上述语义对齐匹配，而不是通过平均池或最大池进行重采样。显式搜索多个Salient Point的设计适合于多头注意机制，无需任何修改。</a:t>
                </a:r>
                <a:endParaRPr lang="zh-CN" altLang="en-US" sz="1600"/>
              </a:p>
              <a:p>
                <a:r>
                  <a:rPr lang="en-US" altLang="zh-CN" sz="1600"/>
                  <a:t>        </a:t>
                </a:r>
                <a:r>
                  <a:rPr lang="zh-CN" altLang="en-US" sz="1600"/>
                  <a:t>在通过RoIAlign检索 region-level 特征 F  后，我们应用 ConvNet 和 MLP 来为每个区域预测 M 个坐标 </a:t>
                </a:r>
                <a:endParaRPr lang="zh-CN" altLang="en-US" sz="1600"/>
              </a:p>
              <a:p>
                <a:pPr marL="0" indent="0">
                  <a:buNone/>
                </a:pPr>
                <a:r>
                  <a:rPr lang="en-US" altLang="zh-CN" sz="1600"/>
                  <a:t>                      </a:t>
                </a:r>
                <a:r>
                  <a:rPr lang="zh-CN" altLang="en-US" sz="1600"/>
                  <a:t>，表示对识别和定位 object 至关重要的 </a:t>
                </a:r>
                <a:r>
                  <a:rPr lang="en-US" altLang="zh-CN" sz="1600"/>
                  <a:t>           </a:t>
                </a:r>
                <a:r>
                  <a:rPr lang="zh-CN" altLang="en-US" sz="1600"/>
                  <a:t>Salient Point 。</a:t>
                </a:r>
                <a:endParaRPr lang="zh-CN" altLang="en-US" sz="1600"/>
              </a:p>
              <a:p>
                <a:pPr marL="0" indent="0">
                  <a:buNone/>
                </a:pPr>
                <a:r>
                  <a:rPr lang="zh-CN" altLang="en-US" sz="1600"/>
                  <a:t> </a:t>
                </a:r>
                <a:r>
                  <a:rPr lang="en-US" altLang="zh-CN" sz="1600"/>
                  <a:t>       </a:t>
                </a:r>
                <a:r>
                  <a:rPr lang="zh-CN" altLang="en-US" sz="1600"/>
                  <a:t>然后通过双线性插值从</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𝐹</m:t>
                        </m:r>
                      </m:e>
                      <m:sub>
                        <m:r>
                          <a:rPr lang="en-US" altLang="zh-CN" sz="1600" i="1">
                            <a:latin typeface="Cambria Math" panose="02040503050406030204" charset="0"/>
                            <a:cs typeface="Cambria Math" panose="02040503050406030204" charset="0"/>
                          </a:rPr>
                          <m:t>𝑅</m:t>
                        </m:r>
                      </m:sub>
                    </m:sSub>
                  </m:oMath>
                </a14:m>
                <a:r>
                  <a:rPr lang="zh-CN" altLang="en-US" sz="1600"/>
                  <a:t> 中采样显著点的特征。最后，将M 个特征向量与 M 个搜索到的显著点相对应，作为新的 object query embedding，使每个注意力头都能聚焦于一个特征点的特征。</a:t>
                </a:r>
                <a:endParaRPr lang="zh-CN" altLang="en-US" sz="1600"/>
              </a:p>
              <a:p>
                <a:r>
                  <a:rPr lang="en-US" altLang="zh-CN" sz="1600"/>
                  <a:t>         </a:t>
                </a:r>
                <a:r>
                  <a:rPr lang="zh-CN" altLang="en-US" sz="1600"/>
                  <a:t>以特征点的 图片坐标作为输入，通过正弦函数生成new query pos. embedding。连接与 M 个特征点相对应的位置嵌入以提供给后续的 multi-head cross-attention 模块。</a:t>
                </a:r>
                <a:endParaRPr lang="zh-CN" altLang="en-US" sz="1600"/>
              </a:p>
              <a:p>
                <a:endParaRPr lang="zh-CN" altLang="en-US" sz="1600"/>
              </a:p>
            </p:txBody>
          </p:sp>
        </mc:Choice>
        <mc:Fallback>
          <p:sp>
            <p:nvSpPr>
              <p:cNvPr id="3" name="内容占位符 2"/>
              <p:cNvSpPr>
                <a:spLocks noRot="1" noChangeAspect="1" noMove="1" noResize="1" noEditPoints="1" noAdjustHandles="1" noChangeArrowheads="1" noChangeShapeType="1" noTextEdit="1"/>
              </p:cNvSpPr>
              <p:nvPr>
                <p:ph sz="half" idx="1"/>
              </p:nvPr>
            </p:nvSpPr>
            <p:spPr>
              <a:blipFill rotWithShape="1">
                <a:blip r:embed="rId1"/>
                <a:stretch>
                  <a:fillRect b="-1233"/>
                </a:stretch>
              </a:blipFill>
            </p:spPr>
            <p:txBody>
              <a:bodyPr/>
              <a:lstStyle/>
              <a:p>
                <a:r>
                  <a:rPr lang="zh-CN" altLang="en-US">
                    <a:noFill/>
                  </a:rPr>
                  <a:t> </a:t>
                </a:r>
              </a:p>
            </p:txBody>
          </p:sp>
        </mc:Fallback>
      </mc:AlternateContent>
      <p:pic>
        <p:nvPicPr>
          <p:cNvPr id="7" name="图片 6" descr="QQ截图20220602162041"/>
          <p:cNvPicPr>
            <a:picLocks noChangeAspect="1"/>
          </p:cNvPicPr>
          <p:nvPr/>
        </p:nvPicPr>
        <p:blipFill>
          <a:blip r:embed="rId2"/>
          <a:stretch>
            <a:fillRect/>
          </a:stretch>
        </p:blipFill>
        <p:spPr>
          <a:xfrm>
            <a:off x="6531610" y="445135"/>
            <a:ext cx="4354830" cy="6412865"/>
          </a:xfrm>
          <a:prstGeom prst="rect">
            <a:avLst/>
          </a:prstGeom>
        </p:spPr>
      </p:pic>
      <p:pic>
        <p:nvPicPr>
          <p:cNvPr id="8" name="图片 7" descr="QQ截图20220602172815"/>
          <p:cNvPicPr>
            <a:picLocks noChangeAspect="1"/>
          </p:cNvPicPr>
          <p:nvPr/>
        </p:nvPicPr>
        <p:blipFill>
          <a:blip r:embed="rId3"/>
          <a:stretch>
            <a:fillRect/>
          </a:stretch>
        </p:blipFill>
        <p:spPr>
          <a:xfrm>
            <a:off x="1068070" y="3377565"/>
            <a:ext cx="1009015" cy="27368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buClrTx/>
              <a:buSzTx/>
              <a:buFontTx/>
            </a:pPr>
            <a:r>
              <a:rPr lang="zh-CN" altLang="en-US" sz="4400"/>
              <a:t>Reweighting by Previous Query Embeddings</a:t>
            </a:r>
            <a:endParaRPr lang="zh-CN" altLang="en-US" sz="4400"/>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p:txBody>
          <a:bodyPr>
            <a:normAutofit fontScale="60000"/>
          </a:bodyPr>
          <a:p>
            <a:r>
              <a:rPr lang="en-US" altLang="zh-CN"/>
              <a:t>       </a:t>
            </a:r>
            <a:r>
              <a:rPr lang="zh-CN" altLang="en-US"/>
              <a:t>语义对齐器 Semantics Aligner 可以有效地生成新的 object query，这些 query 在语义上与编码的图像特征保持一致，但也带来了一个问题：在 cross-attention 模块中根本没有利用包含有价值检测信息的previous query embeddings Q  。</a:t>
            </a:r>
            <a:endParaRPr lang="zh-CN" altLang="en-US"/>
          </a:p>
          <a:p>
            <a:r>
              <a:rPr lang="en-US" altLang="zh-CN"/>
              <a:t>       </a:t>
            </a:r>
            <a:r>
              <a:rPr lang="zh-CN" altLang="en-US"/>
              <a:t>为解决此问题，语义对齐器将previous query embeddings作为输入，通过线性投影和 sigmoid 函数生成重加权系数。通过元素相乘和重加权系数，new object query embeddings和position embeddings都被重加权，以突出重要特征，因此，可以有效地利用 previous query embeddings Q 中的有用信息。</a:t>
            </a:r>
            <a:endParaRPr lang="zh-CN" altLang="en-US"/>
          </a:p>
          <a:p>
            <a:r>
              <a:rPr lang="zh-CN" altLang="en-US"/>
              <a:t>W RW1 和 W R W 2表示线性映射，σ ( . )  表示sigmoid函数，⊗表示元素乘法。</a:t>
            </a:r>
            <a:endParaRPr lang="zh-CN" altLang="en-US"/>
          </a:p>
          <a:p>
            <a:endParaRPr lang="zh-CN" altLang="en-US"/>
          </a:p>
        </p:txBody>
      </p:sp>
      <p:pic>
        <p:nvPicPr>
          <p:cNvPr id="5" name="图片 4" descr="QQ截图20220602165534"/>
          <p:cNvPicPr>
            <a:picLocks noChangeAspect="1"/>
          </p:cNvPicPr>
          <p:nvPr>
            <p:custDataLst>
              <p:tags r:id="rId1"/>
            </p:custDataLst>
          </p:nvPr>
        </p:nvPicPr>
        <p:blipFill>
          <a:blip r:embed="rId2"/>
          <a:stretch>
            <a:fillRect/>
          </a:stretch>
        </p:blipFill>
        <p:spPr>
          <a:xfrm>
            <a:off x="961390" y="1586230"/>
            <a:ext cx="4752975" cy="2819400"/>
          </a:xfrm>
          <a:prstGeom prst="rect">
            <a:avLst/>
          </a:prstGeom>
        </p:spPr>
      </p:pic>
      <p:pic>
        <p:nvPicPr>
          <p:cNvPr id="6" name="图片 5" descr="QQ截图20220602165542"/>
          <p:cNvPicPr>
            <a:picLocks noChangeAspect="1"/>
          </p:cNvPicPr>
          <p:nvPr>
            <p:custDataLst>
              <p:tags r:id="rId3"/>
            </p:custDataLst>
          </p:nvPr>
        </p:nvPicPr>
        <p:blipFill>
          <a:blip r:embed="rId4"/>
          <a:stretch>
            <a:fillRect/>
          </a:stretch>
        </p:blipFill>
        <p:spPr>
          <a:xfrm>
            <a:off x="923290" y="4587875"/>
            <a:ext cx="4791075" cy="2162175"/>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0.xml><?xml version="1.0" encoding="utf-8"?>
<p:tagLst xmlns:p="http://schemas.openxmlformats.org/presentationml/2006/main">
  <p:tag name="KSO_WM_UNIT_PLACING_PICTURE_USER_VIEWPORT" val="{&quot;height&quot;:4440,&quot;width&quot;:7485}"/>
</p:tagLst>
</file>

<file path=ppt/tags/tag11.xml><?xml version="1.0" encoding="utf-8"?>
<p:tagLst xmlns:p="http://schemas.openxmlformats.org/presentationml/2006/main">
  <p:tag name="KSO_WM_UNIT_PLACING_PICTURE_USER_VIEWPORT" val="{&quot;height&quot;:3405,&quot;width&quot;:7545}"/>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8.xml><?xml version="1.0" encoding="utf-8"?>
<p:tagLst xmlns:p="http://schemas.openxmlformats.org/presentationml/2006/main">
  <p:tag name="KSO_DOCER_TEMPLATE_OPEN_ONCE_MARK" val="1"/>
</p:tagLst>
</file>

<file path=ppt/tags/tag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3.xml><?xml version="1.0" encoding="utf-8"?>
<p:tagLst xmlns:p="http://schemas.openxmlformats.org/presentationml/2006/main">
  <p:tag name="KSO_WM_UNIT_PLACING_PICTURE_USER_VIEWPORT" val="{&quot;height&quot;:9630,&quot;width&quot;:8130}"/>
</p:tagLst>
</file>

<file path=ppt/tags/tag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10313</Words>
  <Application>WPS 演示</Application>
  <PresentationFormat>宽屏</PresentationFormat>
  <Paragraphs>82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Calibri</vt:lpstr>
      <vt:lpstr>微软雅黑</vt:lpstr>
      <vt:lpstr>Arial Unicode MS</vt:lpstr>
      <vt:lpstr>Cambria Math</vt:lpstr>
      <vt:lpstr>Office 主题</vt:lpstr>
      <vt:lpstr>Accelerating DETR Convergence via Semantic-Aligned Matching </vt:lpstr>
      <vt:lpstr>摘要</vt:lpstr>
      <vt:lpstr>PowerPoint 演示文稿</vt:lpstr>
      <vt:lpstr>贡献总结</vt:lpstr>
      <vt:lpstr>结构图</vt:lpstr>
      <vt:lpstr>目标检测集预测损失 SAM-DETR</vt:lpstr>
      <vt:lpstr>匈牙利的损失 （包含BBOX损失） Hungarian loss（Bounding box los）</vt:lpstr>
      <vt:lpstr>DETR结构</vt:lpstr>
      <vt:lpstr>PowerPoint 演示文稿</vt:lpstr>
      <vt:lpstr>PowerPoint 演示文稿</vt:lpstr>
      <vt:lpstr>PowerPoint 演示文稿</vt:lpstr>
      <vt:lpstr>PowerPoint 演示文稿</vt:lpstr>
      <vt:lpstr>实验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逆天改命</dc:creator>
  <cp:lastModifiedBy>逆天改命</cp:lastModifiedBy>
  <cp:revision>18</cp:revision>
  <dcterms:created xsi:type="dcterms:W3CDTF">2022-03-18T01:50:00Z</dcterms:created>
  <dcterms:modified xsi:type="dcterms:W3CDTF">2022-06-02T10:09:39Z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236E98A197FC4C1EBF9526024F261990</vt:lpwstr>
  </property>
  <property fmtid="{D5CDD505-2E9C-101B-9397-08002B2CF9AE}" pid="3" name="KSOProductBuildVer">
    <vt:lpwstr>2052-11.1.0.11579</vt:lpwstr>
  </property>
</Properties>
</file>