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87" r:id="rId5"/>
    <p:sldId id="258" r:id="rId6"/>
    <p:sldId id="259" r:id="rId8"/>
    <p:sldId id="260" r:id="rId9"/>
    <p:sldId id="263" r:id="rId10"/>
    <p:sldId id="272" r:id="rId11"/>
    <p:sldId id="288" r:id="rId12"/>
    <p:sldId id="289" r:id="rId13"/>
    <p:sldId id="290" r:id="rId14"/>
    <p:sldId id="280" r:id="rId15"/>
    <p:sldId id="291" r:id="rId16"/>
    <p:sldId id="292" r:id="rId17"/>
    <p:sldId id="293"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image" Target="../media/image14.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8.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r>
              <a:rPr sz="2800"/>
              <a:t>Anchor DETR: Query Design for Transformer-Based Object Detection</a:t>
            </a:r>
            <a:endParaRPr sz="2800"/>
          </a:p>
        </p:txBody>
      </p:sp>
      <p:sp>
        <p:nvSpPr>
          <p:cNvPr id="3" name="副标题 2"/>
          <p:cNvSpPr>
            <a:spLocks noGrp="1"/>
          </p:cNvSpPr>
          <p:nvPr>
            <p:ph type="subTitle" idx="1"/>
          </p:nvPr>
        </p:nvSpPr>
        <p:spPr/>
        <p:txBody>
          <a:bodyPr>
            <a:normAutofit lnSpcReduction="20000"/>
          </a:bodyPr>
          <a:p>
            <a:r>
              <a:rPr lang="zh-CN" altLang="en-US"/>
              <a:t>Yingming Wang Xiangyu Zhang Tong Yang Jian Sun</a:t>
            </a:r>
            <a:endParaRPr lang="zh-CN" altLang="en-US"/>
          </a:p>
          <a:p>
            <a:r>
              <a:rPr lang="zh-CN" altLang="en-US"/>
              <a:t>MEGVII Technology</a:t>
            </a:r>
            <a:endParaRPr lang="zh-CN" altLang="en-US"/>
          </a:p>
          <a:p>
            <a:r>
              <a:rPr lang="zh-CN" altLang="en-US"/>
              <a:t>{wangyingming, zhangxiangyu, yangtong, sunjian}@megvii.com</a:t>
            </a:r>
            <a:endParaRPr lang="zh-CN" altLang="en-US"/>
          </a:p>
          <a:p>
            <a:r>
              <a:rPr lang="en-US" altLang="zh-CN"/>
              <a:t>AAAI 2022</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63540" y="252730"/>
            <a:ext cx="6598920" cy="1325880"/>
          </a:xfrm>
        </p:spPr>
        <p:txBody>
          <a:bodyPr/>
          <a:p>
            <a:r>
              <a:rPr lang="zh-CN" altLang="en-US" sz="3600"/>
              <a:t>Row-Column Decoupled Attention</a:t>
            </a:r>
            <a:endParaRPr lang="zh-CN" altLang="en-US" sz="3600"/>
          </a:p>
        </p:txBody>
      </p:sp>
      <p:sp>
        <p:nvSpPr>
          <p:cNvPr id="4" name="内容占位符 3"/>
          <p:cNvSpPr>
            <a:spLocks noGrp="1"/>
          </p:cNvSpPr>
          <p:nvPr>
            <p:ph sz="half" idx="2"/>
          </p:nvPr>
        </p:nvSpPr>
        <p:spPr/>
        <p:txBody>
          <a:bodyPr>
            <a:normAutofit fontScale="80000"/>
          </a:bodyPr>
          <a:p>
            <a:r>
              <a:rPr lang="zh-CN" altLang="en-US"/>
              <a:t>RCDA为行列解耦注意机制，其功能是将一个二维的特征通过一维全局平均池化将关键特征分解为一维的行特征和一维的列特征，然后依次进行行注意和列注意。将二维特征解耦之后，会降低内存的消耗，并且效果达到了与DETR相同甚至超过了DETR的attention的效果。节省内存的分析：DETR的内存消耗成本主要是注意力权重图，因为RCDA的权重图是分成了两个，减小了一维，所以内存消耗要小的多，并且RCDA的主要内存消耗是权重和。</a:t>
            </a:r>
            <a:endParaRPr lang="zh-CN" altLang="en-US"/>
          </a:p>
          <a:p>
            <a:endParaRPr lang="zh-CN" altLang="en-US"/>
          </a:p>
        </p:txBody>
      </p:sp>
      <p:pic>
        <p:nvPicPr>
          <p:cNvPr id="5" name="图片 4" descr="QQ截图20220704205452"/>
          <p:cNvPicPr>
            <a:picLocks noChangeAspect="1"/>
          </p:cNvPicPr>
          <p:nvPr/>
        </p:nvPicPr>
        <p:blipFill>
          <a:blip r:embed="rId1"/>
          <a:srcRect t="78349" r="1762"/>
          <a:stretch>
            <a:fillRect/>
          </a:stretch>
        </p:blipFill>
        <p:spPr>
          <a:xfrm>
            <a:off x="1189990" y="391160"/>
            <a:ext cx="4020185" cy="567690"/>
          </a:xfrm>
          <a:prstGeom prst="rect">
            <a:avLst/>
          </a:prstGeom>
        </p:spPr>
      </p:pic>
      <p:pic>
        <p:nvPicPr>
          <p:cNvPr id="6" name="图片 5" descr="QQ截图20220704205510"/>
          <p:cNvPicPr>
            <a:picLocks noChangeAspect="1"/>
          </p:cNvPicPr>
          <p:nvPr/>
        </p:nvPicPr>
        <p:blipFill>
          <a:blip r:embed="rId2"/>
          <a:srcRect r="2295" b="13024"/>
          <a:stretch>
            <a:fillRect/>
          </a:stretch>
        </p:blipFill>
        <p:spPr>
          <a:xfrm>
            <a:off x="1189990" y="958850"/>
            <a:ext cx="4050665" cy="587629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704210252"/>
          <p:cNvPicPr>
            <a:picLocks noChangeAspect="1"/>
          </p:cNvPicPr>
          <p:nvPr/>
        </p:nvPicPr>
        <p:blipFill>
          <a:blip r:embed="rId1"/>
          <a:stretch>
            <a:fillRect/>
          </a:stretch>
        </p:blipFill>
        <p:spPr>
          <a:xfrm>
            <a:off x="2305050" y="2346325"/>
            <a:ext cx="4800600" cy="3686175"/>
          </a:xfrm>
          <a:prstGeom prst="rect">
            <a:avLst/>
          </a:prstGeom>
        </p:spPr>
      </p:pic>
      <p:pic>
        <p:nvPicPr>
          <p:cNvPr id="6" name="图片 5" descr="QQ截图20220704205510"/>
          <p:cNvPicPr>
            <a:picLocks noChangeAspect="1"/>
          </p:cNvPicPr>
          <p:nvPr/>
        </p:nvPicPr>
        <p:blipFill>
          <a:blip r:embed="rId2"/>
          <a:srcRect t="86194" r="2670"/>
          <a:stretch>
            <a:fillRect/>
          </a:stretch>
        </p:blipFill>
        <p:spPr>
          <a:xfrm>
            <a:off x="2339975" y="1252855"/>
            <a:ext cx="4730750" cy="109347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3" name="图片 2" descr="QQ截图20220704210230"/>
          <p:cNvPicPr>
            <a:picLocks noChangeAspect="1"/>
          </p:cNvPicPr>
          <p:nvPr/>
        </p:nvPicPr>
        <p:blipFill>
          <a:blip r:embed="rId1"/>
          <a:stretch>
            <a:fillRect/>
          </a:stretch>
        </p:blipFill>
        <p:spPr>
          <a:xfrm>
            <a:off x="1245870" y="1410335"/>
            <a:ext cx="10220325" cy="509587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704210236"/>
          <p:cNvPicPr>
            <a:picLocks noChangeAspect="1"/>
          </p:cNvPicPr>
          <p:nvPr/>
        </p:nvPicPr>
        <p:blipFill>
          <a:blip r:embed="rId1"/>
          <a:stretch>
            <a:fillRect/>
          </a:stretch>
        </p:blipFill>
        <p:spPr>
          <a:xfrm>
            <a:off x="1071880" y="2076450"/>
            <a:ext cx="10048875" cy="27051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704210517"/>
          <p:cNvPicPr>
            <a:picLocks noChangeAspect="1"/>
          </p:cNvPicPr>
          <p:nvPr/>
        </p:nvPicPr>
        <p:blipFill>
          <a:blip r:embed="rId1"/>
          <a:stretch>
            <a:fillRect/>
          </a:stretch>
        </p:blipFill>
        <p:spPr>
          <a:xfrm>
            <a:off x="885825" y="99695"/>
            <a:ext cx="10420350" cy="665797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704210549"/>
          <p:cNvPicPr>
            <a:picLocks noChangeAspect="1"/>
          </p:cNvPicPr>
          <p:nvPr/>
        </p:nvPicPr>
        <p:blipFill>
          <a:blip r:embed="rId1"/>
          <a:stretch>
            <a:fillRect/>
          </a:stretch>
        </p:blipFill>
        <p:spPr>
          <a:xfrm>
            <a:off x="3453130" y="1252220"/>
            <a:ext cx="4781550" cy="2009775"/>
          </a:xfrm>
          <a:prstGeom prst="rect">
            <a:avLst/>
          </a:prstGeom>
        </p:spPr>
      </p:pic>
      <p:pic>
        <p:nvPicPr>
          <p:cNvPr id="3" name="图片 2" descr="QQ截图20220704210557"/>
          <p:cNvPicPr>
            <a:picLocks noChangeAspect="1"/>
          </p:cNvPicPr>
          <p:nvPr/>
        </p:nvPicPr>
        <p:blipFill>
          <a:blip r:embed="rId2"/>
          <a:stretch>
            <a:fillRect/>
          </a:stretch>
        </p:blipFill>
        <p:spPr>
          <a:xfrm>
            <a:off x="1258570" y="3975100"/>
            <a:ext cx="9848850" cy="265747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7" name="内容占位符 6"/>
          <p:cNvSpPr>
            <a:spLocks noGrp="1"/>
          </p:cNvSpPr>
          <p:nvPr>
            <p:ph sz="half" idx="2"/>
          </p:nvPr>
        </p:nvSpPr>
        <p:spPr/>
        <p:txBody>
          <a:bodyPr>
            <a:normAutofit/>
          </a:bodyPr>
          <a:p>
            <a:pPr fontAlgn="auto">
              <a:lnSpc>
                <a:spcPct val="100000"/>
              </a:lnSpc>
            </a:pPr>
            <a:r>
              <a:rPr lang="zh-CN" altLang="en-US" sz="1500"/>
              <a:t>在本文中，我们提出了一种新的基于transformer的对象检测查询设计。在以前的基于变换器的检测器中，对象查询是一组可学习的embedding。然而，每一个学习到的</a:t>
            </a:r>
            <a:r>
              <a:rPr lang="zh-CN" altLang="en-US" sz="1500">
                <a:sym typeface="+mn-ea"/>
              </a:rPr>
              <a:t>embedding</a:t>
            </a:r>
            <a:r>
              <a:rPr lang="zh-CN" altLang="en-US" sz="1500"/>
              <a:t>都没有明确的物理意义，我们无法解释它将集中在哪里。由于每个对象查询的预测时隙没有特定的模式，因此很难进行优化。换句话说，每个对象查询将不会集中在特定区域。为了解决这些问题，在我们的查询设计中，对象查询基于锚定点，锚定点广泛用于基于CNN的检测器。因此，每个对象查询都聚焦于锚点附近的对象。此外，我们的查询设计可以在一个位置预测多个对象，以解决“一个区域，多个对象”的难题。此外，我们设计了一种注意力变体，它可以减少内存成本，同时实现与DETR中标准注意力相似或更好的性能。由于查询设计和注意力变体，我们称之为Anchor-DETR的拟议检测器可以实现更好的性能，并且比DETR运行更快，训练次数更少10倍。例如，当使用ResNet50-DC5功能训练50个历元时，它在MSCOCO数据集上以19 FPS的速度实现44.2 AP。</a:t>
            </a:r>
            <a:endParaRPr lang="zh-CN" altLang="en-US" sz="1500"/>
          </a:p>
        </p:txBody>
      </p:sp>
      <p:pic>
        <p:nvPicPr>
          <p:cNvPr id="4" name="图片 3" descr="QQ截图20220704185942"/>
          <p:cNvPicPr>
            <a:picLocks noChangeAspect="1"/>
          </p:cNvPicPr>
          <p:nvPr>
            <p:custDataLst>
              <p:tags r:id="rId1"/>
            </p:custDataLst>
          </p:nvPr>
        </p:nvPicPr>
        <p:blipFill>
          <a:blip r:embed="rId2"/>
          <a:stretch>
            <a:fillRect/>
          </a:stretch>
        </p:blipFill>
        <p:spPr>
          <a:xfrm>
            <a:off x="892810" y="1229995"/>
            <a:ext cx="4867275" cy="543877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704192634"/>
          <p:cNvPicPr>
            <a:picLocks noChangeAspect="1"/>
          </p:cNvPicPr>
          <p:nvPr/>
        </p:nvPicPr>
        <p:blipFill>
          <a:blip r:embed="rId1"/>
          <a:stretch>
            <a:fillRect/>
          </a:stretch>
        </p:blipFill>
        <p:spPr>
          <a:xfrm>
            <a:off x="1279525" y="216535"/>
            <a:ext cx="4624705" cy="6424930"/>
          </a:xfrm>
          <a:prstGeom prst="rect">
            <a:avLst/>
          </a:prstGeom>
        </p:spPr>
      </p:pic>
      <p:pic>
        <p:nvPicPr>
          <p:cNvPr id="6" name="图片 5" descr="QQ截图20220704194446"/>
          <p:cNvPicPr>
            <a:picLocks noChangeAspect="1"/>
          </p:cNvPicPr>
          <p:nvPr/>
        </p:nvPicPr>
        <p:blipFill>
          <a:blip r:embed="rId2"/>
          <a:stretch>
            <a:fillRect/>
          </a:stretch>
        </p:blipFill>
        <p:spPr>
          <a:xfrm>
            <a:off x="6532245" y="1454150"/>
            <a:ext cx="4838700" cy="342900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en-US" altLang="zh-CN" sz="1500"/>
              <a:t>我们提出了一种新的基于锚定点的查询设计，用于基于变压器的检测器。此外，我们将多个模式附加到每个锚点，以便它可以为每个位置预测多个对象，以应对困难：“一个区域，多个对象”。提出的基于锚定点的查询比学习的嵌入更易于解释和优化。由于所提出的查询设计的有效性，我们的检测器可以在比DETR少10倍的训练次数的情况下获得更好的性能。</a:t>
            </a:r>
            <a:endParaRPr lang="en-US" altLang="zh-CN" sz="1500"/>
          </a:p>
          <a:p>
            <a:pPr algn="l"/>
            <a:r>
              <a:rPr lang="en-US" altLang="zh-CN" sz="1500"/>
              <a:t>我们设计了一种注意力变体，我们称之为行-列解耦注意力。它可以在降低内存成本的同时获得与DETR中的标准注意力相似或更好的性能，这可以很好地替代标准注意力。</a:t>
            </a:r>
            <a:endParaRPr lang="en-US" altLang="zh-CN" sz="1500"/>
          </a:p>
          <a:p>
            <a:pPr algn="l"/>
            <a:r>
              <a:rPr lang="en-US" altLang="zh-CN" sz="1500"/>
              <a:t>进行了大量实验以证明每个组件的有效性。</a:t>
            </a:r>
            <a:endParaRPr lang="en-US" altLang="zh-CN" sz="1500"/>
          </a:p>
        </p:txBody>
      </p:sp>
      <p:pic>
        <p:nvPicPr>
          <p:cNvPr id="3" name="图片 2" descr="QQ截图20220704194200"/>
          <p:cNvPicPr>
            <a:picLocks noChangeAspect="1"/>
          </p:cNvPicPr>
          <p:nvPr/>
        </p:nvPicPr>
        <p:blipFill>
          <a:blip r:embed="rId1"/>
          <a:stretch>
            <a:fillRect/>
          </a:stretch>
        </p:blipFill>
        <p:spPr>
          <a:xfrm>
            <a:off x="661670" y="1529080"/>
            <a:ext cx="4705350" cy="952500"/>
          </a:xfrm>
          <a:prstGeom prst="rect">
            <a:avLst/>
          </a:prstGeom>
        </p:spPr>
      </p:pic>
      <p:pic>
        <p:nvPicPr>
          <p:cNvPr id="7" name="图片 6" descr="QQ截图20220704194208"/>
          <p:cNvPicPr>
            <a:picLocks noChangeAspect="1"/>
          </p:cNvPicPr>
          <p:nvPr/>
        </p:nvPicPr>
        <p:blipFill>
          <a:blip r:embed="rId2"/>
          <a:stretch>
            <a:fillRect/>
          </a:stretch>
        </p:blipFill>
        <p:spPr>
          <a:xfrm>
            <a:off x="514350" y="2481580"/>
            <a:ext cx="4762500" cy="314325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3" name="图片 2" descr="QQ截图20220704200114"/>
          <p:cNvPicPr>
            <a:picLocks noChangeAspect="1"/>
          </p:cNvPicPr>
          <p:nvPr/>
        </p:nvPicPr>
        <p:blipFill>
          <a:blip r:embed="rId1"/>
          <a:stretch>
            <a:fillRect/>
          </a:stretch>
        </p:blipFill>
        <p:spPr>
          <a:xfrm>
            <a:off x="1358265" y="1836420"/>
            <a:ext cx="9839325" cy="408622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7905" y="365125"/>
            <a:ext cx="5255895" cy="1325880"/>
          </a:xfrm>
        </p:spPr>
        <p:txBody>
          <a:bodyPr>
            <a:normAutofit/>
          </a:bodyPr>
          <a:p>
            <a:r>
              <a:rPr lang="zh-CN" altLang="en-US"/>
              <a:t>Anchor Points</a:t>
            </a:r>
            <a:endParaRPr lang="zh-CN" altLang="en-US"/>
          </a:p>
        </p:txBody>
      </p:sp>
      <p:sp>
        <p:nvSpPr>
          <p:cNvPr id="3" name="内容占位符 2"/>
          <p:cNvSpPr>
            <a:spLocks noGrp="1"/>
          </p:cNvSpPr>
          <p:nvPr>
            <p:ph sz="half" idx="1"/>
          </p:nvPr>
        </p:nvSpPr>
        <p:spPr/>
        <p:txBody>
          <a:bodyPr>
            <a:normAutofit/>
          </a:bodyPr>
          <a:p>
            <a:pPr marL="0" algn="l">
              <a:buClrTx/>
              <a:buSzTx/>
              <a:buNone/>
            </a:pPr>
            <a:r>
              <a:rPr lang="en-US" altLang="zh-CN">
                <a:solidFill>
                  <a:srgbClr val="FF0000"/>
                </a:solidFill>
              </a:rPr>
              <a:t>  </a:t>
            </a:r>
            <a:r>
              <a:rPr sz="2700"/>
              <a:t> </a:t>
            </a:r>
            <a:endParaRPr sz="2700"/>
          </a:p>
        </p:txBody>
      </p:sp>
      <p:sp>
        <p:nvSpPr>
          <p:cNvPr id="4" name="内容占位符 3"/>
          <p:cNvSpPr>
            <a:spLocks noGrp="1"/>
          </p:cNvSpPr>
          <p:nvPr>
            <p:ph sz="half" idx="2"/>
          </p:nvPr>
        </p:nvSpPr>
        <p:spPr/>
        <p:txBody>
          <a:bodyPr>
            <a:normAutofit lnSpcReduction="10000"/>
          </a:bodyPr>
          <a:p>
            <a:pPr marL="0" indent="0" fontAlgn="auto">
              <a:lnSpc>
                <a:spcPct val="100000"/>
              </a:lnSpc>
              <a:buNone/>
            </a:pPr>
            <a:r>
              <a:rPr lang="zh-CN" altLang="en-US">
                <a:sym typeface="+mn-ea"/>
              </a:rPr>
              <a:t>我们采用两种类型的锚点。一个是网格定位点，另一个是学习的定位点。如图2（a）所示，网格锚点固定为图像中的统一网格点。学习点以0到1的均匀分布随机初始化，并更新为学习参数。有了锚定点，预测边界框的中心位置（ˆcx，ˆcy）将添加到相应的锚定点，作为最终预测，就像在可变形DETR中一样</a:t>
            </a:r>
            <a:endParaRPr lang="zh-CN" altLang="en-US">
              <a:sym typeface="+mn-ea"/>
            </a:endParaRPr>
          </a:p>
        </p:txBody>
      </p:sp>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pic>
        <p:nvPicPr>
          <p:cNvPr id="6" name="图片 5" descr="QQ截图20220704200533"/>
          <p:cNvPicPr>
            <a:picLocks noChangeAspect="1"/>
          </p:cNvPicPr>
          <p:nvPr/>
        </p:nvPicPr>
        <p:blipFill>
          <a:blip r:embed="rId1"/>
          <a:stretch>
            <a:fillRect/>
          </a:stretch>
        </p:blipFill>
        <p:spPr>
          <a:xfrm>
            <a:off x="1005205" y="337820"/>
            <a:ext cx="4657725" cy="618172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71565" y="365125"/>
            <a:ext cx="5182235" cy="1325880"/>
          </a:xfrm>
        </p:spPr>
        <p:txBody>
          <a:bodyPr>
            <a:normAutofit fontScale="90000"/>
          </a:bodyPr>
          <a:p>
            <a:r>
              <a:t>Attention Formulation</a:t>
            </a:r>
          </a:p>
        </p:txBody>
      </p:sp>
      <p:sp>
        <p:nvSpPr>
          <p:cNvPr id="4" name="内容占位符 3"/>
          <p:cNvSpPr>
            <a:spLocks noGrp="1"/>
          </p:cNvSpPr>
          <p:nvPr>
            <p:ph sz="half" idx="2"/>
          </p:nvPr>
        </p:nvSpPr>
        <p:spPr/>
        <p:txBody>
          <a:bodyPr>
            <a:normAutofit/>
          </a:bodyPr>
          <a:p>
            <a:r>
              <a:rPr lang="zh-CN" altLang="en-US"/>
              <a:t>进行完前一步之后，</a:t>
            </a:r>
            <a:r>
              <a:rPr lang="zh-CN" altLang="en-US"/>
              <a:t>计算损失函数</a:t>
            </a:r>
            <a:endParaRPr lang="zh-CN" altLang="en-US"/>
          </a:p>
          <a:p>
            <a:r>
              <a:rPr lang="zh-CN" altLang="en-US"/>
              <a:t>ˆσ是在第一步（1）中计算的最优分配，</a:t>
            </a:r>
            <a:endParaRPr lang="zh-CN" altLang="en-US"/>
          </a:p>
          <a:p>
            <a:r>
              <a:rPr lang="en-US" altLang="zh-CN"/>
              <a:t>L1</a:t>
            </a:r>
            <a:r>
              <a:rPr lang="zh-CN" altLang="en-US"/>
              <a:t>损失可能产生损失相对扩大，这里使用了</a:t>
            </a:r>
            <a:r>
              <a:rPr lang="en-US" altLang="zh-CN"/>
              <a:t>L1</a:t>
            </a:r>
            <a:r>
              <a:rPr lang="zh-CN" altLang="en-US"/>
              <a:t>损失和</a:t>
            </a:r>
            <a:r>
              <a:rPr lang="en-US" altLang="zh-CN"/>
              <a:t>iou</a:t>
            </a:r>
            <a:r>
              <a:rPr lang="zh-CN" altLang="en-US"/>
              <a:t>损失的相对</a:t>
            </a:r>
            <a:r>
              <a:rPr lang="zh-CN" altLang="en-US"/>
              <a:t>组合，其中λiou，λL1∈ R是超参数</a:t>
            </a:r>
            <a:endParaRPr lang="zh-CN" altLang="en-US"/>
          </a:p>
        </p:txBody>
      </p:sp>
      <p:pic>
        <p:nvPicPr>
          <p:cNvPr id="7" name="图片 6" descr="QQ截图20220704201027"/>
          <p:cNvPicPr>
            <a:picLocks noChangeAspect="1"/>
          </p:cNvPicPr>
          <p:nvPr/>
        </p:nvPicPr>
        <p:blipFill>
          <a:blip r:embed="rId1"/>
          <a:stretch>
            <a:fillRect/>
          </a:stretch>
        </p:blipFill>
        <p:spPr>
          <a:xfrm>
            <a:off x="1198245" y="330835"/>
            <a:ext cx="4023360" cy="1494790"/>
          </a:xfrm>
          <a:prstGeom prst="rect">
            <a:avLst/>
          </a:prstGeom>
        </p:spPr>
      </p:pic>
      <p:pic>
        <p:nvPicPr>
          <p:cNvPr id="8" name="图片 7" descr="QQ截图20220704201037"/>
          <p:cNvPicPr>
            <a:picLocks noChangeAspect="1"/>
          </p:cNvPicPr>
          <p:nvPr/>
        </p:nvPicPr>
        <p:blipFill>
          <a:blip r:embed="rId2"/>
          <a:stretch>
            <a:fillRect/>
          </a:stretch>
        </p:blipFill>
        <p:spPr>
          <a:xfrm>
            <a:off x="1064895" y="1825625"/>
            <a:ext cx="4290695" cy="476440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t>Anchor Points to Object Query</a:t>
            </a:r>
          </a:p>
        </p:txBody>
      </p:sp>
      <p:sp>
        <p:nvSpPr>
          <p:cNvPr id="4" name="内容占位符 3"/>
          <p:cNvSpPr>
            <a:spLocks noGrp="1"/>
          </p:cNvSpPr>
          <p:nvPr>
            <p:ph sz="half" idx="2"/>
          </p:nvPr>
        </p:nvSpPr>
        <p:spPr/>
        <p:txBody>
          <a:bodyPr/>
          <a:p>
            <a:r>
              <a:rPr lang="en-US" altLang="zh-CN"/>
              <a:t>(4)将锚点编码为对象查询</a:t>
            </a:r>
            <a:endParaRPr lang="en-US" altLang="zh-CN"/>
          </a:p>
          <a:p>
            <a:r>
              <a:rPr lang="en-US" altLang="zh-CN"/>
              <a:t>(5)</a:t>
            </a:r>
            <a:r>
              <a:rPr lang="zh-CN" altLang="en-US"/>
              <a:t>共享位置编码</a:t>
            </a:r>
            <a:endParaRPr lang="zh-CN" altLang="en-US"/>
          </a:p>
          <a:p>
            <a:endParaRPr lang="zh-CN" altLang="en-US"/>
          </a:p>
          <a:p>
            <a:r>
              <a:rPr lang="zh-CN" altLang="en-US"/>
              <a:t>其中g是位置编码函数。位置编码功能可以是gsin或其他位置编码功能。在本文中，我们宁愿使用具有两个线性层的小型MLP网络来另外适应它，而不是仅使用启发式gsin。</a:t>
            </a:r>
            <a:endParaRPr lang="zh-CN" altLang="en-US"/>
          </a:p>
        </p:txBody>
      </p:sp>
      <p:pic>
        <p:nvPicPr>
          <p:cNvPr id="7" name="图片 6" descr="QQ截图20220704202604"/>
          <p:cNvPicPr>
            <a:picLocks noChangeAspect="1"/>
          </p:cNvPicPr>
          <p:nvPr/>
        </p:nvPicPr>
        <p:blipFill>
          <a:blip r:embed="rId1"/>
          <a:stretch>
            <a:fillRect/>
          </a:stretch>
        </p:blipFill>
        <p:spPr>
          <a:xfrm>
            <a:off x="992505" y="1410970"/>
            <a:ext cx="4714875" cy="507682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6870"/>
            <a:ext cx="10515600" cy="1325563"/>
          </a:xfrm>
        </p:spPr>
        <p:txBody>
          <a:bodyPr/>
          <a:p>
            <a:r>
              <a:rPr lang="zh-CN" altLang="en-US"/>
              <a:t>Multiple Predictions for Each Anchor Point</a:t>
            </a:r>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r>
              <a:rPr lang="en-US" altLang="zh-CN"/>
              <a:t>(6)检测每个位置具有不同图案的物体</a:t>
            </a:r>
            <a:endParaRPr lang="en-US" altLang="zh-CN"/>
          </a:p>
          <a:p>
            <a:r>
              <a:rPr lang="en-US" altLang="zh-CN"/>
              <a:t>(7)</a:t>
            </a:r>
            <a:r>
              <a:rPr lang="zh-CN" altLang="en-US"/>
              <a:t>锚点</a:t>
            </a:r>
            <a:r>
              <a:rPr lang="zh-CN" altLang="en-US"/>
              <a:t>预测</a:t>
            </a:r>
            <a:endParaRPr lang="zh-CN" altLang="en-US"/>
          </a:p>
        </p:txBody>
      </p:sp>
      <p:pic>
        <p:nvPicPr>
          <p:cNvPr id="5" name="图片 4" descr="QQ截图20220704204445"/>
          <p:cNvPicPr>
            <a:picLocks noChangeAspect="1"/>
          </p:cNvPicPr>
          <p:nvPr/>
        </p:nvPicPr>
        <p:blipFill>
          <a:blip r:embed="rId1"/>
          <a:stretch>
            <a:fillRect/>
          </a:stretch>
        </p:blipFill>
        <p:spPr>
          <a:xfrm>
            <a:off x="949960" y="1268095"/>
            <a:ext cx="4250690" cy="1353185"/>
          </a:xfrm>
          <a:prstGeom prst="rect">
            <a:avLst/>
          </a:prstGeom>
        </p:spPr>
      </p:pic>
      <p:pic>
        <p:nvPicPr>
          <p:cNvPr id="6" name="图片 5" descr="QQ截图20220704204453"/>
          <p:cNvPicPr>
            <a:picLocks noChangeAspect="1"/>
          </p:cNvPicPr>
          <p:nvPr/>
        </p:nvPicPr>
        <p:blipFill>
          <a:blip r:embed="rId2"/>
          <a:stretch>
            <a:fillRect/>
          </a:stretch>
        </p:blipFill>
        <p:spPr>
          <a:xfrm>
            <a:off x="965200" y="2621280"/>
            <a:ext cx="4235450" cy="418465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DOCER_TEMPLATE_OPEN_ONCE_MARK" val="1"/>
</p:tagLst>
</file>

<file path=ppt/tags/tag2.xml><?xml version="1.0" encoding="utf-8"?>
<p:tagLst xmlns:p="http://schemas.openxmlformats.org/presentationml/2006/main">
  <p:tag name="KSO_WM_UNIT_PLACING_PICTURE_USER_VIEWPORT" val="{&quot;height&quot;:8565,&quot;width&quot;:7665}"/>
</p:tagLst>
</file>

<file path=ppt/tags/tag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1626</Words>
  <Application>WPS 演示</Application>
  <PresentationFormat>宽屏</PresentationFormat>
  <Paragraphs>60</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Calibri</vt:lpstr>
      <vt:lpstr>微软雅黑</vt:lpstr>
      <vt:lpstr>Arial Unicode MS</vt:lpstr>
      <vt:lpstr>Office 主题</vt:lpstr>
      <vt:lpstr>Anchor DETR: Query Design for Transformer-Based Object Detection</vt:lpstr>
      <vt:lpstr>摘要</vt:lpstr>
      <vt:lpstr>PowerPoint 演示文稿</vt:lpstr>
      <vt:lpstr>贡献总结</vt:lpstr>
      <vt:lpstr>结构图</vt:lpstr>
      <vt:lpstr>Anchor Points</vt:lpstr>
      <vt:lpstr>Attention Formulation</vt:lpstr>
      <vt:lpstr>Anchor Points to Object Query</vt:lpstr>
      <vt:lpstr>Multiple Predictions for Each Anchor Point</vt:lpstr>
      <vt:lpstr>Row-Column Decoupled Attention</vt:lpstr>
      <vt:lpstr>PowerPoint 演示文稿</vt:lpstr>
      <vt:lpstr>实验</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20</cp:revision>
  <dcterms:created xsi:type="dcterms:W3CDTF">2022-03-18T01:50:00Z</dcterms:created>
  <dcterms:modified xsi:type="dcterms:W3CDTF">2022-07-05T12:31:04Z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2052-11.1.0.11579</vt:lpwstr>
  </property>
</Properties>
</file>