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87" r:id="rId5"/>
    <p:sldId id="288" r:id="rId6"/>
    <p:sldId id="258" r:id="rId7"/>
    <p:sldId id="259" r:id="rId8"/>
    <p:sldId id="260" r:id="rId10"/>
    <p:sldId id="263" r:id="rId11"/>
    <p:sldId id="272" r:id="rId12"/>
    <p:sldId id="280" r:id="rId13"/>
    <p:sldId id="281" r:id="rId14"/>
    <p:sldId id="282" r:id="rId15"/>
    <p:sldId id="283" r:id="rId16"/>
    <p:sldId id="284" r:id="rId17"/>
    <p:sldId id="285" r:id="rId18"/>
    <p:sldId id="286"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20.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4.xml"/><Relationship Id="rId6"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tags" Target="../tags/tag10.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10.png"/><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pPr algn="ctr"/>
            <a:r>
              <a:rPr sz="2800"/>
              <a:t>DEFORMABLE DETR: DEFORMABLE TRANSFORMERS</a:t>
            </a:r>
            <a:br>
              <a:rPr sz="2800"/>
            </a:br>
            <a:r>
              <a:rPr sz="2800"/>
              <a:t>FOR END-TO-END OBJECT DETECTION</a:t>
            </a:r>
            <a:br>
              <a:rPr sz="2800"/>
            </a:br>
            <a:endParaRPr sz="2800"/>
          </a:p>
        </p:txBody>
      </p:sp>
      <p:sp>
        <p:nvSpPr>
          <p:cNvPr id="3" name="副标题 2"/>
          <p:cNvSpPr>
            <a:spLocks noGrp="1"/>
          </p:cNvSpPr>
          <p:nvPr>
            <p:ph type="subTitle" idx="1"/>
          </p:nvPr>
        </p:nvSpPr>
        <p:spPr>
          <a:xfrm>
            <a:off x="1524000" y="3602355"/>
            <a:ext cx="9465310" cy="2393950"/>
          </a:xfrm>
        </p:spPr>
        <p:txBody>
          <a:bodyPr>
            <a:normAutofit fontScale="80000"/>
          </a:bodyPr>
          <a:p>
            <a:r>
              <a:rPr lang="zh-CN" altLang="en-US"/>
              <a:t>Xizhou Zhu1∗, Weijie Su2∗ ‡, Lewei Lu1, Bin Li2, Xiaogang Wang1,3, Jifeng Dai1†</a:t>
            </a:r>
            <a:endParaRPr lang="zh-CN" altLang="en-US"/>
          </a:p>
          <a:p>
            <a:r>
              <a:rPr lang="zh-CN" altLang="en-US"/>
              <a:t>1SenseTime Research</a:t>
            </a:r>
            <a:endParaRPr lang="zh-CN" altLang="en-US"/>
          </a:p>
          <a:p>
            <a:r>
              <a:rPr lang="zh-CN" altLang="en-US"/>
              <a:t>2University of Science and Technology of China</a:t>
            </a:r>
            <a:endParaRPr lang="zh-CN" altLang="en-US"/>
          </a:p>
          <a:p>
            <a:r>
              <a:rPr lang="zh-CN" altLang="en-US"/>
              <a:t>3The Chinese University of Hong Kong</a:t>
            </a:r>
            <a:endParaRPr lang="zh-CN" altLang="en-US"/>
          </a:p>
          <a:p>
            <a:r>
              <a:rPr lang="zh-CN" altLang="en-US"/>
              <a:t>ICLR2021</a:t>
            </a:r>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endParaRPr lang="zh-CN" altLang="en-US"/>
          </a:p>
        </p:txBody>
      </p:sp>
      <p:pic>
        <p:nvPicPr>
          <p:cNvPr id="4" name="图片 3" descr="QQ截图20220415190721"/>
          <p:cNvPicPr>
            <a:picLocks noChangeAspect="1"/>
          </p:cNvPicPr>
          <p:nvPr/>
        </p:nvPicPr>
        <p:blipFill>
          <a:blip r:embed="rId1"/>
          <a:stretch>
            <a:fillRect/>
          </a:stretch>
        </p:blipFill>
        <p:spPr>
          <a:xfrm>
            <a:off x="2328545" y="365125"/>
            <a:ext cx="9305925" cy="617220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截图20220415190822"/>
          <p:cNvPicPr>
            <a:picLocks noChangeAspect="1"/>
          </p:cNvPicPr>
          <p:nvPr/>
        </p:nvPicPr>
        <p:blipFill>
          <a:blip r:embed="rId1"/>
          <a:stretch>
            <a:fillRect/>
          </a:stretch>
        </p:blipFill>
        <p:spPr>
          <a:xfrm>
            <a:off x="1046480" y="1772920"/>
            <a:ext cx="9134475" cy="280035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截图20220415190937"/>
          <p:cNvPicPr>
            <a:picLocks noChangeAspect="1"/>
          </p:cNvPicPr>
          <p:nvPr/>
        </p:nvPicPr>
        <p:blipFill>
          <a:blip r:embed="rId1"/>
          <a:stretch>
            <a:fillRect/>
          </a:stretch>
        </p:blipFill>
        <p:spPr>
          <a:xfrm>
            <a:off x="975360" y="1129030"/>
            <a:ext cx="9372600" cy="449580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截图20220415191049"/>
          <p:cNvPicPr>
            <a:picLocks noChangeAspect="1"/>
          </p:cNvPicPr>
          <p:nvPr/>
        </p:nvPicPr>
        <p:blipFill>
          <a:blip r:embed="rId1"/>
          <a:stretch>
            <a:fillRect/>
          </a:stretch>
        </p:blipFill>
        <p:spPr>
          <a:xfrm>
            <a:off x="1260475" y="309880"/>
            <a:ext cx="9305925" cy="623887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415191118"/>
          <p:cNvPicPr>
            <a:picLocks noChangeAspect="1"/>
          </p:cNvPicPr>
          <p:nvPr/>
        </p:nvPicPr>
        <p:blipFill>
          <a:blip r:embed="rId1"/>
          <a:stretch>
            <a:fillRect/>
          </a:stretch>
        </p:blipFill>
        <p:spPr>
          <a:xfrm>
            <a:off x="1528445" y="680720"/>
            <a:ext cx="9134475" cy="549592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QQ截图20220415191417"/>
          <p:cNvPicPr>
            <a:picLocks noChangeAspect="1"/>
          </p:cNvPicPr>
          <p:nvPr/>
        </p:nvPicPr>
        <p:blipFill>
          <a:blip r:embed="rId1"/>
          <a:stretch>
            <a:fillRect/>
          </a:stretch>
        </p:blipFill>
        <p:spPr>
          <a:xfrm>
            <a:off x="1588770" y="0"/>
            <a:ext cx="9013825" cy="685800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415191544"/>
          <p:cNvPicPr>
            <a:picLocks noChangeAspect="1"/>
          </p:cNvPicPr>
          <p:nvPr/>
        </p:nvPicPr>
        <p:blipFill>
          <a:blip r:embed="rId1"/>
          <a:stretch>
            <a:fillRect/>
          </a:stretch>
        </p:blipFill>
        <p:spPr>
          <a:xfrm>
            <a:off x="1473200" y="138430"/>
            <a:ext cx="9018905" cy="685800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摘要</a:t>
            </a:r>
            <a:endParaRPr lang="zh-CN" altLang="en-US"/>
          </a:p>
        </p:txBody>
      </p:sp>
      <p:sp>
        <p:nvSpPr>
          <p:cNvPr id="3" name="内容占位符 2"/>
          <p:cNvSpPr>
            <a:spLocks noGrp="1"/>
          </p:cNvSpPr>
          <p:nvPr>
            <p:ph sz="half" idx="1"/>
          </p:nvPr>
        </p:nvSpPr>
        <p:spPr/>
        <p:txBody>
          <a:bodyPr>
            <a:normAutofit fontScale="60000"/>
          </a:bodyPr>
          <a:p>
            <a:pPr marL="0" indent="0">
              <a:buNone/>
            </a:pPr>
            <a:r>
              <a:t> </a:t>
            </a:r>
            <a:r>
              <a:rPr lang="en-US"/>
              <a:t>     </a:t>
            </a:r>
            <a:r>
              <a:t>DETR has been recently proposed to eliminate the need for many hand-designed</a:t>
            </a:r>
            <a:r>
              <a:rPr lang="en-US"/>
              <a:t> </a:t>
            </a:r>
            <a:r>
              <a:t>components in object detection while demonstrating good performance. However,</a:t>
            </a:r>
            <a:r>
              <a:rPr lang="en-US"/>
              <a:t> </a:t>
            </a:r>
            <a:r>
              <a:t>it suffers from slow convergence and limited feature spatial resolution, due to the</a:t>
            </a:r>
            <a:r>
              <a:rPr lang="en-US"/>
              <a:t> </a:t>
            </a:r>
            <a:r>
              <a:t>limitation of Transformer attention modules in processing image feature maps. To</a:t>
            </a:r>
            <a:r>
              <a:rPr lang="en-US"/>
              <a:t> </a:t>
            </a:r>
            <a:r>
              <a:t>mitigate these issues, we proposed Deformable DETR, whose attention modules</a:t>
            </a:r>
            <a:r>
              <a:rPr lang="en-US"/>
              <a:t> </a:t>
            </a:r>
            <a:r>
              <a:t>only attend to a small set of key sampling points around a reference. Deformable</a:t>
            </a:r>
            <a:r>
              <a:rPr lang="en-US"/>
              <a:t> </a:t>
            </a:r>
            <a:r>
              <a:t>DETR can achieve better performance than DETR (especially on small objects)</a:t>
            </a:r>
            <a:r>
              <a:rPr lang="en-US"/>
              <a:t> </a:t>
            </a:r>
            <a:r>
              <a:t>with 10× less training epochs. Extensive experiments on the COCO benchmark</a:t>
            </a:r>
            <a:r>
              <a:rPr lang="en-US"/>
              <a:t> </a:t>
            </a:r>
            <a:r>
              <a:t>demonstrate the effectiveness of our approach. </a:t>
            </a:r>
          </a:p>
        </p:txBody>
      </p:sp>
      <p:sp>
        <p:nvSpPr>
          <p:cNvPr id="7" name="内容占位符 6"/>
          <p:cNvSpPr>
            <a:spLocks noGrp="1"/>
          </p:cNvSpPr>
          <p:nvPr>
            <p:ph sz="half" idx="2"/>
          </p:nvPr>
        </p:nvSpPr>
        <p:spPr/>
        <p:txBody>
          <a:bodyPr>
            <a:normAutofit/>
          </a:bodyPr>
          <a:p>
            <a:pPr fontAlgn="auto">
              <a:lnSpc>
                <a:spcPct val="100000"/>
              </a:lnSpc>
            </a:pPr>
            <a:r>
              <a:rPr lang="zh-CN" altLang="en-US" sz="1500"/>
              <a:t> 最近，在对象检测中提出了基于数据的检测，以消除对许多手工设计的组件的需要，同时显示出良好的性能。然而，由于Transformer注意模块在处理图像特征映射时的局限性，导致收敛速度慢，特征空间分辨率有限。为了缓解这些问题，我们提出了可变形DETR，其注意模块只关注参考点周围的一小部分关键采样点。可变形的目标检测比目标检测在训练周期少10倍的情况下获得更好的性能(特别是在小目标上)。在COCO基准上的大量实验证明了我们方法的有效性。</a:t>
            </a:r>
            <a:endParaRPr lang="zh-CN" altLang="en-US" sz="15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DETR</a:t>
            </a:r>
            <a:r>
              <a:rPr lang="zh-CN" altLang="en-US"/>
              <a:t>缺点</a:t>
            </a:r>
            <a:endParaRPr lang="zh-CN" altLang="en-US"/>
          </a:p>
        </p:txBody>
      </p:sp>
      <p:sp>
        <p:nvSpPr>
          <p:cNvPr id="3" name="内容占位符 2"/>
          <p:cNvSpPr>
            <a:spLocks noGrp="1"/>
          </p:cNvSpPr>
          <p:nvPr>
            <p:ph sz="half" idx="1"/>
          </p:nvPr>
        </p:nvSpPr>
        <p:spPr/>
        <p:txBody>
          <a:bodyPr>
            <a:normAutofit fontScale="50000"/>
          </a:bodyPr>
          <a:p>
            <a:r>
              <a:rPr lang="zh-CN" altLang="en-US"/>
              <a:t> DETR has its own issues: (1) It requires</a:t>
            </a:r>
            <a:r>
              <a:rPr lang="en-US" altLang="zh-CN"/>
              <a:t> </a:t>
            </a:r>
            <a:r>
              <a:rPr lang="zh-CN" altLang="en-US"/>
              <a:t>much longer training epochs to converge than the existing object detectors. For example, on the</a:t>
            </a:r>
            <a:r>
              <a:rPr lang="en-US" altLang="zh-CN"/>
              <a:t> </a:t>
            </a:r>
            <a:r>
              <a:rPr lang="zh-CN" altLang="en-US"/>
              <a:t>COCO (Lin et al., 2014) benchmark, DETR needs 500 epochs to converge, which is around 10 to 20</a:t>
            </a:r>
            <a:r>
              <a:rPr lang="en-US" altLang="zh-CN"/>
              <a:t> </a:t>
            </a:r>
            <a:r>
              <a:rPr lang="zh-CN" altLang="en-US"/>
              <a:t>times slower than Faster R-CNN (Ren et al., 2015). (2) DETR delivers relatively low performance</a:t>
            </a:r>
            <a:r>
              <a:rPr lang="en-US" altLang="zh-CN"/>
              <a:t> </a:t>
            </a:r>
            <a:r>
              <a:rPr lang="zh-CN" altLang="en-US"/>
              <a:t>at detecting small objects. Modern object detectors usually exploit multi-scale features, where small</a:t>
            </a:r>
            <a:r>
              <a:rPr lang="en-US" altLang="zh-CN"/>
              <a:t> </a:t>
            </a:r>
            <a:r>
              <a:rPr lang="zh-CN" altLang="en-US"/>
              <a:t>objects are detected from high-resolution feature maps. Meanwhile, high-resolution feature maps</a:t>
            </a:r>
            <a:r>
              <a:rPr lang="en-US" altLang="zh-CN"/>
              <a:t> </a:t>
            </a:r>
            <a:r>
              <a:rPr lang="zh-CN" altLang="en-US"/>
              <a:t>lead to unacceptable complexities for DETR. The above-mentioned issues can be mainly attributed</a:t>
            </a:r>
            <a:r>
              <a:rPr lang="en-US" altLang="zh-CN"/>
              <a:t> </a:t>
            </a:r>
            <a:r>
              <a:rPr lang="zh-CN" altLang="en-US"/>
              <a:t>to the deficit of Transformer components in processing image feature maps. At initialization, the</a:t>
            </a:r>
            <a:r>
              <a:rPr lang="en-US" altLang="zh-CN"/>
              <a:t> </a:t>
            </a:r>
            <a:r>
              <a:rPr lang="zh-CN" altLang="en-US"/>
              <a:t>attention modules cast nearly uniform attention weights to all the pixels in the feature maps. Long</a:t>
            </a:r>
            <a:r>
              <a:rPr lang="en-US" altLang="zh-CN"/>
              <a:t> </a:t>
            </a:r>
            <a:r>
              <a:rPr lang="zh-CN" altLang="en-US"/>
              <a:t>training epoches is necessary for the attention weights to be learned to focus on sparse meaningful locations. On the other hand, the attention weights computation in Transformer encoder is of</a:t>
            </a:r>
            <a:r>
              <a:rPr lang="en-US" altLang="zh-CN"/>
              <a:t> </a:t>
            </a:r>
            <a:r>
              <a:rPr lang="zh-CN" altLang="en-US"/>
              <a:t>quadratic computation w.r.t. pixel numbers. Thus, it is of very high computational and memory</a:t>
            </a:r>
            <a:r>
              <a:rPr lang="en-US" altLang="zh-CN"/>
              <a:t> </a:t>
            </a:r>
            <a:r>
              <a:rPr lang="zh-CN" altLang="en-US"/>
              <a:t>complexities to process high-resolution feature maps.</a:t>
            </a:r>
            <a:endParaRPr lang="zh-CN" altLang="en-US"/>
          </a:p>
        </p:txBody>
      </p:sp>
      <p:sp>
        <p:nvSpPr>
          <p:cNvPr id="4" name="内容占位符 3"/>
          <p:cNvSpPr>
            <a:spLocks noGrp="1"/>
          </p:cNvSpPr>
          <p:nvPr>
            <p:ph sz="half" idx="2"/>
          </p:nvPr>
        </p:nvSpPr>
        <p:spPr/>
        <p:txBody>
          <a:bodyPr>
            <a:normAutofit fontScale="60000"/>
          </a:bodyPr>
          <a:p>
            <a:r>
              <a:rPr lang="zh-CN" altLang="en-US"/>
              <a:t>DETR有其自身的问题:</a:t>
            </a:r>
            <a:endParaRPr lang="zh-CN" altLang="en-US"/>
          </a:p>
          <a:p>
            <a:r>
              <a:rPr lang="zh-CN" altLang="en-US"/>
              <a:t>(1)与现有的目标检测器相比，它需要更长的训练时间来收敛。例如，在COCO 上，DETR需要500个epoch才能收敛，比fast R-CNN 慢10 - 20倍左右。</a:t>
            </a:r>
            <a:endParaRPr lang="zh-CN" altLang="en-US"/>
          </a:p>
          <a:p>
            <a:r>
              <a:rPr lang="zh-CN" altLang="en-US"/>
              <a:t>(2) DETR对于小目标的检测性能相对较低。现代物体探测器通常利用多尺度特征，小物体从高分辨率特征图中检测出来。与此同时，高分辨率的特征图也给数据提取带来了难以接受的复杂性。上述问题主要是由于Transformer组件在处理图像特征映射方面存在不足。在初始化时，注意模块对特征图中的所有像素施加几乎一致的注意权值。长时间的训练是学习注意权值集中于稀疏的有意义位置的必要条件。另一方面，Transformer encoder中注意权的计算是像素数的二次计算。因此，处理高分辨率特征映射具有非常高的计算和内存复杂性。</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QQ截图20220522211758"/>
          <p:cNvPicPr>
            <a:picLocks noChangeAspect="1"/>
          </p:cNvPicPr>
          <p:nvPr>
            <p:custDataLst>
              <p:tags r:id="rId1"/>
            </p:custDataLst>
          </p:nvPr>
        </p:nvPicPr>
        <p:blipFill>
          <a:blip r:embed="rId2"/>
          <a:stretch>
            <a:fillRect/>
          </a:stretch>
        </p:blipFill>
        <p:spPr>
          <a:xfrm>
            <a:off x="2090420" y="479425"/>
            <a:ext cx="7524750" cy="544830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dirty="0">
                <a:sym typeface="+mn-ea"/>
              </a:rPr>
              <a:t>贡献总结</a:t>
            </a:r>
            <a:endParaRPr lang="zh-CN"/>
          </a:p>
        </p:txBody>
      </p:sp>
      <p:sp>
        <p:nvSpPr>
          <p:cNvPr id="5" name="内容占位符 4"/>
          <p:cNvSpPr>
            <a:spLocks noGrp="1"/>
          </p:cNvSpPr>
          <p:nvPr>
            <p:ph sz="half" idx="2"/>
          </p:nvPr>
        </p:nvSpPr>
        <p:spPr/>
        <p:txBody>
          <a:bodyPr/>
          <a:p>
            <a:pPr algn="l"/>
            <a:r>
              <a:rPr lang="en-US" altLang="zh-CN" sz="1500"/>
              <a:t>         Deformable DETR是一种高效、快速收敛的端到端目标检测方法。它使我们能够探索更有趣和更实用的端到端对象检测器。形变数据处理的核心是多尺度形变注意模块，它是处理图像特征图的一种有效的注意机制。我们希望我们的工作为探索端到端目标检测开辟了新的可能性</a:t>
            </a:r>
            <a:endParaRPr lang="en-US" altLang="zh-CN" sz="1500"/>
          </a:p>
        </p:txBody>
      </p:sp>
      <p:sp>
        <p:nvSpPr>
          <p:cNvPr id="6" name="内容占位符 5"/>
          <p:cNvSpPr>
            <a:spLocks noGrp="1"/>
          </p:cNvSpPr>
          <p:nvPr>
            <p:ph sz="half" idx="1"/>
          </p:nvPr>
        </p:nvSpPr>
        <p:spPr/>
        <p:txBody>
          <a:bodyPr>
            <a:normAutofit/>
          </a:bodyPr>
          <a:p>
            <a:pPr marL="0" algn="l">
              <a:buClrTx/>
              <a:buSzTx/>
              <a:buNone/>
            </a:pPr>
            <a:r>
              <a:rPr lang="en-US" altLang="zh-CN"/>
              <a:t> </a:t>
            </a:r>
            <a:r>
              <a:rPr lang="zh-CN" altLang="en-US" sz="1400"/>
              <a:t>  </a:t>
            </a:r>
            <a:r>
              <a:rPr sz="1400"/>
              <a:t>Deformable DETR is an end-to-end object detector, which is</a:t>
            </a:r>
            <a:r>
              <a:rPr lang="en-US" sz="1400"/>
              <a:t> </a:t>
            </a:r>
            <a:r>
              <a:rPr sz="1400"/>
              <a:t>efficient and fast-converging. It enables</a:t>
            </a:r>
            <a:r>
              <a:rPr lang="en-US" sz="1400"/>
              <a:t> </a:t>
            </a:r>
            <a:r>
              <a:rPr sz="1400"/>
              <a:t>us to explore more interesting and practical variants of end-to-end object detectors. At the core of</a:t>
            </a:r>
            <a:r>
              <a:rPr lang="en-US" sz="1400"/>
              <a:t> </a:t>
            </a:r>
            <a:r>
              <a:rPr sz="1400"/>
              <a:t>Deformable DETR are the (multi-scale) deformable attention modules, which is an efficient attention</a:t>
            </a:r>
            <a:r>
              <a:rPr lang="en-US" sz="1400"/>
              <a:t> </a:t>
            </a:r>
            <a:r>
              <a:rPr sz="1400"/>
              <a:t>mechanism in processing image feature maps. We hope our work opens up new possibilities in</a:t>
            </a:r>
            <a:r>
              <a:rPr lang="en-US" sz="1400"/>
              <a:t> </a:t>
            </a:r>
            <a:r>
              <a:rPr sz="1400"/>
              <a:t>exploring end-to-end object detection.</a:t>
            </a:r>
            <a:endParaRPr sz="14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结构图</a:t>
            </a:r>
            <a:endParaRPr lang="zh-CN" altLang="en-US"/>
          </a:p>
        </p:txBody>
      </p:sp>
      <p:pic>
        <p:nvPicPr>
          <p:cNvPr id="4" name="图片 3" descr="QQ截图20220412165057"/>
          <p:cNvPicPr>
            <a:picLocks noChangeAspect="1"/>
          </p:cNvPicPr>
          <p:nvPr>
            <p:custDataLst>
              <p:tags r:id="rId1"/>
            </p:custDataLst>
          </p:nvPr>
        </p:nvPicPr>
        <p:blipFill>
          <a:blip r:embed="rId2"/>
          <a:stretch>
            <a:fillRect/>
          </a:stretch>
        </p:blipFill>
        <p:spPr>
          <a:xfrm>
            <a:off x="1326515" y="1884680"/>
            <a:ext cx="9296400" cy="340042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目标检测集预测损失</a:t>
            </a:r>
            <a:br>
              <a:rPr lang="zh-CN" altLang="en-US"/>
            </a:br>
            <a:r>
              <a:rPr lang="zh-CN" altLang="en-US"/>
              <a:t>Object detection set prediction loss</a:t>
            </a:r>
            <a:endParaRPr lang="zh-CN" altLang="en-US"/>
          </a:p>
        </p:txBody>
      </p:sp>
      <p:sp>
        <p:nvSpPr>
          <p:cNvPr id="3" name="内容占位符 2"/>
          <p:cNvSpPr>
            <a:spLocks noGrp="1"/>
          </p:cNvSpPr>
          <p:nvPr>
            <p:ph sz="half" idx="1"/>
          </p:nvPr>
        </p:nvSpPr>
        <p:spPr/>
        <p:txBody>
          <a:bodyPr>
            <a:normAutofit fontScale="60000"/>
          </a:bodyPr>
          <a:p>
            <a:pPr marL="0" algn="l">
              <a:buClrTx/>
              <a:buSzTx/>
              <a:buNone/>
            </a:pPr>
            <a:r>
              <a:rPr lang="en-US" altLang="zh-CN">
                <a:solidFill>
                  <a:srgbClr val="FF0000"/>
                </a:solidFill>
              </a:rPr>
              <a:t>  </a:t>
            </a:r>
            <a:r>
              <a:rPr sz="2700"/>
              <a:t> DETR infers a fixed-size set of N predictions, in a single pass through the</a:t>
            </a:r>
            <a:r>
              <a:rPr lang="en-US" sz="2700"/>
              <a:t> </a:t>
            </a:r>
            <a:r>
              <a:rPr sz="2700"/>
              <a:t>decoder, where N is set to be significantly larger than the typical number of</a:t>
            </a:r>
            <a:r>
              <a:rPr lang="en-US" sz="2700"/>
              <a:t> </a:t>
            </a:r>
            <a:r>
              <a:rPr sz="2700"/>
              <a:t>objects in an image. One of the main difficulties of training is to score predicted</a:t>
            </a:r>
            <a:r>
              <a:rPr lang="en-US" sz="2700"/>
              <a:t> </a:t>
            </a:r>
            <a:r>
              <a:rPr sz="2700"/>
              <a:t>objects (class, position, size) with respect to the ground truth. Our loss produces</a:t>
            </a:r>
            <a:r>
              <a:rPr lang="en-US" sz="2700"/>
              <a:t> </a:t>
            </a:r>
            <a:r>
              <a:rPr sz="2700"/>
              <a:t>an optimal bipartite matching between predicted and ground truth objects, and</a:t>
            </a:r>
            <a:r>
              <a:rPr lang="en-US" sz="2700"/>
              <a:t> </a:t>
            </a:r>
            <a:r>
              <a:rPr sz="2700"/>
              <a:t>then optimize object-specific (bounding box) losses.</a:t>
            </a:r>
            <a:r>
              <a:rPr lang="en-US" sz="2700"/>
              <a:t> </a:t>
            </a:r>
            <a:r>
              <a:rPr sz="2700"/>
              <a:t>Let us denote by y the ground truth set of objects, and ˆy = {ˆyi}Ni=1 the</a:t>
            </a:r>
            <a:r>
              <a:rPr lang="en-US" sz="2700"/>
              <a:t> </a:t>
            </a:r>
            <a:r>
              <a:rPr sz="2700"/>
              <a:t>set of N predictions. Assuming N is larger than the number of objects in the</a:t>
            </a:r>
            <a:r>
              <a:rPr lang="en-US" sz="2700"/>
              <a:t> </a:t>
            </a:r>
            <a:r>
              <a:rPr sz="2700"/>
              <a:t>image, we consider y also as a set of size N padded with ∅ (no object). To find</a:t>
            </a:r>
            <a:r>
              <a:rPr lang="en-US" sz="2700"/>
              <a:t> </a:t>
            </a:r>
            <a:r>
              <a:rPr sz="2700"/>
              <a:t>a bipartite matching between these two sets we search for a permutation of N</a:t>
            </a:r>
            <a:r>
              <a:rPr lang="en-US" sz="2700"/>
              <a:t> </a:t>
            </a:r>
            <a:r>
              <a:rPr sz="2700"/>
              <a:t>elements σ ∈ SN with the lowest cost:</a:t>
            </a:r>
            <a:endParaRPr sz="2700"/>
          </a:p>
        </p:txBody>
      </p:sp>
      <mc:AlternateContent xmlns:mc="http://schemas.openxmlformats.org/markup-compatibility/2006">
        <mc:Choice xmlns:a14="http://schemas.microsoft.com/office/drawing/2010/main" Requires="a14">
          <p:sp>
            <p:nvSpPr>
              <p:cNvPr id="4" name="内容占位符 3"/>
              <p:cNvSpPr>
                <a:spLocks noGrp="1"/>
              </p:cNvSpPr>
              <p:nvPr>
                <p:ph sz="half" idx="2"/>
              </p:nvPr>
            </p:nvSpPr>
            <p:spPr/>
            <p:txBody>
              <a:bodyPr>
                <a:normAutofit fontScale="70000"/>
              </a:bodyPr>
              <a:p>
                <a:pPr marL="0" indent="0" fontAlgn="auto">
                  <a:lnSpc>
                    <a:spcPct val="100000"/>
                  </a:lnSpc>
                  <a:buNone/>
                </a:pPr>
                <a:r>
                  <a:rPr lang="zh-CN" altLang="en-US">
                    <a:sym typeface="+mn-ea"/>
                  </a:rPr>
                  <a:t>寻找两个集合中最小的</a:t>
                </a:r>
                <a:r>
                  <a:rPr lang="zh-CN" altLang="en-US">
                    <a:sym typeface="+mn-ea"/>
                  </a:rPr>
                  <a:t>二部匹配损失</a:t>
                </a:r>
                <a:endParaRPr lang="zh-CN" altLang="en-US">
                  <a:sym typeface="+mn-ea"/>
                </a:endParaRPr>
              </a:p>
              <a:p>
                <a:pPr marL="0" indent="0" fontAlgn="auto">
                  <a:lnSpc>
                    <a:spcPct val="100000"/>
                  </a:lnSpc>
                  <a:buNone/>
                </a:pPr>
                <a:r>
                  <a:rPr lang="zh-CN" altLang="en-US">
                    <a:sym typeface="+mn-ea"/>
                  </a:rPr>
                  <a:t>匹配代价既考虑了类别预测，也考虑了预测和</a:t>
                </a:r>
                <a:r>
                  <a:rPr lang="en-US" altLang="zh-CN">
                    <a:sym typeface="+mn-ea"/>
                  </a:rPr>
                  <a:t>ground-truth</a:t>
                </a:r>
                <a:r>
                  <a:rPr lang="zh-CN" altLang="en-US">
                    <a:sym typeface="+mn-ea"/>
                  </a:rPr>
                  <a:t>的相似性</a:t>
                </a:r>
                <a:endParaRPr lang="zh-CN" altLang="en-US">
                  <a:sym typeface="+mn-ea"/>
                </a:endParaRPr>
              </a:p>
              <a:p>
                <a:pPr marL="0" indent="0" fontAlgn="auto">
                  <a:lnSpc>
                    <a:spcPct val="150000"/>
                  </a:lnSpc>
                  <a:buNone/>
                </a:pPr>
                <a:r>
                  <a:rPr lang="en-US" altLang="zh-CN">
                    <a:sym typeface="+mn-ea"/>
                  </a:rPr>
                  <a:t>ground-truth</a:t>
                </a:r>
                <a:r>
                  <a:rPr lang="zh-CN" altLang="en-US">
                    <a:sym typeface="+mn-ea"/>
                  </a:rPr>
                  <a:t>中的每个</a:t>
                </a:r>
                <a:r>
                  <a:rPr lang="en-US" altLang="zh-CN">
                    <a:sym typeface="+mn-ea"/>
                  </a:rPr>
                  <a:t>i</a:t>
                </a:r>
                <a:r>
                  <a:rPr lang="zh-CN" altLang="en-US">
                    <a:sym typeface="+mn-ea"/>
                  </a:rPr>
                  <a:t>都可以被看作</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𝑦</m:t>
                        </m:r>
                      </m:e>
                      <m:sub>
                        <m:r>
                          <a:rPr lang="en-US" altLang="zh-CN" i="1">
                            <a:latin typeface="Cambria Math" panose="02040503050406030204" charset="0"/>
                            <a:cs typeface="Cambria Math" panose="02040503050406030204" charset="0"/>
                            <a:sym typeface="+mn-ea"/>
                          </a:rPr>
                          <m:t>𝑖</m:t>
                        </m:r>
                      </m:sub>
                    </m:sSub>
                  </m:oMath>
                </a14:m>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𝑐</m:t>
                        </m:r>
                      </m:e>
                      <m:sub>
                        <m:r>
                          <a:rPr lang="en-US" altLang="zh-CN" i="1">
                            <a:latin typeface="Cambria Math" panose="02040503050406030204" charset="0"/>
                            <a:cs typeface="Cambria Math" panose="02040503050406030204" charset="0"/>
                            <a:sym typeface="+mn-ea"/>
                          </a:rPr>
                          <m:t>𝑖</m:t>
                        </m:r>
                      </m:sub>
                    </m:sSub>
                  </m:oMath>
                </a14:m>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𝑏</m:t>
                        </m:r>
                      </m:e>
                      <m:sub>
                        <m:r>
                          <a:rPr lang="en-US" altLang="zh-CN" i="1">
                            <a:latin typeface="Cambria Math" panose="02040503050406030204" charset="0"/>
                            <a:cs typeface="Cambria Math" panose="02040503050406030204" charset="0"/>
                            <a:sym typeface="+mn-ea"/>
                          </a:rPr>
                          <m:t>𝑖</m:t>
                        </m:r>
                      </m:sub>
                    </m:sSub>
                  </m:oMath>
                </a14:m>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𝑐</m:t>
                        </m:r>
                      </m:e>
                      <m:sub>
                        <m:r>
                          <a:rPr lang="en-US" altLang="zh-CN" i="1">
                            <a:latin typeface="Cambria Math" panose="02040503050406030204" charset="0"/>
                            <a:cs typeface="Cambria Math" panose="02040503050406030204" charset="0"/>
                            <a:sym typeface="+mn-ea"/>
                          </a:rPr>
                          <m:t>𝑖</m:t>
                        </m:r>
                      </m:sub>
                    </m:sSub>
                    <m:r>
                      <a:rPr lang="zh-CN" altLang="en-US" i="1">
                        <a:latin typeface="Cambria Math" panose="02040503050406030204" charset="0"/>
                        <a:cs typeface="Cambria Math" panose="02040503050406030204" charset="0"/>
                        <a:sym typeface="+mn-ea"/>
                      </a:rPr>
                      <m:t>是目标标签</m:t>
                    </m:r>
                    <m:r>
                      <a:rPr lang="en-US" altLang="zh-CN" i="1">
                        <a:latin typeface="Cambria Math" panose="02040503050406030204" charset="0"/>
                        <a:cs typeface="Cambria Math" panose="02040503050406030204" charset="0"/>
                        <a:sym typeface="+mn-ea"/>
                      </a:rPr>
                      <m:t>(</m:t>
                    </m:r>
                    <m:r>
                      <a:rPr lang="zh-CN" altLang="en-US" i="1">
                        <a:latin typeface="Cambria Math" panose="02040503050406030204" charset="0"/>
                        <a:ea typeface="MS Mincho" charset="0"/>
                        <a:cs typeface="Cambria Math" panose="02040503050406030204" charset="0"/>
                        <a:sym typeface="+mn-ea"/>
                      </a:rPr>
                      <m:t>可能为空</m:t>
                    </m:r>
                    <m:r>
                      <a:rPr lang="en-US" altLang="zh-CN" i="1">
                        <a:latin typeface="Cambria Math" panose="02040503050406030204" charset="0"/>
                        <a:cs typeface="Cambria Math" panose="02040503050406030204" charset="0"/>
                        <a:sym typeface="+mn-ea"/>
                      </a:rPr>
                      <m:t>)</m:t>
                    </m:r>
                  </m:oMath>
                </a14:m>
                <a:r>
                  <a:rPr lang="zh-CN" altLang="en-US">
                    <a:latin typeface="Cambria Math" panose="02040503050406030204" charset="0"/>
                    <a:cs typeface="Cambria Math" panose="02040503050406030204" charset="0"/>
                    <a:sym typeface="+mn-ea"/>
                  </a:rPr>
                  <a: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𝑏</m:t>
                        </m:r>
                      </m:e>
                      <m:sub>
                        <m:r>
                          <a:rPr lang="en-US" altLang="zh-CN" i="1">
                            <a:latin typeface="Cambria Math" panose="02040503050406030204" charset="0"/>
                            <a:cs typeface="Cambria Math" panose="02040503050406030204" charset="0"/>
                            <a:sym typeface="+mn-ea"/>
                          </a:rPr>
                          <m:t>𝑖</m:t>
                        </m:r>
                      </m:sub>
                    </m:sSub>
                  </m:oMath>
                </a14:m>
                <a:r>
                  <a:rPr lang="zh-CN" altLang="en-US">
                    <a:latin typeface="Cambria Math" panose="02040503050406030204" charset="0"/>
                    <a:cs typeface="Cambria Math" panose="02040503050406030204" charset="0"/>
                    <a:sym typeface="+mn-ea"/>
                  </a:rPr>
                  <a:t>是</a:t>
                </a:r>
                <a:r>
                  <a:rPr lang="en-US" altLang="zh-CN">
                    <a:sym typeface="+mn-ea"/>
                  </a:rPr>
                  <a:t>ground-truth</a:t>
                </a:r>
                <a:r>
                  <a:rPr lang="zh-CN" altLang="en-US">
                    <a:sym typeface="+mn-ea"/>
                  </a:rPr>
                  <a:t>中用于定义地面真值框中心坐标及其相对于图像大小的高度和宽度的一个向量对于指数为σ</a:t>
                </a:r>
                <a:r>
                  <a:rPr lang="en-US" altLang="zh-CN">
                    <a:sym typeface="+mn-ea"/>
                  </a:rPr>
                  <a:t>(i)</a:t>
                </a:r>
                <a:r>
                  <a:rPr lang="zh-CN" altLang="en-US">
                    <a:sym typeface="+mn-ea"/>
                  </a:rPr>
                  <a:t>的预测，我们将类</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𝑐</m:t>
                        </m:r>
                      </m:e>
                      <m:sub>
                        <m:r>
                          <a:rPr lang="en-US" altLang="zh-CN" i="1">
                            <a:latin typeface="Cambria Math" panose="02040503050406030204" charset="0"/>
                            <a:cs typeface="Cambria Math" panose="02040503050406030204" charset="0"/>
                            <a:sym typeface="+mn-ea"/>
                          </a:rPr>
                          <m:t>𝑖</m:t>
                        </m:r>
                      </m:sub>
                    </m:sSub>
                  </m:oMath>
                </a14:m>
                <a:r>
                  <a:rPr lang="zh-CN" altLang="en-US">
                    <a:sym typeface="+mn-ea"/>
                  </a:rPr>
                  <a:t>的概率定义为</a:t>
                </a:r>
                <a:r>
                  <a:rPr lang="en-US" altLang="zh-CN">
                    <a:sym typeface="+mn-ea"/>
                  </a:rPr>
                  <a:t>                   </a:t>
                </a:r>
                <a:r>
                  <a:rPr lang="zh-CN" altLang="en-US">
                    <a:sym typeface="+mn-ea"/>
                  </a:rPr>
                  <a:t>，预测框定义为</a:t>
                </a:r>
                <a:r>
                  <a:rPr lang="en-US" altLang="zh-CN">
                    <a:sym typeface="+mn-ea"/>
                  </a:rPr>
                  <a:t>            </a:t>
                </a:r>
                <a:r>
                  <a:rPr lang="zh-CN" altLang="en-US">
                    <a:sym typeface="+mn-ea"/>
                  </a:rPr>
                  <a:t>。</a:t>
                </a:r>
                <a:endParaRPr lang="zh-CN" altLang="en-US">
                  <a:sym typeface="+mn-ea"/>
                </a:endParaRPr>
              </a:p>
            </p:txBody>
          </p:sp>
        </mc:Choice>
        <mc:Fallback>
          <p:sp>
            <p:nvSpPr>
              <p:cNvPr id="4" name="内容占位符 3"/>
              <p:cNvSpPr>
                <a:spLocks noRot="1" noChangeAspect="1" noMove="1" noResize="1" noEditPoints="1" noAdjustHandles="1" noChangeArrowheads="1" noChangeShapeType="1" noTextEdit="1"/>
              </p:cNvSpPr>
              <p:nvPr>
                <p:ph sz="half" idx="2"/>
              </p:nvPr>
            </p:nvSpPr>
            <p:spPr>
              <a:blipFill rotWithShape="1">
                <a:blip r:embed="rId1"/>
                <a:stretch>
                  <a:fillRect b="7"/>
                </a:stretch>
              </a:blipFill>
            </p:spPr>
            <p:txBody>
              <a:bodyPr/>
              <a:lstStyle/>
              <a:p>
                <a:r>
                  <a:rPr lang="zh-CN" altLang="en-US">
                    <a:noFill/>
                  </a:rPr>
                  <a:t> </a:t>
                </a:r>
              </a:p>
            </p:txBody>
          </p:sp>
        </mc:Fallback>
      </mc:AlternateContent>
      <p:sp>
        <p:nvSpPr>
          <p:cNvPr id="25" name="文本框 24"/>
          <p:cNvSpPr txBox="1"/>
          <p:nvPr/>
        </p:nvSpPr>
        <p:spPr>
          <a:xfrm>
            <a:off x="9418320" y="1971199"/>
            <a:ext cx="259556" cy="106680"/>
          </a:xfrm>
          <a:prstGeom prst="rect">
            <a:avLst/>
          </a:prstGeom>
          <a:noFill/>
        </p:spPr>
        <p:txBody>
          <a:bodyPr wrap="square" rtlCol="0">
            <a:spAutoFit/>
          </a:bodyPr>
          <a:p>
            <a:r>
              <a:rPr lang="en-US" altLang="zh-CN" sz="100"/>
              <a:t>Q</a:t>
            </a:r>
            <a:endParaRPr lang="en-US" altLang="zh-CN" sz="100"/>
          </a:p>
        </p:txBody>
      </p:sp>
      <p:sp>
        <p:nvSpPr>
          <p:cNvPr id="51" name="文本框 50"/>
          <p:cNvSpPr txBox="1"/>
          <p:nvPr/>
        </p:nvSpPr>
        <p:spPr>
          <a:xfrm>
            <a:off x="9418320" y="2373154"/>
            <a:ext cx="259556" cy="106680"/>
          </a:xfrm>
          <a:prstGeom prst="rect">
            <a:avLst/>
          </a:prstGeom>
          <a:noFill/>
        </p:spPr>
        <p:txBody>
          <a:bodyPr wrap="square" rtlCol="0">
            <a:spAutoFit/>
          </a:bodyPr>
          <a:p>
            <a:r>
              <a:rPr lang="en-US" altLang="zh-CN" sz="100"/>
              <a:t>K</a:t>
            </a:r>
            <a:endParaRPr lang="en-US" altLang="zh-CN" sz="100"/>
          </a:p>
        </p:txBody>
      </p:sp>
      <p:sp>
        <p:nvSpPr>
          <p:cNvPr id="52" name="文本框 51"/>
          <p:cNvSpPr txBox="1"/>
          <p:nvPr/>
        </p:nvSpPr>
        <p:spPr>
          <a:xfrm>
            <a:off x="9418320" y="2750344"/>
            <a:ext cx="259556" cy="106680"/>
          </a:xfrm>
          <a:prstGeom prst="rect">
            <a:avLst/>
          </a:prstGeom>
          <a:noFill/>
        </p:spPr>
        <p:txBody>
          <a:bodyPr wrap="square" rtlCol="0">
            <a:spAutoFit/>
          </a:bodyPr>
          <a:p>
            <a:r>
              <a:rPr lang="en-US" altLang="zh-CN" sz="100"/>
              <a:t>V</a:t>
            </a:r>
            <a:endParaRPr lang="en-US" altLang="zh-CN" sz="100"/>
          </a:p>
        </p:txBody>
      </p:sp>
      <p:sp>
        <p:nvSpPr>
          <p:cNvPr id="62" name="文本框 61"/>
          <p:cNvSpPr txBox="1"/>
          <p:nvPr/>
        </p:nvSpPr>
        <p:spPr>
          <a:xfrm>
            <a:off x="9418320" y="2358866"/>
            <a:ext cx="259556" cy="106680"/>
          </a:xfrm>
          <a:prstGeom prst="rect">
            <a:avLst/>
          </a:prstGeom>
          <a:noFill/>
        </p:spPr>
        <p:txBody>
          <a:bodyPr wrap="square" rtlCol="0">
            <a:spAutoFit/>
          </a:bodyPr>
          <a:p>
            <a:r>
              <a:rPr lang="en-US" altLang="zh-CN" sz="100"/>
              <a:t>K</a:t>
            </a:r>
            <a:endParaRPr lang="en-US" altLang="zh-CN" sz="100"/>
          </a:p>
        </p:txBody>
      </p:sp>
      <p:sp>
        <p:nvSpPr>
          <p:cNvPr id="63" name="文本框 62"/>
          <p:cNvSpPr txBox="1"/>
          <p:nvPr/>
        </p:nvSpPr>
        <p:spPr>
          <a:xfrm>
            <a:off x="9418320" y="2736056"/>
            <a:ext cx="259556" cy="106680"/>
          </a:xfrm>
          <a:prstGeom prst="rect">
            <a:avLst/>
          </a:prstGeom>
          <a:noFill/>
        </p:spPr>
        <p:txBody>
          <a:bodyPr wrap="square" rtlCol="0">
            <a:spAutoFit/>
          </a:bodyPr>
          <a:p>
            <a:r>
              <a:rPr lang="en-US" altLang="zh-CN" sz="100"/>
              <a:t>V</a:t>
            </a:r>
            <a:endParaRPr lang="en-US" altLang="zh-CN" sz="100"/>
          </a:p>
        </p:txBody>
      </p:sp>
      <p:pic>
        <p:nvPicPr>
          <p:cNvPr id="5" name="图片 4" descr="QQ截图20220415164505"/>
          <p:cNvPicPr>
            <a:picLocks noChangeAspect="1"/>
          </p:cNvPicPr>
          <p:nvPr/>
        </p:nvPicPr>
        <p:blipFill>
          <a:blip r:embed="rId2"/>
          <a:stretch>
            <a:fillRect/>
          </a:stretch>
        </p:blipFill>
        <p:spPr>
          <a:xfrm>
            <a:off x="991870" y="5066665"/>
            <a:ext cx="4733925" cy="777875"/>
          </a:xfrm>
          <a:prstGeom prst="rect">
            <a:avLst/>
          </a:prstGeom>
        </p:spPr>
      </p:pic>
      <p:pic>
        <p:nvPicPr>
          <p:cNvPr id="7" name="图片 6" descr="QQ截图20220415171420"/>
          <p:cNvPicPr>
            <a:picLocks noChangeAspect="1"/>
          </p:cNvPicPr>
          <p:nvPr/>
        </p:nvPicPr>
        <p:blipFill>
          <a:blip r:embed="rId3"/>
          <a:srcRect l="196" t="19524"/>
          <a:stretch>
            <a:fillRect/>
          </a:stretch>
        </p:blipFill>
        <p:spPr>
          <a:xfrm>
            <a:off x="934720" y="6076315"/>
            <a:ext cx="4857750" cy="321945"/>
          </a:xfrm>
          <a:prstGeom prst="rect">
            <a:avLst/>
          </a:prstGeom>
        </p:spPr>
      </p:pic>
      <p:pic>
        <p:nvPicPr>
          <p:cNvPr id="8" name="图片 7" descr="QQ截图20220415173826"/>
          <p:cNvPicPr>
            <a:picLocks noChangeAspect="1"/>
          </p:cNvPicPr>
          <p:nvPr/>
        </p:nvPicPr>
        <p:blipFill>
          <a:blip r:embed="rId4"/>
          <a:stretch>
            <a:fillRect/>
          </a:stretch>
        </p:blipFill>
        <p:spPr>
          <a:xfrm>
            <a:off x="7061835" y="5434965"/>
            <a:ext cx="1019175" cy="409575"/>
          </a:xfrm>
          <a:prstGeom prst="rect">
            <a:avLst/>
          </a:prstGeom>
        </p:spPr>
      </p:pic>
      <p:pic>
        <p:nvPicPr>
          <p:cNvPr id="9" name="图片 8" descr="QQ截图20220415173903"/>
          <p:cNvPicPr>
            <a:picLocks noChangeAspect="1"/>
          </p:cNvPicPr>
          <p:nvPr/>
        </p:nvPicPr>
        <p:blipFill>
          <a:blip r:embed="rId5"/>
          <a:stretch>
            <a:fillRect/>
          </a:stretch>
        </p:blipFill>
        <p:spPr>
          <a:xfrm>
            <a:off x="9916160" y="5363845"/>
            <a:ext cx="571500" cy="552450"/>
          </a:xfrm>
          <a:prstGeom prst="rect">
            <a:avLst/>
          </a:prstGeom>
        </p:spPr>
      </p:pic>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匈牙利的损失 （包含</a:t>
            </a:r>
            <a:r>
              <a:rPr lang="en-US" altLang="zh-CN"/>
              <a:t>BBOX</a:t>
            </a:r>
            <a:r>
              <a:rPr lang="zh-CN" altLang="en-US"/>
              <a:t>损失）</a:t>
            </a:r>
            <a:br>
              <a:rPr lang="zh-CN" altLang="en-US"/>
            </a:br>
            <a:r>
              <a:rPr lang="zh-CN" altLang="en-US"/>
              <a:t>Hungarian loss（Bounding box los）</a:t>
            </a:r>
            <a:endParaRPr lang="en-US" altLang="zh-CN"/>
          </a:p>
        </p:txBody>
      </p:sp>
      <p:sp>
        <p:nvSpPr>
          <p:cNvPr id="3" name="内容占位符 2"/>
          <p:cNvSpPr>
            <a:spLocks noGrp="1"/>
          </p:cNvSpPr>
          <p:nvPr>
            <p:ph sz="half" idx="1"/>
          </p:nvPr>
        </p:nvSpPr>
        <p:spPr/>
        <p:txBody>
          <a:bodyPr>
            <a:normAutofit fontScale="70000"/>
          </a:bodyPr>
          <a:p>
            <a:r>
              <a:rPr>
                <a:sym typeface="+mn-ea"/>
              </a:rPr>
              <a:t>This procedure of finding matching plays the same role as the heuristic assignment rules used to match proposal [37] or anchors [22] to ground truth objects</a:t>
            </a:r>
            <a:r>
              <a:rPr lang="en-US">
                <a:sym typeface="+mn-ea"/>
              </a:rPr>
              <a:t> </a:t>
            </a:r>
            <a:r>
              <a:rPr>
                <a:sym typeface="+mn-ea"/>
              </a:rPr>
              <a:t>in modern detectors. The main difference is that we need to find one-to-one</a:t>
            </a:r>
            <a:r>
              <a:rPr lang="en-US">
                <a:sym typeface="+mn-ea"/>
              </a:rPr>
              <a:t> </a:t>
            </a:r>
            <a:r>
              <a:rPr>
                <a:sym typeface="+mn-ea"/>
              </a:rPr>
              <a:t>matching for direct set prediction without duplicates.The second step is to compute the loss function, the Hungarian loss for all</a:t>
            </a:r>
            <a:r>
              <a:rPr lang="en-US">
                <a:sym typeface="+mn-ea"/>
              </a:rPr>
              <a:t> </a:t>
            </a:r>
            <a:r>
              <a:rPr>
                <a:sym typeface="+mn-ea"/>
              </a:rPr>
              <a:t>pairs matched in the previous step. We define the loss similarly to the losses of</a:t>
            </a:r>
            <a:r>
              <a:rPr lang="en-US">
                <a:sym typeface="+mn-ea"/>
              </a:rPr>
              <a:t> </a:t>
            </a:r>
            <a:r>
              <a:rPr>
                <a:sym typeface="+mn-ea"/>
              </a:rPr>
              <a:t>common object detectors, i.e. a linear combination of a negative log-likelihood</a:t>
            </a:r>
            <a:r>
              <a:rPr lang="en-US">
                <a:sym typeface="+mn-ea"/>
              </a:rPr>
              <a:t> </a:t>
            </a:r>
            <a:r>
              <a:rPr>
                <a:sym typeface="+mn-ea"/>
              </a:rPr>
              <a:t>for class prediction and a box loss defined later:</a:t>
            </a:r>
            <a:endParaRPr>
              <a:sym typeface="+mn-ea"/>
            </a:endParaRPr>
          </a:p>
          <a:p>
            <a:endParaRPr>
              <a:sym typeface="+mn-ea"/>
            </a:endParaRPr>
          </a:p>
        </p:txBody>
      </p:sp>
      <p:sp>
        <p:nvSpPr>
          <p:cNvPr id="4" name="内容占位符 3"/>
          <p:cNvSpPr>
            <a:spLocks noGrp="1"/>
          </p:cNvSpPr>
          <p:nvPr>
            <p:ph sz="half" idx="2"/>
          </p:nvPr>
        </p:nvSpPr>
        <p:spPr/>
        <p:txBody>
          <a:bodyPr>
            <a:normAutofit/>
          </a:bodyPr>
          <a:p>
            <a:r>
              <a:rPr lang="zh-CN" altLang="en-US"/>
              <a:t>进行完前一步之后，</a:t>
            </a:r>
            <a:r>
              <a:rPr lang="zh-CN" altLang="en-US"/>
              <a:t>计算损失函数</a:t>
            </a:r>
            <a:endParaRPr lang="zh-CN" altLang="en-US"/>
          </a:p>
          <a:p>
            <a:r>
              <a:rPr lang="zh-CN" altLang="en-US"/>
              <a:t>ˆσ是在第一步（1）中计算的最优分配，</a:t>
            </a:r>
            <a:endParaRPr lang="zh-CN" altLang="en-US"/>
          </a:p>
          <a:p>
            <a:r>
              <a:rPr lang="en-US" altLang="zh-CN"/>
              <a:t>L1</a:t>
            </a:r>
            <a:r>
              <a:rPr lang="zh-CN" altLang="en-US"/>
              <a:t>损失可能产生损失相对扩大，这里使用了</a:t>
            </a:r>
            <a:r>
              <a:rPr lang="en-US" altLang="zh-CN"/>
              <a:t>L1</a:t>
            </a:r>
            <a:r>
              <a:rPr lang="zh-CN" altLang="en-US"/>
              <a:t>损失和</a:t>
            </a:r>
            <a:r>
              <a:rPr lang="en-US" altLang="zh-CN"/>
              <a:t>iou</a:t>
            </a:r>
            <a:r>
              <a:rPr lang="zh-CN" altLang="en-US"/>
              <a:t>损失的相对</a:t>
            </a:r>
            <a:r>
              <a:rPr lang="zh-CN" altLang="en-US"/>
              <a:t>组合，其中λiou，λL1∈ R是超参数</a:t>
            </a:r>
            <a:endParaRPr lang="zh-CN" altLang="en-US"/>
          </a:p>
        </p:txBody>
      </p:sp>
      <p:pic>
        <p:nvPicPr>
          <p:cNvPr id="5" name="图片 4" descr="QQ截图20220415174326"/>
          <p:cNvPicPr>
            <a:picLocks noChangeAspect="1"/>
          </p:cNvPicPr>
          <p:nvPr/>
        </p:nvPicPr>
        <p:blipFill>
          <a:blip r:embed="rId1"/>
          <a:stretch>
            <a:fillRect/>
          </a:stretch>
        </p:blipFill>
        <p:spPr>
          <a:xfrm>
            <a:off x="1035050" y="5524500"/>
            <a:ext cx="4671060" cy="518795"/>
          </a:xfrm>
          <a:prstGeom prst="rect">
            <a:avLst/>
          </a:prstGeom>
        </p:spPr>
      </p:pic>
      <p:pic>
        <p:nvPicPr>
          <p:cNvPr id="6" name="图片 5" descr="QQ截图20220415175333"/>
          <p:cNvPicPr>
            <a:picLocks noChangeAspect="1"/>
          </p:cNvPicPr>
          <p:nvPr/>
        </p:nvPicPr>
        <p:blipFill>
          <a:blip r:embed="rId2"/>
          <a:stretch>
            <a:fillRect/>
          </a:stretch>
        </p:blipFill>
        <p:spPr>
          <a:xfrm>
            <a:off x="1313180" y="6177280"/>
            <a:ext cx="4114800" cy="42862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DETR</a:t>
            </a:r>
            <a:r>
              <a:rPr lang="zh-CN" altLang="en-US"/>
              <a:t>结构</a:t>
            </a:r>
            <a:endParaRPr lang="zh-CN" altLang="en-US"/>
          </a:p>
        </p:txBody>
      </p:sp>
      <p:sp>
        <p:nvSpPr>
          <p:cNvPr id="6" name="内容占位符 5"/>
          <p:cNvSpPr>
            <a:spLocks noGrp="1"/>
          </p:cNvSpPr>
          <p:nvPr>
            <p:ph idx="1"/>
          </p:nvPr>
        </p:nvSpPr>
        <p:spPr/>
        <p:txBody>
          <a:bodyPr/>
          <a:p>
            <a:endParaRPr lang="zh-CN" altLang="en-US"/>
          </a:p>
        </p:txBody>
      </p:sp>
      <p:pic>
        <p:nvPicPr>
          <p:cNvPr id="2" name="图片 1" descr="QQ截图20220415180012"/>
          <p:cNvPicPr>
            <a:picLocks noChangeAspect="1"/>
          </p:cNvPicPr>
          <p:nvPr>
            <p:custDataLst>
              <p:tags r:id="rId1"/>
            </p:custDataLst>
          </p:nvPr>
        </p:nvPicPr>
        <p:blipFill>
          <a:blip r:embed="rId2"/>
          <a:stretch>
            <a:fillRect/>
          </a:stretch>
        </p:blipFill>
        <p:spPr>
          <a:xfrm>
            <a:off x="1186815" y="1745615"/>
            <a:ext cx="9315450" cy="477202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1.xml><?xml version="1.0" encoding="utf-8"?>
<p:tagLst xmlns:p="http://schemas.openxmlformats.org/presentationml/2006/main">
  <p:tag name="KSO_WM_UNIT_PLACING_PICTURE_USER_VIEWPORT" val="{&quot;height&quot;:7515,&quot;width&quot;:14670}"/>
</p:tagLst>
</file>

<file path=ppt/tags/tag1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0.xml><?xml version="1.0" encoding="utf-8"?>
<p:tagLst xmlns:p="http://schemas.openxmlformats.org/presentationml/2006/main">
  <p:tag name="KSO_DOCER_TEMPLATE_OPEN_ONCE_MARK" val="1"/>
</p:tagLst>
</file>

<file path=ppt/tags/tag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4.xml><?xml version="1.0" encoding="utf-8"?>
<p:tagLst xmlns:p="http://schemas.openxmlformats.org/presentationml/2006/main">
  <p:tag name="KSO_WM_UNIT_PLACING_PICTURE_USER_VIEWPORT" val="{&quot;height&quot;:8580,&quot;width&quot;:11850}"/>
</p:tagLst>
</file>

<file path=ppt/tags/tag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7.xml><?xml version="1.0" encoding="utf-8"?>
<p:tagLst xmlns:p="http://schemas.openxmlformats.org/presentationml/2006/main">
  <p:tag name="KSO_WM_UNIT_PLACING_PICTURE_USER_VIEWPORT" val="{&quot;height&quot;:5355,&quot;width&quot;:14640}"/>
</p:tagLst>
</file>

<file path=ppt/tags/tag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5075</Words>
  <Application>WPS 演示</Application>
  <PresentationFormat>宽屏</PresentationFormat>
  <Paragraphs>65</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Cambria Math</vt:lpstr>
      <vt:lpstr>MS Mincho</vt:lpstr>
      <vt:lpstr>Segoe Print</vt:lpstr>
      <vt:lpstr>Calibri</vt:lpstr>
      <vt:lpstr>微软雅黑</vt:lpstr>
      <vt:lpstr>Arial Unicode MS</vt:lpstr>
      <vt:lpstr>Office 主题</vt:lpstr>
      <vt:lpstr>DEFORMABLE DETR: DEFORMABLE TRANSFORMERS FOR END-TO-END OBJECT DETECTION </vt:lpstr>
      <vt:lpstr>摘要</vt:lpstr>
      <vt:lpstr>PowerPoint 演示文稿</vt:lpstr>
      <vt:lpstr>PowerPoint 演示文稿</vt:lpstr>
      <vt:lpstr>贡献总结</vt:lpstr>
      <vt:lpstr>结构图</vt:lpstr>
      <vt:lpstr>目标检测集预测损失 Object detection set prediction loss</vt:lpstr>
      <vt:lpstr>匈牙利的损失 （包含BBOX损失） Hungarian loss（Bounding box los）</vt:lpstr>
      <vt:lpstr>DETR结构</vt:lpstr>
      <vt:lpstr>实验</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逆天改命</dc:creator>
  <cp:lastModifiedBy>逆天改命</cp:lastModifiedBy>
  <cp:revision>18</cp:revision>
  <dcterms:created xsi:type="dcterms:W3CDTF">2022-03-18T01:50:00Z</dcterms:created>
  <dcterms:modified xsi:type="dcterms:W3CDTF">2022-05-22T13:40:05Z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236E98A197FC4C1EBF9526024F261990</vt:lpwstr>
  </property>
  <property fmtid="{D5CDD505-2E9C-101B-9397-08002B2CF9AE}" pid="3" name="KSOProductBuildVer">
    <vt:lpwstr>2052-11.1.0.11579</vt:lpwstr>
  </property>
</Properties>
</file>