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3" r:id="rId9"/>
    <p:sldId id="272" r:id="rId10"/>
    <p:sldId id="280" r:id="rId11"/>
    <p:sldId id="281" r:id="rId12"/>
    <p:sldId id="282" r:id="rId13"/>
    <p:sldId id="283" r:id="rId14"/>
    <p:sldId id="284" r:id="rId15"/>
    <p:sldId id="285" r:id="rId16"/>
    <p:sldId id="286"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7.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1.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4.xml"/><Relationship Id="rId6"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tags" Target="../tags/tag7.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9.png"/><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algn="ctr"/>
            <a:r>
              <a:rPr sz="2800"/>
              <a:t>End-to-End Object Detection with Transformers</a:t>
            </a:r>
            <a:br>
              <a:rPr sz="2800"/>
            </a:br>
            <a:endParaRPr sz="2800"/>
          </a:p>
        </p:txBody>
      </p:sp>
      <p:sp>
        <p:nvSpPr>
          <p:cNvPr id="3" name="副标题 2"/>
          <p:cNvSpPr>
            <a:spLocks noGrp="1"/>
          </p:cNvSpPr>
          <p:nvPr>
            <p:ph type="subTitle" idx="1"/>
          </p:nvPr>
        </p:nvSpPr>
        <p:spPr/>
        <p:txBody>
          <a:bodyPr>
            <a:normAutofit lnSpcReduction="20000"/>
          </a:bodyPr>
          <a:p>
            <a:r>
              <a:rPr>
                <a:sym typeface="+mn-ea"/>
              </a:rPr>
              <a:t>Nicolas Carion?, Francisco Massa?, Gabriel Synnaeve, Nicolas Usunier,</a:t>
            </a:r>
            <a:br>
              <a:rPr>
                <a:sym typeface="+mn-ea"/>
              </a:rPr>
            </a:br>
            <a:r>
              <a:rPr>
                <a:sym typeface="+mn-ea"/>
              </a:rPr>
              <a:t>Alexander Kirillov, and Sergey Zagoruyko</a:t>
            </a:r>
            <a:endParaRPr>
              <a:sym typeface="+mn-ea"/>
            </a:endParaRPr>
          </a:p>
          <a:p>
            <a:br>
              <a:rPr>
                <a:sym typeface="+mn-ea"/>
              </a:rPr>
            </a:br>
            <a:r>
              <a:rPr>
                <a:sym typeface="+mn-ea"/>
              </a:rPr>
              <a:t>Facebook AI</a:t>
            </a:r>
            <a:endParaRPr>
              <a:sym typeface="+mn-ea"/>
            </a:endParaRPr>
          </a:p>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415190937"/>
          <p:cNvPicPr>
            <a:picLocks noChangeAspect="1"/>
          </p:cNvPicPr>
          <p:nvPr/>
        </p:nvPicPr>
        <p:blipFill>
          <a:blip r:embed="rId1"/>
          <a:stretch>
            <a:fillRect/>
          </a:stretch>
        </p:blipFill>
        <p:spPr>
          <a:xfrm>
            <a:off x="975360" y="1129030"/>
            <a:ext cx="9372600" cy="44958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415191049"/>
          <p:cNvPicPr>
            <a:picLocks noChangeAspect="1"/>
          </p:cNvPicPr>
          <p:nvPr/>
        </p:nvPicPr>
        <p:blipFill>
          <a:blip r:embed="rId1"/>
          <a:stretch>
            <a:fillRect/>
          </a:stretch>
        </p:blipFill>
        <p:spPr>
          <a:xfrm>
            <a:off x="1260475" y="309880"/>
            <a:ext cx="9305925" cy="623887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415191118"/>
          <p:cNvPicPr>
            <a:picLocks noChangeAspect="1"/>
          </p:cNvPicPr>
          <p:nvPr/>
        </p:nvPicPr>
        <p:blipFill>
          <a:blip r:embed="rId1"/>
          <a:stretch>
            <a:fillRect/>
          </a:stretch>
        </p:blipFill>
        <p:spPr>
          <a:xfrm>
            <a:off x="1528445" y="680720"/>
            <a:ext cx="9134475" cy="549592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QQ截图20220415191417"/>
          <p:cNvPicPr>
            <a:picLocks noChangeAspect="1"/>
          </p:cNvPicPr>
          <p:nvPr/>
        </p:nvPicPr>
        <p:blipFill>
          <a:blip r:embed="rId1"/>
          <a:stretch>
            <a:fillRect/>
          </a:stretch>
        </p:blipFill>
        <p:spPr>
          <a:xfrm>
            <a:off x="1588770" y="0"/>
            <a:ext cx="9013825" cy="68580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415191544"/>
          <p:cNvPicPr>
            <a:picLocks noChangeAspect="1"/>
          </p:cNvPicPr>
          <p:nvPr/>
        </p:nvPicPr>
        <p:blipFill>
          <a:blip r:embed="rId1"/>
          <a:stretch>
            <a:fillRect/>
          </a:stretch>
        </p:blipFill>
        <p:spPr>
          <a:xfrm>
            <a:off x="1473200" y="138430"/>
            <a:ext cx="9018905" cy="685800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fontScale="50000"/>
          </a:bodyPr>
          <a:p>
            <a:pPr marL="0" indent="0">
              <a:buNone/>
            </a:pPr>
            <a:r>
              <a:t> </a:t>
            </a:r>
            <a:r>
              <a:rPr lang="en-US"/>
              <a:t>     </a:t>
            </a:r>
            <a:r>
              <a:t>We present a new method that views object detection as a</a:t>
            </a:r>
            <a:r>
              <a:rPr lang="en-US"/>
              <a:t> </a:t>
            </a:r>
            <a:r>
              <a:t>direct set prediction problem. </a:t>
            </a:r>
            <a:r>
              <a:rPr>
                <a:solidFill>
                  <a:srgbClr val="FF0000"/>
                </a:solidFill>
              </a:rPr>
              <a:t>Our approach streamlines the detection</a:t>
            </a:r>
            <a:r>
              <a:rPr lang="en-US">
                <a:solidFill>
                  <a:srgbClr val="FF0000"/>
                </a:solidFill>
              </a:rPr>
              <a:t> </a:t>
            </a:r>
            <a:r>
              <a:rPr>
                <a:solidFill>
                  <a:srgbClr val="FF0000"/>
                </a:solidFill>
              </a:rPr>
              <a:t>pipeline, effectively removing the need for many hand-designed components like a non-maximum suppression procedure or anchor generation</a:t>
            </a:r>
            <a:r>
              <a:rPr lang="en-US">
                <a:solidFill>
                  <a:srgbClr val="FF0000"/>
                </a:solidFill>
              </a:rPr>
              <a:t> </a:t>
            </a:r>
            <a:r>
              <a:rPr>
                <a:solidFill>
                  <a:srgbClr val="FF0000"/>
                </a:solidFill>
              </a:rPr>
              <a:t>that explicitly encode our prior knowledge about the task. </a:t>
            </a:r>
            <a:r>
              <a:t>The main</a:t>
            </a:r>
            <a:r>
              <a:rPr lang="en-US"/>
              <a:t> </a:t>
            </a:r>
            <a:r>
              <a:t>ingredients of the new framework, called DEtection TRansformer or</a:t>
            </a:r>
            <a:r>
              <a:rPr lang="en-US"/>
              <a:t> </a:t>
            </a:r>
            <a:r>
              <a:t>DETR, are </a:t>
            </a:r>
            <a:r>
              <a:rPr>
                <a:solidFill>
                  <a:srgbClr val="FF0000"/>
                </a:solidFill>
              </a:rPr>
              <a:t>a set-based global loss that forces unique predictions via bipartite matching, and a transformer encoder-decoder architecture. </a:t>
            </a:r>
            <a:r>
              <a:t>Given</a:t>
            </a:r>
            <a:r>
              <a:rPr lang="en-US"/>
              <a:t> </a:t>
            </a:r>
            <a:r>
              <a:t>a fixed small set of learned object queries, DETR reasons about the relations of the objects and the global image context to directly output</a:t>
            </a:r>
            <a:r>
              <a:rPr lang="en-US"/>
              <a:t> </a:t>
            </a:r>
            <a:r>
              <a:t>the final set of predictions in parallel. T</a:t>
            </a:r>
            <a:r>
              <a:rPr>
                <a:solidFill>
                  <a:srgbClr val="FF0000"/>
                </a:solidFill>
              </a:rPr>
              <a:t>he new model is conceptually</a:t>
            </a:r>
            <a:r>
              <a:rPr lang="en-US">
                <a:solidFill>
                  <a:srgbClr val="FF0000"/>
                </a:solidFill>
              </a:rPr>
              <a:t> </a:t>
            </a:r>
            <a:r>
              <a:rPr>
                <a:solidFill>
                  <a:srgbClr val="FF0000"/>
                </a:solidFill>
              </a:rPr>
              <a:t>simple and does not require a specialized library, unlike many other</a:t>
            </a:r>
            <a:r>
              <a:rPr lang="en-US">
                <a:solidFill>
                  <a:srgbClr val="FF0000"/>
                </a:solidFill>
              </a:rPr>
              <a:t> </a:t>
            </a:r>
            <a:r>
              <a:rPr>
                <a:solidFill>
                  <a:srgbClr val="FF0000"/>
                </a:solidFill>
              </a:rPr>
              <a:t>modern detectors.</a:t>
            </a:r>
            <a:r>
              <a:rPr lang="en-US">
                <a:solidFill>
                  <a:srgbClr val="FF0000"/>
                </a:solidFill>
              </a:rPr>
              <a:t> </a:t>
            </a:r>
            <a:r>
              <a:t>DETR demonstrates accuracy and run-time performance on par with the well-established and highly-optimized Faster R-CNN baseline on the challenging COCO object detection dataset. Moreover, DETR can be easily generalized to produce panoptic segmentation</a:t>
            </a:r>
            <a:r>
              <a:rPr lang="en-US"/>
              <a:t> </a:t>
            </a:r>
            <a:r>
              <a:t>in a unified manner. We show that it significantly outperforms competitive baselines. </a:t>
            </a:r>
          </a:p>
        </p:txBody>
      </p:sp>
      <p:sp>
        <p:nvSpPr>
          <p:cNvPr id="7" name="内容占位符 6"/>
          <p:cNvSpPr>
            <a:spLocks noGrp="1"/>
          </p:cNvSpPr>
          <p:nvPr>
            <p:ph sz="half" idx="2"/>
          </p:nvPr>
        </p:nvSpPr>
        <p:spPr/>
        <p:txBody>
          <a:bodyPr>
            <a:normAutofit/>
          </a:bodyPr>
          <a:p>
            <a:pPr fontAlgn="auto">
              <a:lnSpc>
                <a:spcPct val="100000"/>
              </a:lnSpc>
            </a:pPr>
            <a:r>
              <a:rPr lang="zh-CN" altLang="en-US" sz="1500"/>
              <a:t>我们的方法简化了检测流程，有效地消除了对许多手工设计的组件的需求，例如非最大抑制程序或锚点生成，这些组件明确编码了我们对任务的先验知识。 </a:t>
            </a:r>
            <a:endParaRPr lang="zh-CN" altLang="en-US" sz="1500"/>
          </a:p>
          <a:p>
            <a:pPr fontAlgn="auto">
              <a:lnSpc>
                <a:spcPct val="100000"/>
              </a:lnSpc>
            </a:pPr>
            <a:r>
              <a:rPr lang="zh-CN" altLang="en-US" sz="1500"/>
              <a:t>新框架的主要成分称为DEtection TRANSformer或DETR，是基于集合的全局损耗，它通过二分匹配和变压器编码器-解码器体系结构来强制进行唯一的预测。 给定固定的学习对象查询集，则DETR会考虑对象与全局图像上下文之间的关系，以直接并行并行输出最终的预测集。 </a:t>
            </a:r>
            <a:endParaRPr lang="zh-CN" altLang="en-US" sz="1500"/>
          </a:p>
          <a:p>
            <a:pPr fontAlgn="auto">
              <a:lnSpc>
                <a:spcPct val="100000"/>
              </a:lnSpc>
            </a:pPr>
            <a:r>
              <a:rPr lang="zh-CN" altLang="en-US" sz="1500"/>
              <a:t>与许多其他现代检测器不同，新模型在概念上很简单，并且不需要专门的库。 DETR与具有挑战性的COCO对象检测数据集上成熟且高度优化的Faster RCNN基线具有同等的准确性和运行时性能。 此外，可以很容易地将DETR概括为以统一的方式产生全景分割。 </a:t>
            </a:r>
            <a:endParaRPr lang="zh-CN" altLang="en-US" sz="15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p>
            <a:pPr algn="l"/>
            <a:r>
              <a:rPr lang="en-US" altLang="zh-CN" sz="1500"/>
              <a:t>      我们提出了DETR，这是一种基于变压器和用于直接集预测的二部匹配损耗的目标检测系统的新设计。该方法在具有挑战性的COCO数据集上实现了与优化更快的R-CNN基线相当的结果。</a:t>
            </a:r>
            <a:endParaRPr lang="en-US" altLang="zh-CN" sz="1500"/>
          </a:p>
          <a:p>
            <a:pPr algn="l"/>
            <a:r>
              <a:rPr lang="en-US" altLang="zh-CN" sz="1500"/>
              <a:t>DETR易于实现，具有灵活的体系结构，易于扩展到全景分割，具有竞争性的结果。此外，与速度更快的R-CNN相比，它在大型物体上的表现要好得多，这可能要归功于自我注意对全局信息的处理。</a:t>
            </a:r>
            <a:endParaRPr lang="en-US" altLang="zh-CN" sz="1500"/>
          </a:p>
        </p:txBody>
      </p:sp>
      <p:sp>
        <p:nvSpPr>
          <p:cNvPr id="6" name="内容占位符 5"/>
          <p:cNvSpPr>
            <a:spLocks noGrp="1"/>
          </p:cNvSpPr>
          <p:nvPr>
            <p:ph sz="half" idx="1"/>
          </p:nvPr>
        </p:nvSpPr>
        <p:spPr/>
        <p:txBody>
          <a:bodyPr>
            <a:normAutofit/>
          </a:bodyPr>
          <a:p>
            <a:pPr marL="0" algn="l">
              <a:buClrTx/>
              <a:buSzTx/>
              <a:buNone/>
            </a:pPr>
            <a:r>
              <a:rPr lang="en-US" altLang="zh-CN"/>
              <a:t> </a:t>
            </a:r>
            <a:r>
              <a:rPr lang="zh-CN" altLang="en-US" sz="1400"/>
              <a:t>  We presented DETR, </a:t>
            </a:r>
            <a:r>
              <a:rPr lang="zh-CN" altLang="en-US" sz="1400">
                <a:solidFill>
                  <a:srgbClr val="FF0000"/>
                </a:solidFill>
              </a:rPr>
              <a:t>a new design for object detection systems based on</a:t>
            </a:r>
            <a:r>
              <a:rPr lang="en-US" altLang="zh-CN" sz="1400">
                <a:solidFill>
                  <a:srgbClr val="FF0000"/>
                </a:solidFill>
              </a:rPr>
              <a:t> </a:t>
            </a:r>
            <a:r>
              <a:rPr lang="zh-CN" altLang="en-US" sz="1400">
                <a:solidFill>
                  <a:srgbClr val="FF0000"/>
                </a:solidFill>
              </a:rPr>
              <a:t>transformers and bipartite matching loss for direct set prediction. The approach</a:t>
            </a:r>
            <a:r>
              <a:rPr lang="en-US" altLang="zh-CN" sz="1400">
                <a:solidFill>
                  <a:srgbClr val="FF0000"/>
                </a:solidFill>
              </a:rPr>
              <a:t> </a:t>
            </a:r>
            <a:r>
              <a:rPr lang="zh-CN" altLang="en-US" sz="1400">
                <a:solidFill>
                  <a:srgbClr val="FF0000"/>
                </a:solidFill>
              </a:rPr>
              <a:t>achieves comparable results to an optimized Faster R-CNN baseline on the challenging COCO dataset. </a:t>
            </a:r>
            <a:r>
              <a:rPr lang="zh-CN" altLang="en-US" sz="1400"/>
              <a:t>DETR is straightforward to implement and has a flexible</a:t>
            </a:r>
            <a:r>
              <a:rPr lang="en-US" altLang="zh-CN" sz="1400"/>
              <a:t> </a:t>
            </a:r>
            <a:r>
              <a:rPr lang="zh-CN" altLang="en-US" sz="1400"/>
              <a:t>architecture that is easily extensible to panoptic segmentation, with competitive</a:t>
            </a:r>
            <a:r>
              <a:rPr lang="en-US" altLang="zh-CN" sz="1400"/>
              <a:t> </a:t>
            </a:r>
            <a:r>
              <a:rPr lang="zh-CN" altLang="en-US" sz="1400"/>
              <a:t>results. In addition, </a:t>
            </a:r>
            <a:r>
              <a:rPr lang="zh-CN" altLang="en-US" sz="1400">
                <a:solidFill>
                  <a:srgbClr val="FF0000"/>
                </a:solidFill>
              </a:rPr>
              <a:t>it achieves significantly better performance on large objects</a:t>
            </a:r>
            <a:r>
              <a:rPr lang="en-US" altLang="zh-CN" sz="1400">
                <a:solidFill>
                  <a:srgbClr val="FF0000"/>
                </a:solidFill>
              </a:rPr>
              <a:t> than Faster R-CNN, l</a:t>
            </a:r>
            <a:r>
              <a:rPr lang="zh-CN" altLang="en-US" sz="1400">
                <a:solidFill>
                  <a:srgbClr val="FF0000"/>
                </a:solidFill>
              </a:rPr>
              <a:t>ikely thanks to the processing of global information performed by the self-attention.</a:t>
            </a:r>
            <a:r>
              <a:rPr lang="en-US" altLang="zh-CN" sz="1400">
                <a:solidFill>
                  <a:srgbClr val="FF0000"/>
                </a:solidFill>
              </a:rPr>
              <a:t> </a:t>
            </a:r>
            <a:r>
              <a:rPr lang="zh-CN" altLang="en-US" sz="1400"/>
              <a:t>This new design for detectors also comes with new challenges, in particular</a:t>
            </a:r>
            <a:r>
              <a:rPr lang="en-US" altLang="zh-CN" sz="1400"/>
              <a:t> </a:t>
            </a:r>
            <a:r>
              <a:rPr lang="zh-CN" altLang="en-US" sz="1400"/>
              <a:t>regarding training, optimization and performances on small objects. Current</a:t>
            </a:r>
            <a:r>
              <a:rPr lang="en-US" altLang="zh-CN" sz="1400"/>
              <a:t> </a:t>
            </a:r>
            <a:r>
              <a:rPr lang="zh-CN" altLang="en-US" sz="1400"/>
              <a:t>detectors required several years of improvements to cope with similar issues,and we expect future work to successfully address them for DETR.</a:t>
            </a:r>
            <a:endParaRPr lang="zh-CN" altLang="en-US" sz="1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结构图</a:t>
            </a:r>
            <a:endParaRPr lang="zh-CN" altLang="en-US"/>
          </a:p>
        </p:txBody>
      </p:sp>
      <p:pic>
        <p:nvPicPr>
          <p:cNvPr id="4" name="图片 3" descr="QQ截图20220412165057"/>
          <p:cNvPicPr>
            <a:picLocks noChangeAspect="1"/>
          </p:cNvPicPr>
          <p:nvPr>
            <p:custDataLst>
              <p:tags r:id="rId1"/>
            </p:custDataLst>
          </p:nvPr>
        </p:nvPicPr>
        <p:blipFill>
          <a:blip r:embed="rId2"/>
          <a:stretch>
            <a:fillRect/>
          </a:stretch>
        </p:blipFill>
        <p:spPr>
          <a:xfrm>
            <a:off x="1326515" y="1884680"/>
            <a:ext cx="9296400" cy="340042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目标检测集预测损失</a:t>
            </a:r>
            <a:br>
              <a:rPr lang="zh-CN" altLang="en-US"/>
            </a:br>
            <a:r>
              <a:rPr lang="zh-CN" altLang="en-US"/>
              <a:t>Object detection set prediction loss</a:t>
            </a:r>
            <a:endParaRPr lang="zh-CN" altLang="en-US"/>
          </a:p>
        </p:txBody>
      </p:sp>
      <p:sp>
        <p:nvSpPr>
          <p:cNvPr id="3" name="内容占位符 2"/>
          <p:cNvSpPr>
            <a:spLocks noGrp="1"/>
          </p:cNvSpPr>
          <p:nvPr>
            <p:ph sz="half" idx="1"/>
          </p:nvPr>
        </p:nvSpPr>
        <p:spPr/>
        <p:txBody>
          <a:bodyPr>
            <a:normAutofit fontScale="60000"/>
          </a:bodyPr>
          <a:p>
            <a:pPr marL="0" algn="l">
              <a:buClrTx/>
              <a:buSzTx/>
              <a:buNone/>
            </a:pPr>
            <a:r>
              <a:rPr lang="en-US" altLang="zh-CN">
                <a:solidFill>
                  <a:srgbClr val="FF0000"/>
                </a:solidFill>
              </a:rPr>
              <a:t>  </a:t>
            </a:r>
            <a:r>
              <a:rPr sz="2700"/>
              <a:t> DETR infers a fixed-size set of N predictions, in a single pass through the</a:t>
            </a:r>
            <a:r>
              <a:rPr lang="en-US" sz="2700"/>
              <a:t> </a:t>
            </a:r>
            <a:r>
              <a:rPr sz="2700"/>
              <a:t>decoder, where N is set to be significantly larger than the typical number of</a:t>
            </a:r>
            <a:r>
              <a:rPr lang="en-US" sz="2700"/>
              <a:t> </a:t>
            </a:r>
            <a:r>
              <a:rPr sz="2700"/>
              <a:t>objects in an image. One of the main difficulties of training is to score predicted</a:t>
            </a:r>
            <a:r>
              <a:rPr lang="en-US" sz="2700"/>
              <a:t> </a:t>
            </a:r>
            <a:r>
              <a:rPr sz="2700"/>
              <a:t>objects (class, position, size) with respect to the ground truth. Our loss produces</a:t>
            </a:r>
            <a:r>
              <a:rPr lang="en-US" sz="2700"/>
              <a:t> </a:t>
            </a:r>
            <a:r>
              <a:rPr sz="2700"/>
              <a:t>an optimal bipartite matching between predicted and ground truth objects, and</a:t>
            </a:r>
            <a:r>
              <a:rPr lang="en-US" sz="2700"/>
              <a:t> </a:t>
            </a:r>
            <a:r>
              <a:rPr sz="2700"/>
              <a:t>then optimize object-specific (bounding box) losses.</a:t>
            </a:r>
            <a:r>
              <a:rPr lang="en-US" sz="2700"/>
              <a:t> </a:t>
            </a:r>
            <a:r>
              <a:rPr sz="2700"/>
              <a:t>Let us denote by y the ground truth set of objects, and ˆy = {ˆyi}Ni=1 the</a:t>
            </a:r>
            <a:r>
              <a:rPr lang="en-US" sz="2700"/>
              <a:t> </a:t>
            </a:r>
            <a:r>
              <a:rPr sz="2700"/>
              <a:t>set of N predictions. Assuming N is larger than the number of objects in the</a:t>
            </a:r>
            <a:r>
              <a:rPr lang="en-US" sz="2700"/>
              <a:t> </a:t>
            </a:r>
            <a:r>
              <a:rPr sz="2700"/>
              <a:t>image, we consider y also as a set of size N padded with ∅ (no object). To find</a:t>
            </a:r>
            <a:r>
              <a:rPr lang="en-US" sz="2700"/>
              <a:t> </a:t>
            </a:r>
            <a:r>
              <a:rPr sz="2700"/>
              <a:t>a bipartite matching between these two sets we search for a permutation of N</a:t>
            </a:r>
            <a:r>
              <a:rPr lang="en-US" sz="2700"/>
              <a:t> </a:t>
            </a:r>
            <a:r>
              <a:rPr sz="2700"/>
              <a:t>elements σ ∈ SN with the lowest cost:</a:t>
            </a:r>
            <a:endParaRPr sz="2700"/>
          </a:p>
        </p:txBody>
      </p:sp>
      <mc:AlternateContent xmlns:mc="http://schemas.openxmlformats.org/markup-compatibility/2006">
        <mc:Choice xmlns:a14="http://schemas.microsoft.com/office/drawing/2010/main" Requires="a14">
          <p:sp>
            <p:nvSpPr>
              <p:cNvPr id="4" name="内容占位符 3"/>
              <p:cNvSpPr>
                <a:spLocks noGrp="1"/>
              </p:cNvSpPr>
              <p:nvPr>
                <p:ph sz="half" idx="2"/>
              </p:nvPr>
            </p:nvSpPr>
            <p:spPr/>
            <p:txBody>
              <a:bodyPr>
                <a:normAutofit fontScale="70000"/>
              </a:bodyPr>
              <a:p>
                <a:pPr marL="0" indent="0" fontAlgn="auto">
                  <a:lnSpc>
                    <a:spcPct val="100000"/>
                  </a:lnSpc>
                  <a:buNone/>
                </a:pPr>
                <a:r>
                  <a:rPr lang="zh-CN" altLang="en-US">
                    <a:sym typeface="+mn-ea"/>
                  </a:rPr>
                  <a:t>寻找两个集合中最小的</a:t>
                </a:r>
                <a:r>
                  <a:rPr lang="zh-CN" altLang="en-US">
                    <a:sym typeface="+mn-ea"/>
                  </a:rPr>
                  <a:t>二部匹配损失</a:t>
                </a:r>
                <a:endParaRPr lang="zh-CN" altLang="en-US">
                  <a:sym typeface="+mn-ea"/>
                </a:endParaRPr>
              </a:p>
              <a:p>
                <a:pPr marL="0" indent="0" fontAlgn="auto">
                  <a:lnSpc>
                    <a:spcPct val="100000"/>
                  </a:lnSpc>
                  <a:buNone/>
                </a:pPr>
                <a:r>
                  <a:rPr lang="zh-CN" altLang="en-US">
                    <a:sym typeface="+mn-ea"/>
                  </a:rPr>
                  <a:t>匹配代价既考虑了类别预测，也考虑了预测和</a:t>
                </a:r>
                <a:r>
                  <a:rPr lang="en-US" altLang="zh-CN">
                    <a:sym typeface="+mn-ea"/>
                  </a:rPr>
                  <a:t>ground-truth</a:t>
                </a:r>
                <a:r>
                  <a:rPr lang="zh-CN" altLang="en-US">
                    <a:sym typeface="+mn-ea"/>
                  </a:rPr>
                  <a:t>的相似性</a:t>
                </a:r>
                <a:endParaRPr lang="zh-CN" altLang="en-US">
                  <a:sym typeface="+mn-ea"/>
                </a:endParaRPr>
              </a:p>
              <a:p>
                <a:pPr marL="0" indent="0" fontAlgn="auto">
                  <a:lnSpc>
                    <a:spcPct val="150000"/>
                  </a:lnSpc>
                  <a:buNone/>
                </a:pPr>
                <a:r>
                  <a:rPr lang="en-US" altLang="zh-CN">
                    <a:sym typeface="+mn-ea"/>
                  </a:rPr>
                  <a:t>ground-truth</a:t>
                </a:r>
                <a:r>
                  <a:rPr lang="zh-CN" altLang="en-US">
                    <a:sym typeface="+mn-ea"/>
                  </a:rPr>
                  <a:t>中的每个</a:t>
                </a:r>
                <a:r>
                  <a:rPr lang="en-US" altLang="zh-CN">
                    <a:sym typeface="+mn-ea"/>
                  </a:rPr>
                  <a:t>i</a:t>
                </a:r>
                <a:r>
                  <a:rPr lang="zh-CN" altLang="en-US">
                    <a:sym typeface="+mn-ea"/>
                  </a:rPr>
                  <a:t>都可以被看作</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y</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𝑐</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𝑏</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𝑐</m:t>
                        </m:r>
                      </m:e>
                      <m:sub>
                        <m:r>
                          <a:rPr lang="en-US" altLang="zh-CN" i="1">
                            <a:latin typeface="Cambria Math" panose="02040503050406030204" charset="0"/>
                            <a:cs typeface="Cambria Math" panose="02040503050406030204" charset="0"/>
                            <a:sym typeface="+mn-ea"/>
                          </a:rPr>
                          <m:t>𝑖</m:t>
                        </m:r>
                      </m:sub>
                    </m:sSub>
                    <m:r>
                      <a:rPr lang="zh-CN" altLang="en-US" i="1">
                        <a:latin typeface="Cambria Math" panose="02040503050406030204" charset="0"/>
                        <a:cs typeface="Cambria Math" panose="02040503050406030204" charset="0"/>
                        <a:sym typeface="+mn-ea"/>
                      </a:rPr>
                      <m:t>是目标标签</m:t>
                    </m:r>
                    <m:r>
                      <a:rPr lang="en-US" altLang="zh-CN" i="1">
                        <a:latin typeface="Cambria Math" panose="02040503050406030204" charset="0"/>
                        <a:cs typeface="Cambria Math" panose="02040503050406030204" charset="0"/>
                        <a:sym typeface="+mn-ea"/>
                      </a:rPr>
                      <m:t>(</m:t>
                    </m:r>
                    <m:r>
                      <a:rPr lang="zh-CN" altLang="en-US" i="1">
                        <a:latin typeface="Cambria Math" panose="02040503050406030204" charset="0"/>
                        <a:ea typeface="MS Mincho" charset="0"/>
                        <a:cs typeface="Cambria Math" panose="02040503050406030204" charset="0"/>
                        <a:sym typeface="+mn-ea"/>
                      </a:rPr>
                      <m:t>可能为空</m:t>
                    </m:r>
                    <m:r>
                      <a:rPr lang="en-US" altLang="zh-CN" i="1">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𝑏</m:t>
                        </m:r>
                      </m:e>
                      <m:sub>
                        <m:r>
                          <a:rPr lang="en-US" altLang="zh-CN" i="1">
                            <a:latin typeface="Cambria Math" panose="02040503050406030204" charset="0"/>
                            <a:cs typeface="Cambria Math" panose="02040503050406030204" charset="0"/>
                            <a:sym typeface="+mn-ea"/>
                          </a:rPr>
                          <m:t>𝑖</m:t>
                        </m:r>
                      </m:sub>
                    </m:sSub>
                  </m:oMath>
                </a14:m>
                <a:r>
                  <a:rPr lang="zh-CN" altLang="en-US">
                    <a:latin typeface="Cambria Math" panose="02040503050406030204" charset="0"/>
                    <a:cs typeface="Cambria Math" panose="02040503050406030204" charset="0"/>
                    <a:sym typeface="+mn-ea"/>
                  </a:rPr>
                  <a:t>是</a:t>
                </a:r>
                <a:r>
                  <a:rPr lang="en-US" altLang="zh-CN">
                    <a:sym typeface="+mn-ea"/>
                  </a:rPr>
                  <a:t>ground-truth</a:t>
                </a:r>
                <a:r>
                  <a:rPr lang="zh-CN" altLang="en-US">
                    <a:sym typeface="+mn-ea"/>
                  </a:rPr>
                  <a:t>中用于定义地面真值框中心坐标及其相对于图像大小的高度和宽度的一个向量对于指数为σ</a:t>
                </a:r>
                <a:r>
                  <a:rPr lang="en-US" altLang="zh-CN">
                    <a:sym typeface="+mn-ea"/>
                  </a:rPr>
                  <a:t>(i)</a:t>
                </a:r>
                <a:r>
                  <a:rPr lang="zh-CN" altLang="en-US">
                    <a:sym typeface="+mn-ea"/>
                  </a:rPr>
                  <a:t>的预测，我们将类</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𝑐</m:t>
                        </m:r>
                      </m:e>
                      <m:sub>
                        <m:r>
                          <a:rPr lang="en-US" altLang="zh-CN" i="1">
                            <a:latin typeface="Cambria Math" panose="02040503050406030204" charset="0"/>
                            <a:cs typeface="Cambria Math" panose="02040503050406030204" charset="0"/>
                            <a:sym typeface="+mn-ea"/>
                          </a:rPr>
                          <m:t>𝑖</m:t>
                        </m:r>
                      </m:sub>
                    </m:sSub>
                  </m:oMath>
                </a14:m>
                <a:r>
                  <a:rPr lang="zh-CN" altLang="en-US">
                    <a:sym typeface="+mn-ea"/>
                  </a:rPr>
                  <a:t>的概率定义为</a:t>
                </a:r>
                <a:r>
                  <a:rPr lang="en-US" altLang="zh-CN">
                    <a:sym typeface="+mn-ea"/>
                  </a:rPr>
                  <a:t>                   </a:t>
                </a:r>
                <a:r>
                  <a:rPr lang="zh-CN" altLang="en-US">
                    <a:sym typeface="+mn-ea"/>
                  </a:rPr>
                  <a:t>，预测框定义为</a:t>
                </a:r>
                <a:r>
                  <a:rPr lang="en-US" altLang="zh-CN">
                    <a:sym typeface="+mn-ea"/>
                  </a:rPr>
                  <a:t>            </a:t>
                </a:r>
                <a:r>
                  <a:rPr lang="zh-CN" altLang="en-US">
                    <a:sym typeface="+mn-ea"/>
                  </a:rPr>
                  <a:t>。</a:t>
                </a:r>
                <a:endParaRPr lang="zh-CN" altLang="en-US">
                  <a:sym typeface="+mn-ea"/>
                </a:endParaRPr>
              </a:p>
            </p:txBody>
          </p:sp>
        </mc:Choice>
        <mc:Fallback>
          <p:sp>
            <p:nvSpPr>
              <p:cNvPr id="4" name="内容占位符 3"/>
              <p:cNvSpPr>
                <a:spLocks noRot="1" noChangeAspect="1" noMove="1" noResize="1" noEditPoints="1" noAdjustHandles="1" noChangeArrowheads="1" noChangeShapeType="1" noTextEdit="1"/>
              </p:cNvSpPr>
              <p:nvPr>
                <p:ph sz="half" idx="2"/>
              </p:nvPr>
            </p:nvSpPr>
            <p:spPr>
              <a:blipFill rotWithShape="1">
                <a:blip r:embed="rId1"/>
                <a:stretch>
                  <a:fillRect b="7"/>
                </a:stretch>
              </a:blipFill>
            </p:spPr>
            <p:txBody>
              <a:bodyPr/>
              <a:lstStyle/>
              <a:p>
                <a:r>
                  <a:rPr lang="zh-CN" altLang="en-US">
                    <a:noFill/>
                  </a:rPr>
                  <a:t> </a:t>
                </a:r>
              </a:p>
            </p:txBody>
          </p:sp>
        </mc:Fallback>
      </mc:AlternateContent>
      <p:sp>
        <p:nvSpPr>
          <p:cNvPr id="25" name="文本框 24"/>
          <p:cNvSpPr txBox="1"/>
          <p:nvPr/>
        </p:nvSpPr>
        <p:spPr>
          <a:xfrm>
            <a:off x="9418320" y="1971199"/>
            <a:ext cx="259556" cy="106680"/>
          </a:xfrm>
          <a:prstGeom prst="rect">
            <a:avLst/>
          </a:prstGeom>
          <a:noFill/>
        </p:spPr>
        <p:txBody>
          <a:bodyPr wrap="square" rtlCol="0">
            <a:spAutoFit/>
          </a:bodyPr>
          <a:p>
            <a:r>
              <a:rPr lang="en-US" altLang="zh-CN" sz="100"/>
              <a:t>Q</a:t>
            </a:r>
            <a:endParaRPr lang="en-US" altLang="zh-CN" sz="100"/>
          </a:p>
        </p:txBody>
      </p:sp>
      <p:sp>
        <p:nvSpPr>
          <p:cNvPr id="51" name="文本框 50"/>
          <p:cNvSpPr txBox="1"/>
          <p:nvPr/>
        </p:nvSpPr>
        <p:spPr>
          <a:xfrm>
            <a:off x="9418320" y="2373154"/>
            <a:ext cx="259556" cy="106680"/>
          </a:xfrm>
          <a:prstGeom prst="rect">
            <a:avLst/>
          </a:prstGeom>
          <a:noFill/>
        </p:spPr>
        <p:txBody>
          <a:bodyPr wrap="square" rtlCol="0">
            <a:spAutoFit/>
          </a:bodyPr>
          <a:p>
            <a:r>
              <a:rPr lang="en-US" altLang="zh-CN" sz="100"/>
              <a:t>K</a:t>
            </a:r>
            <a:endParaRPr lang="en-US" altLang="zh-CN" sz="100"/>
          </a:p>
        </p:txBody>
      </p:sp>
      <p:sp>
        <p:nvSpPr>
          <p:cNvPr id="52" name="文本框 51"/>
          <p:cNvSpPr txBox="1"/>
          <p:nvPr/>
        </p:nvSpPr>
        <p:spPr>
          <a:xfrm>
            <a:off x="9418320" y="2750344"/>
            <a:ext cx="259556" cy="106680"/>
          </a:xfrm>
          <a:prstGeom prst="rect">
            <a:avLst/>
          </a:prstGeom>
          <a:noFill/>
        </p:spPr>
        <p:txBody>
          <a:bodyPr wrap="square" rtlCol="0">
            <a:spAutoFit/>
          </a:bodyPr>
          <a:p>
            <a:r>
              <a:rPr lang="en-US" altLang="zh-CN" sz="100"/>
              <a:t>V</a:t>
            </a:r>
            <a:endParaRPr lang="en-US" altLang="zh-CN" sz="100"/>
          </a:p>
        </p:txBody>
      </p:sp>
      <p:sp>
        <p:nvSpPr>
          <p:cNvPr id="62" name="文本框 61"/>
          <p:cNvSpPr txBox="1"/>
          <p:nvPr/>
        </p:nvSpPr>
        <p:spPr>
          <a:xfrm>
            <a:off x="9418320" y="2358866"/>
            <a:ext cx="259556" cy="106680"/>
          </a:xfrm>
          <a:prstGeom prst="rect">
            <a:avLst/>
          </a:prstGeom>
          <a:noFill/>
        </p:spPr>
        <p:txBody>
          <a:bodyPr wrap="square" rtlCol="0">
            <a:spAutoFit/>
          </a:bodyPr>
          <a:p>
            <a:r>
              <a:rPr lang="en-US" altLang="zh-CN" sz="100"/>
              <a:t>K</a:t>
            </a:r>
            <a:endParaRPr lang="en-US" altLang="zh-CN" sz="100"/>
          </a:p>
        </p:txBody>
      </p:sp>
      <p:sp>
        <p:nvSpPr>
          <p:cNvPr id="63" name="文本框 62"/>
          <p:cNvSpPr txBox="1"/>
          <p:nvPr/>
        </p:nvSpPr>
        <p:spPr>
          <a:xfrm>
            <a:off x="9418320" y="2736056"/>
            <a:ext cx="259556" cy="106680"/>
          </a:xfrm>
          <a:prstGeom prst="rect">
            <a:avLst/>
          </a:prstGeom>
          <a:noFill/>
        </p:spPr>
        <p:txBody>
          <a:bodyPr wrap="square" rtlCol="0">
            <a:spAutoFit/>
          </a:bodyPr>
          <a:p>
            <a:r>
              <a:rPr lang="en-US" altLang="zh-CN" sz="100"/>
              <a:t>V</a:t>
            </a:r>
            <a:endParaRPr lang="en-US" altLang="zh-CN" sz="100"/>
          </a:p>
        </p:txBody>
      </p:sp>
      <p:pic>
        <p:nvPicPr>
          <p:cNvPr id="5" name="图片 4" descr="QQ截图20220415164505"/>
          <p:cNvPicPr>
            <a:picLocks noChangeAspect="1"/>
          </p:cNvPicPr>
          <p:nvPr/>
        </p:nvPicPr>
        <p:blipFill>
          <a:blip r:embed="rId2"/>
          <a:stretch>
            <a:fillRect/>
          </a:stretch>
        </p:blipFill>
        <p:spPr>
          <a:xfrm>
            <a:off x="991870" y="5066665"/>
            <a:ext cx="4733925" cy="777875"/>
          </a:xfrm>
          <a:prstGeom prst="rect">
            <a:avLst/>
          </a:prstGeom>
        </p:spPr>
      </p:pic>
      <p:pic>
        <p:nvPicPr>
          <p:cNvPr id="7" name="图片 6" descr="QQ截图20220415171420"/>
          <p:cNvPicPr>
            <a:picLocks noChangeAspect="1"/>
          </p:cNvPicPr>
          <p:nvPr/>
        </p:nvPicPr>
        <p:blipFill>
          <a:blip r:embed="rId3"/>
          <a:srcRect l="196" t="19524"/>
          <a:stretch>
            <a:fillRect/>
          </a:stretch>
        </p:blipFill>
        <p:spPr>
          <a:xfrm>
            <a:off x="934720" y="6076315"/>
            <a:ext cx="4857750" cy="321945"/>
          </a:xfrm>
          <a:prstGeom prst="rect">
            <a:avLst/>
          </a:prstGeom>
        </p:spPr>
      </p:pic>
      <p:pic>
        <p:nvPicPr>
          <p:cNvPr id="8" name="图片 7" descr="QQ截图20220415173826"/>
          <p:cNvPicPr>
            <a:picLocks noChangeAspect="1"/>
          </p:cNvPicPr>
          <p:nvPr/>
        </p:nvPicPr>
        <p:blipFill>
          <a:blip r:embed="rId4"/>
          <a:stretch>
            <a:fillRect/>
          </a:stretch>
        </p:blipFill>
        <p:spPr>
          <a:xfrm>
            <a:off x="7061835" y="5434965"/>
            <a:ext cx="1019175" cy="409575"/>
          </a:xfrm>
          <a:prstGeom prst="rect">
            <a:avLst/>
          </a:prstGeom>
        </p:spPr>
      </p:pic>
      <p:pic>
        <p:nvPicPr>
          <p:cNvPr id="9" name="图片 8" descr="QQ截图20220415173903"/>
          <p:cNvPicPr>
            <a:picLocks noChangeAspect="1"/>
          </p:cNvPicPr>
          <p:nvPr/>
        </p:nvPicPr>
        <p:blipFill>
          <a:blip r:embed="rId5"/>
          <a:stretch>
            <a:fillRect/>
          </a:stretch>
        </p:blipFill>
        <p:spPr>
          <a:xfrm>
            <a:off x="9916160" y="5363845"/>
            <a:ext cx="571500" cy="552450"/>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匈牙利的损失 （包含</a:t>
            </a:r>
            <a:r>
              <a:rPr lang="en-US" altLang="zh-CN"/>
              <a:t>BBOX</a:t>
            </a:r>
            <a:r>
              <a:rPr lang="zh-CN" altLang="en-US"/>
              <a:t>损失）</a:t>
            </a:r>
            <a:br>
              <a:rPr lang="zh-CN" altLang="en-US"/>
            </a:br>
            <a:r>
              <a:rPr lang="zh-CN" altLang="en-US"/>
              <a:t>Hungarian loss（Bounding box los）</a:t>
            </a:r>
            <a:endParaRPr lang="en-US" altLang="zh-CN"/>
          </a:p>
        </p:txBody>
      </p:sp>
      <p:sp>
        <p:nvSpPr>
          <p:cNvPr id="3" name="内容占位符 2"/>
          <p:cNvSpPr>
            <a:spLocks noGrp="1"/>
          </p:cNvSpPr>
          <p:nvPr>
            <p:ph sz="half" idx="1"/>
          </p:nvPr>
        </p:nvSpPr>
        <p:spPr/>
        <p:txBody>
          <a:bodyPr>
            <a:normAutofit fontScale="70000"/>
          </a:bodyPr>
          <a:p>
            <a:r>
              <a:rPr>
                <a:sym typeface="+mn-ea"/>
              </a:rPr>
              <a:t>This procedure of finding matching plays the same role as the heuristic assignment rules used to match proposal [37] or anchors [22] to ground truth objects</a:t>
            </a:r>
            <a:r>
              <a:rPr lang="en-US">
                <a:sym typeface="+mn-ea"/>
              </a:rPr>
              <a:t> </a:t>
            </a:r>
            <a:r>
              <a:rPr>
                <a:sym typeface="+mn-ea"/>
              </a:rPr>
              <a:t>in modern detectors. The main difference is that we need to find one-to-one</a:t>
            </a:r>
            <a:r>
              <a:rPr lang="en-US">
                <a:sym typeface="+mn-ea"/>
              </a:rPr>
              <a:t> </a:t>
            </a:r>
            <a:r>
              <a:rPr>
                <a:sym typeface="+mn-ea"/>
              </a:rPr>
              <a:t>matching for direct set prediction without duplicates.The second step is to compute the loss function, the Hungarian loss for all</a:t>
            </a:r>
            <a:r>
              <a:rPr lang="en-US">
                <a:sym typeface="+mn-ea"/>
              </a:rPr>
              <a:t> </a:t>
            </a:r>
            <a:r>
              <a:rPr>
                <a:sym typeface="+mn-ea"/>
              </a:rPr>
              <a:t>pairs matched in the previous step. We define the loss similarly to the losses of</a:t>
            </a:r>
            <a:r>
              <a:rPr lang="en-US">
                <a:sym typeface="+mn-ea"/>
              </a:rPr>
              <a:t> </a:t>
            </a:r>
            <a:r>
              <a:rPr>
                <a:sym typeface="+mn-ea"/>
              </a:rPr>
              <a:t>common object detectors, i.e. a linear combination of a negative log-likelihood</a:t>
            </a:r>
            <a:r>
              <a:rPr lang="en-US">
                <a:sym typeface="+mn-ea"/>
              </a:rPr>
              <a:t> </a:t>
            </a:r>
            <a:r>
              <a:rPr>
                <a:sym typeface="+mn-ea"/>
              </a:rPr>
              <a:t>for class prediction and a box loss defined later:</a:t>
            </a:r>
            <a:endParaRPr>
              <a:sym typeface="+mn-ea"/>
            </a:endParaRPr>
          </a:p>
          <a:p>
            <a:endParaRPr>
              <a:sym typeface="+mn-ea"/>
            </a:endParaRPr>
          </a:p>
        </p:txBody>
      </p:sp>
      <p:sp>
        <p:nvSpPr>
          <p:cNvPr id="4" name="内容占位符 3"/>
          <p:cNvSpPr>
            <a:spLocks noGrp="1"/>
          </p:cNvSpPr>
          <p:nvPr>
            <p:ph sz="half" idx="2"/>
          </p:nvPr>
        </p:nvSpPr>
        <p:spPr/>
        <p:txBody>
          <a:bodyPr>
            <a:normAutofit/>
          </a:bodyPr>
          <a:p>
            <a:r>
              <a:rPr lang="zh-CN" altLang="en-US"/>
              <a:t>进行完前一步之后，</a:t>
            </a:r>
            <a:r>
              <a:rPr lang="zh-CN" altLang="en-US"/>
              <a:t>计算损失函数</a:t>
            </a:r>
            <a:endParaRPr lang="zh-CN" altLang="en-US"/>
          </a:p>
          <a:p>
            <a:r>
              <a:rPr lang="zh-CN" altLang="en-US"/>
              <a:t>ˆσ是在第一步（1）中计算的最优分配，</a:t>
            </a:r>
            <a:endParaRPr lang="zh-CN" altLang="en-US"/>
          </a:p>
          <a:p>
            <a:r>
              <a:rPr lang="en-US" altLang="zh-CN"/>
              <a:t>L1</a:t>
            </a:r>
            <a:r>
              <a:rPr lang="zh-CN" altLang="en-US"/>
              <a:t>损失可能产生损失相对扩大，这里使用了</a:t>
            </a:r>
            <a:r>
              <a:rPr lang="en-US" altLang="zh-CN"/>
              <a:t>L1</a:t>
            </a:r>
            <a:r>
              <a:rPr lang="zh-CN" altLang="en-US"/>
              <a:t>损失和</a:t>
            </a:r>
            <a:r>
              <a:rPr lang="en-US" altLang="zh-CN"/>
              <a:t>iou</a:t>
            </a:r>
            <a:r>
              <a:rPr lang="zh-CN" altLang="en-US"/>
              <a:t>损失的相对</a:t>
            </a:r>
            <a:r>
              <a:rPr lang="zh-CN" altLang="en-US"/>
              <a:t>组合，其中λiou，λL1∈ R是超参数</a:t>
            </a:r>
            <a:endParaRPr lang="zh-CN" altLang="en-US"/>
          </a:p>
        </p:txBody>
      </p:sp>
      <p:pic>
        <p:nvPicPr>
          <p:cNvPr id="5" name="图片 4" descr="QQ截图20220415174326"/>
          <p:cNvPicPr>
            <a:picLocks noChangeAspect="1"/>
          </p:cNvPicPr>
          <p:nvPr/>
        </p:nvPicPr>
        <p:blipFill>
          <a:blip r:embed="rId1"/>
          <a:stretch>
            <a:fillRect/>
          </a:stretch>
        </p:blipFill>
        <p:spPr>
          <a:xfrm>
            <a:off x="1035050" y="5524500"/>
            <a:ext cx="4671060" cy="518795"/>
          </a:xfrm>
          <a:prstGeom prst="rect">
            <a:avLst/>
          </a:prstGeom>
        </p:spPr>
      </p:pic>
      <p:pic>
        <p:nvPicPr>
          <p:cNvPr id="6" name="图片 5" descr="QQ截图20220415175333"/>
          <p:cNvPicPr>
            <a:picLocks noChangeAspect="1"/>
          </p:cNvPicPr>
          <p:nvPr/>
        </p:nvPicPr>
        <p:blipFill>
          <a:blip r:embed="rId2"/>
          <a:stretch>
            <a:fillRect/>
          </a:stretch>
        </p:blipFill>
        <p:spPr>
          <a:xfrm>
            <a:off x="1313180" y="6177280"/>
            <a:ext cx="4114800" cy="42862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DETR</a:t>
            </a:r>
            <a:r>
              <a:rPr lang="zh-CN" altLang="en-US"/>
              <a:t>结构</a:t>
            </a:r>
            <a:endParaRPr lang="zh-CN" altLang="en-US"/>
          </a:p>
        </p:txBody>
      </p:sp>
      <p:sp>
        <p:nvSpPr>
          <p:cNvPr id="6" name="内容占位符 5"/>
          <p:cNvSpPr>
            <a:spLocks noGrp="1"/>
          </p:cNvSpPr>
          <p:nvPr>
            <p:ph idx="1"/>
          </p:nvPr>
        </p:nvSpPr>
        <p:spPr/>
        <p:txBody>
          <a:bodyPr/>
          <a:p>
            <a:endParaRPr lang="zh-CN" altLang="en-US"/>
          </a:p>
        </p:txBody>
      </p:sp>
      <p:pic>
        <p:nvPicPr>
          <p:cNvPr id="2" name="图片 1" descr="QQ截图20220415180012"/>
          <p:cNvPicPr>
            <a:picLocks noChangeAspect="1"/>
          </p:cNvPicPr>
          <p:nvPr>
            <p:custDataLst>
              <p:tags r:id="rId1"/>
            </p:custDataLst>
          </p:nvPr>
        </p:nvPicPr>
        <p:blipFill>
          <a:blip r:embed="rId2"/>
          <a:stretch>
            <a:fillRect/>
          </a:stretch>
        </p:blipFill>
        <p:spPr>
          <a:xfrm>
            <a:off x="1186815" y="1745615"/>
            <a:ext cx="9315450" cy="477202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pic>
        <p:nvPicPr>
          <p:cNvPr id="4" name="图片 3" descr="QQ截图20220415190721"/>
          <p:cNvPicPr>
            <a:picLocks noChangeAspect="1"/>
          </p:cNvPicPr>
          <p:nvPr/>
        </p:nvPicPr>
        <p:blipFill>
          <a:blip r:embed="rId1"/>
          <a:stretch>
            <a:fillRect/>
          </a:stretch>
        </p:blipFill>
        <p:spPr>
          <a:xfrm>
            <a:off x="2328545" y="365125"/>
            <a:ext cx="9305925" cy="617220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QQ截图20220415190822"/>
          <p:cNvPicPr>
            <a:picLocks noChangeAspect="1"/>
          </p:cNvPicPr>
          <p:nvPr/>
        </p:nvPicPr>
        <p:blipFill>
          <a:blip r:embed="rId1"/>
          <a:stretch>
            <a:fillRect/>
          </a:stretch>
        </p:blipFill>
        <p:spPr>
          <a:xfrm>
            <a:off x="1046480" y="1772920"/>
            <a:ext cx="9134475" cy="280035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7.xml><?xml version="1.0" encoding="utf-8"?>
<p:tagLst xmlns:p="http://schemas.openxmlformats.org/presentationml/2006/main">
  <p:tag name="KSO_DOCER_TEMPLATE_OPEN_ONCE_MARK" val="1"/>
</p:tagLst>
</file>

<file path=ppt/tags/tag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xml><?xml version="1.0" encoding="utf-8"?>
<p:tagLst xmlns:p="http://schemas.openxmlformats.org/presentationml/2006/main">
  <p:tag name="KSO_WM_UNIT_PLACING_PICTURE_USER_VIEWPORT" val="{&quot;height&quot;:5355,&quot;width&quot;:14640}"/>
</p:tagLst>
</file>

<file path=ppt/tags/tag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8.xml><?xml version="1.0" encoding="utf-8"?>
<p:tagLst xmlns:p="http://schemas.openxmlformats.org/presentationml/2006/main">
  <p:tag name="KSO_WM_UNIT_PLACING_PICTURE_USER_VIEWPORT" val="{&quot;height&quot;:7515,&quot;width&quot;:14670}"/>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4563</Words>
  <Application>WPS 演示</Application>
  <PresentationFormat>宽屏</PresentationFormat>
  <Paragraphs>54</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Cambria Math</vt:lpstr>
      <vt:lpstr>Calibri</vt:lpstr>
      <vt:lpstr>微软雅黑</vt:lpstr>
      <vt:lpstr>Arial Unicode MS</vt:lpstr>
      <vt:lpstr>MS Mincho</vt:lpstr>
      <vt:lpstr>Segoe Print</vt:lpstr>
      <vt:lpstr>Office 主题</vt:lpstr>
      <vt:lpstr>End-to-End Object Detection with Transformers </vt:lpstr>
      <vt:lpstr>摘要</vt:lpstr>
      <vt:lpstr>贡献总结</vt:lpstr>
      <vt:lpstr>结构图</vt:lpstr>
      <vt:lpstr>训练 Training</vt:lpstr>
      <vt:lpstr>特征和关系重用 Feature and Relationship Reuse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逆天改命</dc:creator>
  <cp:lastModifiedBy>逆天改命</cp:lastModifiedBy>
  <cp:revision>16</cp:revision>
  <dcterms:created xsi:type="dcterms:W3CDTF">2022-03-18T01:50:00Z</dcterms:created>
  <dcterms:modified xsi:type="dcterms:W3CDTF">2022-04-15T11:15:57Z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236E98A197FC4C1EBF9526024F261990</vt:lpwstr>
  </property>
  <property fmtid="{D5CDD505-2E9C-101B-9397-08002B2CF9AE}" pid="3" name="KSOProductBuildVer">
    <vt:lpwstr>2052-11.1.0.11220</vt:lpwstr>
  </property>
</Properties>
</file>