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71" r:id="rId6"/>
    <p:sldId id="259" r:id="rId7"/>
    <p:sldId id="260" r:id="rId9"/>
    <p:sldId id="263" r:id="rId10"/>
    <p:sldId id="264" r:id="rId11"/>
    <p:sldId id="272" r:id="rId12"/>
    <p:sldId id="273" r:id="rId13"/>
    <p:sldId id="274" r:id="rId14"/>
    <p:sldId id="275" r:id="rId15"/>
    <p:sldId id="267" r:id="rId16"/>
    <p:sldId id="278" r:id="rId17"/>
    <p:sldId id="277"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tags" Target="../tags/tag11.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tags" Target="../tags/tag9.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algn="ctr"/>
            <a:r>
              <a:rPr sz="2800"/>
              <a:t>Not All Images are Worth 16x16 Words: Dynamic</a:t>
            </a:r>
            <a:br>
              <a:rPr sz="2800"/>
            </a:br>
            <a:r>
              <a:rPr sz="2800"/>
              <a:t>Transformers for Efficient Image Recognition</a:t>
            </a:r>
            <a:endParaRPr sz="2800"/>
          </a:p>
        </p:txBody>
      </p:sp>
      <p:sp>
        <p:nvSpPr>
          <p:cNvPr id="3" name="副标题 2"/>
          <p:cNvSpPr>
            <a:spLocks noGrp="1"/>
          </p:cNvSpPr>
          <p:nvPr>
            <p:ph type="subTitle" idx="1"/>
          </p:nvPr>
        </p:nvSpPr>
        <p:spPr/>
        <p:txBody>
          <a:bodyPr>
            <a:normAutofit lnSpcReduction="20000"/>
          </a:bodyPr>
          <a:p>
            <a:r>
              <a:rPr lang="zh-CN" altLang="en-US"/>
              <a:t>Yulin Wang 1∗ Rui Huang 1∗ Shiji Song 1 Zeyi Huang 2 Gao Huang </a:t>
            </a:r>
            <a:endParaRPr lang="zh-CN" altLang="en-US"/>
          </a:p>
          <a:p>
            <a:endParaRPr lang="zh-CN" altLang="en-US"/>
          </a:p>
          <a:p>
            <a:r>
              <a:rPr lang="zh-CN" altLang="en-US"/>
              <a:t>arXiv:2105.15075v2 [cs.CV] 26 Oct 2021</a:t>
            </a:r>
            <a:endParaRPr lang="zh-CN" altLang="en-US"/>
          </a:p>
          <a:p>
            <a:r>
              <a:rPr lang="zh-CN" altLang="en-US"/>
              <a:t>NeurIPS-2021</a:t>
            </a:r>
            <a:endParaRPr lang="zh-CN" altLang="en-US"/>
          </a:p>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4000">
                <a:sym typeface="+mn-ea"/>
              </a:rPr>
              <a:t>关系重用</a:t>
            </a:r>
            <a:br>
              <a:rPr lang="zh-CN" altLang="en-US" sz="4000">
                <a:sym typeface="+mn-ea"/>
              </a:rPr>
            </a:br>
            <a:r>
              <a:rPr lang="zh-CN" altLang="en-US" sz="4000">
                <a:sym typeface="+mn-ea"/>
              </a:rPr>
              <a:t>Relationship reuse</a:t>
            </a:r>
            <a:endParaRPr lang="zh-CN" altLang="en-US" sz="4000">
              <a:sym typeface="+mn-ea"/>
            </a:endParaRPr>
          </a:p>
        </p:txBody>
      </p:sp>
      <p:sp>
        <p:nvSpPr>
          <p:cNvPr id="3" name="内容占位符 2"/>
          <p:cNvSpPr>
            <a:spLocks noGrp="1"/>
          </p:cNvSpPr>
          <p:nvPr>
            <p:ph sz="half" idx="1"/>
          </p:nvPr>
        </p:nvSpPr>
        <p:spPr/>
        <p:txBody>
          <a:bodyPr/>
          <a:p>
            <a:pPr marL="0" indent="0">
              <a:buNone/>
            </a:pPr>
            <a:r>
              <a:rPr lang="en-US" altLang="zh-CN" sz="1800">
                <a:sym typeface="+mn-ea"/>
              </a:rPr>
              <a:t>   A prominent advantage of vision Transformers is that their self-attention blocks enable integrating information across the entire image, which effectively models the long-range dependencies in the data. Typically, the models need to learn a group of attention maps at each layer to de- scribe the relationships among tokens. Apart from the deep features mentioned above, the downstream models also have access to the self-attention maps produced in previous models. We argue that these learned relationships are also capable of being reused to facilitate the learning of down- stream Transformers.</a:t>
            </a:r>
            <a:endParaRPr lang="en-US" altLang="zh-CN" sz="1800">
              <a:sym typeface="+mn-ea"/>
            </a:endParaRPr>
          </a:p>
          <a:p>
            <a:pPr marL="0" indent="0">
              <a:buNone/>
            </a:pPr>
            <a:endParaRPr lang="en-US" altLang="zh-CN" sz="1800">
              <a:sym typeface="+mn-ea"/>
            </a:endParaRPr>
          </a:p>
        </p:txBody>
      </p:sp>
      <p:sp>
        <p:nvSpPr>
          <p:cNvPr id="4" name="内容占位符 3"/>
          <p:cNvSpPr>
            <a:spLocks noGrp="1"/>
          </p:cNvSpPr>
          <p:nvPr>
            <p:ph sz="half" idx="2"/>
          </p:nvPr>
        </p:nvSpPr>
        <p:spPr/>
        <p:txBody>
          <a:bodyPr>
            <a:normAutofit/>
          </a:bodyPr>
          <a:p>
            <a:pPr marL="0" indent="0">
              <a:buNone/>
            </a:pPr>
            <a:r>
              <a:rPr lang="zh-CN" altLang="en-US" sz="1400"/>
              <a:t>Vision Transformer的一大优势是其自注意力模块可以集合整张图的信息，有效的建模了长程依赖关系。通常每一层Transformer layer需要学习一组注意力图来描述token之间的关系，因此下游模型还可以利用上有模型学习到的attention map的信息。</a:t>
            </a:r>
            <a:endParaRPr lang="zh-CN" altLang="en-US" sz="1400"/>
          </a:p>
          <a:p>
            <a:pPr marL="0" indent="0">
              <a:buNone/>
            </a:pPr>
            <a:r>
              <a:rPr lang="zh-CN" altLang="en-US" sz="1400"/>
              <a:t>其中Al就是一组注意力图的数值。为了进行关系复用，本文首先将上游模型学习到的注意力图拼接起来，Nup代表token的数目，Natt-up代表注意力图=NhL,Nh表示注意力的头数，L则是层数。这样下游模型就可以同时利用自身的token和上游的注意力图进一步进行学习。</a:t>
            </a:r>
            <a:endParaRPr lang="zh-CN" altLang="en-US" sz="1400"/>
          </a:p>
        </p:txBody>
      </p:sp>
      <p:pic>
        <p:nvPicPr>
          <p:cNvPr id="5" name="图片 4" descr="QQ截图20220323191104"/>
          <p:cNvPicPr>
            <a:picLocks noChangeAspect="1"/>
          </p:cNvPicPr>
          <p:nvPr/>
        </p:nvPicPr>
        <p:blipFill>
          <a:blip r:embed="rId1"/>
          <a:stretch>
            <a:fillRect/>
          </a:stretch>
        </p:blipFill>
        <p:spPr>
          <a:xfrm>
            <a:off x="1524000" y="4853305"/>
            <a:ext cx="3810000" cy="1552575"/>
          </a:xfrm>
          <a:prstGeom prst="rect">
            <a:avLst/>
          </a:prstGeom>
        </p:spPr>
      </p:pic>
      <p:pic>
        <p:nvPicPr>
          <p:cNvPr id="6" name="图片 5" descr="微信截图_20220323191730"/>
          <p:cNvPicPr>
            <a:picLocks noChangeAspect="1"/>
          </p:cNvPicPr>
          <p:nvPr/>
        </p:nvPicPr>
        <p:blipFill>
          <a:blip r:embed="rId2"/>
          <a:stretch>
            <a:fillRect/>
          </a:stretch>
        </p:blipFill>
        <p:spPr>
          <a:xfrm>
            <a:off x="1352550" y="6311900"/>
            <a:ext cx="4152900" cy="50482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normAutofit fontScale="60000"/>
          </a:bodyPr>
          <a:p>
            <a:r>
              <a:rPr lang="zh-CN" altLang="en-US"/>
              <a:t>Notably, Eq. (9) is a simple but flexible formulation. For one</a:t>
            </a:r>
            <a:r>
              <a:rPr lang="en-US" altLang="zh-CN"/>
              <a:t> </a:t>
            </a:r>
            <a:r>
              <a:rPr lang="zh-CN" altLang="en-US"/>
              <a:t>thing, each self-attention block in the downstream model has</a:t>
            </a:r>
            <a:r>
              <a:rPr lang="en-US" altLang="zh-CN"/>
              <a:t> </a:t>
            </a:r>
            <a:r>
              <a:rPr lang="zh-CN" altLang="en-US"/>
              <a:t>access to all the upstream attention heads in both shallow and</a:t>
            </a:r>
            <a:r>
              <a:rPr lang="en-US" altLang="zh-CN"/>
              <a:t> </a:t>
            </a:r>
            <a:r>
              <a:rPr lang="zh-CN" altLang="en-US"/>
              <a:t>deep layers, and hence can be trained to leverage multi-level</a:t>
            </a:r>
            <a:r>
              <a:rPr lang="en-US" altLang="zh-CN"/>
              <a:t> </a:t>
            </a:r>
            <a:r>
              <a:rPr lang="zh-CN" altLang="en-US"/>
              <a:t>relationship information on its own basis. For another, as the</a:t>
            </a:r>
            <a:r>
              <a:rPr lang="en-US" altLang="zh-CN"/>
              <a:t> </a:t>
            </a:r>
            <a:r>
              <a:rPr lang="zh-CN" altLang="en-US"/>
              <a:t>newly generated attention maps and the reused relationships</a:t>
            </a:r>
            <a:r>
              <a:rPr lang="en-US" altLang="zh-CN"/>
              <a:t> </a:t>
            </a:r>
            <a:r>
              <a:rPr lang="zh-CN" altLang="en-US"/>
              <a:t>are combined in logits, their relative importance can be automatically learned by adjusting the magnitude of logits. It is</a:t>
            </a:r>
            <a:r>
              <a:rPr lang="en-US" altLang="zh-CN"/>
              <a:t> </a:t>
            </a:r>
            <a:r>
              <a:rPr lang="zh-CN" altLang="en-US"/>
              <a:t>also worth noting that the regular upsample operation cannot</a:t>
            </a:r>
            <a:r>
              <a:rPr lang="en-US" altLang="zh-CN"/>
              <a:t> </a:t>
            </a:r>
            <a:r>
              <a:rPr lang="zh-CN" altLang="en-US"/>
              <a:t>be directly applied in r l (·) . To illustrate this issue, we take</a:t>
            </a:r>
            <a:r>
              <a:rPr lang="en-US" altLang="zh-CN"/>
              <a:t> </a:t>
            </a:r>
            <a:r>
              <a:rPr lang="zh-CN" altLang="en-US"/>
              <a:t>upsampling a HW×HW ( H=W =2 ) attention map to H 0 W 0 ×H 0 W 0 ( H 0 =W 0 =3 ) for example</a:t>
            </a:r>
            <a:r>
              <a:rPr lang="en-US" altLang="zh-CN"/>
              <a:t> </a:t>
            </a:r>
            <a:r>
              <a:rPr lang="zh-CN" altLang="en-US"/>
              <a:t>in Figure 5. Since each of its rows and columns corresponds to H×W image tokens, we reshape the</a:t>
            </a:r>
            <a:r>
              <a:rPr lang="en-US" altLang="zh-CN"/>
              <a:t> </a:t>
            </a:r>
            <a:r>
              <a:rPr lang="zh-CN" altLang="en-US"/>
              <a:t>rows or columns back to H×W, scale them to H 0 ×W 0 , and then flatten them to H 0 W 0 vectors.</a:t>
            </a:r>
            <a:endParaRPr lang="zh-CN" altLang="en-US"/>
          </a:p>
        </p:txBody>
      </p:sp>
      <p:sp>
        <p:nvSpPr>
          <p:cNvPr id="4" name="内容占位符 3"/>
          <p:cNvSpPr>
            <a:spLocks noGrp="1"/>
          </p:cNvSpPr>
          <p:nvPr>
            <p:ph sz="half" idx="2"/>
          </p:nvPr>
        </p:nvSpPr>
        <p:spPr/>
        <p:txBody>
          <a:bodyPr>
            <a:normAutofit lnSpcReduction="10000"/>
          </a:bodyPr>
          <a:p>
            <a:endParaRPr lang="zh-CN" altLang="en-US"/>
          </a:p>
          <a:p>
            <a:endParaRPr lang="zh-CN" altLang="en-US"/>
          </a:p>
          <a:p>
            <a:endParaRPr lang="zh-CN" altLang="en-US"/>
          </a:p>
          <a:p>
            <a:r>
              <a:rPr lang="zh-CN" altLang="en-US"/>
              <a:t>rl并不是简单的上采样，详情参见Fig 5.每一块是HxW token对应的注意力图，现在H=W=2，需要先将所有token对应的att map reshape成HxW大小，再将他们上采样到H’xW’大小，再讲他们组合成HW x H’W’大小，完成上采样操作。</a:t>
            </a:r>
            <a:endParaRPr lang="zh-CN" altLang="en-US"/>
          </a:p>
        </p:txBody>
      </p:sp>
      <p:pic>
        <p:nvPicPr>
          <p:cNvPr id="5" name="图片 4" descr="QQ截图20220323192043"/>
          <p:cNvPicPr>
            <a:picLocks noChangeAspect="1"/>
          </p:cNvPicPr>
          <p:nvPr/>
        </p:nvPicPr>
        <p:blipFill>
          <a:blip r:embed="rId1"/>
          <a:stretch>
            <a:fillRect/>
          </a:stretch>
        </p:blipFill>
        <p:spPr>
          <a:xfrm>
            <a:off x="7200900" y="102235"/>
            <a:ext cx="4152900" cy="27813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自适应推理</a:t>
            </a:r>
            <a:br>
              <a:rPr lang="zh-CN" altLang="en-US"/>
            </a:br>
            <a:r>
              <a:rPr lang="zh-CN" altLang="en-US"/>
              <a:t>Adaptive Inference</a:t>
            </a:r>
            <a:endParaRPr lang="zh-CN" altLang="en-US"/>
          </a:p>
        </p:txBody>
      </p:sp>
      <p:sp>
        <p:nvSpPr>
          <p:cNvPr id="3" name="内容占位符 2"/>
          <p:cNvSpPr>
            <a:spLocks noGrp="1"/>
          </p:cNvSpPr>
          <p:nvPr>
            <p:ph sz="half" idx="1"/>
          </p:nvPr>
        </p:nvSpPr>
        <p:spPr/>
        <p:txBody>
          <a:bodyPr>
            <a:normAutofit fontScale="60000"/>
          </a:bodyPr>
          <a:p>
            <a:r>
              <a:rPr lang="zh-CN" altLang="en-US"/>
              <a:t>As aforementioned, the proposed DVT framework progressively increases the number of tokens for</a:t>
            </a:r>
            <a:r>
              <a:rPr lang="en-US" altLang="zh-CN"/>
              <a:t> </a:t>
            </a:r>
            <a:r>
              <a:rPr lang="zh-CN" altLang="en-US"/>
              <a:t>each test sample and performs early-termination, such that “easy” and “hard” images can be processed</a:t>
            </a:r>
            <a:r>
              <a:rPr lang="en-US" altLang="zh-CN"/>
              <a:t> </a:t>
            </a:r>
            <a:r>
              <a:rPr lang="zh-CN" altLang="en-US"/>
              <a:t>using varying tokens with uneven computational cost, improving the overall efficiency. Specifically,</a:t>
            </a:r>
            <a:r>
              <a:rPr lang="en-US" altLang="zh-CN"/>
              <a:t> </a:t>
            </a:r>
            <a:r>
              <a:rPr lang="zh-CN" altLang="en-US"/>
              <a:t>at the i th exit that produces the softmax prediction p i , the largest entry of p i , i.e., max j p ij (defined</a:t>
            </a:r>
            <a:r>
              <a:rPr lang="en-US" altLang="zh-CN"/>
              <a:t> </a:t>
            </a:r>
            <a:r>
              <a:rPr lang="zh-CN" altLang="en-US"/>
              <a:t>as confidence [ 23 , 52 , 47 ]), is compared with a threshold η i . If max j p ij ≥ η i , the inference will stop</a:t>
            </a:r>
            <a:r>
              <a:rPr lang="en-US" altLang="zh-CN"/>
              <a:t> </a:t>
            </a:r>
            <a:r>
              <a:rPr lang="zh-CN" altLang="en-US"/>
              <a:t>by adopting p i as the output. Otherwise, the image will be represented using more tokens to activate</a:t>
            </a:r>
            <a:r>
              <a:rPr lang="en-US" altLang="zh-CN"/>
              <a:t> </a:t>
            </a:r>
            <a:r>
              <a:rPr lang="zh-CN" altLang="en-US"/>
              <a:t>the downstream Transformer. We always adopt a zero-threshold for the final Transformer.</a:t>
            </a:r>
            <a:endParaRPr lang="zh-CN" altLang="en-US"/>
          </a:p>
          <a:p>
            <a:endParaRPr lang="zh-CN" altLang="en-US"/>
          </a:p>
        </p:txBody>
      </p:sp>
      <p:sp>
        <p:nvSpPr>
          <p:cNvPr id="4" name="内容占位符 3"/>
          <p:cNvSpPr>
            <a:spLocks noGrp="1"/>
          </p:cNvSpPr>
          <p:nvPr>
            <p:ph sz="half" idx="2"/>
          </p:nvPr>
        </p:nvSpPr>
        <p:spPr/>
        <p:txBody>
          <a:bodyPr>
            <a:normAutofit fontScale="90000"/>
          </a:bodyPr>
          <a:p>
            <a:r>
              <a:rPr lang="zh-CN" altLang="en-US"/>
              <a:t>DVT会根据输入样本的易难程度逐渐增加token的数目，即不同难度的输入图像处理起来的计算复杂度也不尽相同。即在进行softmax获得最终预测结果时，会与设定的一个阈值进行比较，只有当预测超过阈值推断才会结束，同时将预测结果输出；否则输入图像将会被切分成更多token，并激活下游Transformer进行计算。因此最后一个Transformer输出的地方，阈值设定的是下述</a:t>
            </a:r>
            <a:r>
              <a:rPr lang="zh-CN" altLang="en-US"/>
              <a:t>公式</a:t>
            </a:r>
            <a:endParaRPr lang="zh-CN" altLang="en-US"/>
          </a:p>
          <a:p>
            <a:endParaRPr lang="zh-CN" altLang="en-US"/>
          </a:p>
        </p:txBody>
      </p:sp>
      <p:pic>
        <p:nvPicPr>
          <p:cNvPr id="5" name="图片 4" descr="QQ截图20220323192345"/>
          <p:cNvPicPr>
            <a:picLocks noChangeAspect="1"/>
          </p:cNvPicPr>
          <p:nvPr/>
        </p:nvPicPr>
        <p:blipFill>
          <a:blip r:embed="rId1"/>
          <a:stretch>
            <a:fillRect/>
          </a:stretch>
        </p:blipFill>
        <p:spPr>
          <a:xfrm>
            <a:off x="639445" y="6070600"/>
            <a:ext cx="8829675" cy="61912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pic>
        <p:nvPicPr>
          <p:cNvPr id="4" name="图片 3" descr="QQ截图20220323194909"/>
          <p:cNvPicPr>
            <a:picLocks noChangeAspect="1"/>
          </p:cNvPicPr>
          <p:nvPr/>
        </p:nvPicPr>
        <p:blipFill>
          <a:blip r:embed="rId1"/>
          <a:stretch>
            <a:fillRect/>
          </a:stretch>
        </p:blipFill>
        <p:spPr>
          <a:xfrm>
            <a:off x="647700" y="1930400"/>
            <a:ext cx="10791825" cy="443865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323195122"/>
          <p:cNvPicPr>
            <a:picLocks noChangeAspect="1"/>
          </p:cNvPicPr>
          <p:nvPr/>
        </p:nvPicPr>
        <p:blipFill>
          <a:blip r:embed="rId1"/>
          <a:stretch>
            <a:fillRect/>
          </a:stretch>
        </p:blipFill>
        <p:spPr>
          <a:xfrm>
            <a:off x="628650" y="1195705"/>
            <a:ext cx="10934700" cy="446722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QQ截图20220323194939"/>
          <p:cNvPicPr>
            <a:picLocks noChangeAspect="1"/>
          </p:cNvPicPr>
          <p:nvPr/>
        </p:nvPicPr>
        <p:blipFill>
          <a:blip r:embed="rId1"/>
          <a:stretch>
            <a:fillRect/>
          </a:stretch>
        </p:blipFill>
        <p:spPr>
          <a:xfrm>
            <a:off x="785495" y="1433195"/>
            <a:ext cx="10620375" cy="399097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fontScale="45000"/>
          </a:bodyPr>
          <a:p>
            <a:pPr marL="0" indent="0">
              <a:buNone/>
            </a:pPr>
            <a:r>
              <a:rPr lang="en-US" altLang="zh-CN"/>
              <a:t> </a:t>
            </a:r>
            <a:r>
              <a:rPr lang="en-US" altLang="zh-CN">
                <a:solidFill>
                  <a:srgbClr val="FF0000"/>
                </a:solidFill>
              </a:rPr>
              <a:t> Vision Transformers (ViT) have achieved remarkable success in large-scale image </a:t>
            </a:r>
            <a:r>
              <a:rPr>
                <a:solidFill>
                  <a:srgbClr val="FF0000"/>
                </a:solidFill>
              </a:rPr>
              <a:t>recognition. They split every 2D image into a fixed number of patches, each</a:t>
            </a:r>
            <a:r>
              <a:rPr lang="en-US">
                <a:solidFill>
                  <a:srgbClr val="FF0000"/>
                </a:solidFill>
              </a:rPr>
              <a:t> </a:t>
            </a:r>
            <a:r>
              <a:rPr>
                <a:solidFill>
                  <a:srgbClr val="FF0000"/>
                </a:solidFill>
              </a:rPr>
              <a:t>of which is treated as a token. Generally, representing an image with more to-</a:t>
            </a:r>
            <a:r>
              <a:rPr lang="en-US">
                <a:solidFill>
                  <a:srgbClr val="FF0000"/>
                </a:solidFill>
              </a:rPr>
              <a:t> </a:t>
            </a:r>
            <a:r>
              <a:rPr>
                <a:solidFill>
                  <a:srgbClr val="FF0000"/>
                </a:solidFill>
              </a:rPr>
              <a:t>kens would lead to higher prediction accuracy, while it also results in drastically</a:t>
            </a:r>
            <a:r>
              <a:rPr lang="en-US">
                <a:solidFill>
                  <a:srgbClr val="FF0000"/>
                </a:solidFill>
              </a:rPr>
              <a:t> </a:t>
            </a:r>
            <a:r>
              <a:rPr>
                <a:solidFill>
                  <a:srgbClr val="FF0000"/>
                </a:solidFill>
              </a:rPr>
              <a:t>increased computational cost. </a:t>
            </a:r>
            <a:r>
              <a:t>To achieve a decent trade-off between accuracy</a:t>
            </a:r>
            <a:r>
              <a:rPr lang="en-US"/>
              <a:t> </a:t>
            </a:r>
            <a:r>
              <a:t>and speed, the number of tokens is empirically set to 16x16 or 14x14. In this</a:t>
            </a:r>
            <a:r>
              <a:rPr lang="en-US"/>
              <a:t> </a:t>
            </a:r>
            <a:r>
              <a:t>paper, we argue that every image has its own characteristics, and ideally the to-</a:t>
            </a:r>
            <a:r>
              <a:rPr lang="en-US"/>
              <a:t> </a:t>
            </a:r>
            <a:r>
              <a:t>ken number should be conditioned on each individual input. In fact, we have</a:t>
            </a:r>
            <a:r>
              <a:rPr lang="en-US"/>
              <a:t> </a:t>
            </a:r>
            <a:r>
              <a:t>observed that there exist a considerable number of “easy” images which can be</a:t>
            </a:r>
            <a:r>
              <a:rPr lang="en-US"/>
              <a:t> </a:t>
            </a:r>
            <a:r>
              <a:t>accurately predicted with a mere number of 4x4 tokens, while only a small frac-</a:t>
            </a:r>
            <a:r>
              <a:rPr lang="en-US"/>
              <a:t> </a:t>
            </a:r>
            <a:r>
              <a:t>tion of “hard” ones need a finer representation. Inspired by this phenomenon,</a:t>
            </a:r>
            <a:r>
              <a:rPr lang="en-US"/>
              <a:t> </a:t>
            </a:r>
            <a:r>
              <a:rPr>
                <a:solidFill>
                  <a:srgbClr val="FF0000"/>
                </a:solidFill>
              </a:rPr>
              <a:t>we propose a Dynamic Transformer to automatically configure a proper number of tokens for each input image. </a:t>
            </a:r>
            <a:r>
              <a:t>This is achieved by cascading multiple</a:t>
            </a:r>
            <a:r>
              <a:rPr lang="en-US"/>
              <a:t> </a:t>
            </a:r>
            <a:r>
              <a:t>Transformers with increasing numbers of tokens, which are sequentially acti-</a:t>
            </a:r>
            <a:r>
              <a:rPr lang="en-US"/>
              <a:t> </a:t>
            </a:r>
            <a:r>
              <a:t>vated in an adaptive fashion at test time, i.e., the inference is terminated once</a:t>
            </a:r>
            <a:r>
              <a:rPr lang="en-US"/>
              <a:t> </a:t>
            </a:r>
            <a:r>
              <a:t>a sufficiently confident prediction is produced. We further design efficient fea-</a:t>
            </a:r>
            <a:r>
              <a:rPr lang="en-US"/>
              <a:t> </a:t>
            </a:r>
            <a:r>
              <a:t>ture reuse and relationship reuse mechanisms across different components of the</a:t>
            </a:r>
            <a:r>
              <a:rPr lang="en-US"/>
              <a:t> </a:t>
            </a:r>
            <a:r>
              <a:t>Dynamic Transformer to reduce redundant computations. Extensive empirical</a:t>
            </a:r>
            <a:r>
              <a:rPr lang="en-US"/>
              <a:t> </a:t>
            </a:r>
            <a:r>
              <a:t>results on ImageNet, CIFAR-10, and CIFAR-100 demonstrate that our method</a:t>
            </a:r>
            <a:r>
              <a:rPr lang="en-US"/>
              <a:t> </a:t>
            </a:r>
            <a:r>
              <a:t>significantly outperforms the competitive baselines in terms of both theoretical</a:t>
            </a:r>
            <a:r>
              <a:rPr lang="en-US"/>
              <a:t> </a:t>
            </a:r>
            <a:r>
              <a:t>computational efficiency and practical inference speed.</a:t>
            </a:r>
          </a:p>
        </p:txBody>
      </p:sp>
      <p:sp>
        <p:nvSpPr>
          <p:cNvPr id="7" name="内容占位符 6"/>
          <p:cNvSpPr>
            <a:spLocks noGrp="1"/>
          </p:cNvSpPr>
          <p:nvPr>
            <p:ph sz="half" idx="2"/>
          </p:nvPr>
        </p:nvSpPr>
        <p:spPr/>
        <p:txBody>
          <a:bodyPr/>
          <a:p>
            <a:r>
              <a:rPr lang="zh-CN" altLang="en-US" sz="1500"/>
              <a:t>视觉变换器（ViT）在大规模图像识别中取得了显著的成功。他们将每个2D图像分割成固定数量的面片，每个面片都被视为标记。通常，使用更多标记表示图像会导致更高的预测精度，同时也会导致计算成本大幅增加。</a:t>
            </a:r>
            <a:endParaRPr lang="zh-CN" altLang="en-US" sz="1500"/>
          </a:p>
          <a:p>
            <a:r>
              <a:rPr lang="zh-CN" altLang="en-US" sz="1500"/>
              <a:t>文</a:t>
            </a:r>
            <a:r>
              <a:rPr lang="zh-CN" altLang="en-US" sz="1500"/>
              <a:t>中提出动态Transformer，会自动为输入图像分配合适数量的token，这是通过级联不同token数目的Transformer实现的，他们会自适应的依次激活，一旦预测结果达到一定的置信度，就停止继续激活。 </a:t>
            </a:r>
            <a:endParaRPr lang="zh-CN" altLang="en-US" sz="15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p>
            <a:pPr algn="l"/>
            <a:r>
              <a:rPr lang="en-US" altLang="zh-CN" sz="1500"/>
              <a:t>      在本文中，我们试图为视觉转换器中的每个图像优化配置适当数量的令牌，因此提出了动态视觉转换器（DVT）框架。DVT通过使用越来越多的令牌依次激活变压器级联来处理每个测试输入，直到达到适当的令牌数（通过预测置信度测量）。我们进一步介绍了特征和关系重用机制，以促进高效的计算重用。大量实验表明，无论从理论上还是从经验上，DVT都显著提高了最先进的视觉转换器的计算效率。</a:t>
            </a:r>
            <a:endParaRPr lang="en-US" altLang="zh-CN" sz="1500"/>
          </a:p>
        </p:txBody>
      </p:sp>
      <p:sp>
        <p:nvSpPr>
          <p:cNvPr id="6" name="内容占位符 5"/>
          <p:cNvSpPr>
            <a:spLocks noGrp="1"/>
          </p:cNvSpPr>
          <p:nvPr>
            <p:ph sz="half" idx="1"/>
          </p:nvPr>
        </p:nvSpPr>
        <p:spPr/>
        <p:txBody>
          <a:bodyPr>
            <a:normAutofit/>
          </a:bodyPr>
          <a:p>
            <a:pPr marL="0" algn="l">
              <a:buNone/>
            </a:pPr>
            <a:r>
              <a:rPr lang="en-US" altLang="zh-CN"/>
              <a:t>  </a:t>
            </a:r>
            <a:r>
              <a:rPr lang="en-US" altLang="zh-CN" b="1"/>
              <a:t> </a:t>
            </a:r>
            <a:r>
              <a:rPr lang="zh-CN" altLang="en-US" sz="1400"/>
              <a:t> In this paper, we sought to optimally configure a proper number of tokens for each individual image</a:t>
            </a:r>
            <a:r>
              <a:rPr lang="en-US" altLang="zh-CN" sz="1400"/>
              <a:t> </a:t>
            </a:r>
            <a:r>
              <a:rPr lang="zh-CN" altLang="en-US" sz="1400"/>
              <a:t>in vision Transformers, and hence proposed the Dynamic Vision Transformer (DVT) framework.</a:t>
            </a:r>
            <a:r>
              <a:rPr lang="en-US" altLang="zh-CN" sz="1400"/>
              <a:t> </a:t>
            </a:r>
            <a:r>
              <a:rPr lang="zh-CN" altLang="en-US" sz="1400"/>
              <a:t>DVT processes each test input by sequentially activating a cascade of Transformers using increasing</a:t>
            </a:r>
            <a:r>
              <a:rPr lang="en-US" altLang="zh-CN" sz="1400"/>
              <a:t> </a:t>
            </a:r>
            <a:r>
              <a:rPr lang="zh-CN" altLang="en-US" sz="1400"/>
              <a:t>numbers of tokens, until an appropriate token number is reached (measured by the prediction</a:t>
            </a:r>
            <a:r>
              <a:rPr lang="en-US" altLang="zh-CN" sz="1400"/>
              <a:t> </a:t>
            </a:r>
            <a:r>
              <a:rPr lang="zh-CN" altLang="en-US" sz="1400"/>
              <a:t>confidence). We further introduce the feature and relationship reuse mechanisms to facilitate efficient</a:t>
            </a:r>
            <a:r>
              <a:rPr lang="en-US" altLang="zh-CN" sz="1400"/>
              <a:t> </a:t>
            </a:r>
            <a:r>
              <a:rPr lang="zh-CN" altLang="en-US" sz="1400"/>
              <a:t>computation reuse. Extensive experiments indicate that DVT significantly improves the computational</a:t>
            </a:r>
            <a:r>
              <a:rPr lang="en-US" altLang="zh-CN" sz="1400"/>
              <a:t> </a:t>
            </a:r>
            <a:r>
              <a:rPr lang="zh-CN" altLang="en-US" sz="1400"/>
              <a:t>efficiency on top of state-of-the-art vision Transformers, both theoretically and empirically.</a:t>
            </a:r>
            <a:endParaRPr lang="zh-CN" altLang="en-US" sz="1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normAutofit fontScale="50000"/>
          </a:bodyPr>
          <a:p>
            <a:r>
              <a:t>Motivated by this observation, we propose a novel Dynamic Vision Transformer (DVT) framework, aiming to automatically configure a decent token number conditioned on each image for high computational efficiency. In specific, a cascade of Transformers are trained using increasing number of tokens. At test time, these models are sequentially activated starting with less tokens. Once a prediction with sufficient confidence has been produced, the</a:t>
            </a:r>
            <a:r>
              <a:rPr lang="en-US"/>
              <a:t> </a:t>
            </a:r>
            <a:r>
              <a:t>inference procedure will be terminated immediately. As a consequence, the computation is unevenly allocated among “easy” and “hard” samples by adjusting the token number, yielding a considerable improvement in efficiency. Importantly, we further develop feature-wise and relationshipwise reuse mechanisms to reduce redundant computations.The former allows the downstream models to be trained on the basis of previously extracted deep features, while the later enables leveraging existing upstream self-attention</a:t>
            </a:r>
            <a:r>
              <a:rPr lang="en-US"/>
              <a:t> </a:t>
            </a:r>
            <a:r>
              <a:t>relationships to learn more accurate attention maps. Illustrative examples of our method are given in Figure 1.</a:t>
            </a:r>
          </a:p>
        </p:txBody>
      </p:sp>
      <p:pic>
        <p:nvPicPr>
          <p:cNvPr id="5" name="内容占位符 4" descr="QQ截图20220323163918"/>
          <p:cNvPicPr>
            <a:picLocks noChangeAspect="1"/>
          </p:cNvPicPr>
          <p:nvPr>
            <p:ph sz="half" idx="2"/>
          </p:nvPr>
        </p:nvPicPr>
        <p:blipFill>
          <a:blip r:embed="rId1"/>
          <a:stretch>
            <a:fillRect/>
          </a:stretch>
        </p:blipFill>
        <p:spPr>
          <a:xfrm>
            <a:off x="6998970" y="1938020"/>
            <a:ext cx="3562985" cy="435165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结构图</a:t>
            </a:r>
            <a:endParaRPr lang="zh-CN" altLang="en-US"/>
          </a:p>
        </p:txBody>
      </p:sp>
      <p:pic>
        <p:nvPicPr>
          <p:cNvPr id="3" name="图片 2" descr="QQ截图20220323162555"/>
          <p:cNvPicPr>
            <a:picLocks noChangeAspect="1"/>
          </p:cNvPicPr>
          <p:nvPr>
            <p:custDataLst>
              <p:tags r:id="rId1"/>
            </p:custDataLst>
          </p:nvPr>
        </p:nvPicPr>
        <p:blipFill>
          <a:blip r:embed="rId2"/>
          <a:stretch>
            <a:fillRect/>
          </a:stretch>
        </p:blipFill>
        <p:spPr>
          <a:xfrm>
            <a:off x="1329055" y="1526540"/>
            <a:ext cx="8500745" cy="503364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训练</a:t>
            </a:r>
            <a:br>
              <a:rPr lang="zh-CN" altLang="en-US"/>
            </a:br>
            <a:r>
              <a:rPr lang="zh-CN" altLang="en-US"/>
              <a:t>Training</a:t>
            </a:r>
            <a:endParaRPr lang="zh-CN" altLang="en-US"/>
          </a:p>
        </p:txBody>
      </p:sp>
      <p:sp>
        <p:nvSpPr>
          <p:cNvPr id="3" name="内容占位符 2"/>
          <p:cNvSpPr>
            <a:spLocks noGrp="1"/>
          </p:cNvSpPr>
          <p:nvPr>
            <p:ph sz="half" idx="1"/>
          </p:nvPr>
        </p:nvSpPr>
        <p:spPr/>
        <p:txBody>
          <a:bodyPr>
            <a:normAutofit fontScale="70000"/>
          </a:bodyPr>
          <a:p>
            <a:pPr marL="0" indent="0">
              <a:buNone/>
            </a:pPr>
            <a:r>
              <a:rPr lang="en-US" altLang="zh-CN">
                <a:solidFill>
                  <a:srgbClr val="FF0000"/>
                </a:solidFill>
              </a:rPr>
              <a:t>    </a:t>
            </a:r>
            <a:r>
              <a:rPr sz="2700"/>
              <a:t>For training, we simply train DVT to produce correct predictions at all exits (i.e., each</a:t>
            </a:r>
            <a:r>
              <a:rPr lang="en-US" sz="2700"/>
              <a:t> </a:t>
            </a:r>
            <a:r>
              <a:rPr sz="2700"/>
              <a:t>with the corresponding number of tokens). Formally, the optimization objective is</a:t>
            </a:r>
            <a:endParaRPr sz="2700"/>
          </a:p>
          <a:p>
            <a:pPr marL="0" indent="0">
              <a:buNone/>
            </a:pPr>
            <a:endParaRPr sz="2700"/>
          </a:p>
          <a:p>
            <a:pPr marL="0" indent="0">
              <a:buNone/>
            </a:pPr>
            <a:endParaRPr sz="2700"/>
          </a:p>
          <a:p>
            <a:pPr marL="0" indent="0">
              <a:buNone/>
            </a:pPr>
            <a:r>
              <a:rPr sz="2700"/>
              <a:t>where (x,y) denote a sample in the training set D train and its corresponding label. We adopt the</a:t>
            </a:r>
            <a:r>
              <a:rPr lang="en-US" sz="2700"/>
              <a:t> </a:t>
            </a:r>
            <a:r>
              <a:rPr sz="2700"/>
              <a:t>standard cross-entropy loss function L CE (·) , while p i denotes the softmax prediction probability</a:t>
            </a:r>
            <a:r>
              <a:rPr lang="en-US" sz="2700"/>
              <a:t> </a:t>
            </a:r>
            <a:r>
              <a:rPr sz="2700"/>
              <a:t>output by the i th exit. We find that such a simple training objective works well in practice.</a:t>
            </a:r>
            <a:endParaRPr sz="2700"/>
          </a:p>
        </p:txBody>
      </p:sp>
      <mc:AlternateContent xmlns:mc="http://schemas.openxmlformats.org/markup-compatibility/2006">
        <mc:Choice xmlns:a14="http://schemas.microsoft.com/office/drawing/2010/main" Requires="a14">
          <p:sp>
            <p:nvSpPr>
              <p:cNvPr id="4" name="内容占位符 3"/>
              <p:cNvSpPr>
                <a:spLocks noGrp="1"/>
              </p:cNvSpPr>
              <p:nvPr>
                <p:ph sz="half" idx="2"/>
              </p:nvPr>
            </p:nvSpPr>
            <p:spPr/>
            <p:txBody>
              <a:bodyPr>
                <a:normAutofit lnSpcReduction="20000"/>
              </a:bodyPr>
              <a:p>
                <a:pPr marL="0" indent="0" fontAlgn="auto">
                  <a:lnSpc>
                    <a:spcPct val="100000"/>
                  </a:lnSpc>
                  <a:buNone/>
                </a:pPr>
                <a:r>
                  <a:rPr lang="en-US" altLang="zh-CN">
                    <a:sym typeface="+mn-ea"/>
                  </a:rPr>
                  <a:t>(1)</a:t>
                </a:r>
                <a:r>
                  <a:rPr lang="zh-CN" altLang="en-US">
                    <a:sym typeface="+mn-ea"/>
                  </a:rPr>
                  <a:t>其中（x，y）表示训练集中的样本D序列及其相应的标签。我们采用标准交叉熵损失函数</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𝐿</m:t>
                        </m:r>
                      </m:e>
                      <m:sub>
                        <m:r>
                          <a:rPr lang="en-US" altLang="zh-CN" i="1">
                            <a:latin typeface="Cambria Math" panose="02040503050406030204" charset="0"/>
                            <a:cs typeface="Cambria Math" panose="02040503050406030204" charset="0"/>
                            <a:sym typeface="+mn-ea"/>
                          </a:rPr>
                          <m:t>𝐶𝐸</m:t>
                        </m:r>
                      </m:sub>
                    </m:sSub>
                    <m:r>
                      <a:rPr lang="en-US" altLang="zh-CN" i="1">
                        <a:latin typeface="Cambria Math" panose="02040503050406030204" charset="0"/>
                        <a:cs typeface="Cambria Math" panose="02040503050406030204" charset="0"/>
                        <a:sym typeface="+mn-ea"/>
                      </a:rPr>
                      <m:t>(.)</m:t>
                    </m:r>
                  </m:oMath>
                </a14:m>
                <a:r>
                  <a:rPr lang="zh-CN" altLang="en-US">
                    <a:sym typeface="+mn-ea"/>
                  </a:rPr>
                  <a:t>，而pi表示</a:t>
                </a:r>
                <a:r>
                  <a:rPr lang="en-US" altLang="zh-CN">
                    <a:sym typeface="+mn-ea"/>
                  </a:rPr>
                  <a:t>softmax</a:t>
                </a:r>
                <a:r>
                  <a:rPr lang="zh-CN" altLang="en-US">
                    <a:sym typeface="+mn-ea"/>
                  </a:rPr>
                  <a:t>最大预测概率第i个出口的输出。</a:t>
                </a:r>
                <a:endParaRPr lang="zh-CN" altLang="en-US">
                  <a:sym typeface="+mn-ea"/>
                </a:endParaRPr>
              </a:p>
            </p:txBody>
          </p:sp>
        </mc:Choice>
        <mc:Fallback>
          <p:sp>
            <p:nvSpPr>
              <p:cNvPr id="4" name="内容占位符 3"/>
              <p:cNvSpPr>
                <a:spLocks noRot="1" noChangeAspect="1" noMove="1" noResize="1" noEditPoints="1" noAdjustHandles="1" noChangeArrowheads="1" noChangeShapeType="1" noTextEdit="1"/>
              </p:cNvSpPr>
              <p:nvPr>
                <p:ph sz="half" idx="2"/>
              </p:nvPr>
            </p:nvSpPr>
            <p:spPr>
              <a:blipFill rotWithShape="1">
                <a:blip r:embed="rId1"/>
                <a:stretch>
                  <a:fillRect t="-1270" b="7"/>
                </a:stretch>
              </a:blipFill>
            </p:spPr>
            <p:txBody>
              <a:bodyPr/>
              <a:lstStyle/>
              <a:p>
                <a:r>
                  <a:rPr lang="zh-CN" altLang="en-US">
                    <a:noFill/>
                  </a:rPr>
                  <a:t> </a:t>
                </a:r>
              </a:p>
            </p:txBody>
          </p:sp>
        </mc:Fallback>
      </mc:AlternateContent>
      <p:sp>
        <p:nvSpPr>
          <p:cNvPr id="25" name="文本框 24"/>
          <p:cNvSpPr txBox="1"/>
          <p:nvPr/>
        </p:nvSpPr>
        <p:spPr>
          <a:xfrm>
            <a:off x="9418320" y="1971199"/>
            <a:ext cx="259556" cy="106680"/>
          </a:xfrm>
          <a:prstGeom prst="rect">
            <a:avLst/>
          </a:prstGeom>
          <a:noFill/>
        </p:spPr>
        <p:txBody>
          <a:bodyPr wrap="square" rtlCol="0">
            <a:spAutoFit/>
          </a:bodyPr>
          <a:p>
            <a:r>
              <a:rPr lang="en-US" altLang="zh-CN" sz="100"/>
              <a:t>Q</a:t>
            </a:r>
            <a:endParaRPr lang="en-US" altLang="zh-CN" sz="100"/>
          </a:p>
        </p:txBody>
      </p:sp>
      <p:sp>
        <p:nvSpPr>
          <p:cNvPr id="51" name="文本框 50"/>
          <p:cNvSpPr txBox="1"/>
          <p:nvPr/>
        </p:nvSpPr>
        <p:spPr>
          <a:xfrm>
            <a:off x="9418320" y="2373154"/>
            <a:ext cx="259556" cy="106680"/>
          </a:xfrm>
          <a:prstGeom prst="rect">
            <a:avLst/>
          </a:prstGeom>
          <a:noFill/>
        </p:spPr>
        <p:txBody>
          <a:bodyPr wrap="square" rtlCol="0">
            <a:spAutoFit/>
          </a:bodyPr>
          <a:p>
            <a:r>
              <a:rPr lang="en-US" altLang="zh-CN" sz="100"/>
              <a:t>K</a:t>
            </a:r>
            <a:endParaRPr lang="en-US" altLang="zh-CN" sz="100"/>
          </a:p>
        </p:txBody>
      </p:sp>
      <p:sp>
        <p:nvSpPr>
          <p:cNvPr id="52" name="文本框 51"/>
          <p:cNvSpPr txBox="1"/>
          <p:nvPr/>
        </p:nvSpPr>
        <p:spPr>
          <a:xfrm>
            <a:off x="9418320" y="2750344"/>
            <a:ext cx="259556" cy="106680"/>
          </a:xfrm>
          <a:prstGeom prst="rect">
            <a:avLst/>
          </a:prstGeom>
          <a:noFill/>
        </p:spPr>
        <p:txBody>
          <a:bodyPr wrap="square" rtlCol="0">
            <a:spAutoFit/>
          </a:bodyPr>
          <a:p>
            <a:r>
              <a:rPr lang="en-US" altLang="zh-CN" sz="100"/>
              <a:t>V</a:t>
            </a:r>
            <a:endParaRPr lang="en-US" altLang="zh-CN" sz="100"/>
          </a:p>
        </p:txBody>
      </p:sp>
      <p:sp>
        <p:nvSpPr>
          <p:cNvPr id="62" name="文本框 61"/>
          <p:cNvSpPr txBox="1"/>
          <p:nvPr/>
        </p:nvSpPr>
        <p:spPr>
          <a:xfrm>
            <a:off x="9418320" y="2358866"/>
            <a:ext cx="259556" cy="106680"/>
          </a:xfrm>
          <a:prstGeom prst="rect">
            <a:avLst/>
          </a:prstGeom>
          <a:noFill/>
        </p:spPr>
        <p:txBody>
          <a:bodyPr wrap="square" rtlCol="0">
            <a:spAutoFit/>
          </a:bodyPr>
          <a:p>
            <a:r>
              <a:rPr lang="en-US" altLang="zh-CN" sz="100"/>
              <a:t>K</a:t>
            </a:r>
            <a:endParaRPr lang="en-US" altLang="zh-CN" sz="100"/>
          </a:p>
        </p:txBody>
      </p:sp>
      <p:sp>
        <p:nvSpPr>
          <p:cNvPr id="63" name="文本框 62"/>
          <p:cNvSpPr txBox="1"/>
          <p:nvPr/>
        </p:nvSpPr>
        <p:spPr>
          <a:xfrm>
            <a:off x="9418320" y="2736056"/>
            <a:ext cx="259556" cy="106680"/>
          </a:xfrm>
          <a:prstGeom prst="rect">
            <a:avLst/>
          </a:prstGeom>
          <a:noFill/>
        </p:spPr>
        <p:txBody>
          <a:bodyPr wrap="square" rtlCol="0">
            <a:spAutoFit/>
          </a:bodyPr>
          <a:p>
            <a:r>
              <a:rPr lang="en-US" altLang="zh-CN" sz="100"/>
              <a:t>V</a:t>
            </a:r>
            <a:endParaRPr lang="en-US" altLang="zh-CN" sz="100"/>
          </a:p>
        </p:txBody>
      </p:sp>
      <p:pic>
        <p:nvPicPr>
          <p:cNvPr id="6" name="图片 5" descr="QQ截图20220323181938"/>
          <p:cNvPicPr>
            <a:picLocks noChangeAspect="1"/>
          </p:cNvPicPr>
          <p:nvPr/>
        </p:nvPicPr>
        <p:blipFill>
          <a:blip r:embed="rId2"/>
          <a:stretch>
            <a:fillRect/>
          </a:stretch>
        </p:blipFill>
        <p:spPr>
          <a:xfrm>
            <a:off x="812800" y="2952115"/>
            <a:ext cx="5207000" cy="78105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特征和关系重用</a:t>
            </a:r>
            <a:br>
              <a:rPr lang="zh-CN" altLang="en-US"/>
            </a:br>
            <a:r>
              <a:rPr lang="zh-CN" altLang="en-US"/>
              <a:t>Feature and Relationship Reuse</a:t>
            </a:r>
            <a:endParaRPr lang="zh-CN" altLang="en-US"/>
          </a:p>
        </p:txBody>
      </p:sp>
      <p:sp>
        <p:nvSpPr>
          <p:cNvPr id="3" name="内容占位符 2"/>
          <p:cNvSpPr>
            <a:spLocks noGrp="1"/>
          </p:cNvSpPr>
          <p:nvPr>
            <p:ph sz="half" idx="1"/>
          </p:nvPr>
        </p:nvSpPr>
        <p:spPr/>
        <p:txBody>
          <a:bodyPr>
            <a:normAutofit fontScale="60000"/>
          </a:bodyPr>
          <a:p>
            <a:r>
              <a:rPr lang="zh-CN" altLang="en-US">
                <a:sym typeface="+mn-ea"/>
              </a:rPr>
              <a:t>An important challenge to develop our DVT approach is how to facilitate the reuse of computation.That is, once a downstream Transformer with more tokens is inferred, it is obviously inefficient if</a:t>
            </a:r>
            <a:r>
              <a:rPr lang="en-US" altLang="zh-CN">
                <a:sym typeface="+mn-ea"/>
              </a:rPr>
              <a:t> </a:t>
            </a:r>
            <a:r>
              <a:rPr lang="zh-CN" altLang="en-US">
                <a:sym typeface="+mn-ea"/>
              </a:rPr>
              <a:t>the computation performed in previous models is abandoned. </a:t>
            </a:r>
            <a:r>
              <a:rPr lang="zh-CN" altLang="en-US">
                <a:solidFill>
                  <a:srgbClr val="FF0000"/>
                </a:solidFill>
                <a:sym typeface="+mn-ea"/>
              </a:rPr>
              <a:t>The upstream models, although being</a:t>
            </a:r>
            <a:r>
              <a:rPr lang="en-US" altLang="zh-CN">
                <a:solidFill>
                  <a:srgbClr val="FF0000"/>
                </a:solidFill>
                <a:sym typeface="+mn-ea"/>
              </a:rPr>
              <a:t> </a:t>
            </a:r>
            <a:r>
              <a:rPr lang="zh-CN" altLang="en-US">
                <a:solidFill>
                  <a:srgbClr val="FF0000"/>
                </a:solidFill>
                <a:sym typeface="+mn-ea"/>
              </a:rPr>
              <a:t>based on smaller number of input tokens, are trained with the same objective, and have extracted</a:t>
            </a:r>
            <a:r>
              <a:rPr lang="en-US" altLang="zh-CN">
                <a:solidFill>
                  <a:srgbClr val="FF0000"/>
                </a:solidFill>
                <a:sym typeface="+mn-ea"/>
              </a:rPr>
              <a:t> </a:t>
            </a:r>
            <a:r>
              <a:rPr lang="zh-CN" altLang="en-US">
                <a:solidFill>
                  <a:srgbClr val="FF0000"/>
                </a:solidFill>
                <a:sym typeface="+mn-ea"/>
              </a:rPr>
              <a:t>valuable information for fulfilling the task. Therefore, we propose two mechanisms to reuse the</a:t>
            </a:r>
            <a:r>
              <a:rPr lang="en-US" altLang="zh-CN">
                <a:solidFill>
                  <a:srgbClr val="FF0000"/>
                </a:solidFill>
                <a:sym typeface="+mn-ea"/>
              </a:rPr>
              <a:t> </a:t>
            </a:r>
            <a:r>
              <a:rPr lang="zh-CN" altLang="en-US">
                <a:solidFill>
                  <a:srgbClr val="FF0000"/>
                </a:solidFill>
                <a:sym typeface="+mn-ea"/>
              </a:rPr>
              <a:t>learned deep features and self-attention relationships. Both of them are able to improve the test</a:t>
            </a:r>
            <a:r>
              <a:rPr lang="en-US" altLang="zh-CN">
                <a:solidFill>
                  <a:srgbClr val="FF0000"/>
                </a:solidFill>
                <a:sym typeface="+mn-ea"/>
              </a:rPr>
              <a:t> </a:t>
            </a:r>
            <a:r>
              <a:rPr lang="zh-CN" altLang="en-US">
                <a:solidFill>
                  <a:srgbClr val="FF0000"/>
                </a:solidFill>
                <a:sym typeface="+mn-ea"/>
              </a:rPr>
              <a:t>accuracy significantly by involving minimal extra computational cost.</a:t>
            </a:r>
            <a:endParaRPr lang="zh-CN" altLang="en-US">
              <a:solidFill>
                <a:srgbClr val="FF0000"/>
              </a:solidFill>
              <a:sym typeface="+mn-ea"/>
            </a:endParaRPr>
          </a:p>
          <a:p>
            <a:endParaRPr lang="zh-CN" altLang="en-US">
              <a:sym typeface="+mn-ea"/>
            </a:endParaRPr>
          </a:p>
        </p:txBody>
      </p:sp>
      <p:sp>
        <p:nvSpPr>
          <p:cNvPr id="4" name="内容占位符 3"/>
          <p:cNvSpPr>
            <a:spLocks noGrp="1"/>
          </p:cNvSpPr>
          <p:nvPr>
            <p:ph sz="half" idx="2"/>
          </p:nvPr>
        </p:nvSpPr>
        <p:spPr/>
        <p:txBody>
          <a:bodyPr>
            <a:normAutofit fontScale="90000"/>
          </a:bodyPr>
          <a:p>
            <a:r>
              <a:rPr lang="zh-CN" altLang="en-US"/>
              <a:t>本文的另一挑战是如何提高DVT的计算复用结果，因为一旦下游Transformer被激活，上游Transformer的计算结果就被丢弃了，这无疑是十分低效的，因为上游模型也是针对当前物体进行训练的，也提取到了有效的特征，虽然精度差了一点，因此本文提出特征复用和关系复用来重用上有计算结果，从而在引入最小的计算成本基础上获得性能提升。 </a:t>
            </a:r>
            <a:endParaRPr lang="zh-CN" altLang="en-US"/>
          </a:p>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4000">
                <a:sym typeface="+mn-ea"/>
              </a:rPr>
              <a:t>特征重用</a:t>
            </a:r>
            <a:br>
              <a:rPr lang="zh-CN" altLang="en-US" sz="4000">
                <a:sym typeface="+mn-ea"/>
              </a:rPr>
            </a:br>
            <a:r>
              <a:rPr lang="zh-CN" altLang="en-US" sz="4000">
                <a:sym typeface="+mn-ea"/>
              </a:rPr>
              <a:t>Feature reuse</a:t>
            </a:r>
            <a:endParaRPr lang="zh-CN" altLang="en-US" sz="4000">
              <a:sym typeface="+mn-ea"/>
            </a:endParaRPr>
          </a:p>
        </p:txBody>
      </p:sp>
      <p:sp>
        <p:nvSpPr>
          <p:cNvPr id="3" name="内容占位符 2"/>
          <p:cNvSpPr>
            <a:spLocks noGrp="1"/>
          </p:cNvSpPr>
          <p:nvPr>
            <p:ph sz="half" idx="1"/>
          </p:nvPr>
        </p:nvSpPr>
        <p:spPr/>
        <p:txBody>
          <a:bodyPr>
            <a:normAutofit/>
          </a:bodyPr>
          <a:p>
            <a:pPr marL="0" indent="0">
              <a:buNone/>
            </a:pPr>
            <a:r>
              <a:rPr lang="en-US"/>
              <a:t> </a:t>
            </a:r>
            <a:r>
              <a:rPr lang="zh-CN" altLang="en-US" sz="1400">
                <a:sym typeface="+mn-ea"/>
              </a:rPr>
              <a:t>Background. For the ease of introduction, we first revisit the basic formulation of vision Transformers. The Transformer encoders consist of alternatively stacked multi-head self-attention (MSA)and multi-layer perceptron (MLP) blocks [ 40 , 11 ]. The layer normalization (LN) [ 2 ] and residualconnection [ 19 ] are applied before and after each block, respectively. Let z l ∈ R N×D denote the</a:t>
            </a:r>
            <a:r>
              <a:rPr lang="en-US" altLang="zh-CN" sz="1400">
                <a:sym typeface="+mn-ea"/>
              </a:rPr>
              <a:t> </a:t>
            </a:r>
            <a:r>
              <a:rPr lang="zh-CN" altLang="en-US" sz="1400">
                <a:sym typeface="+mn-ea"/>
              </a:rPr>
              <a:t>output of the l th Transformer layer, where N is the number of tokens for each sample, and D is the</a:t>
            </a:r>
            <a:r>
              <a:rPr lang="en-US" altLang="zh-CN" sz="1400">
                <a:sym typeface="+mn-ea"/>
              </a:rPr>
              <a:t> </a:t>
            </a:r>
            <a:r>
              <a:rPr lang="zh-CN" altLang="en-US" sz="1400">
                <a:sym typeface="+mn-ea"/>
              </a:rPr>
              <a:t>dimension of each token. Note that N = HW + 1 , which corresponds to H×W patches of the</a:t>
            </a:r>
            <a:r>
              <a:rPr lang="en-US" altLang="zh-CN" sz="1400">
                <a:sym typeface="+mn-ea"/>
              </a:rPr>
              <a:t> </a:t>
            </a:r>
            <a:r>
              <a:rPr lang="zh-CN" altLang="en-US" sz="1400">
                <a:sym typeface="+mn-ea"/>
              </a:rPr>
              <a:t>original image and a single learnable classification token. Formally, we have</a:t>
            </a:r>
            <a:endParaRPr lang="zh-CN" altLang="en-US" sz="2600">
              <a:sym typeface="+mn-ea"/>
            </a:endParaRPr>
          </a:p>
          <a:p>
            <a:pPr marL="0" indent="0">
              <a:buNone/>
            </a:pPr>
            <a:endParaRPr lang="zh-CN" altLang="en-US" sz="2600">
              <a:sym typeface="+mn-ea"/>
            </a:endParaRPr>
          </a:p>
        </p:txBody>
      </p:sp>
      <mc:AlternateContent xmlns:mc="http://schemas.openxmlformats.org/markup-compatibility/2006">
        <mc:Choice xmlns:a14="http://schemas.microsoft.com/office/drawing/2010/main" Requires="a14">
          <p:sp>
            <p:nvSpPr>
              <p:cNvPr id="4" name="内容占位符 3"/>
              <p:cNvSpPr>
                <a:spLocks noGrp="1"/>
              </p:cNvSpPr>
              <p:nvPr>
                <p:ph sz="half" idx="2"/>
              </p:nvPr>
            </p:nvSpPr>
            <p:spPr/>
            <p:txBody>
              <a:bodyPr>
                <a:normAutofit/>
              </a:bodyPr>
              <a:p>
                <a:pPr marL="0" indent="0">
                  <a:buNone/>
                </a:pPr>
                <a:r>
                  <a:rPr lang="zh-CN" altLang="en-US" sz="1400"/>
                  <a:t>本文的feature reuse允许利用上游Transformer最后一层中输出的token（Zup）来学习下游模型中的layer-wise Embedding（El）</a:t>
                </a:r>
                <a:endParaRPr lang="zh-CN" altLang="en-US" sz="1400"/>
              </a:p>
              <a:p>
                <a:pPr marL="0" indent="0">
                  <a:buNone/>
                </a:pPr>
                <a14:m>
                  <m:oMath xmlns:m="http://schemas.openxmlformats.org/officeDocument/2006/math">
                    <m:sSub>
                      <m:sSubPr>
                        <m:ctrlPr>
                          <a:rPr lang="zh-CN" altLang="en-US" sz="1400"/>
                        </m:ctrlPr>
                      </m:sSubPr>
                      <m:e>
                        <m:r>
                          <a:rPr lang="zh-CN" altLang="en-US" sz="1400">
                            <a:latin typeface="Cambria Math" panose="02040503050406030204" charset="0"/>
                          </a:rPr>
                          <m:t>𝑓</m:t>
                        </m:r>
                      </m:e>
                      <m:sub>
                        <m:r>
                          <a:rPr lang="zh-CN" altLang="en-US" sz="1400">
                            <a:latin typeface="Cambria Math" panose="02040503050406030204" charset="0"/>
                          </a:rPr>
                          <m:t>𝑙</m:t>
                        </m:r>
                      </m:sub>
                    </m:sSub>
                  </m:oMath>
                </a14:m>
                <a:r>
                  <a:rPr lang="zh-CN" altLang="en-US" sz="1400"/>
                  <a:t>指的是LN-MLP等一系列操作，目的是引入非线性，使transformer更灵活。随后图像token会会reshape到原始图像中对应的位置，在进行上采样、展平来匹配下游Transformer的token数量。</a:t>
                </a:r>
                <a14:m>
                  <m:oMath xmlns:m="http://schemas.openxmlformats.org/officeDocument/2006/math">
                    <m:sSub>
                      <m:sSubPr>
                        <m:ctrlPr>
                          <a:rPr lang="zh-CN" altLang="en-US" sz="1400"/>
                        </m:ctrlPr>
                      </m:sSubPr>
                      <m:e>
                        <m:r>
                          <a:rPr lang="zh-CN" altLang="en-US" sz="1400">
                            <a:latin typeface="Cambria Math" panose="02040503050406030204" charset="0"/>
                          </a:rPr>
                          <m:t>𝑓</m:t>
                        </m:r>
                      </m:e>
                      <m:sub>
                        <m:r>
                          <a:rPr lang="zh-CN" altLang="en-US" sz="1400">
                            <a:latin typeface="Cambria Math" panose="02040503050406030204" charset="0"/>
                          </a:rPr>
                          <m:t>𝑙</m:t>
                        </m:r>
                      </m:sub>
                    </m:sSub>
                  </m:oMath>
                </a14:m>
                <a:r>
                  <a:rPr lang="zh-CN" altLang="en-US" sz="1400"/>
                  <a:t>中映射的维度一般设置会比较小，也是考虑到计算的效率。 最后上游Transformer计算得到的嵌入El会作为先验知识加入到下游模型中，可以看到会将El与Zl级联，变化只是将LN+MLP层中的维度由之前的D换成现在的D+D’. El被称之为上下文嵌入（context embedding）。细节：不会复用classification token和zeropad； 这种特征复用方式可以认为是增大了模型的深度。</a:t>
                </a:r>
                <a:endParaRPr lang="zh-CN" altLang="en-US" sz="1400"/>
              </a:p>
              <a:p>
                <a:pPr marL="0" indent="0">
                  <a:buNone/>
                </a:pPr>
                <a:endParaRPr lang="zh-CN" altLang="en-US" sz="1400"/>
              </a:p>
            </p:txBody>
          </p:sp>
        </mc:Choice>
        <mc:Fallback>
          <p:sp>
            <p:nvSpPr>
              <p:cNvPr id="4" name="内容占位符 3"/>
              <p:cNvSpPr>
                <a:spLocks noRot="1" noChangeAspect="1" noMove="1" noResize="1" noEditPoints="1" noAdjustHandles="1" noChangeArrowheads="1" noChangeShapeType="1" noTextEdit="1"/>
              </p:cNvSpPr>
              <p:nvPr>
                <p:ph sz="half" idx="2"/>
              </p:nvPr>
            </p:nvSpPr>
            <p:spPr>
              <a:blipFill rotWithShape="1">
                <a:blip r:embed="rId1"/>
                <a:stretch>
                  <a:fillRect b="7"/>
                </a:stretch>
              </a:blipFill>
            </p:spPr>
            <p:txBody>
              <a:bodyPr/>
              <a:lstStyle/>
              <a:p>
                <a:r>
                  <a:rPr lang="zh-CN" altLang="en-US">
                    <a:noFill/>
                  </a:rPr>
                  <a:t> </a:t>
                </a:r>
              </a:p>
            </p:txBody>
          </p:sp>
        </mc:Fallback>
      </mc:AlternateContent>
      <p:pic>
        <p:nvPicPr>
          <p:cNvPr id="9" name="图片 8" descr="QQ截图20220323190450"/>
          <p:cNvPicPr>
            <a:picLocks noChangeAspect="1"/>
          </p:cNvPicPr>
          <p:nvPr/>
        </p:nvPicPr>
        <p:blipFill>
          <a:blip r:embed="rId2"/>
          <a:stretch>
            <a:fillRect/>
          </a:stretch>
        </p:blipFill>
        <p:spPr>
          <a:xfrm>
            <a:off x="1305560" y="4213225"/>
            <a:ext cx="4076700" cy="218122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QQ截图20220323185348"/>
          <p:cNvPicPr>
            <a:picLocks noChangeAspect="1"/>
          </p:cNvPicPr>
          <p:nvPr/>
        </p:nvPicPr>
        <p:blipFill>
          <a:blip r:embed="rId1"/>
          <a:stretch>
            <a:fillRect/>
          </a:stretch>
        </p:blipFill>
        <p:spPr>
          <a:xfrm>
            <a:off x="360680" y="280670"/>
            <a:ext cx="11191875" cy="629602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7.xml><?xml version="1.0" encoding="utf-8"?>
<p:tagLst xmlns:p="http://schemas.openxmlformats.org/presentationml/2006/main">
  <p:tag name="KSO_DOCER_TEMPLATE_OPEN_ONCE_MARK" val="1"/>
</p:tagLst>
</file>

<file path=ppt/tags/tag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5.xml><?xml version="1.0" encoding="utf-8"?>
<p:tagLst xmlns:p="http://schemas.openxmlformats.org/presentationml/2006/main">
  <p:tag name="KSO_WM_UNIT_PLACING_PICTURE_USER_VIEWPORT" val="{&quot;height&quot;:10170,&quot;width&quot;:17175}"/>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9343</Words>
  <Application>WPS 演示</Application>
  <PresentationFormat>宽屏</PresentationFormat>
  <Paragraphs>85</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Cambria Math</vt:lpstr>
      <vt:lpstr>Calibri</vt:lpstr>
      <vt:lpstr>微软雅黑</vt:lpstr>
      <vt:lpstr>Arial Unicode MS</vt:lpstr>
      <vt:lpstr>Office 主题</vt:lpstr>
      <vt:lpstr>Not All Images are Worth 16x16 Words: Dynamic Transformers for Efficient Image Recognition</vt:lpstr>
      <vt:lpstr>摘要</vt:lpstr>
      <vt:lpstr>贡献总结</vt:lpstr>
      <vt:lpstr>PowerPoint 演示文稿</vt:lpstr>
      <vt:lpstr>结构图</vt:lpstr>
      <vt:lpstr>训练 Training</vt:lpstr>
      <vt:lpstr>特征和关系重用 Feature and Relationship Reuse</vt:lpstr>
      <vt:lpstr>特征重用 Feature reuse</vt:lpstr>
      <vt:lpstr>PowerPoint 演示文稿</vt:lpstr>
      <vt:lpstr>关系重用 Relationship reuse</vt:lpstr>
      <vt:lpstr>PowerPoint 演示文稿</vt:lpstr>
      <vt:lpstr>自适应推理 Adaptive Inference</vt:lpstr>
      <vt:lpstr>实验</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逆天改命</dc:creator>
  <cp:lastModifiedBy>逆天改命</cp:lastModifiedBy>
  <cp:revision>10</cp:revision>
  <dcterms:created xsi:type="dcterms:W3CDTF">2022-03-18T01:50:00Z</dcterms:created>
  <dcterms:modified xsi:type="dcterms:W3CDTF">2022-03-26T01:03:56Z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236E98A197FC4C1EBF9526024F261990</vt:lpwstr>
  </property>
  <property fmtid="{D5CDD505-2E9C-101B-9397-08002B2CF9AE}" pid="3" name="KSOProductBuildVer">
    <vt:lpwstr>2052-11.1.0.11220</vt:lpwstr>
  </property>
</Properties>
</file>