
<file path=[Content_Types].xml><?xml version="1.0" encoding="utf-8"?>
<Types xmlns="http://schemas.openxmlformats.org/package/2006/content-types">
  <Default Extension="xml" ContentType="application/xml"/>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Override PartName="/customXml/itemProps2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88" r:id="rId6"/>
    <p:sldId id="259" r:id="rId7"/>
    <p:sldId id="260" r:id="rId9"/>
    <p:sldId id="300" r:id="rId10"/>
    <p:sldId id="263" r:id="rId11"/>
    <p:sldId id="301" r:id="rId12"/>
    <p:sldId id="331" r:id="rId13"/>
    <p:sldId id="332" r:id="rId14"/>
    <p:sldId id="302" r:id="rId15"/>
    <p:sldId id="303" r:id="rId16"/>
    <p:sldId id="304" r:id="rId17"/>
    <p:sldId id="305" r:id="rId18"/>
    <p:sldId id="280" r:id="rId19"/>
    <p:sldId id="281" r:id="rId20"/>
    <p:sldId id="306" r:id="rId21"/>
    <p:sldId id="308" r:id="rId22"/>
    <p:sldId id="309" r:id="rId23"/>
    <p:sldId id="333" r:id="rId24"/>
    <p:sldId id="307" r:id="rId25"/>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25.xml"/><Relationship Id="rId30" Type="http://schemas.openxmlformats.org/officeDocument/2006/relationships/customXml" Target="../customXml/item1.xml"/><Relationship Id="rId3" Type="http://schemas.openxmlformats.org/officeDocument/2006/relationships/slide" Target="slides/slide1.xml"/><Relationship Id="rId29" Type="http://schemas.openxmlformats.org/officeDocument/2006/relationships/customXmlProps" Target="../customXml/itemProps24.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4.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5.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1.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3.png"/><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tags" Target="../tags/tag9.xml"/><Relationship Id="rId4" Type="http://schemas.openxmlformats.org/officeDocument/2006/relationships/image" Target="../media/image10.wmf"/><Relationship Id="rId3" Type="http://schemas.openxmlformats.org/officeDocument/2006/relationships/oleObject" Target="../embeddings/oleObject1.bin"/><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4018915"/>
            <a:ext cx="9465310" cy="1977390"/>
          </a:xfrm>
        </p:spPr>
        <p:txBody>
          <a:bodyPr>
            <a:normAutofit lnSpcReduction="10000"/>
          </a:bodyPr>
          <a:p>
            <a:r>
              <a:rPr lang="zh-CN" altLang="en-US"/>
              <a:t>CVPR 202</a:t>
            </a:r>
            <a:r>
              <a:rPr lang="en-US" altLang="zh-CN"/>
              <a:t>3</a:t>
            </a:r>
            <a:endParaRPr lang="zh-CN" altLang="en-US"/>
          </a:p>
          <a:p>
            <a:endParaRPr lang="zh-CN" altLang="en-US"/>
          </a:p>
          <a:p>
            <a:endParaRPr lang="zh-CN" altLang="en-US"/>
          </a:p>
          <a:p>
            <a:endParaRPr lang="zh-CN" altLang="en-US"/>
          </a:p>
          <a:p>
            <a:endParaRPr lang="zh-CN" altLang="en-US"/>
          </a:p>
        </p:txBody>
      </p:sp>
      <p:pic>
        <p:nvPicPr>
          <p:cNvPr id="5" name="图片 4" descr="QQ截图20230322182120"/>
          <p:cNvPicPr>
            <a:picLocks noChangeAspect="1"/>
          </p:cNvPicPr>
          <p:nvPr/>
        </p:nvPicPr>
        <p:blipFill>
          <a:blip r:embed="rId1"/>
          <a:stretch>
            <a:fillRect/>
          </a:stretch>
        </p:blipFill>
        <p:spPr>
          <a:xfrm>
            <a:off x="2042160" y="1228725"/>
            <a:ext cx="8429625" cy="2373630"/>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QQ截图20220505204754"/>
          <p:cNvPicPr>
            <a:picLocks noChangeAspect="1"/>
          </p:cNvPicPr>
          <p:nvPr/>
        </p:nvPicPr>
        <p:blipFill>
          <a:blip r:embed="rId1"/>
          <a:stretch>
            <a:fillRect/>
          </a:stretch>
        </p:blipFill>
        <p:spPr>
          <a:xfrm>
            <a:off x="788035" y="418465"/>
            <a:ext cx="8022590" cy="3227070"/>
          </a:xfrm>
          <a:prstGeom prst="rect">
            <a:avLst/>
          </a:prstGeom>
        </p:spPr>
      </p:pic>
      <p:pic>
        <p:nvPicPr>
          <p:cNvPr id="6" name="图片 5" descr="QQ截图20220505204852"/>
          <p:cNvPicPr>
            <a:picLocks noChangeAspect="1"/>
          </p:cNvPicPr>
          <p:nvPr/>
        </p:nvPicPr>
        <p:blipFill>
          <a:blip r:embed="rId2"/>
          <a:stretch>
            <a:fillRect/>
          </a:stretch>
        </p:blipFill>
        <p:spPr>
          <a:xfrm>
            <a:off x="836930" y="3712210"/>
            <a:ext cx="7925435" cy="292227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05204905"/>
          <p:cNvPicPr>
            <a:picLocks noChangeAspect="1"/>
          </p:cNvPicPr>
          <p:nvPr/>
        </p:nvPicPr>
        <p:blipFill>
          <a:blip r:embed="rId1"/>
          <a:stretch>
            <a:fillRect/>
          </a:stretch>
        </p:blipFill>
        <p:spPr>
          <a:xfrm>
            <a:off x="553085" y="253365"/>
            <a:ext cx="9401175" cy="300037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用RPN自动标记未知量</a:t>
            </a:r>
            <a:br>
              <a:rPr lang="zh-CN" altLang="en-US"/>
            </a:br>
            <a:r>
              <a:rPr lang="zh-CN" altLang="en-US"/>
              <a:t>Auto-labelling Unknowns with RPN</a:t>
            </a:r>
            <a:endParaRPr lang="zh-CN" altLang="en-US"/>
          </a:p>
        </p:txBody>
      </p:sp>
      <p:sp>
        <p:nvSpPr>
          <p:cNvPr id="3" name="内容占位符 2"/>
          <p:cNvSpPr>
            <a:spLocks noGrp="1"/>
          </p:cNvSpPr>
          <p:nvPr>
            <p:ph sz="half" idx="1"/>
          </p:nvPr>
        </p:nvSpPr>
        <p:spPr/>
        <p:txBody>
          <a:bodyPr>
            <a:normAutofit fontScale="50000"/>
          </a:bodyPr>
          <a:p>
            <a:r>
              <a:rPr lang="en-US" altLang="zh-CN"/>
              <a:t>      </a:t>
            </a:r>
            <a:r>
              <a:rPr lang="zh-CN" altLang="en-US"/>
              <a:t>While computing the clustering loss with Eqn. 1, we</a:t>
            </a:r>
            <a:r>
              <a:rPr lang="en-US" altLang="zh-CN"/>
              <a:t> </a:t>
            </a:r>
            <a:r>
              <a:rPr lang="zh-CN" altLang="en-US"/>
              <a:t>contrast the input feature vector fc against prototype vec-tors, which include a prototype for unknown objects too</a:t>
            </a:r>
            <a:r>
              <a:rPr lang="en-US" altLang="zh-CN"/>
              <a:t> </a:t>
            </a:r>
            <a:r>
              <a:rPr lang="zh-CN" altLang="en-US"/>
              <a:t>(c ∈ {0, 1, .., C} where 0 refers to the unknown class). This</a:t>
            </a:r>
            <a:r>
              <a:rPr lang="en-US" altLang="zh-CN"/>
              <a:t> </a:t>
            </a:r>
            <a:r>
              <a:rPr lang="zh-CN" altLang="en-US"/>
              <a:t>would require unknown object instances to be labelled with</a:t>
            </a:r>
            <a:r>
              <a:rPr lang="en-US" altLang="zh-CN"/>
              <a:t> </a:t>
            </a:r>
            <a:r>
              <a:rPr lang="zh-CN" altLang="en-US"/>
              <a:t>unknown ground truth class, which is not practically feasible owing to the arduous task of re-annotating all instances</a:t>
            </a:r>
            <a:r>
              <a:rPr lang="en-US" altLang="zh-CN"/>
              <a:t> </a:t>
            </a:r>
            <a:r>
              <a:rPr lang="zh-CN" altLang="en-US"/>
              <a:t>of each image in already annotated large-scale datasets.</a:t>
            </a:r>
            <a:r>
              <a:rPr lang="en-US" altLang="zh-CN"/>
              <a:t> </a:t>
            </a:r>
            <a:r>
              <a:rPr lang="zh-CN" altLang="en-US"/>
              <a:t>As a surrogate, we propose to automatically label some</a:t>
            </a:r>
            <a:r>
              <a:rPr lang="en-US" altLang="zh-CN"/>
              <a:t> </a:t>
            </a:r>
            <a:r>
              <a:rPr lang="zh-CN" altLang="en-US"/>
              <a:t>of the objects in the image as a potential unknown object.</a:t>
            </a:r>
            <a:r>
              <a:rPr lang="en-US" altLang="zh-CN"/>
              <a:t> </a:t>
            </a:r>
            <a:r>
              <a:rPr lang="zh-CN" altLang="en-US"/>
              <a:t>For this, we rely on the fact that Region Proposal Network</a:t>
            </a:r>
            <a:r>
              <a:rPr lang="en-US" altLang="zh-CN"/>
              <a:t> </a:t>
            </a:r>
            <a:r>
              <a:rPr lang="zh-CN" altLang="en-US"/>
              <a:t>(RPN) is class agnostic. Given an input image, the RPN</a:t>
            </a:r>
            <a:r>
              <a:rPr lang="en-US" altLang="zh-CN"/>
              <a:t> </a:t>
            </a:r>
            <a:r>
              <a:rPr lang="zh-CN" altLang="en-US"/>
              <a:t>generates a set of bounding box predictions for foreground</a:t>
            </a:r>
            <a:r>
              <a:rPr lang="en-US" altLang="zh-CN"/>
              <a:t> </a:t>
            </a:r>
            <a:r>
              <a:rPr lang="zh-CN" altLang="en-US"/>
              <a:t>and background instances, along with the corresponding objectness score, but do not overlap with a ground-truth object</a:t>
            </a:r>
            <a:r>
              <a:rPr lang="en-US" altLang="zh-CN"/>
              <a:t> </a:t>
            </a:r>
            <a:r>
              <a:rPr lang="zh-CN" altLang="en-US"/>
              <a:t>top-k background region proposals, sorted by its objectness</a:t>
            </a:r>
            <a:r>
              <a:rPr lang="en-US" altLang="zh-CN"/>
              <a:t> </a:t>
            </a:r>
            <a:r>
              <a:rPr lang="zh-CN" altLang="en-US"/>
              <a:t>scores, as unknown objects. This seemingly simple heuristic achieves good performance as demonstrated in Sec. 5.</a:t>
            </a:r>
            <a:endParaRPr lang="zh-CN" altLang="en-US"/>
          </a:p>
        </p:txBody>
      </p:sp>
      <p:sp>
        <p:nvSpPr>
          <p:cNvPr id="4" name="内容占位符 3"/>
          <p:cNvSpPr>
            <a:spLocks noGrp="1"/>
          </p:cNvSpPr>
          <p:nvPr>
            <p:ph sz="half" idx="2"/>
          </p:nvPr>
        </p:nvSpPr>
        <p:spPr/>
        <p:txBody>
          <a:bodyPr>
            <a:normAutofit fontScale="60000"/>
          </a:bodyPr>
          <a:p>
            <a:r>
              <a:rPr lang="zh-CN" altLang="en-US"/>
              <a:t>当通过公式1计算聚类损失时，我们将输入的特征参数与包含了未知目标的原型向量进行对比。这个过程可以要求将未知目标实例标记为的真值，但实际上并不可行，因为重新标注每个已经在大规模数据集中标注过的每个图片的所有实例是一个非常艰难的工作。</a:t>
            </a:r>
            <a:endParaRPr lang="zh-CN" altLang="en-US"/>
          </a:p>
          <a:p>
            <a:endParaRPr lang="zh-CN" altLang="en-US"/>
          </a:p>
          <a:p>
            <a:r>
              <a:rPr lang="zh-CN" altLang="en-US"/>
              <a:t>作为替代，我们提出对图片中的一些目标自动标注为潜在的位置目标。我们为此依赖RPN的类别不可知性。给定一个输入图像，RPN网络生成一个边框集合来对前景实例和背景实例进行预测，并同时得到对应目标的分数。我们将那些有高目标评分的候选区域进行标注，但不要与真值目标作为潜在的未知目标重叠。简单来说，我们选择前k个目标评分高的背景候选区域，作为未知目标。这个看上去简单地启发式方法取得了很好饿的效果，这会在第5节中进行叙述。</a:t>
            </a:r>
            <a:endParaRPr lang="zh-CN" altLang="en-US"/>
          </a:p>
          <a:p>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92710"/>
            <a:ext cx="10515600" cy="1325563"/>
          </a:xfrm>
        </p:spPr>
        <p:txBody>
          <a:bodyPr>
            <a:normAutofit/>
          </a:bodyPr>
          <a:p>
            <a:r>
              <a:rPr lang="zh-CN" altLang="en-US"/>
              <a:t>基于能量的未知辨别</a:t>
            </a:r>
            <a:br>
              <a:rPr lang="zh-CN" altLang="en-US"/>
            </a:br>
            <a:r>
              <a:rPr lang="zh-CN" altLang="en-US" sz="2800"/>
              <a:t>Energy Based Unknown Identifier</a:t>
            </a:r>
            <a:endParaRPr lang="zh-CN" altLang="en-US" sz="2800"/>
          </a:p>
        </p:txBody>
      </p:sp>
      <mc:AlternateContent xmlns:mc="http://schemas.openxmlformats.org/markup-compatibility/2006">
        <mc:Choice xmlns:a14="http://schemas.microsoft.com/office/drawing/2010/main" Requires="a14">
          <p:sp>
            <p:nvSpPr>
              <p:cNvPr id="3" name="内容占位符 2"/>
              <p:cNvSpPr>
                <a:spLocks noGrp="1"/>
              </p:cNvSpPr>
              <p:nvPr>
                <p:ph sz="half" idx="1"/>
              </p:nvPr>
            </p:nvSpPr>
            <p:spPr/>
            <p:txBody>
              <a:bodyPr>
                <a:normAutofit fontScale="60000"/>
              </a:bodyPr>
              <a:p>
                <a:r>
                  <a:rPr lang="en-US" altLang="zh-CN"/>
                  <a:t>(2)</a:t>
                </a:r>
                <a:r>
                  <a:rPr lang="zh-CN" altLang="en-US"/>
                  <a:t>由于Opern World Detection场景包含未知类别的特性，传统的softmax分类器可能会给出不可控的结果，所以论文采用了基于能量的分类器(EBM)，能够学习输入特征与标签之间的匹配程度，用来识别未知目标。给定特征</a:t>
                </a:r>
                <a14:m>
                  <m:oMath xmlns:m="http://schemas.openxmlformats.org/officeDocument/2006/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m:t>
                    </m:r>
                  </m:oMath>
                </a14:m>
                <a:r>
                  <a:rPr lang="zh-CN" altLang="en-US"/>
                  <a:t> 与标签</a:t>
                </a:r>
                <a14:m>
                  <m:oMath xmlns:m="http://schemas.openxmlformats.org/officeDocument/2006/math">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𝐿</m:t>
                    </m:r>
                  </m:oMath>
                </a14:m>
                <a:r>
                  <a:rPr lang="zh-CN" altLang="en-US"/>
                  <a:t> ，学习一个能量函数</a:t>
                </a:r>
                <a:r>
                  <a:rPr lang="en-US" altLang="zh-CN"/>
                  <a:t>E(F,L)</a:t>
                </a:r>
                <a:r>
                  <a:rPr lang="zh-CN" altLang="en-US"/>
                  <a:t> ，能够通过</a:t>
                </a:r>
                <a:r>
                  <a:rPr lang="en-US" altLang="zh-CN"/>
                  <a:t>E(f):</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𝑑</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m:t>
                    </m:r>
                  </m:oMath>
                </a14:m>
                <a:r>
                  <a:rPr lang="zh-CN" altLang="en-US"/>
                  <a:t> 得到一个能用于描述特征与标签之间的匹配程度的标量(即能量)。这里，论文采用了Helmholtz free energy公式计算所有标签的结果之和：</a:t>
                </a:r>
                <a:endParaRPr lang="zh-CN" altLang="en-US"/>
              </a:p>
              <a:p>
                <a:r>
                  <a:rPr lang="zh-CN" altLang="en-US"/>
                  <a:t> </a:t>
                </a:r>
                <a:r>
                  <a:rPr lang="en-US" altLang="zh-CN"/>
                  <a:t>T</a:t>
                </a:r>
                <a:r>
                  <a:rPr lang="zh-CN" altLang="en-US"/>
                  <a:t>是温度参数。通过Gibbs分布，可以将各标签的能量转化成类似softmax那样的效果</a:t>
                </a:r>
                <a:endParaRPr lang="zh-CN" altLang="en-US"/>
              </a:p>
              <a:p>
                <a:r>
                  <a:rPr lang="en-US" altLang="zh-CN"/>
                  <a:t>p(l|f)</a:t>
                </a:r>
                <a:r>
                  <a:rPr lang="zh-CN" altLang="en-US"/>
                  <a:t>为标签 </a:t>
                </a:r>
                <a:r>
                  <a:rPr lang="en-US" altLang="zh-CN"/>
                  <a:t>L</a:t>
                </a:r>
                <a:r>
                  <a:rPr lang="zh-CN" altLang="en-US"/>
                  <a:t>的概率密度函数，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m:t>
                        </m:r>
                      </m:e>
                      <m:sub>
                        <m:r>
                          <a:rPr lang="en-US" altLang="zh-CN" i="1">
                            <a:latin typeface="Cambria Math" panose="02040503050406030204" charset="0"/>
                            <a:cs typeface="Cambria Math" panose="02040503050406030204" charset="0"/>
                          </a:rPr>
                          <m:t>𝑙</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oMath>
                </a14:m>
                <a:r>
                  <a:rPr lang="zh-CN" altLang="en-US"/>
                  <a:t> 为分类头 </a:t>
                </a:r>
                <a:r>
                  <a:rPr lang="en-US" altLang="zh-CN"/>
                  <a:t>g(.)</a:t>
                </a:r>
                <a:r>
                  <a:rPr lang="zh-CN" altLang="en-US"/>
                  <a:t>的第</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𝑙</m:t>
                        </m:r>
                      </m:e>
                      <m:sup>
                        <m:r>
                          <a:rPr lang="en-US" altLang="zh-CN" i="1">
                            <a:latin typeface="Cambria Math" panose="02040503050406030204" charset="0"/>
                            <a:cs typeface="Cambria Math" panose="02040503050406030204" charset="0"/>
                          </a:rPr>
                          <m:t>𝑡ℎ</m:t>
                        </m:r>
                      </m:sup>
                    </m:sSup>
                  </m:oMath>
                </a14:m>
                <a:r>
                  <a:rPr lang="zh-CN" altLang="en-US"/>
                  <a:t> 个分类单元。根据公式3的对应关系，论文得到了用于分类模型的free energy公式</a:t>
                </a:r>
                <a:endParaRPr lang="zh-CN" altLang="en-US"/>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sz="half" idx="1"/>
              </p:nvPr>
            </p:nvSpPr>
            <p:spPr>
              <a:blipFill rotWithShape="1">
                <a:blip r:embed="rId1"/>
                <a:stretch>
                  <a:fillRect b="7"/>
                </a:stretch>
              </a:blipFill>
            </p:spPr>
            <p:txBody>
              <a:bodyPr/>
              <a:lstStyle/>
              <a:p>
                <a:r>
                  <a:rPr lang="zh-CN" altLang="en-US">
                    <a:noFill/>
                  </a:rPr>
                  <a:t> </a:t>
                </a:r>
              </a:p>
            </p:txBody>
          </p:sp>
        </mc:Fallback>
      </mc:AlternateContent>
      <p:pic>
        <p:nvPicPr>
          <p:cNvPr id="5" name="图片 4" descr="QQ截图20220504193252"/>
          <p:cNvPicPr>
            <a:picLocks noChangeAspect="1"/>
          </p:cNvPicPr>
          <p:nvPr/>
        </p:nvPicPr>
        <p:blipFill>
          <a:blip r:embed="rId2"/>
          <a:stretch>
            <a:fillRect/>
          </a:stretch>
        </p:blipFill>
        <p:spPr>
          <a:xfrm>
            <a:off x="6395085" y="209550"/>
            <a:ext cx="5180965" cy="633603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mc:AlternateContent xmlns:mc="http://schemas.openxmlformats.org/markup-compatibility/2006">
        <mc:Choice xmlns:a14="http://schemas.microsoft.com/office/drawing/2010/main" Requires="a14">
          <p:sp>
            <p:nvSpPr>
              <p:cNvPr id="4" name="内容占位符 3"/>
              <p:cNvSpPr>
                <a:spLocks noGrp="1"/>
              </p:cNvSpPr>
              <p:nvPr>
                <p:ph sz="half" idx="2"/>
              </p:nvPr>
            </p:nvSpPr>
            <p:spPr/>
            <p:txBody>
              <a:bodyPr/>
              <a:p>
                <a:r>
                  <a:rPr lang="zh-CN" altLang="en-US"/>
                  <a:t>由于ORE用了对比聚类对特征进行分割，已知类别的能量值和未知类别的能量值也有明显的差别。对已知类别和未知类别的能量值分布进行shifted Weibull distributions建模，得到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𝜀</m:t>
                        </m:r>
                      </m:e>
                      <m:sub>
                        <m:r>
                          <a:rPr lang="en-US" altLang="zh-CN" i="1">
                            <a:latin typeface="Cambria Math" panose="02040503050406030204" charset="0"/>
                            <a:cs typeface="Cambria Math" panose="02040503050406030204" charset="0"/>
                          </a:rPr>
                          <m:t>𝑘𝑛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𝜀</m:t>
                        </m:r>
                      </m:e>
                      <m:sub>
                        <m:r>
                          <a:rPr lang="en-US" altLang="zh-CN" i="1">
                            <a:latin typeface="Cambria Math" panose="02040503050406030204" charset="0"/>
                            <a:cs typeface="Cambria Math" panose="02040503050406030204" charset="0"/>
                          </a:rPr>
                          <m:t>𝑢𝑛𝑘</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oMath>
                </a14:m>
                <a:r>
                  <a:rPr lang="zh-CN" altLang="en-US"/>
                  <a:t> ，如图3所示。当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𝜀</m:t>
                        </m:r>
                      </m:e>
                      <m:sub>
                        <m:r>
                          <a:rPr lang="en-US" altLang="zh-CN" i="1">
                            <a:latin typeface="Cambria Math" panose="02040503050406030204" charset="0"/>
                            <a:cs typeface="Cambria Math" panose="02040503050406030204" charset="0"/>
                          </a:rPr>
                          <m:t>𝑘𝑛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&lt;</m:t>
                        </m:r>
                        <m:r>
                          <a:rPr lang="en-US" altLang="zh-CN" i="1">
                            <a:latin typeface="Cambria Math" panose="02040503050406030204" charset="0"/>
                            <a:cs typeface="Cambria Math" panose="02040503050406030204" charset="0"/>
                          </a:rPr>
                          <m:t>𝜀</m:t>
                        </m:r>
                      </m:e>
                      <m:sub>
                        <m:r>
                          <a:rPr lang="en-US" altLang="zh-CN" i="1">
                            <a:latin typeface="Cambria Math" panose="02040503050406030204" charset="0"/>
                            <a:cs typeface="Cambria Math" panose="02040503050406030204" charset="0"/>
                          </a:rPr>
                          <m:t>𝑢𝑛𝑘</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zh-CN" altLang="en-US">
                        <a:latin typeface="Cambria Math" panose="02040503050406030204" charset="0"/>
                        <a:sym typeface="+mn-ea"/>
                      </a:rPr>
                      <m:t> </m:t>
                    </m:r>
                  </m:oMath>
                </a14:m>
                <a:r>
                  <a:rPr lang="zh-CN" altLang="en-US"/>
                  <a:t>时，可认为该目标属于未知类别。</a:t>
                </a:r>
                <a:endParaRPr lang="zh-CN" altLang="en-US"/>
              </a:p>
            </p:txBody>
          </p:sp>
        </mc:Choice>
        <mc:Fallback>
          <p:sp>
            <p:nvSpPr>
              <p:cNvPr id="4" name="内容占位符 3"/>
              <p:cNvSpPr>
                <a:spLocks noRot="1" noChangeAspect="1" noMove="1" noResize="1" noEditPoints="1" noAdjustHandles="1" noChangeArrowheads="1" noChangeShapeType="1" noTextEdit="1"/>
              </p:cNvSpPr>
              <p:nvPr>
                <p:ph sz="half" idx="2"/>
              </p:nvPr>
            </p:nvSpPr>
            <p:spPr>
              <a:blipFill rotWithShape="1">
                <a:blip r:embed="rId1"/>
                <a:stretch>
                  <a:fillRect t="-467" b="7"/>
                </a:stretch>
              </a:blipFill>
            </p:spPr>
            <p:txBody>
              <a:bodyPr/>
              <a:lstStyle/>
              <a:p>
                <a:r>
                  <a:rPr lang="zh-CN" altLang="en-US">
                    <a:noFill/>
                  </a:rPr>
                  <a:t> </a:t>
                </a:r>
              </a:p>
            </p:txBody>
          </p:sp>
        </mc:Fallback>
      </mc:AlternateContent>
      <p:pic>
        <p:nvPicPr>
          <p:cNvPr id="5" name="图片 4" descr="QQ截图20220504194816"/>
          <p:cNvPicPr>
            <a:picLocks noChangeAspect="1"/>
          </p:cNvPicPr>
          <p:nvPr/>
        </p:nvPicPr>
        <p:blipFill>
          <a:blip r:embed="rId2"/>
          <a:stretch>
            <a:fillRect/>
          </a:stretch>
        </p:blipFill>
        <p:spPr>
          <a:xfrm>
            <a:off x="838200" y="2024380"/>
            <a:ext cx="5153025" cy="41529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削弱</a:t>
            </a:r>
            <a:r>
              <a:rPr lang="zh-CN" altLang="en-US"/>
              <a:t>遗忘</a:t>
            </a:r>
            <a:br>
              <a:rPr lang="zh-CN" altLang="en-US"/>
            </a:br>
            <a:r>
              <a:rPr lang="zh-CN" altLang="en-US"/>
              <a:t>Alleviating Forgetting</a:t>
            </a:r>
            <a:endParaRPr lang="zh-CN" altLang="en-US"/>
          </a:p>
        </p:txBody>
      </p:sp>
      <p:sp>
        <p:nvSpPr>
          <p:cNvPr id="3" name="内容占位符 2"/>
          <p:cNvSpPr>
            <a:spLocks noGrp="1"/>
          </p:cNvSpPr>
          <p:nvPr>
            <p:ph sz="half" idx="1"/>
          </p:nvPr>
        </p:nvSpPr>
        <p:spPr/>
        <p:txBody>
          <a:bodyPr/>
          <a:p>
            <a:r>
              <a:rPr lang="en-US" altLang="zh-CN" sz="1200"/>
              <a:t>      </a:t>
            </a:r>
            <a:r>
              <a:rPr lang="zh-CN" altLang="en-US" sz="1200"/>
              <a:t>After the identification of unknowns, an important requisite for an open world detector is to be able to learn new</a:t>
            </a:r>
            <a:r>
              <a:rPr lang="en-US" altLang="zh-CN" sz="1200"/>
              <a:t> </a:t>
            </a:r>
            <a:r>
              <a:rPr lang="zh-CN" altLang="en-US" sz="1200"/>
              <a:t>classes, when the labeled examples of some of the unknown</a:t>
            </a:r>
            <a:r>
              <a:rPr lang="en-US" altLang="zh-CN" sz="1200"/>
              <a:t> </a:t>
            </a:r>
            <a:r>
              <a:rPr lang="zh-CN" altLang="en-US" sz="1200"/>
              <a:t>classes of interest are provided. Importantly, the training data for the previous tasks will not be present at thisstage since retraining from scratch is not a feasible solution. Training with only the new class instances will lead to</a:t>
            </a:r>
            <a:r>
              <a:rPr lang="en-US" altLang="zh-CN" sz="1200"/>
              <a:t> </a:t>
            </a:r>
            <a:r>
              <a:rPr lang="zh-CN" altLang="en-US" sz="1200"/>
              <a:t>catastrophic forgetting [40, 11] of the previous classes. We</a:t>
            </a:r>
            <a:r>
              <a:rPr lang="en-US" altLang="zh-CN" sz="1200"/>
              <a:t> </a:t>
            </a:r>
            <a:r>
              <a:rPr lang="zh-CN" altLang="en-US" sz="1200"/>
              <a:t>note that a number of involved approaches have been developed to alleviate such forgetting, including methods based</a:t>
            </a:r>
            <a:r>
              <a:rPr lang="en-US" altLang="zh-CN" sz="1200"/>
              <a:t> </a:t>
            </a:r>
            <a:r>
              <a:rPr lang="zh-CN" altLang="en-US" sz="1200"/>
              <a:t>on parameter regularization [2, 24, 29, 66], exemplar replay</a:t>
            </a:r>
            <a:r>
              <a:rPr lang="en-US" altLang="zh-CN" sz="1200"/>
              <a:t> </a:t>
            </a:r>
            <a:r>
              <a:rPr lang="zh-CN" altLang="en-US" sz="1200"/>
              <a:t>[6, 51, 37, 5], dynamically expanding networks [39, 60, 56]</a:t>
            </a:r>
            <a:r>
              <a:rPr lang="en-US" altLang="zh-CN" sz="1200"/>
              <a:t> </a:t>
            </a:r>
            <a:r>
              <a:rPr lang="zh-CN" altLang="en-US" sz="1200"/>
              <a:t>and meta-learning [50, 25].</a:t>
            </a:r>
            <a:r>
              <a:rPr lang="en-US" altLang="zh-CN" sz="1200"/>
              <a:t> </a:t>
            </a:r>
            <a:r>
              <a:rPr lang="zh-CN" altLang="en-US" sz="1200"/>
              <a:t>We build on the recent insights from [49, 26, 62] which</a:t>
            </a:r>
            <a:r>
              <a:rPr lang="en-US" altLang="zh-CN" sz="1200"/>
              <a:t> </a:t>
            </a:r>
            <a:r>
              <a:rPr lang="zh-CN" altLang="en-US" sz="1200"/>
              <a:t>compare the importance of example replay against other</a:t>
            </a:r>
            <a:r>
              <a:rPr lang="en-US" altLang="zh-CN" sz="1200"/>
              <a:t> </a:t>
            </a:r>
            <a:r>
              <a:rPr lang="zh-CN" altLang="en-US" sz="1200"/>
              <a:t>more complex solutions. Specifically, Prabhu et al. [49] retrospects the progress made by the complex continual learning methodologies and show that a greedy exemplar selection strategy for replay in incremental learning consistently</a:t>
            </a:r>
            <a:r>
              <a:rPr lang="en-US" altLang="zh-CN" sz="1200"/>
              <a:t> </a:t>
            </a:r>
            <a:r>
              <a:rPr lang="zh-CN" altLang="en-US" sz="1200"/>
              <a:t>outperforms the state-of-the-art methods by a large margin.</a:t>
            </a:r>
            <a:r>
              <a:rPr lang="en-US" altLang="zh-CN" sz="1200"/>
              <a:t> </a:t>
            </a:r>
            <a:r>
              <a:rPr lang="zh-CN" altLang="en-US" sz="1200"/>
              <a:t>Knoblauch et al. [26] develops a theoretical justification for</a:t>
            </a:r>
            <a:r>
              <a:rPr lang="en-US" altLang="zh-CN" sz="1200"/>
              <a:t> </a:t>
            </a:r>
            <a:r>
              <a:rPr lang="zh-CN" altLang="en-US" sz="1200"/>
              <a:t>the unwarranted power of replay methods. They prove that</a:t>
            </a:r>
            <a:r>
              <a:rPr lang="en-US" altLang="zh-CN" sz="1200"/>
              <a:t> </a:t>
            </a:r>
            <a:r>
              <a:rPr lang="zh-CN" altLang="en-US" sz="1200"/>
              <a:t>an optimal continual learner solves an NP-hard problem and</a:t>
            </a:r>
            <a:r>
              <a:rPr lang="en-US" altLang="zh-CN" sz="1200"/>
              <a:t> </a:t>
            </a:r>
            <a:r>
              <a:rPr lang="zh-CN" altLang="en-US" sz="1200"/>
              <a:t>requires infinite memory. The effectiveness of storing few</a:t>
            </a:r>
            <a:r>
              <a:rPr lang="en-US" altLang="zh-CN" sz="1200"/>
              <a:t> </a:t>
            </a:r>
            <a:r>
              <a:rPr lang="zh-CN" altLang="en-US" sz="1200"/>
              <a:t>examples and replaying has been found effective in the related few-shot object detection setting by Wang et al. [62].These motivates us to use a relatively simple methodology</a:t>
            </a:r>
            <a:r>
              <a:rPr lang="en-US" altLang="zh-CN" sz="1200"/>
              <a:t> </a:t>
            </a:r>
            <a:r>
              <a:rPr lang="zh-CN" altLang="en-US" sz="1200"/>
              <a:t>for ORE to mitigate forgetting i.e., we store a balanced set</a:t>
            </a:r>
            <a:r>
              <a:rPr lang="en-US" altLang="zh-CN" sz="1200"/>
              <a:t> </a:t>
            </a:r>
            <a:r>
              <a:rPr lang="zh-CN" altLang="en-US" sz="1200"/>
              <a:t>of exemplars and finetune the model after each incremental</a:t>
            </a:r>
            <a:r>
              <a:rPr lang="en-US" altLang="zh-CN" sz="1200"/>
              <a:t> </a:t>
            </a:r>
            <a:r>
              <a:rPr lang="zh-CN" altLang="en-US" sz="1200"/>
              <a:t>step on these. At each point, we ensure that a minimum of</a:t>
            </a:r>
            <a:r>
              <a:rPr lang="en-US" altLang="zh-CN" sz="1200"/>
              <a:t> </a:t>
            </a:r>
            <a:r>
              <a:rPr lang="zh-CN" altLang="en-US" sz="1200"/>
              <a:t>Nex instances for each class are present in the exemplar set</a:t>
            </a:r>
            <a:endParaRPr lang="zh-CN" altLang="en-US" sz="1200"/>
          </a:p>
        </p:txBody>
      </p:sp>
      <p:sp>
        <p:nvSpPr>
          <p:cNvPr id="4" name="内容占位符 3"/>
          <p:cNvSpPr>
            <a:spLocks noGrp="1"/>
          </p:cNvSpPr>
          <p:nvPr>
            <p:ph sz="half" idx="2"/>
          </p:nvPr>
        </p:nvSpPr>
        <p:spPr/>
        <p:txBody>
          <a:bodyPr>
            <a:normAutofit fontScale="70000"/>
          </a:bodyPr>
          <a:p>
            <a:r>
              <a:rPr lang="zh-CN" altLang="en-US"/>
              <a:t> 在对识别出来的未知目标进行标注后，得到了新的数据集，如果将所有数据集混合重新训练会很耗时且不够灵活，所以只能使用新数据集进行增量学习，这就需要解决新类别训练对旧类别识别效果的影响。</a:t>
            </a:r>
            <a:endParaRPr lang="zh-CN" altLang="en-US"/>
          </a:p>
          <a:p>
            <a:r>
              <a:rPr lang="zh-CN" altLang="en-US"/>
              <a:t>  论文参照了增量学习的SOTA方法，使用简单的样本回放策略来保证旧类别的效果，先构造一个小的样本集(exemplar set)，包含每个类别的 个样本，每次使用全量新数据集进行增量学习后，都使用小样本集进行一次finetune训练，这样就能很好地保证旧类别的效果而且不耗时。</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pic>
        <p:nvPicPr>
          <p:cNvPr id="3" name="图片 2" descr="QQ截图20220504195642"/>
          <p:cNvPicPr>
            <a:picLocks noChangeAspect="1"/>
          </p:cNvPicPr>
          <p:nvPr/>
        </p:nvPicPr>
        <p:blipFill>
          <a:blip r:embed="rId1"/>
          <a:stretch>
            <a:fillRect/>
          </a:stretch>
        </p:blipFill>
        <p:spPr>
          <a:xfrm>
            <a:off x="1969135" y="1691005"/>
            <a:ext cx="7073900" cy="3536950"/>
          </a:xfrm>
          <a:prstGeom prst="rect">
            <a:avLst/>
          </a:prstGeom>
        </p:spPr>
      </p:pic>
      <p:pic>
        <p:nvPicPr>
          <p:cNvPr id="5" name="图片 4" descr="QQ截图20220504200130"/>
          <p:cNvPicPr>
            <a:picLocks noChangeAspect="1"/>
          </p:cNvPicPr>
          <p:nvPr/>
        </p:nvPicPr>
        <p:blipFill>
          <a:blip r:embed="rId2"/>
          <a:stretch>
            <a:fillRect/>
          </a:stretch>
        </p:blipFill>
        <p:spPr>
          <a:xfrm>
            <a:off x="907415" y="5389245"/>
            <a:ext cx="9363075" cy="62865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04200415"/>
          <p:cNvPicPr>
            <a:picLocks noChangeAspect="1"/>
          </p:cNvPicPr>
          <p:nvPr/>
        </p:nvPicPr>
        <p:blipFill>
          <a:blip r:embed="rId1"/>
          <a:stretch>
            <a:fillRect/>
          </a:stretch>
        </p:blipFill>
        <p:spPr>
          <a:xfrm>
            <a:off x="911860" y="973455"/>
            <a:ext cx="9324975" cy="2324100"/>
          </a:xfrm>
          <a:prstGeom prst="rect">
            <a:avLst/>
          </a:prstGeom>
        </p:spPr>
      </p:pic>
      <p:pic>
        <p:nvPicPr>
          <p:cNvPr id="3" name="图片 2" descr="QQ截图20220504200458"/>
          <p:cNvPicPr>
            <a:picLocks noChangeAspect="1"/>
          </p:cNvPicPr>
          <p:nvPr/>
        </p:nvPicPr>
        <p:blipFill>
          <a:blip r:embed="rId2"/>
          <a:stretch>
            <a:fillRect/>
          </a:stretch>
        </p:blipFill>
        <p:spPr>
          <a:xfrm>
            <a:off x="800100" y="3219450"/>
            <a:ext cx="10296525" cy="334327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04200608"/>
          <p:cNvPicPr>
            <a:picLocks noChangeAspect="1"/>
          </p:cNvPicPr>
          <p:nvPr/>
        </p:nvPicPr>
        <p:blipFill>
          <a:blip r:embed="rId1"/>
          <a:stretch>
            <a:fillRect/>
          </a:stretch>
        </p:blipFill>
        <p:spPr>
          <a:xfrm>
            <a:off x="707390" y="90805"/>
            <a:ext cx="10620375" cy="667702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04200641"/>
          <p:cNvPicPr>
            <a:picLocks noChangeAspect="1"/>
          </p:cNvPicPr>
          <p:nvPr/>
        </p:nvPicPr>
        <p:blipFill>
          <a:blip r:embed="rId1"/>
          <a:stretch>
            <a:fillRect/>
          </a:stretch>
        </p:blipFill>
        <p:spPr>
          <a:xfrm>
            <a:off x="2847340" y="461645"/>
            <a:ext cx="5124450" cy="593407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sz="half" idx="1"/>
          </p:nvPr>
        </p:nvSpPr>
        <p:spPr/>
        <p:txBody>
          <a:bodyPr>
            <a:normAutofit fontScale="45000"/>
          </a:bodyPr>
          <a:p>
            <a:pPr marL="0" indent="0">
              <a:buNone/>
            </a:pPr>
            <a:r>
              <a:t> </a:t>
            </a:r>
            <a:r>
              <a:rPr lang="en-US"/>
              <a:t>     </a:t>
            </a:r>
            <a:r>
              <a:t>Humans have a natural instinct to identify unknown object instances in their environments. The intrinsic curiosity</a:t>
            </a:r>
            <a:r>
              <a:rPr lang="en-US"/>
              <a:t>  </a:t>
            </a:r>
            <a:r>
              <a:t>about these unknown instances aids in learning about them,</a:t>
            </a:r>
            <a:r>
              <a:rPr lang="en-US"/>
              <a:t> </a:t>
            </a:r>
            <a:r>
              <a:t>when the corresponding knowledge is eventually available.</a:t>
            </a:r>
            <a:r>
              <a:rPr lang="en-US"/>
              <a:t> </a:t>
            </a:r>
            <a:r>
              <a:t>This motivates us to propose a novel computer vision problem called: ‘Open World Object Detection’, where a model</a:t>
            </a:r>
            <a:r>
              <a:rPr lang="en-US"/>
              <a:t> </a:t>
            </a:r>
            <a:r>
              <a:t>is tasked to: 1) identify objects that have not been introduced to it as ‘unknown’, without explicit supervision to do</a:t>
            </a:r>
            <a:r>
              <a:rPr lang="en-US"/>
              <a:t> </a:t>
            </a:r>
            <a:r>
              <a:t>so, and 2) incrementally learn these identified unknown categories without forgetting previously learned classes, when</a:t>
            </a:r>
            <a:r>
              <a:rPr lang="en-US"/>
              <a:t> </a:t>
            </a:r>
            <a:r>
              <a:t>the corresponding labels are progressively received. We</a:t>
            </a:r>
            <a:r>
              <a:rPr lang="en-US"/>
              <a:t> </a:t>
            </a:r>
            <a:r>
              <a:t>formulate the problem, introduce a strong evaluation protocol and provide a novel solution, which we call ORE:</a:t>
            </a:r>
            <a:r>
              <a:rPr lang="en-US"/>
              <a:t> </a:t>
            </a:r>
            <a:r>
              <a:t>Open World Object Detector , based on contrastive clustering and energy based unknown identification. Our experimental evaluation and ablation studies analyse the efficacy</a:t>
            </a:r>
            <a:r>
              <a:rPr lang="en-US"/>
              <a:t> </a:t>
            </a:r>
            <a:r>
              <a:t>of ORE in achieving Open World objectives. As an interesting by-product, we find that identifying and characterising</a:t>
            </a:r>
            <a:r>
              <a:rPr lang="en-US"/>
              <a:t> </a:t>
            </a:r>
            <a:r>
              <a:t>unknown instances helps to reduce confusion in an incremental object detection setting, where we achieve state-of-the-art performance, with no extra methodological effort.</a:t>
            </a:r>
            <a:r>
              <a:rPr lang="en-US"/>
              <a:t> </a:t>
            </a:r>
            <a:r>
              <a:t>We hope that our work will attract further research into this</a:t>
            </a:r>
            <a:r>
              <a:rPr lang="en-US"/>
              <a:t> </a:t>
            </a:r>
            <a:r>
              <a:t>newly identified, yet crucial research direction</a:t>
            </a:r>
          </a:p>
        </p:txBody>
      </p:sp>
      <p:sp>
        <p:nvSpPr>
          <p:cNvPr id="7" name="内容占位符 6"/>
          <p:cNvSpPr>
            <a:spLocks noGrp="1"/>
          </p:cNvSpPr>
          <p:nvPr>
            <p:ph sz="half" idx="2"/>
          </p:nvPr>
        </p:nvSpPr>
        <p:spPr/>
        <p:txBody>
          <a:bodyPr>
            <a:normAutofit lnSpcReduction="10000"/>
          </a:bodyPr>
          <a:p>
            <a:pPr fontAlgn="auto">
              <a:lnSpc>
                <a:spcPct val="100000"/>
              </a:lnSpc>
            </a:pPr>
            <a:r>
              <a:rPr lang="zh-CN" altLang="en-US" sz="1500"/>
              <a:t> 人类有识别环境中未知物体实例的本能。当相应的知识最终可用时，对这些未知实例的内在好奇心有助于了解它们。这促使我们提出了一个新的计算机视觉问题，称为“开放世界目标检测”</a:t>
            </a:r>
            <a:endParaRPr lang="zh-CN" altLang="en-US" sz="1500"/>
          </a:p>
          <a:p>
            <a:pPr fontAlgn="auto">
              <a:lnSpc>
                <a:spcPct val="100000"/>
              </a:lnSpc>
            </a:pPr>
            <a:r>
              <a:rPr lang="zh-CN" altLang="en-US" sz="1500"/>
              <a:t>其中一个模型的任务是：</a:t>
            </a:r>
            <a:endParaRPr lang="zh-CN" altLang="en-US" sz="1500"/>
          </a:p>
          <a:p>
            <a:pPr fontAlgn="auto">
              <a:lnSpc>
                <a:spcPct val="100000"/>
              </a:lnSpc>
            </a:pPr>
            <a:r>
              <a:rPr lang="zh-CN" altLang="en-US" sz="1500"/>
              <a:t>1）在没有明确监督的情况下，将尚未引入该模型的对象识别为“未知”</a:t>
            </a:r>
            <a:endParaRPr lang="zh-CN" altLang="en-US" sz="1500"/>
          </a:p>
          <a:p>
            <a:pPr fontAlgn="auto">
              <a:lnSpc>
                <a:spcPct val="100000"/>
              </a:lnSpc>
            </a:pPr>
            <a:r>
              <a:rPr lang="zh-CN" altLang="en-US" sz="1500"/>
              <a:t>2）在不忘记之前学习的课程的情况下，逐步学习这些已识别的未知类别，当逐步收到相应的标签时。我们提出了这个问题，引入了一个强大的评估协议，并提供了一个新的解决方案，我们称之为ORE：基于对比聚类和基于能量的未知识别的开放世界目标检测器。</a:t>
            </a:r>
            <a:endParaRPr lang="zh-CN" altLang="en-US" sz="1500"/>
          </a:p>
          <a:p>
            <a:pPr fontAlgn="auto">
              <a:lnSpc>
                <a:spcPct val="100000"/>
              </a:lnSpc>
            </a:pPr>
            <a:r>
              <a:rPr lang="zh-CN" altLang="en-US" sz="1500"/>
              <a:t>我们的实验评估和烧蚀研究分析了</a:t>
            </a:r>
            <a:r>
              <a:rPr lang="zh-CN" altLang="en-US" sz="1500">
                <a:sym typeface="+mn-ea"/>
              </a:rPr>
              <a:t>ORE</a:t>
            </a:r>
            <a:r>
              <a:rPr lang="zh-CN" altLang="en-US" sz="1500"/>
              <a:t>在实现开放世界目标方面的功效。作为一个有趣的副产品，我们发现识别和描述未知实例有助于减少增量对象检测环境中的混乱，在这种环境中，我们实现了最先进的性能，而无需额外的方法学努力。我们希望，我们的工作将吸引对这一新确定但至关重要的研究方向的进一步研究</a:t>
            </a:r>
            <a:endParaRPr lang="zh-CN" altLang="en-US" sz="15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04200654"/>
          <p:cNvPicPr>
            <a:picLocks noChangeAspect="1"/>
          </p:cNvPicPr>
          <p:nvPr/>
        </p:nvPicPr>
        <p:blipFill>
          <a:blip r:embed="rId1"/>
          <a:stretch>
            <a:fillRect/>
          </a:stretch>
        </p:blipFill>
        <p:spPr>
          <a:xfrm>
            <a:off x="1222375" y="475615"/>
            <a:ext cx="4564380" cy="5233670"/>
          </a:xfrm>
          <a:prstGeom prst="rect">
            <a:avLst/>
          </a:prstGeom>
        </p:spPr>
      </p:pic>
      <p:pic>
        <p:nvPicPr>
          <p:cNvPr id="3" name="图片 2" descr="QQ截图20220504200703"/>
          <p:cNvPicPr>
            <a:picLocks noChangeAspect="1"/>
          </p:cNvPicPr>
          <p:nvPr/>
        </p:nvPicPr>
        <p:blipFill>
          <a:blip r:embed="rId2"/>
          <a:stretch>
            <a:fillRect/>
          </a:stretch>
        </p:blipFill>
        <p:spPr>
          <a:xfrm>
            <a:off x="6202680" y="789940"/>
            <a:ext cx="5661660" cy="4391660"/>
          </a:xfrm>
          <a:prstGeom prst="rect">
            <a:avLst/>
          </a:prstGeom>
        </p:spPr>
      </p:pic>
      <p:pic>
        <p:nvPicPr>
          <p:cNvPr id="5" name="图片 4" descr="QQ截图20220505205642"/>
          <p:cNvPicPr>
            <a:picLocks noChangeAspect="1"/>
          </p:cNvPicPr>
          <p:nvPr/>
        </p:nvPicPr>
        <p:blipFill>
          <a:blip r:embed="rId3"/>
          <a:stretch>
            <a:fillRect/>
          </a:stretch>
        </p:blipFill>
        <p:spPr>
          <a:xfrm>
            <a:off x="1159510" y="5709920"/>
            <a:ext cx="9334500" cy="92392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QQ截图20220505205813"/>
          <p:cNvPicPr>
            <a:picLocks noChangeAspect="1"/>
          </p:cNvPicPr>
          <p:nvPr/>
        </p:nvPicPr>
        <p:blipFill>
          <a:blip r:embed="rId1"/>
          <a:stretch>
            <a:fillRect/>
          </a:stretch>
        </p:blipFill>
        <p:spPr>
          <a:xfrm>
            <a:off x="1286510" y="0"/>
            <a:ext cx="8647430" cy="68580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718560" y="2829560"/>
            <a:ext cx="475488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感谢观看！</a:t>
            </a:r>
            <a:endParaRPr lang="zh-CN" altLang="en-US" sz="7200" b="1">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dirty="0">
                <a:sym typeface="+mn-ea"/>
              </a:rPr>
              <a:t>贡献总结</a:t>
            </a:r>
            <a:endParaRPr lang="zh-CN"/>
          </a:p>
        </p:txBody>
      </p:sp>
      <p:sp>
        <p:nvSpPr>
          <p:cNvPr id="5" name="内容占位符 4"/>
          <p:cNvSpPr>
            <a:spLocks noGrp="1"/>
          </p:cNvSpPr>
          <p:nvPr>
            <p:ph sz="half" idx="2"/>
          </p:nvPr>
        </p:nvSpPr>
        <p:spPr/>
        <p:txBody>
          <a:bodyPr>
            <a:normAutofit/>
          </a:bodyPr>
          <a:p>
            <a:pPr marL="0" indent="0" algn="l">
              <a:buNone/>
            </a:pPr>
            <a:r>
              <a:rPr lang="en-US" altLang="zh-CN" sz="1500"/>
              <a:t>    充满活力的对象检测社区极大地推动了标准数据集的性能基准。这些数据集和评估协议的封闭性阻碍了进一步的进展。我们引入了开放世界的目标检测，目标检测器能够将未知目标标记为未知，并随着模型暴露于新的标签，逐渐学习未知。我们的主要创新点包括用于未知检测的基于能量的分类器和用于开放世界学习的对比聚类方法。我们希望，我们的工作将沿着这一重要而开放的方向引发进一步的研究。</a:t>
            </a:r>
            <a:endParaRPr lang="en-US" altLang="zh-CN" sz="1500"/>
          </a:p>
          <a:p>
            <a:pPr marL="0" indent="0" algn="l">
              <a:buNone/>
            </a:pPr>
            <a:r>
              <a:rPr lang="en-US" altLang="zh-CN" sz="1500">
                <a:sym typeface="+mn-ea"/>
              </a:rPr>
              <a:t>1  定义了Open World Object Detection问题，更贴近现实生活。</a:t>
            </a:r>
            <a:endParaRPr lang="en-US" altLang="zh-CN" sz="1500">
              <a:sym typeface="+mn-ea"/>
            </a:endParaRPr>
          </a:p>
          <a:p>
            <a:pPr marL="0" indent="0" algn="l">
              <a:buNone/>
            </a:pPr>
            <a:r>
              <a:rPr lang="en-US" altLang="zh-CN" sz="1500">
                <a:sym typeface="+mn-ea"/>
              </a:rPr>
              <a:t>2  提出ORE算法，基于对比聚类(contrastive clustering)、可框出未知类别的检测网络(unknown-aware proposal network)、能量分类器(energy based unknown identification)来解决Open World Object Detection上的问题。</a:t>
            </a:r>
            <a:endParaRPr lang="en-US" altLang="zh-CN" sz="1500">
              <a:sym typeface="+mn-ea"/>
            </a:endParaRPr>
          </a:p>
          <a:p>
            <a:pPr marL="0" indent="0" algn="l">
              <a:buNone/>
            </a:pPr>
            <a:r>
              <a:rPr lang="en-US" altLang="zh-CN" sz="1500">
                <a:sym typeface="+mn-ea"/>
              </a:rPr>
              <a:t>3  设计了完备的实验，用于衡量算法在Open World Object Detection上的性能。</a:t>
            </a:r>
            <a:endParaRPr lang="en-US" altLang="zh-CN" sz="1500">
              <a:sym typeface="+mn-ea"/>
            </a:endParaRPr>
          </a:p>
          <a:p>
            <a:pPr marL="0" indent="0" algn="l">
              <a:buNone/>
            </a:pPr>
            <a:r>
              <a:rPr lang="en-US" altLang="zh-CN" sz="1500">
                <a:sym typeface="+mn-ea"/>
              </a:rPr>
              <a:t>4  作为论文的副产品，ORE在增量学习任务上达到了SOTA，而且还有很大的提升空间。</a:t>
            </a:r>
            <a:endParaRPr lang="en-US" altLang="zh-CN" sz="1500">
              <a:sym typeface="+mn-ea"/>
            </a:endParaRPr>
          </a:p>
          <a:p>
            <a:pPr marL="0" indent="0" algn="l">
              <a:buNone/>
            </a:pPr>
            <a:endParaRPr lang="en-US" altLang="zh-CN" sz="1500">
              <a:sym typeface="+mn-ea"/>
            </a:endParaRPr>
          </a:p>
          <a:p>
            <a:pPr marL="0" indent="0" algn="l">
              <a:buNone/>
            </a:pPr>
            <a:endParaRPr lang="en-US" altLang="zh-CN" sz="1500"/>
          </a:p>
        </p:txBody>
      </p:sp>
      <p:sp>
        <p:nvSpPr>
          <p:cNvPr id="6" name="内容占位符 5"/>
          <p:cNvSpPr>
            <a:spLocks noGrp="1"/>
          </p:cNvSpPr>
          <p:nvPr>
            <p:ph sz="half" idx="1"/>
          </p:nvPr>
        </p:nvSpPr>
        <p:spPr/>
        <p:txBody>
          <a:bodyPr>
            <a:normAutofit fontScale="80000"/>
          </a:bodyPr>
          <a:p>
            <a:pPr marL="0" algn="l">
              <a:buClrTx/>
              <a:buSzTx/>
              <a:buNone/>
            </a:pPr>
            <a:r>
              <a:rPr lang="en-US" altLang="zh-CN"/>
              <a:t> </a:t>
            </a:r>
            <a:r>
              <a:rPr lang="zh-CN" altLang="en-US" sz="1400"/>
              <a:t>  </a:t>
            </a:r>
            <a:r>
              <a:rPr sz="1400"/>
              <a:t>The vibrant object detection community has pushed the</a:t>
            </a:r>
            <a:r>
              <a:rPr lang="en-US" sz="1400"/>
              <a:t> </a:t>
            </a:r>
            <a:r>
              <a:rPr sz="1400"/>
              <a:t>performance benchmarks on standard datasets by a large</a:t>
            </a:r>
            <a:r>
              <a:rPr lang="en-US" sz="1400"/>
              <a:t> </a:t>
            </a:r>
            <a:r>
              <a:rPr sz="1400"/>
              <a:t>margin. The closed-set nature of these datasets and evaluation protocols, hampers further progress. </a:t>
            </a:r>
            <a:r>
              <a:rPr sz="1400">
                <a:solidFill>
                  <a:srgbClr val="FF0000"/>
                </a:solidFill>
              </a:rPr>
              <a:t>We introduce</a:t>
            </a:r>
            <a:r>
              <a:rPr lang="en-US" sz="1400">
                <a:solidFill>
                  <a:srgbClr val="FF0000"/>
                </a:solidFill>
              </a:rPr>
              <a:t> </a:t>
            </a:r>
            <a:r>
              <a:rPr sz="1400">
                <a:solidFill>
                  <a:srgbClr val="FF0000"/>
                </a:solidFill>
              </a:rPr>
              <a:t>Open World Object Detection, where the object detector is</a:t>
            </a:r>
            <a:r>
              <a:rPr lang="en-US" sz="1400">
                <a:solidFill>
                  <a:srgbClr val="FF0000"/>
                </a:solidFill>
              </a:rPr>
              <a:t> </a:t>
            </a:r>
            <a:r>
              <a:rPr sz="1400">
                <a:solidFill>
                  <a:srgbClr val="FF0000"/>
                </a:solidFill>
              </a:rPr>
              <a:t>able to label an unknown object as unknown and gradually</a:t>
            </a:r>
            <a:r>
              <a:rPr lang="en-US" sz="1400">
                <a:solidFill>
                  <a:srgbClr val="FF0000"/>
                </a:solidFill>
              </a:rPr>
              <a:t> </a:t>
            </a:r>
            <a:r>
              <a:rPr sz="1400">
                <a:solidFill>
                  <a:srgbClr val="FF0000"/>
                </a:solidFill>
              </a:rPr>
              <a:t>learn the unknown as the model gets exposed to new labels.</a:t>
            </a:r>
            <a:r>
              <a:rPr lang="en-US" sz="1400">
                <a:solidFill>
                  <a:srgbClr val="FF0000"/>
                </a:solidFill>
              </a:rPr>
              <a:t> </a:t>
            </a:r>
            <a:r>
              <a:rPr sz="1400">
                <a:solidFill>
                  <a:srgbClr val="FF0000"/>
                </a:solidFill>
              </a:rPr>
              <a:t>Our key novelties include an energy-based classifier for unknown detection and a contrastive clustering approach for</a:t>
            </a:r>
            <a:r>
              <a:rPr lang="en-US" sz="1400">
                <a:solidFill>
                  <a:srgbClr val="FF0000"/>
                </a:solidFill>
              </a:rPr>
              <a:t> </a:t>
            </a:r>
            <a:r>
              <a:rPr sz="1400">
                <a:solidFill>
                  <a:srgbClr val="FF0000"/>
                </a:solidFill>
              </a:rPr>
              <a:t>open world learning. </a:t>
            </a:r>
            <a:r>
              <a:rPr sz="1400"/>
              <a:t>We hope that our work will kindle</a:t>
            </a:r>
            <a:r>
              <a:rPr lang="en-US" sz="1400"/>
              <a:t> </a:t>
            </a:r>
            <a:r>
              <a:rPr sz="1400"/>
              <a:t>further research along this important and open direction.</a:t>
            </a:r>
            <a:endParaRPr sz="1400"/>
          </a:p>
          <a:p>
            <a:pPr marL="0" algn="l">
              <a:buClrTx/>
              <a:buSzTx/>
              <a:buNone/>
            </a:pPr>
            <a:r>
              <a:rPr sz="1400">
                <a:sym typeface="+mn-ea"/>
              </a:rPr>
              <a:t>•</a:t>
            </a:r>
            <a:r>
              <a:rPr sz="1400"/>
              <a:t>We introduce a novel problem setting, Open World Object</a:t>
            </a:r>
            <a:r>
              <a:rPr lang="en-US" sz="1400"/>
              <a:t> </a:t>
            </a:r>
            <a:r>
              <a:rPr sz="1400"/>
              <a:t>Detection, which models the real-world more closely.</a:t>
            </a:r>
            <a:endParaRPr sz="1400"/>
          </a:p>
          <a:p>
            <a:pPr marL="0" algn="l">
              <a:buClrTx/>
              <a:buSzTx/>
              <a:buNone/>
            </a:pPr>
            <a:r>
              <a:rPr sz="1400"/>
              <a:t>• We develop a novel methodology, called ORE, based on</a:t>
            </a:r>
            <a:r>
              <a:rPr lang="en-US" sz="1400"/>
              <a:t> </a:t>
            </a:r>
            <a:r>
              <a:rPr sz="1400"/>
              <a:t>contrastive clustering, an unknown-aware proposal net-</a:t>
            </a:r>
            <a:r>
              <a:rPr lang="en-US" sz="1400"/>
              <a:t> </a:t>
            </a:r>
            <a:r>
              <a:rPr sz="1400"/>
              <a:t>work and energy based unknown identification to address</a:t>
            </a:r>
            <a:r>
              <a:rPr lang="en-US" sz="1400"/>
              <a:t> </a:t>
            </a:r>
            <a:r>
              <a:rPr sz="1400"/>
              <a:t>the challenges of open world detection.</a:t>
            </a:r>
            <a:endParaRPr sz="1400"/>
          </a:p>
          <a:p>
            <a:pPr marL="0" algn="l">
              <a:buClrTx/>
              <a:buSzTx/>
              <a:buNone/>
            </a:pPr>
            <a:r>
              <a:rPr sz="1400"/>
              <a:t>• We introduce a comprehensive experimental setting,</a:t>
            </a:r>
            <a:r>
              <a:rPr lang="en-US" sz="1400"/>
              <a:t> </a:t>
            </a:r>
            <a:r>
              <a:rPr sz="1400"/>
              <a:t>which helps to measure the open world characteristics</a:t>
            </a:r>
            <a:r>
              <a:rPr lang="en-US" sz="1400"/>
              <a:t> </a:t>
            </a:r>
            <a:r>
              <a:rPr sz="1400"/>
              <a:t>of an object detector, and benchmark ORE on it against</a:t>
            </a:r>
            <a:r>
              <a:rPr lang="en-US" sz="1400"/>
              <a:t> </a:t>
            </a:r>
            <a:r>
              <a:rPr sz="1400"/>
              <a:t>competitive baseline methods.</a:t>
            </a:r>
            <a:endParaRPr sz="1400"/>
          </a:p>
          <a:p>
            <a:pPr marL="0" algn="l">
              <a:buClrTx/>
              <a:buSzTx/>
              <a:buNone/>
            </a:pPr>
            <a:r>
              <a:rPr sz="1400"/>
              <a:t>• As an interesting by-product, the proposed methodology</a:t>
            </a:r>
            <a:r>
              <a:rPr lang="en-US" sz="1400"/>
              <a:t> </a:t>
            </a:r>
            <a:r>
              <a:rPr sz="1400"/>
              <a:t>achieves state-of-the-art</a:t>
            </a:r>
            <a:r>
              <a:rPr lang="en-US" sz="1400"/>
              <a:t> </a:t>
            </a:r>
            <a:r>
              <a:rPr sz="1400"/>
              <a:t>performance on Incremental Object Detection, even though not primarily designed for it</a:t>
            </a:r>
            <a:endParaRPr sz="1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相关工作</a:t>
            </a:r>
            <a:endParaRPr lang="zh-CN" altLang="en-US"/>
          </a:p>
        </p:txBody>
      </p:sp>
      <p:sp>
        <p:nvSpPr>
          <p:cNvPr id="3" name="内容占位符 2"/>
          <p:cNvSpPr>
            <a:spLocks noGrp="1"/>
          </p:cNvSpPr>
          <p:nvPr>
            <p:ph sz="half" idx="1"/>
          </p:nvPr>
        </p:nvSpPr>
        <p:spPr/>
        <p:txBody>
          <a:bodyPr>
            <a:normAutofit/>
          </a:bodyPr>
          <a:p>
            <a:r>
              <a:rPr lang="zh-CN" altLang="en-US"/>
              <a:t>Open Set Classification</a:t>
            </a:r>
            <a:endParaRPr lang="zh-CN" altLang="en-US"/>
          </a:p>
          <a:p>
            <a:r>
              <a:rPr lang="zh-CN" altLang="en-US"/>
              <a:t>Open World Classification</a:t>
            </a:r>
            <a:endParaRPr lang="zh-CN" altLang="en-US"/>
          </a:p>
          <a:p>
            <a:r>
              <a:rPr lang="zh-CN" altLang="en-US"/>
              <a:t>Open Set Detection</a:t>
            </a:r>
            <a:endParaRPr lang="zh-CN" altLang="en-US"/>
          </a:p>
        </p:txBody>
      </p:sp>
      <p:sp>
        <p:nvSpPr>
          <p:cNvPr id="4" name="内容占位符 3"/>
          <p:cNvSpPr>
            <a:spLocks noGrp="1"/>
          </p:cNvSpPr>
          <p:nvPr>
            <p:ph sz="half" idx="2"/>
          </p:nvPr>
        </p:nvSpPr>
        <p:spPr/>
        <p:txBody>
          <a:bodyPr>
            <a:normAutofit fontScale="60000"/>
          </a:bodyPr>
          <a:p>
            <a:r>
              <a:rPr lang="zh-CN" altLang="en-US"/>
              <a:t>开放集分类：虽然这些工作可以识别未知的实例，但它们不能在多个训练事件中以增量方式动态更新自己。此外，我们基于能量的未知检测方法以前从未被探索过。</a:t>
            </a:r>
            <a:endParaRPr lang="zh-CN" altLang="en-US"/>
          </a:p>
          <a:p>
            <a:r>
              <a:rPr lang="zh-CN" altLang="en-US"/>
              <a:t>开放世界分类：首次提出了图像识别的开放世界设置。他们提出了一种更灵活的设置，即已知和未知共存，而不是在固定的类集合上训练静态分类器。他们不测试图像分类基准，也不研究电子商务应用中的产品分类。 </a:t>
            </a:r>
            <a:endParaRPr lang="zh-CN" altLang="en-US"/>
          </a:p>
          <a:p>
            <a:r>
              <a:rPr lang="zh-CN" altLang="en-US"/>
              <a:t>开放集检测：正式研究了开放集设置对流行对象检测器的影响。他们注意到，最先进的物体检测器通常会对未知类别进行分类，并且对已知类别的可信度很高。然而，这些方法无法在动态世界中逐步调整其知识。 </a:t>
            </a:r>
            <a:endParaRPr lang="zh-CN" altLang="en-US"/>
          </a:p>
        </p:txBody>
      </p:sp>
      <p:pic>
        <p:nvPicPr>
          <p:cNvPr id="5" name="图片 4" descr="QQ截图20220504201346"/>
          <p:cNvPicPr>
            <a:picLocks noChangeAspect="1"/>
          </p:cNvPicPr>
          <p:nvPr/>
        </p:nvPicPr>
        <p:blipFill>
          <a:blip r:embed="rId1"/>
          <a:stretch>
            <a:fillRect/>
          </a:stretch>
        </p:blipFill>
        <p:spPr>
          <a:xfrm>
            <a:off x="838200" y="3253740"/>
            <a:ext cx="4700905" cy="337883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99160" y="0"/>
            <a:ext cx="10515600" cy="1325563"/>
          </a:xfrm>
        </p:spPr>
        <p:txBody>
          <a:bodyPr/>
          <a:p>
            <a:r>
              <a:rPr lang="zh-CN" altLang="en-US"/>
              <a:t>结构图</a:t>
            </a:r>
            <a:endParaRPr lang="zh-CN" altLang="en-US"/>
          </a:p>
        </p:txBody>
      </p:sp>
      <p:pic>
        <p:nvPicPr>
          <p:cNvPr id="3" name="图片 2" descr="QQ截图20220503203854"/>
          <p:cNvPicPr>
            <a:picLocks noChangeAspect="1"/>
          </p:cNvPicPr>
          <p:nvPr>
            <p:custDataLst>
              <p:tags r:id="rId1"/>
            </p:custDataLst>
          </p:nvPr>
        </p:nvPicPr>
        <p:blipFill>
          <a:blip r:embed="rId2"/>
          <a:srcRect t="4508" r="24872"/>
          <a:stretch>
            <a:fillRect/>
          </a:stretch>
        </p:blipFill>
        <p:spPr>
          <a:xfrm>
            <a:off x="412115" y="847090"/>
            <a:ext cx="11002645" cy="4872990"/>
          </a:xfrm>
          <a:prstGeom prst="rect">
            <a:avLst/>
          </a:prstGeom>
        </p:spPr>
      </p:pic>
      <p:sp>
        <p:nvSpPr>
          <p:cNvPr id="5" name="文本框 4"/>
          <p:cNvSpPr txBox="1"/>
          <p:nvPr/>
        </p:nvSpPr>
        <p:spPr>
          <a:xfrm>
            <a:off x="983615" y="5659120"/>
            <a:ext cx="10727690" cy="1198880"/>
          </a:xfrm>
          <a:prstGeom prst="rect">
            <a:avLst/>
          </a:prstGeom>
          <a:noFill/>
        </p:spPr>
        <p:txBody>
          <a:bodyPr wrap="square" rtlCol="0">
            <a:spAutoFit/>
          </a:bodyPr>
          <a:p>
            <a:r>
              <a:rPr lang="zh-CN" altLang="en-US"/>
              <a:t>图2</a:t>
            </a:r>
            <a:r>
              <a:rPr lang="en-US" altLang="zh-CN"/>
              <a:t>   </a:t>
            </a:r>
            <a:r>
              <a:rPr lang="zh-CN" altLang="en-US"/>
              <a:t>ORE的高层抽象，以两阶段检测器Faster R-CNN作为基础检测器。在第一阶段，检测器可通过类不可知的RPN给出可能存在物体的所有区域，而在第二阶段，将上述的每个区域进行分类和位置调整。为了更好的适应Open World Object Detection，ORE对RPN和分类器都进行了相应的改进，适应自动打标签和识别未知类的需求。</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开放世界目标检测 </a:t>
            </a:r>
            <a:br>
              <a:rPr lang="zh-CN" altLang="en-US"/>
            </a:br>
            <a:r>
              <a:rPr lang="zh-CN" altLang="en-US"/>
              <a:t>Open World Object Detection</a:t>
            </a:r>
            <a:endParaRPr lang="zh-CN" altLang="en-US"/>
          </a:p>
        </p:txBody>
      </p:sp>
      <p:sp>
        <p:nvSpPr>
          <p:cNvPr id="3" name="内容占位符 2"/>
          <p:cNvSpPr>
            <a:spLocks noGrp="1"/>
          </p:cNvSpPr>
          <p:nvPr>
            <p:ph sz="half" idx="1"/>
          </p:nvPr>
        </p:nvSpPr>
        <p:spPr>
          <a:xfrm>
            <a:off x="838200" y="1825625"/>
            <a:ext cx="10268585" cy="2450465"/>
          </a:xfrm>
        </p:spPr>
        <p:txBody>
          <a:bodyPr>
            <a:normAutofit fontScale="25000"/>
          </a:bodyPr>
          <a:p>
            <a:pPr marL="0" algn="l">
              <a:buClrTx/>
              <a:buSzTx/>
              <a:buNone/>
            </a:pPr>
            <a:r>
              <a:rPr lang="en-US" altLang="zh-CN">
                <a:solidFill>
                  <a:srgbClr val="FF0000"/>
                </a:solidFill>
              </a:rPr>
              <a:t>      </a:t>
            </a:r>
            <a:r>
              <a:rPr sz="4800"/>
              <a:t>Let us formalise the definition of Open World Object Detection in this section. At any time t, we consider the set of</a:t>
            </a:r>
            <a:r>
              <a:rPr lang="en-US" sz="4800"/>
              <a:t> </a:t>
            </a:r>
            <a:r>
              <a:rPr sz="4800"/>
              <a:t>known object classes as Kt = {1, 2, .., C} ⊂ N+ where</a:t>
            </a:r>
            <a:r>
              <a:rPr lang="en-US" sz="4800"/>
              <a:t> </a:t>
            </a:r>
            <a:r>
              <a:rPr sz="4800"/>
              <a:t>N+ denotes the set of positive integers. In order to realistically model the dynamics of real world, we also assume</a:t>
            </a:r>
            <a:r>
              <a:rPr lang="en-US" sz="4800"/>
              <a:t> </a:t>
            </a:r>
            <a:r>
              <a:rPr sz="4800"/>
              <a:t>that their exists a set of unknown classes U = {C + 1, ...},</a:t>
            </a:r>
            <a:r>
              <a:rPr lang="en-US" sz="4800"/>
              <a:t> </a:t>
            </a:r>
            <a:r>
              <a:rPr sz="4800"/>
              <a:t>which may be encountered during inference. The known</a:t>
            </a:r>
            <a:r>
              <a:rPr lang="en-US" sz="4800"/>
              <a:t> </a:t>
            </a:r>
            <a:r>
              <a:rPr sz="4800"/>
              <a:t>object classes Kt are assumed to be labeled in the dataset</a:t>
            </a:r>
            <a:r>
              <a:rPr lang="en-US" sz="4800"/>
              <a:t> </a:t>
            </a:r>
            <a:r>
              <a:rPr sz="4800"/>
              <a:t>Dt = {Xt, Yt} where X and Y denote the input im-</a:t>
            </a:r>
            <a:r>
              <a:rPr lang="en-US" sz="4800"/>
              <a:t> </a:t>
            </a:r>
            <a:r>
              <a:rPr sz="4800"/>
              <a:t>ages and labels respectively. The input image set comprises of M training images, Xt = {I1, . . . , IM } and associated object labels for each image forms the label set</a:t>
            </a:r>
            <a:r>
              <a:rPr lang="en-US" sz="4800"/>
              <a:t> </a:t>
            </a:r>
            <a:r>
              <a:rPr sz="4800"/>
              <a:t>Yt = {Y1, . . . , YM }. Each Yi = {y1, y2, .., yK} encodes</a:t>
            </a:r>
            <a:r>
              <a:rPr lang="en-US" sz="4800"/>
              <a:t> </a:t>
            </a:r>
            <a:r>
              <a:rPr sz="4800"/>
              <a:t>a set of K object instances with their class labels and lo-</a:t>
            </a:r>
            <a:r>
              <a:rPr lang="en-US" sz="4800"/>
              <a:t> </a:t>
            </a:r>
            <a:r>
              <a:rPr sz="4800"/>
              <a:t>cations i.e., yk = [lk, xk, yk, wk, hk], where lk ∈ Kt and</a:t>
            </a:r>
            <a:r>
              <a:rPr lang="en-US" sz="4800"/>
              <a:t> </a:t>
            </a:r>
            <a:r>
              <a:rPr sz="4800"/>
              <a:t>xk, yk, wk, hk denote the bounding box center coordinates,</a:t>
            </a:r>
            <a:r>
              <a:rPr lang="en-US" sz="4800"/>
              <a:t> </a:t>
            </a:r>
            <a:r>
              <a:rPr sz="4800"/>
              <a:t>width and height respectively.</a:t>
            </a:r>
            <a:r>
              <a:rPr lang="en-US" sz="4800"/>
              <a:t> </a:t>
            </a:r>
            <a:endParaRPr lang="en-US" sz="4800"/>
          </a:p>
          <a:p>
            <a:pPr marL="0" algn="l">
              <a:buClrTx/>
              <a:buSzTx/>
              <a:buNone/>
            </a:pPr>
            <a:r>
              <a:rPr lang="en-US" sz="4800"/>
              <a:t>    </a:t>
            </a:r>
            <a:r>
              <a:rPr sz="4800"/>
              <a:t>The Open World Object Detection setting considers an</a:t>
            </a:r>
            <a:r>
              <a:rPr lang="en-US" sz="4800"/>
              <a:t> </a:t>
            </a:r>
            <a:r>
              <a:rPr sz="4800"/>
              <a:t>object detection model MC that is trained to detect all the</a:t>
            </a:r>
            <a:r>
              <a:rPr lang="en-US" sz="4800"/>
              <a:t> </a:t>
            </a:r>
            <a:r>
              <a:rPr sz="4800"/>
              <a:t>previously encountered C object classes. Importantly, the</a:t>
            </a:r>
            <a:r>
              <a:rPr lang="en-US" sz="4800"/>
              <a:t> </a:t>
            </a:r>
            <a:r>
              <a:rPr sz="4800"/>
              <a:t>model MC is able to identify a test instance belonging to</a:t>
            </a:r>
            <a:r>
              <a:rPr lang="en-US" sz="4800"/>
              <a:t> </a:t>
            </a:r>
            <a:r>
              <a:rPr sz="4800"/>
              <a:t>any of the known C classes, and can also recognize a new</a:t>
            </a:r>
            <a:r>
              <a:rPr lang="en-US" sz="4800"/>
              <a:t> </a:t>
            </a:r>
            <a:r>
              <a:rPr sz="4800"/>
              <a:t>or unseen class instance by classifying it as an unknown,</a:t>
            </a:r>
            <a:r>
              <a:rPr lang="en-US" sz="4800"/>
              <a:t> </a:t>
            </a:r>
            <a:r>
              <a:rPr sz="4800"/>
              <a:t>denoted by a label zero (0). The unknown set of instances</a:t>
            </a:r>
            <a:r>
              <a:rPr lang="en-US" sz="4800"/>
              <a:t> </a:t>
            </a:r>
            <a:r>
              <a:rPr sz="4800"/>
              <a:t>Ut can then be forwarded to a human user who can identify</a:t>
            </a:r>
            <a:r>
              <a:rPr lang="en-US" sz="4800"/>
              <a:t> </a:t>
            </a:r>
            <a:r>
              <a:rPr sz="4800"/>
              <a:t>n new classes of interest (among a potentially large number of unknowns) and provide their training examples. The</a:t>
            </a:r>
            <a:r>
              <a:rPr lang="en-US" sz="4800"/>
              <a:t> </a:t>
            </a:r>
            <a:r>
              <a:rPr sz="4800"/>
              <a:t>learner incrementally adds n new classes and updates itself to produce an updated model MC+n without retraining</a:t>
            </a:r>
            <a:r>
              <a:rPr lang="en-US" sz="4800"/>
              <a:t> </a:t>
            </a:r>
            <a:r>
              <a:rPr sz="4800"/>
              <a:t>from scratch on the whole dataset. The known class set</a:t>
            </a:r>
            <a:r>
              <a:rPr lang="en-US" sz="4800"/>
              <a:t> </a:t>
            </a:r>
            <a:r>
              <a:rPr sz="4800"/>
              <a:t>is also updated Kt+1 = Kt + {C + 1, . . . , C + n}. This</a:t>
            </a:r>
            <a:r>
              <a:rPr lang="en-US" sz="4800"/>
              <a:t> </a:t>
            </a:r>
            <a:r>
              <a:rPr sz="4800"/>
              <a:t>cycle continues over the life of the object detector, where it</a:t>
            </a:r>
            <a:r>
              <a:rPr lang="en-US" sz="4800"/>
              <a:t> </a:t>
            </a:r>
            <a:r>
              <a:rPr sz="4800"/>
              <a:t>adaptively updates itself with new knowledge. The problem</a:t>
            </a:r>
            <a:r>
              <a:rPr lang="en-US" sz="4800"/>
              <a:t> </a:t>
            </a:r>
            <a:r>
              <a:rPr sz="4800"/>
              <a:t>setting is illustrated in the top row of Fig. 2.</a:t>
            </a:r>
            <a:endParaRPr sz="4800"/>
          </a:p>
        </p:txBody>
      </p:sp>
      <p:sp>
        <p:nvSpPr>
          <p:cNvPr id="25" name="文本框 24"/>
          <p:cNvSpPr txBox="1"/>
          <p:nvPr/>
        </p:nvSpPr>
        <p:spPr>
          <a:xfrm>
            <a:off x="9418320" y="1971199"/>
            <a:ext cx="259556" cy="106680"/>
          </a:xfrm>
          <a:prstGeom prst="rect">
            <a:avLst/>
          </a:prstGeom>
          <a:noFill/>
        </p:spPr>
        <p:txBody>
          <a:bodyPr wrap="square" rtlCol="0">
            <a:spAutoFit/>
          </a:bodyPr>
          <a:p>
            <a:r>
              <a:rPr lang="en-US" altLang="zh-CN" sz="100"/>
              <a:t>Q</a:t>
            </a:r>
            <a:endParaRPr lang="en-US" altLang="zh-CN" sz="100"/>
          </a:p>
        </p:txBody>
      </p:sp>
      <p:sp>
        <p:nvSpPr>
          <p:cNvPr id="51" name="文本框 50"/>
          <p:cNvSpPr txBox="1"/>
          <p:nvPr/>
        </p:nvSpPr>
        <p:spPr>
          <a:xfrm>
            <a:off x="9418320" y="2373154"/>
            <a:ext cx="259556" cy="106680"/>
          </a:xfrm>
          <a:prstGeom prst="rect">
            <a:avLst/>
          </a:prstGeom>
          <a:noFill/>
        </p:spPr>
        <p:txBody>
          <a:bodyPr wrap="square" rtlCol="0">
            <a:spAutoFit/>
          </a:bodyPr>
          <a:p>
            <a:r>
              <a:rPr lang="en-US" altLang="zh-CN" sz="100"/>
              <a:t>K</a:t>
            </a:r>
            <a:endParaRPr lang="en-US" altLang="zh-CN" sz="100"/>
          </a:p>
        </p:txBody>
      </p:sp>
      <p:sp>
        <p:nvSpPr>
          <p:cNvPr id="52" name="文本框 51"/>
          <p:cNvSpPr txBox="1"/>
          <p:nvPr/>
        </p:nvSpPr>
        <p:spPr>
          <a:xfrm>
            <a:off x="9418320" y="2750344"/>
            <a:ext cx="259556" cy="106680"/>
          </a:xfrm>
          <a:prstGeom prst="rect">
            <a:avLst/>
          </a:prstGeom>
          <a:noFill/>
        </p:spPr>
        <p:txBody>
          <a:bodyPr wrap="square" rtlCol="0">
            <a:spAutoFit/>
          </a:bodyPr>
          <a:p>
            <a:r>
              <a:rPr lang="en-US" altLang="zh-CN" sz="100"/>
              <a:t>V</a:t>
            </a:r>
            <a:endParaRPr lang="en-US" altLang="zh-CN" sz="100"/>
          </a:p>
        </p:txBody>
      </p:sp>
      <p:sp>
        <p:nvSpPr>
          <p:cNvPr id="62" name="文本框 61"/>
          <p:cNvSpPr txBox="1"/>
          <p:nvPr/>
        </p:nvSpPr>
        <p:spPr>
          <a:xfrm>
            <a:off x="9418320" y="2358866"/>
            <a:ext cx="259556" cy="106680"/>
          </a:xfrm>
          <a:prstGeom prst="rect">
            <a:avLst/>
          </a:prstGeom>
          <a:noFill/>
        </p:spPr>
        <p:txBody>
          <a:bodyPr wrap="square" rtlCol="0">
            <a:spAutoFit/>
          </a:bodyPr>
          <a:p>
            <a:r>
              <a:rPr lang="en-US" altLang="zh-CN" sz="100"/>
              <a:t>K</a:t>
            </a:r>
            <a:endParaRPr lang="en-US" altLang="zh-CN" sz="100"/>
          </a:p>
        </p:txBody>
      </p:sp>
      <p:sp>
        <p:nvSpPr>
          <p:cNvPr id="63" name="文本框 62"/>
          <p:cNvSpPr txBox="1"/>
          <p:nvPr/>
        </p:nvSpPr>
        <p:spPr>
          <a:xfrm>
            <a:off x="9418320" y="2736056"/>
            <a:ext cx="259556" cy="106680"/>
          </a:xfrm>
          <a:prstGeom prst="rect">
            <a:avLst/>
          </a:prstGeom>
          <a:noFill/>
        </p:spPr>
        <p:txBody>
          <a:bodyPr wrap="square" rtlCol="0">
            <a:spAutoFit/>
          </a:bodyPr>
          <a:p>
            <a:r>
              <a:rPr lang="en-US" altLang="zh-CN" sz="100"/>
              <a:t>V</a:t>
            </a:r>
            <a:endParaRPr lang="en-US" altLang="zh-CN" sz="100"/>
          </a:p>
        </p:txBody>
      </p:sp>
      <p:pic>
        <p:nvPicPr>
          <p:cNvPr id="8" name="图片 7" descr="QQ截图20220415173826"/>
          <p:cNvPicPr>
            <a:picLocks noChangeAspect="1"/>
          </p:cNvPicPr>
          <p:nvPr/>
        </p:nvPicPr>
        <p:blipFill>
          <a:blip r:embed="rId1"/>
          <a:stretch>
            <a:fillRect/>
          </a:stretch>
        </p:blipFill>
        <p:spPr>
          <a:xfrm>
            <a:off x="7061835" y="5434965"/>
            <a:ext cx="1019175" cy="409575"/>
          </a:xfrm>
          <a:prstGeom prst="rect">
            <a:avLst/>
          </a:prstGeom>
        </p:spPr>
      </p:pic>
      <p:pic>
        <p:nvPicPr>
          <p:cNvPr id="9" name="图片 8" descr="QQ截图20220415173903"/>
          <p:cNvPicPr>
            <a:picLocks noChangeAspect="1"/>
          </p:cNvPicPr>
          <p:nvPr/>
        </p:nvPicPr>
        <p:blipFill>
          <a:blip r:embed="rId2"/>
          <a:stretch>
            <a:fillRect/>
          </a:stretch>
        </p:blipFill>
        <p:spPr>
          <a:xfrm>
            <a:off x="9916160" y="5363845"/>
            <a:ext cx="571500" cy="552450"/>
          </a:xfrm>
          <a:prstGeom prst="rect">
            <a:avLst/>
          </a:prstGeom>
        </p:spPr>
      </p:pic>
      <p:pic>
        <p:nvPicPr>
          <p:cNvPr id="6" name="图片 5" descr="QQ截图20220503205428"/>
          <p:cNvPicPr>
            <a:picLocks noChangeAspect="1"/>
          </p:cNvPicPr>
          <p:nvPr/>
        </p:nvPicPr>
        <p:blipFill>
          <a:blip r:embed="rId3"/>
          <a:stretch>
            <a:fillRect/>
          </a:stretch>
        </p:blipFill>
        <p:spPr>
          <a:xfrm>
            <a:off x="932180" y="4497705"/>
            <a:ext cx="9832975" cy="183451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ECB019B1-382A-4266-B25C-5B523AA43C14-1" descr="wpp"/>
          <p:cNvPicPr>
            <a:picLocks noChangeAspect="1"/>
          </p:cNvPicPr>
          <p:nvPr/>
        </p:nvPicPr>
        <p:blipFill>
          <a:blip r:embed="rId1"/>
          <a:stretch>
            <a:fillRect/>
          </a:stretch>
        </p:blipFill>
        <p:spPr>
          <a:xfrm>
            <a:off x="939800" y="1612900"/>
            <a:ext cx="10312400" cy="363220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对比聚类</a:t>
            </a:r>
            <a:br>
              <a:rPr lang="zh-CN" altLang="en-US"/>
            </a:br>
            <a:r>
              <a:rPr lang="zh-CN" altLang="en-US"/>
              <a:t> Contrastive Clustering</a:t>
            </a:r>
            <a:endParaRPr lang="zh-CN" altLang="en-US"/>
          </a:p>
        </p:txBody>
      </p:sp>
      <p:sp>
        <p:nvSpPr>
          <p:cNvPr id="3" name="内容占位符 2"/>
          <p:cNvSpPr>
            <a:spLocks noGrp="1"/>
          </p:cNvSpPr>
          <p:nvPr>
            <p:ph sz="half" idx="1"/>
          </p:nvPr>
        </p:nvSpPr>
        <p:spPr/>
        <p:txBody>
          <a:bodyPr/>
          <a:p>
            <a:r>
              <a:rPr lang="en-US" sz="1600">
                <a:sym typeface="+mn-ea"/>
              </a:rPr>
              <a:t>    </a:t>
            </a:r>
            <a:r>
              <a:rPr sz="1600">
                <a:sym typeface="+mn-ea"/>
              </a:rPr>
              <a:t>Class separation in the latent space would be an ideal</a:t>
            </a:r>
            <a:r>
              <a:rPr lang="en-US" sz="1600">
                <a:sym typeface="+mn-ea"/>
              </a:rPr>
              <a:t> </a:t>
            </a:r>
            <a:r>
              <a:rPr sz="1600">
                <a:sym typeface="+mn-ea"/>
              </a:rPr>
              <a:t>characteristic for an Open World methodology to identify</a:t>
            </a:r>
            <a:r>
              <a:rPr lang="en-US" sz="1600">
                <a:sym typeface="+mn-ea"/>
              </a:rPr>
              <a:t> </a:t>
            </a:r>
            <a:r>
              <a:rPr sz="1600">
                <a:sym typeface="+mn-ea"/>
              </a:rPr>
              <a:t>unknowns. A natural way to enforce this would be to model</a:t>
            </a:r>
            <a:r>
              <a:rPr lang="en-US" sz="1600">
                <a:sym typeface="+mn-ea"/>
              </a:rPr>
              <a:t> </a:t>
            </a:r>
            <a:r>
              <a:rPr sz="1600">
                <a:sym typeface="+mn-ea"/>
              </a:rPr>
              <a:t>it as a contrastive clustering problem, where instances of</a:t>
            </a:r>
            <a:r>
              <a:rPr lang="en-US" sz="1600">
                <a:sym typeface="+mn-ea"/>
              </a:rPr>
              <a:t> </a:t>
            </a:r>
            <a:r>
              <a:rPr sz="1600">
                <a:sym typeface="+mn-ea"/>
              </a:rPr>
              <a:t>same class would be forced to remain close-by, while instances of dissimilar class would be pushed far apart.</a:t>
            </a:r>
            <a:r>
              <a:rPr lang="en-US" sz="1600">
                <a:sym typeface="+mn-ea"/>
              </a:rPr>
              <a:t> </a:t>
            </a:r>
            <a:r>
              <a:rPr sz="1600">
                <a:sym typeface="+mn-ea"/>
              </a:rPr>
              <a:t>For each known class i ∈ Kt, we maintain a prototype</a:t>
            </a:r>
            <a:r>
              <a:rPr lang="en-US" sz="1600">
                <a:sym typeface="+mn-ea"/>
              </a:rPr>
              <a:t> </a:t>
            </a:r>
            <a:r>
              <a:rPr sz="1600">
                <a:sym typeface="+mn-ea"/>
              </a:rPr>
              <a:t>vector pi. Let fc ∈ Rd be a feature vector that is generated</a:t>
            </a:r>
            <a:r>
              <a:rPr lang="en-US" sz="1600">
                <a:sym typeface="+mn-ea"/>
              </a:rPr>
              <a:t> </a:t>
            </a:r>
            <a:r>
              <a:rPr sz="1600">
                <a:sym typeface="+mn-ea"/>
              </a:rPr>
              <a:t>by an intermediate layer of the object detector, for an object</a:t>
            </a:r>
            <a:r>
              <a:rPr lang="en-US" sz="1600">
                <a:sym typeface="+mn-ea"/>
              </a:rPr>
              <a:t> </a:t>
            </a:r>
            <a:r>
              <a:rPr sz="1600">
                <a:sym typeface="+mn-ea"/>
              </a:rPr>
              <a:t>of class c. We define the contrastive loss as follows:</a:t>
            </a:r>
            <a:endParaRPr sz="1600">
              <a:sym typeface="+mn-ea"/>
            </a:endParaRPr>
          </a:p>
        </p:txBody>
      </p:sp>
      <mc:AlternateContent xmlns:mc="http://schemas.openxmlformats.org/markup-compatibility/2006">
        <mc:Choice xmlns:a14="http://schemas.microsoft.com/office/drawing/2010/main" Requires="a14">
          <p:sp>
            <p:nvSpPr>
              <p:cNvPr id="4" name="内容占位符 3"/>
              <p:cNvSpPr>
                <a:spLocks noGrp="1"/>
              </p:cNvSpPr>
              <p:nvPr>
                <p:ph sz="half" idx="2"/>
              </p:nvPr>
            </p:nvSpPr>
            <p:spPr/>
            <p:txBody>
              <a:bodyPr>
                <a:normAutofit fontScale="60000"/>
              </a:bodyPr>
              <a:p>
                <a:pPr marL="0" indent="0">
                  <a:buNone/>
                </a:pPr>
                <a:r>
                  <a:rPr lang="zh-CN" altLang="en-US"/>
                  <a:t>将Open World中区分未知类问题转化为对比聚类问题，在特征空间上进行类别分割，同类别的实例会尽量的靠近，而不相似的类别则会尽量的远离。</a:t>
                </a:r>
                <a:endParaRPr lang="zh-CN" altLang="en-US"/>
              </a:p>
              <a:p>
                <a:pPr marL="0" indent="0">
                  <a:buNone/>
                </a:pPr>
                <a:r>
                  <a:rPr lang="zh-CN" altLang="en-US"/>
                  <a:t>对于每个已知类</a:t>
                </a:r>
                <a14:m>
                  <m:oMath xmlns:m="http://schemas.openxmlformats.org/officeDocument/2006/math">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𝐾</m:t>
                        </m:r>
                      </m:e>
                      <m:sup>
                        <m:r>
                          <a:rPr lang="en-US" altLang="zh-CN" i="1">
                            <a:latin typeface="Cambria Math" panose="02040503050406030204" charset="0"/>
                            <a:cs typeface="Cambria Math" panose="02040503050406030204" charset="0"/>
                          </a:rPr>
                          <m:t>𝑡</m:t>
                        </m:r>
                      </m:sup>
                    </m:sSup>
                  </m:oMath>
                </a14:m>
                <a:r>
                  <a:rPr lang="zh-CN" altLang="en-US"/>
                  <a:t> ，维护一个原型向量</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𝑖</m:t>
                        </m:r>
                      </m:sub>
                    </m:sSub>
                  </m:oMath>
                </a14:m>
                <a:r>
                  <a:rPr lang="zh-CN" altLang="en-US"/>
                  <a:t> ，假设</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𝑑</m:t>
                        </m:r>
                      </m:sup>
                    </m:sSup>
                  </m:oMath>
                </a14:m>
                <a:r>
                  <a:rPr lang="zh-CN" altLang="en-US"/>
                  <a:t> 为类别</a:t>
                </a:r>
                <a:r>
                  <a:rPr lang="en-US" altLang="zh-CN"/>
                  <a:t>c</a:t>
                </a:r>
                <a:r>
                  <a:rPr lang="zh-CN" altLang="en-US"/>
                  <a:t> 的中间层特征，对应图2的ROI Head中的蓝色2048维特征，定义对比损失</a:t>
                </a:r>
                <a:endParaRPr lang="zh-CN" altLang="en-US"/>
              </a:p>
              <a:p>
                <a:pPr marL="0" indent="0">
                  <a:buNone/>
                </a:pPr>
                <a:r>
                  <a:rPr lang="en-US" altLang="zh-CN"/>
                  <a:t>D</a:t>
                </a:r>
                <a:r>
                  <a:rPr lang="zh-CN" altLang="en-US"/>
                  <a:t>为距离函数， </a:t>
                </a:r>
                <a14:m>
                  <m:oMath xmlns:m="http://schemas.openxmlformats.org/officeDocument/2006/math">
                    <m:r>
                      <a:rPr lang="en-US" altLang="zh-CN" i="1">
                        <a:latin typeface="Cambria Math" panose="02040503050406030204" charset="0"/>
                        <a:cs typeface="Cambria Math" panose="02040503050406030204" charset="0"/>
                      </a:rPr>
                      <m:t>∆</m:t>
                    </m:r>
                  </m:oMath>
                </a14:m>
                <a:r>
                  <a:rPr lang="zh-CN" altLang="en-US"/>
                  <a:t>为相似阈值，不同类别实例间的距离要大于该阈值。在训练时，通过最小化对比损失来保证特征空间上的类别分割。需要注意的是，对比聚类的关键步骤是维护各类别的原型向量集合P = {p0 · · · pC} ，一般取该类别的特征向量的均值。但由于整个网络是端到端训练的，特征向量也在不断地变化，原型向量也会跟着不断变化。为了适应这个特性，ORE为每个类维护了一个固定大小的特征队列P = {p0 · · · pC} ，用来存储最新的特征向量。</a:t>
                </a:r>
                <a:endParaRPr lang="zh-CN" altLang="en-US"/>
              </a:p>
            </p:txBody>
          </p:sp>
        </mc:Choice>
        <mc:Fallback>
          <p:sp>
            <p:nvSpPr>
              <p:cNvPr id="4" name="内容占位符 3"/>
              <p:cNvSpPr>
                <a:spLocks noRot="1" noChangeAspect="1" noMove="1" noResize="1" noEditPoints="1" noAdjustHandles="1" noChangeArrowheads="1" noChangeShapeType="1" noTextEdit="1"/>
              </p:cNvSpPr>
              <p:nvPr>
                <p:ph sz="half" idx="2"/>
              </p:nvPr>
            </p:nvSpPr>
            <p:spPr>
              <a:blipFill rotWithShape="1">
                <a:blip r:embed="rId1"/>
                <a:stretch>
                  <a:fillRect r="-1765" b="7"/>
                </a:stretch>
              </a:blipFill>
            </p:spPr>
            <p:txBody>
              <a:bodyPr/>
              <a:lstStyle/>
              <a:p>
                <a:r>
                  <a:rPr lang="zh-CN" altLang="en-US">
                    <a:noFill/>
                  </a:rPr>
                  <a:t> </a:t>
                </a:r>
              </a:p>
            </p:txBody>
          </p:sp>
        </mc:Fallback>
      </mc:AlternateContent>
      <p:pic>
        <p:nvPicPr>
          <p:cNvPr id="7" name="图片 6" descr="QQ截图20220504190553"/>
          <p:cNvPicPr>
            <a:picLocks noChangeAspect="1"/>
          </p:cNvPicPr>
          <p:nvPr/>
        </p:nvPicPr>
        <p:blipFill>
          <a:blip r:embed="rId2"/>
          <a:stretch>
            <a:fillRect/>
          </a:stretch>
        </p:blipFill>
        <p:spPr>
          <a:xfrm>
            <a:off x="1085850" y="4374515"/>
            <a:ext cx="4686300" cy="1476375"/>
          </a:xfrm>
          <a:prstGeom prst="rect">
            <a:avLst/>
          </a:prstGeom>
        </p:spPr>
      </p:pic>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3" imgW="914400" imgH="215900" progId="Equation.KSEE3">
                  <p:embed/>
                </p:oleObj>
              </mc:Choice>
              <mc:Fallback>
                <p:oleObj name=""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对比损失</a:t>
            </a:r>
            <a:r>
              <a:rPr lang="zh-CN" altLang="en-US"/>
              <a:t>计算方法</a:t>
            </a:r>
            <a:endParaRPr lang="zh-CN" altLang="en-US"/>
          </a:p>
        </p:txBody>
      </p:sp>
      <p:sp>
        <p:nvSpPr>
          <p:cNvPr id="4" name="内容占位符 3"/>
          <p:cNvSpPr>
            <a:spLocks noGrp="1"/>
          </p:cNvSpPr>
          <p:nvPr>
            <p:ph sz="half" idx="2"/>
          </p:nvPr>
        </p:nvSpPr>
        <p:spPr/>
        <p:txBody>
          <a:bodyPr>
            <a:normAutofit fontScale="80000"/>
          </a:bodyPr>
          <a:p>
            <a:r>
              <a:rPr lang="zh-CN" altLang="en-US"/>
              <a:t>算法1给出了在计算聚类损失时，类别原形是如何被管理的。在一个特定的迭代次数（burnin iteration）之后，我们才会开始计算损失。这使得初始化特征嵌入能使自己更成熟，从而对类别信息进行编码。自此，我们使用公式1计算聚类误差。每个迭代后，一个新类别原形集合被计算（line8）。之后通过一个动量参数衡量和，有的原形被更新。这使得在保持跟随在之前语义的基础上，类别原形可以演化。计算到的聚类损失被加入到标准检测损失中并反向传播来进行端到端的学习</a:t>
            </a:r>
            <a:endParaRPr lang="zh-CN" altLang="en-US"/>
          </a:p>
          <a:p>
            <a:endParaRPr lang="zh-CN" altLang="en-US"/>
          </a:p>
        </p:txBody>
      </p:sp>
      <p:pic>
        <p:nvPicPr>
          <p:cNvPr id="5" name="图片 4" descr="QQ截图20220504191732"/>
          <p:cNvPicPr>
            <a:picLocks noChangeAspect="1"/>
          </p:cNvPicPr>
          <p:nvPr/>
        </p:nvPicPr>
        <p:blipFill>
          <a:blip r:embed="rId1"/>
          <a:stretch>
            <a:fillRect/>
          </a:stretch>
        </p:blipFill>
        <p:spPr>
          <a:xfrm>
            <a:off x="1066800" y="2063115"/>
            <a:ext cx="4953000" cy="387667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5.xml><?xml version="1.0" encoding="utf-8"?>
<p:tagLst xmlns:p="http://schemas.openxmlformats.org/presentationml/2006/main">
  <p:tag name="KSO_DOCER_TEMPLATE_OPEN_ONCE_MARK" val="1"/>
  <p:tag name="KSO_WPP_MARK_KEY" val="fec5ad20-3794-4c44-9b0e-326101e630a5"/>
  <p:tag name="COMMONDATA" val="eyJoZGlkIjoiNWI4NzFiMzM5MjAxYjA2YWI1OGRkMzI0MjZhYmI3MDEifQ=="/>
</p:tagLst>
</file>

<file path=ppt/tags/tag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5.xml><?xml version="1.0" encoding="utf-8"?>
<p:tagLst xmlns:p="http://schemas.openxmlformats.org/presentationml/2006/main">
  <p:tag name="KSO_WM_UNIT_PLACING_PICTURE_USER_VIEWPORT" val="{&quot;height&quot;:7365,&quot;width&quot;:16215}"/>
</p:tagLst>
</file>

<file path=ppt/tags/tag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Y4NjY1NTE4NTQ5IiwKCSJHcm91cElkIiA6ICIxMTEzNTYwNTQiLAoJIkltYWdlIiA6ICJpVkJPUncwS0dnb0FBQUFOU1VoRVVnQUFBeXdBQUFFZUNBWUFBQUJvbzVFU0FBQUFDWEJJV1hNQUFBc1RBQUFMRXdFQW1wd1lBQUFnQUVsRVFWUjRuTzNkZTFoVlpmci84YzhHUkRSRlU4RXhTVk96TEN3VlVrNGk5VTNUMGRReXhYRXlVanhsT2pZNVZwcjFqU2xUTTVzc1F0U3g4cFRvZUtnbXYwaG95bmhHT1hndWZ4N3dFQ2tLVHFuZ2djUDYvZUhzUFd4QjJDQ3dOL3ArWFJmWHhWN3IyV3ZkYTVHcmRhLzEzTThqQ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0EyNXpKM2dFQWdMMzUrUGo4SU9sLzdCMEg4QjhYOHZMeWd2YnUzYnZmM29FQWdDTndzbmNBQU9BQVNGYmdTTnhkWEZ4NjJqc0lBSEFVTHZZT0FBQWNSWEp5c3IxRHdCMXU4dVRKaW91TFUwRkJ3Yy8yamdVQUhBVnZXQUFBQUFBNExCSVdBQUFBQUE2TGhBVUFBQUNBd3lKaEFRQUFBT0N3U0ZnQUFBQUFPQ3dTRmdBQUFBQU9pNFFGQUFBQWdNTWlZUUVBd0FhK3ZyNmFPWE5tcWUxbXpwd3BYMS9mS29nSUFPNE1UQndKQUJYczdObXpXcng0c2JadTNhb3paODdJMmRsWjk5MTNuMzcvKzkrcmYvLytjblYxdFdwLzQ4MnR1N3U3T25Ub29MRmp4NnBseTVZbHRqWDcvUFBQMWI1OSswcUwwZDdlZnZ0dHJWMjdWdXZYcjFmOSt2V3QxcjM3N3J2Njl0dHY5ZFZYWDZsTm16Wlc2OGFNR2FNZmYveFI2OWV2bDVNVHorZ0FvRG9pWVFHQUNwU1NrcUx4NDhlclpzMmE2dCsvdjFxM2JxMnJWNjhxS1NsSm4zNzZxZUxqNC9YWlo1K3BUcDA2VnQ5Ny9QSEg5ZHh6ejhrd0RKMDZkVW9MRml6UXNHSER0R0xGQ2pWcTFLall0b1cxYXRXcTBtTzBwODZkT3lzMk5sYUppWW5xM3IyN1pibGhHTnE2ZGFza2FjZU9IVllKUzI1dXJuYnYzcTJRa0JDU0ZRQ294a2hZQUtDQ1pHVmw2UzkvK1l1OHZMdzBlL1pzdWJ1N1c5WjE3OTVkdlh2MzFxaFJvelIxNmxSTm5UclY2cnRObWpSUllHQ2c1Yk8zdDdlR0RCbWl1TGc0RFI0OHVNUzJWUldqUFFVRUJNakp5VWs3ZHV5d1NsZ09IVHFrek14TU5XblNSTnUzYjllUUlVTXM2L2J1M2FzclY2NlUrMXlaR1lZaGs4bDBTOXNBQUpRZmo1d0FvSUlzWGJwVWx5NWQwdFNwVTYwU0FiTkhIMzFVWVdGaGlvK1AxNGtUSjByYzFrTVBQU1RwZW9KUkZnTUhEdFMzMzM1Ym9UR2FhemNTRWhJVUdocXFnSUFBOWV2WFQydlhyaTN5L2ZUMGRMMzIybXNLRGc1V2NIQ3dKazZjcVBQbnoxdldtN2Yxd3c4L0tEUTBWUDcrL25yMjJXZTFjZVBHRW8vTDNkMWRqejc2cUJJVEU2MldiOW15UmU3dTd1cmV2YnYyN05taksxZXVXTmJ0MnJWTEpwUEpLbUhKeU1oUVJFU0V1blhySmo4L1AvWHAwMGZSMGRIS3pjMHRFbU4wZExRNmQrNnNlZlBtM1RTdW8wZVBhdXpZc1FvS0N0S1RUejZweU1oSUdZWlI0ckVBQU1xR2hBVUFLc2lXTFZ2VXZuMTdOV3ZXN0tadG5ucnFLUm1HVWVURyswYUhEaDJTSkRWdjNyekl1cnk4UE9YazVGaCtDdCtrU3lyeGhybThNYWFtcGlvNk9scGhZV0g2NjEvL3F2cjE2K3V0dDk2eWRNZVNwTXpNVEEwZE9sUkhqeDdWcEVtVE5HSENCTzNaczBmanhvMVRRVUdCcFYxU1VwSVdMbHlvOFBCd3ZmWFdXOHJQejlla1NaT1VucDVlNGprSkRnNVdSa2FHMHRMU0xNdTJidDJxZ0lBQUJRVUZLVGMzVjhuSnlaWjFPM2Z1MUFNUFBLQUdEUnBJa3M2ZE82ZXdzRER0MnJWTEkwZU8xSXdaTS9Ua2swL3F5eSsvMU9USms2MzJsWnljckI5Ly9GRlRwa3hSUUVCQXNmR2NQbjFhdzRjUDE4OC8vNnpYWDM5ZEV5ZE8xSjQ5ZXhRYkcxdmljUUFBeW9ZdVlRQlFRZExUMDlXdVhic1MyM2g1ZVVtNi9xUy9NSE1TWWhpR0RoMDZwQ2xUcHFobHk1YnEwYU5Ia1cyc1dMRkNLMWFzc0h6MjlQUzB2TzFZdm54NXBjUjQ1c3daZmYzMTE1YTNNc0hCd2VyYnQ2OFdMVnFrb0tBZ1NkTGN1WE9WbloydGhRc1hxa21USnBiWXhvNGRxOFRFUk11Ti82Ky8vcXJWcTFlcmR1M2FrcTUzY1JzNWNxUTJidHhZcFB0YllaMDdkMVprWktSMjdOaWhGaTFhNk1LRkM5cS9mNytlZSs0NXRXdlhUbmZkZFplMmI5K3VvS0FnNWVUazZNQ0JBM3JoaFJjczM1ODdkNjR1WHJ5b1ZhdFdXZUlMQ1FsUnZYcjFGQmtacVgzNzl1bVJSeDZSZEQzNVdyQmdnV3JXckhuVGVPYlBuNityVjY5cTd0eTVhdHk0c1dWN29hR2h1bkRoUW9ubkdBQmdPeElXQUtnZytmbjVwYll4MTBLNHVGaGZmZ3NuSVNhVFNZTUdEZExJa1NQbDV1WldaQnRkdTNiVm9FR0RMSjlyMUtoUjZURjI3dHpacWd0WnJWcTFGQkFRWU5XVmE4dVdMZkwzOTFlOWV2V1VrNU1qU1pZaStBTUhEbGdTbHFDZ0lFdXlJa2x0MjdhVmRQME5TRW51di85K05XN2NXTnUzYjllZ1FZTzBiZHMyR1lhaHdNQkFPVHM3cTFPblR0cXhZNGVrNjIrRTh2THlMTW1VZFAxdFRHQmdvQ1ZaTWV2VnE1Y2lJeU9WbEpSa1NWZzZkZXBVWXJJaVNkdTNiMWRBUUlBbFdaRWtWMWRYK2ZuNTZkU3BVeVYrRndCZ094SVdBS2dnalJzMzF2SGp4MHRzWTc2UmJkcTBxZFh5cmwyNzZnOS8rSVBTMHRJVUZSV2w1T1JrT1RzN0Y3c05EdytQTWcxaFhCRXgxcTFidDBpNzJyVnI2K3JWcTViUFdWbFpTa2hJVUhCd2NKRzJoZDg0MUtwVnkycWRPVEd3SlpreWp4YVdtNXVyelpzM1czWDVDZ29LMHNhTkc1V1JrYUdkTzNlcVRwMDZldlRSUjYzaTgvVDBMTEpOOC9jTHgzamowTW5GeWN6TXRFcFd6TXFTUUFJQVNrZkNBZ0FWSkNBZ1FDdFhybFI2ZW5xUmhNUXNQajVlenM3Tzh2UHpzMXJ1NGVHaERoMDZxRU9IRG5yZ2dRY1VIaDZ1RHo3NFFILzk2MThkSXNiQ1JlbG1wMCtmdGhweXVVNmRPbXJmdnIzQ3dzS0t0UFh3OEtpQTZLOG5MS3RXcmRMdTNidTFmZnQycStHZHpjWDFPM2JzMEs1ZHU5U3BVeWVycE0vZDNiM1lRUXpNZ3dLWUV4ZEpObzBLNXVibXB0OSsrNjNJY3JxREFVREZvdWdlQUNySTRNR0RWYk5tVGIzOTl0dVdMbEdGcGFhbWF0R2lSWHIyMldlTGZUSnYxclp0VzczNDRvdGFzMmFOdG16WjRoQXhKaVltNnRxMWE1YlBHUmtaU2t4TWxMKy92MlZaaHc0ZGRQejRjWGw3ZTZ0OSsvYVduM2J0MnQwME9TcXJUcDA2eWRYVlZVdVhMdFZ2di8xbU5RSlk0OGFOMWJKbFN5VWtKT2p3NGNOVzNjRWt5Yy9QVDl1MmJkUFpzMmV0bHNmR3hoWVpUY3dXYmR1MjFiWnQyNndTbEFzWExsVDQzd3dBN25TOFlRR0FDdEswYVZOTm16Wk5iN3p4aGtKRFE5Vy9mMysxYU5GQ2x5OWZWbUppb21KalkvWFlZNDlwL1BqeHBXNXJ4SWdSU2toSTBQdnZ2NjkvL09NZlZsMnlUcDgrclczYnRsbTE5L0x5VXJObXpmVGNjOC9waFJkZTBEUFBQRk9oTVdabloydnMyTEVhTUdDQXJseTVvaSsvL0ZLdXJxNEtEdyszdEFrUEQxZDRlTGhHalJxbGZ2MzZ5ZDNkWFNkUG50U0dEUnYweFJkZmxPVlUzcFNibTV0OGZYMjFmZnYySWwyK3BPdHZXWll0VzZhQ2dvSWlvM3VOSGoxYVc3ZHUxZkRod3hVV0ZpWVBEdy90M2J0WGl4Y3Yxc0NCQThzMCthWWt2ZmppaXhvelpveEdqeDZ0RjE1NFFRVUZCVnEwYUpFYU5XcFU3SnNYQUVENWtMQUFRQVVLRGc3V3NtWEx0SERoUXExY3VWS1ptWm1xV2JPbVdyZHVyVGZmZkZPOWUvZTJhZFoxVjFkWHZmUE9PeG82ZEtnKyt1Z2pSVVJFV05ZbEpDUW9JU0hCcXYyd1ljUDA4c3N2cTBhTkdxVjJaeXBQak4yN2QxZjkrdlUxWThZTVpXZG42OUZISDlYMDZkT3QzcHg0ZTNzck9qcGFzMmZQMXRTcFUyVVlobHEwYUtGKy9mcVZmdUxLb0hQbnp0cStmYnU2ZE9sU3BNNG5NREJRUzVZc1VhdFdyWXE4eGZMeTh0TENoUXNWRlJXbHFLZ29YYjU4V2MyYU5kT0VDUk0wWU1DQU1zZmg1K2VuNmRPbkt6bzZXaEVSRWJybm5uczBjdVJJN2QrL1gwZVBIcjJsWXdRQS9CZFQ5d0s0NC9uNCtCaVNyT2J3d0gvNSt2cHEwS0JCbWpCaGdyMUR1ZTFObmp4WmNYRnhLaWdvZUg3Mzd0MUw3UjBQQURnQ2FsZ0FBQUFBT0N3U0ZnQUFBQUFPaTRRRkFBQUFnTU9pNkI0QVVDSnFld0FBOXNRYkZnQUFBQUFPaTRRRkFBQUFnTU1pWVFFQUIrRHI2NnVaTTJmYTFIYmd3SUg2NXB0dktqa2lBQUFjQXpVc0FGQkp6cDQ5cThXTEYydnIxcTA2YythTW5KMmRkZDk5OStuM3YvKzkrdmZ2TDFkWDEzSnR0MDZkT3VYK2Jra3lNakswYnQwNkRSNDgyS2IydnI2K2x0K2RuSnprN3U2dUJ4NTRRTjI2ZGRQVFR6OWQ3aGpMR29lamJSOEFVTEZJV0FDZ0VxU2twR2o4K1BHcVdiT20rdmZ2cjlhdFcrdnExYXRLU2tyU3A1OStxdmo0ZUgzMjJXZXFVNmRPbWJmOStlZWZWMExFMHVMRml4VVRFMU9tRy9uSEgzOWN6ejMzbkF6RDBMLy8vVy90M3IxYmYvdmIzN1JzMlRKOTlORkh1dmZlZTZza0RrZmFQZ0NnWXBHd0FFQUZ5OHJLMGwvKzhoZDVlWGxwOXV6WmNuZDN0NnpyM3IyN2V2ZnVyVkdqUm1ucTFLbWFPbldxSFNPOWRVMmFORkZnWUtEbDg5TlBQNjBSSTBib2xWZGUwVXN2dmFSbHk1YXBidDI2ZG95dzhobUdJWlBKWk84d0FPQzJSUTBMQUZTd3BVdVg2dEtsUzVvNmRhcFZzbUwyNktPUEtpd3NUUEh4OFRweDRvVFZ1b1NFQklXR2hpb2dJRUQ5K3ZWVFhGeGNrZThYVisrU25wNnUxMTU3VGNIQndRb09EdGJFaVJOMS92eDVxemEvL3ZxcnBrK2ZycDQ5ZThyZjMxOVBQLzIwMXE5ZmI5bG1URXlNNWZmQzNiM0txbkhqeHBvNWM2WXlNek8xY09IQ01zVlpXaHlWZlp3WkdSbUtpSWhRdDI3ZDVPZm5wejU5K2lnNk9scTV1YmxXTWM2Y09WUFIwZEhxM0xtejVzMmJWKzV6QlFBb0hXOVlBS0NDYmRteVJlM2J0MWV6WnMxdTJ1YXBwNTdTL1BuemxaaVlxT2JObTB1U1VsTlR0WFBuVHIzd3dndXFXYk9tWW1KaU5IbnlaTld0VzFkQlFVRTMzVlptWnFhR0RoMnFPblhxYU5La1Njck56ZFdjT1hNMGJ0dzRMVnEwU0U1T1RycHc0WUtHRGgycVgzLzlWUysrK0tKYXRteXBreWRQNnRLbFM1S2t5TWhJclZxMVNna0pDWXFNakx6bGMrRGw1YVVPSFRvb0lTRkJZOGVPdFRuT2t1S283T004ZCs2Y3dzTEM1T0xpb3BFalI4clQwMU83ZCsvV2wxOStxYlMwTk0yWU1jUFNOams1V1I0ZUhwb3laWW9hTkdod3krY0xBSEJ6SkN3QVVNSFMwOVBWcmwyN0V0dDRlWGxKdXY1RTMrejA2ZE5hdlhxMTZ0ZXZMMG5xM0xteit2YnRxMFdMRnBXWXNNeWRPMWZaMmRsYXVIQ2htalJwSWtueTlQVFUyTEZqbFppWXFJQ0FBSDMrK2VkS1QwL1hraVZMOU1BRER4VFpSbUJnb0xadDIyYjV2U0kwYTlaTWUvYnNLVk9jSmNWUjJjYzVkKzVjWGJ4NFVhdFdyYkpzUHlRa1JQWHExVk5rWktUMjdkdW5SeDU1Uk5MMTVHbkJnZ1dxV2JObVJad3FBRUFKNkJJR0FCVXNQeisvMURibW1nY1hsLzgrTndvT0RyWWtLNUpVdTNadEJRUUU2TWNmZnl4eFcxdTJiSkcvdjcvcTFhdW5uSndjNWVUa3FFMmJOcEtrQXdjT1NKSTJidHdvZjMvL1ltL2lLMHQrZnI3VlNHRzJ4Rm1TeWo3T3JWdTNLakF3MEpLc21QWHExVXVTbEpTVVpGbldxVk1ua2hVQXFDSzhZUUdBQ3RhNGNXTWRQMzY4eERhblRwMlNKRFZ0MnRTeXJMamk5THZ1dWt0WHIxNHRjVnRaV1ZsS1NFaFFjSEJ3a1hVWExseVFkUDFOVGtsdmFTckQ0Y09IZGQ5OTkxaysyeEpuU1NyN09MT3lzdVRwNlZsa3VibkxWK0VZQ3llV0FJREtSY0lDQUJVc0lDQkFLMWV1VkhwNnVsVkNVbGg4Zkx5Y25aM2w1K2RuV1ZhNHNOdnM5T25UYXRTb1VZbjdxMU9uanRxM2I2K3dzTEFpNnp3OFBDUmRmMXR6WTNGNlpUcHc0SUFPSERpZzhlUEhseW5Pa2xUMmNicTd1eXNySzZ2SWN2UDJDdGVxTUNvWUFGUWRFaFlBcUdDREJ3L1dkOTk5cDdmZmZsdWZmZmFaYXRldWJiVStOVFZWaXhZdDByUFBQcXZHalJ0YmxpY21KdXJhdFd1V2JsUVpHUmxLVEV4VXo1NDlTOXhmaHc0ZGxKYVdKbTl2YjlXb1VjT3l2UEJ3dTUwNmRkTFdyVnVWa1pGaHRjL0NuSjJkSmNrcWh2STRjZUtFSmsyYXBOYXRXMnZBZ0FGbGlyT2tPQ3I3T1AzOC9MUnAweWFkUFh2VzZrMUxiR3lzVENaVGhkWDJBQURLeHRuZUFRQ0F2VFZwMGlSQ2trYU5HbFVoMjNOM2QxZnIxcTIxYk5reXJWbXpSdGV1WGROdnYvMm1uMzc2U1Y5OTlaVSsvdmhqK2ZyNktpSWl3bExETW0vZVBMbTR1R2o3OXUxeWMzUFR3WU1ITldYS0ZGMjdkazFUcGt5eEdoNTUzcng1ZXVTUlJ5dzMwRjVlWGxxeVpJa1NFeFBsN095c00yZk9hUFBtemZya2swL1V0MjlmU1ZMcjFxMzE5ZGRmS3k0dVRpNHVManAvL3J6V3JWdW5JMGVPeU52Ylc1TDB5eSsvYVBQbXpicDY5YXF5c3JKS3JRT1pOMitlR2pWcXBMcDE2K3JFaVJQYXMyZVBZbUppOU1FSEg4akx5MHVmZlBLSlZUYzNXK0lzS1k3S1BzNEhIM3hRMzN6empiNy8vbnZWcUZGRDU4NmQwM2ZmZmFmNTgrY3JORFJVVHovOWRMSG52eUp0MkxCQlI0NGNrV0VZcTgrY09iT3Z3bmNBQU5VUTc3UUIzUEY4Zkh3TTZmcFF0UlhwNU1tVFdyaHdvUklURTVXWm1hbWFOV3VxZGV2VzZ0Mjd0M3IzN2kwbnAvK09lK0xyNjZ0Qmd3YkozZDFkSzFhc1VIWjJ0dHExYTZkWFgzMjFTT0xnNit1cjU1OS8zcXE3VlVwS2ltYlBucTJEQncvS01BeTFhTkZDL2ZyMVUvLysvUzF0amg0OXFxaW9LQ1VsSmVucTFhdHExYXFWWG5ubEZVdTN0Q3RYcm1qU3BFbmF2bjI3R2pac3FQLzd2LzhyOGZnS3oySGk1T1NrK3ZYcnEwMmJOdXJSbzRkNjlPaGhlWk5SbUMxeGxoUkhaUi9uaVJNbkZCVVZwVjI3ZHVueTVjdHExcXlaK3ZmdnJ3RURCbGplNHBqL1ZoTW1UQ2p4L0pUSDVNbVRGUmNYcDRLQ2d1ZDM3OTY5dE1KM0FBRFZFQWtMZ0R0ZVpTVXNsU0VuSjBmQndjRWFQWHEwaGc4ZmJ1OXdVTUZJV0FDZ0tJWTFCb0JxWlAvKy9aS2toeDU2eU02UkFBQlFOU2k2QjRCcVlNbVNKZkwwOU5TY09YUFVva1VMK2Z2NzJ6c2tBQUNxQkFrTEFGUURNVEV4T24vK3ZIeDlmVFZwMHFSaTYwTUFBTGdka2JBQVFEVlFXZ0U4QUFDM0sycFlBQUFBQURnc0VoWUFBQUFBRG91RUJRQUFBSUREb29ZRkFQNmpaOCtlOWc0QmQ3aU1qQXg3aHdBQURvZUVCY0FkenpDTUl5YVQ2WDV1RnVFZzhnM0RPR252SUFEQVVaQ3dBTGpqWGJ4NHNhMmJtNXVudmVPbzdseGRYVTlLVW01dWJqZkRNQTdaTzU3cUtpOHZMK2VubjM3S3NuY2NBT0FvVFBZT0FBQndlL0R4OFRFa0tTOHY3NUc5ZS9mdXQzYzhBSURiQTBYM0FBQUFBQndXQ1FzQUFBQUFoMFhDQWdBQUFNQmhrYkFBQUFBQWNGZ2tMQUFBQUFBY0Zna0xBQUFBQUlkRndnSUFBQURBWVpHd0FBQUFBSEJZSkN3QUFBQUFIQllKQ3dBQUFBQ0hSY0lDQUFBQXdHR1JzQUFBQUFCd1dDUXNBQUFBQUJ3V0NRc0FBQUFBaDBYQ0FnQUFBTUJoa2JBQUFBQUFjRmdrTEFBQUFBQWNGZ2tMQUFBQUFJZEZ3Z0lBQUFEQVlaR3dBQUFBQUhCWUpDd0FBQUFBSEJZSkN3QUFBQUNIUmNJQ0FBQUF3R0dSc0FBQUFBQndXQ1FzQUFBQUFCd1dDUXNBQUFBQWgwWENBZ0FBQU1CaGtiQUFBQUFBY0Zna0xBQUFBQUFjRmdrTEFBQUFBSWRGd2dJQUFBREFZWkd3QUFBQUFIQllKQ3dBQUFBQUhCWUpDd0FBQUFDSFpiSjNBS2crZkgxOWErVG01dDV0N3pnQU9DWVhGNWNNU2NyTnpYM0d4Y1hsY09GMXVibTVWNTJjbkM3YUp6SUF0NlBNek14THYvenlTNDY5NDBEbEkyR0J6WHg4ZlBaS2VzVGVjUUFBQUJpR2NkNHdqRmE3ZCsvKzFkNnhvSEs1MkRzQVZDdVBTSkpoR0JuMkRnU0FRMm9reVZsU3dRM0xuVXdta3lSbEdZYVJWK1ZSQWJqdG1FeW14aWFUcVVGK2ZyNlhKQktXMnh3SkM4b3NOVFgxZC9hT0FVRDE0ZVBqYzF4U2M1UEo5RVJLU3NvK2U4Y0RvUHJ6OGZFNUxPbCtGeGVYSy9hT0JaV1BvbnNBQUFBQURvdUVCUUFBQUlEREltRUJBQUFBNExCSVdBQUFBQUE0TEJJV0FBQUFBQTZMaEFVQUFBQ0F3eUpoQVFBQUFPQ3dTRmdBQUFBQU9Dd1NGZ0FBQUFBT2k0UUZBQUFBZ01NaVlRRUFBQURnc0VoWUFBQUFBRGdzRWhZQUFBQUFEb3VFQlFBQUFJRERJbUVCQUFBQTRMQklXQUFBQUFBNExCSVdBQUFBQUE2TGhBVUFBQUNBd3lKaEFRQUFBT0N3U0ZnQUFBQUFPQ3dTRmdBQUFBQU9pNFFGQUFBQWdNTXkyVHNBT0s0T0hUcjBselRNL05sa012V1FKTU13NGdvMSt6WTFOWFZPVmNjR3dIRzFhZE9tWWExYXRaYVlQNXRNcGhCSnRRekQyQ3JwNG4rVzVhU2twSVJLeXJkVG1BQ3FrUTRkT25TUk5NbjgyV1F5ZFpGVTJ6Q01UWkp5L3JONGEycHE2aFI3eElmSzVXTHZBT0M0VENaVG1xUWV4U3kzTE12THkvdXdTb01DNFBCKyt1bW5MQjhmbitLdUhVSG0zdzNEaUJiSkNnQWJPVGs1SFM0b0tIaktaREpaOVE3NlQrSWlTU29vS0ZoVjlaR2hLdEFsRERlVmtwS1NZaGpHenpkYmJ4akcyYjE3OTI2c3lwZ0FWQStHWWZ4WTB2cUNnb0tsVlJVTGdPb3ZPVG41dEtUTk4xdHZHTVpWWjJmbkZWVVlFcW9RQ1F0S1lrajZxb1QxY2Y5cEF3QTNHbVlZUnJIWEI4TXdyaHFHa1ZyVkFRR285cGFWc0c1TGNuTHliMVVXQ2FvVUNRdEs4MjBKNjBxNmNBQzRnNldtcG02WGRLMjRkU2FUYWVuZXZYdXpxemdrQU5YY3RXdlhZbldUQjZVbWsrbWJLZzRIVllpRUJTVktUVTFOTkF3ajQ4YmxobUdjVDAxTmpiZEhUQUNxQjVQSjlQK0tXNTZmbjcrNHFtTUJVUDBkT0hEZ3BLU2R4YXpLTlpsTVBFUzlqWkd3b0RRRkpwTXBwcGpsOGFKZ0ZrQUpDZ29LeHFubzA5RGM3T3pzWkh2RUE2RDZNd3lqdVBxM0hjbkp5WmxWSGd5cURBa0xTbVVZUnBIWHJJWmhMTGRITEFDcWo5MjdkeWNZaG5GanQ3Q3ZqaHc1Y3NFdUFRR285cHljblA3dnhtV0dZWlRVZlIyM0FSSVdsQ28xTlhXcllSam5DeTI2a0p1YkcydTNnQUJVSnljS2Z6QU1ZNTY5QWdGUS9TVW5KeDgxREdOM29VWDVrb3JyQ1lMYkNBa0xiSkVucWZBYmxYVUhEaHdvdHBnV0FBb3pET1BWUWgvemMzSnk5dHN0R0FDM0JjTXdDbzlnbXBTYW12cUwzWUpCbFNCaGdhMVdtMzh4REdPbFBRTUJVSDNzM3IwNzFqQ01iT2w2My9ORGh3NWR0SGRNQUtxMy9QejhOZWJmRGNOZ0FLQTdBQWtMYkhMeDRzWE5raTRZaHBIOTczLy9tNkVEQWRqTVpESWRsYVNDZ29LUDdSMExnT3B2Mzc1OVAwbjZ5VENNQXNNd3ZyQjNQS2g4SkN5d3laRWpSNjRhaHJGQzBvYmp4NDlmc1hjOEFLcVAvUHo4Q0VsR1hsN2VZWHZIQXVEMlVGQlFzTmhrTXUzWnZYdjNjWHZIZ3NwSHdnS2JHWWF4V2hMZHdRQ1V5WjQ5ZTc0MkRHUFJnUU1ITHRrN0ZnQzNCeWNucHpXR1lYeG43emhRTlV6MkR1QlcrUGo0L0NEcGYrd2R4NTNDTUF5WlROWDZQNWxxeHpDTXd4Y3ZYbnpreUpFalYrMGR5KzJNYTBubDQvcFJlUXpET0orYm05dHAvLzc5UiswZEN5UWZINS9Oa2pyYk80NDdBZGVWcW1NWXhzN1UxRlEvZSsyL3VyOWg0UWFqQ25GUnFIb21rNm4xWFhmZDFkemVjZHdCdUpaVU1xNGZsY2RrTWpXb1VhTkdMM3ZIQVF1U2xTckNkYVhxbUV5bVR2YmN2NHM5ZDE1UmtwT1pOQm0zbjU0OWV5b2pJMFA1K2ZtWDdSM0xuWUpyQ2FxYlYxOTlWWnMyYlpLazQzWU9CVGZnZW9MYmhhK3ZyNzFEcVBadldBQUFBQURjeGtoWUFBQUFBRGdzRWhZQUFBQUFEb3VFQlFBQUFJRERJbUVCQUFBQTRMQklXQUFBQUFBNExCSVdBRUNGOFBYMTFjeVpNeXY5TzdadTY4YlBvYUdoK3VhYmJ5cGtYd0NBcWtQQ0FnQU83dXV2djVhdnI2OG1UcHg0eTl2S3lNalFraVZMS2lDcTZxZE9uVHB5ZFhXMWR4Z0FnRElpWVFFQUIvZk5OOStvUVlNRyt0ZS8vcVVMRnk3YzByWVdMMTZzanovK3VJSWlxMTYrK09JTDllelowOTVoQUFES2lJUUZBQnpZc1dQSHRILy9mcjN5eWl2S3k4dFRiR3lzdlVNQ0FLQktrYkFBZ0FQNzl0dHYxYlJwVS9YcTFVdUJnWUg2NXovL1dhVE56ZXBBaXF2cGlJbUpzZnp1Nit0cjFUNGpJME1SRVJIcTFxMmIvUHo4MUtkUEgwVkhSeXMzTjdkY3NWKzdkazEvLy92Zk5XREFBUG43Kyt2eHh4L1gyMisvclV1WExoVnBtNUNRb05EUVVBVUVCS2hmdjM2S2k0c3IwaVk5UFYydnZmYWFnb09ERlJ3Y3JJa1RKK3I4K2ZNMngzT3pHcGNmZnZoQm9hR2g4dmYzMTdQUFBxdU5HemNXK2U3aHc0ZjE4c3N2S3lnb1NGMjdkdFhzMmJQMTRZY2ZGam1IQUlDSzUyTHZBQUFBeFRPL1VSazRjS0JNSnBPZWVlWVpUWmd3UVQvOTlKUGF0R2xUNXUxRlJrWnExYXBWU2toSVVHUmtwTlc2YytmT0tTd3NUQzR1TGhvNWNxUThQVDIxZS9kdWZmbmxsMHBMUzlPTUdUUEt2TCtNakF4OTk5MTM2dGV2bjFxMGFLR2pSNDhxT2pwYUxpNHVldWVkZHl6dFVsTlR0WFBuVHIzd3dndXFXYk9tWW1KaU5IbnlaTld0VzFkQlFVR1NwTXpNVEEwZE9sUjE2dFRScEVtVGxKdWJxemx6NW1qY3VIRmF0R2lSbkp6Szkvd3RLU2xKZS9mdVZYaDR1UEx5OGpSdjNqeE5talJKcTFhdFV0T21UU1ZkVDVTR0R4K3VoZzBiNnZYWFgxZnQyclcxYk5reXBhV2xsV3VmQUlDeUlXRUJBQWUxZWZObS9mcnJyK3JkdTdja3FVdVhMbXJRb0lHKy9mYmJjaVVzZ1lHQjJyWnRtK1gzd3ViT25hdUxGeTlxMWFwVmF0S2tpU1FwSkNSRTllclZVMlJrcFBidDI2ZEhIbm1rVFB2ejlQVFV5cFVyTFlYdUlTRWhPbkRnZ0RadDJtVFY3dlRwMDFxOWVyWHExNjh2U2VyY3ViUDY5dTJyUllzV1dSS1d1WFBuS2pzN1d3c1hMclRFNStucHFiRmp4eW94TVZFQkFRRmxQQnZYL2ZycnIxcTllclZxMTY0dFNXclNwSWxHamh5cGpSczNhdkRnd1pLdTE3N2s1ZVZwenB3NTh2VDB0QnhMLy83OTlkdHZ2NVZydndBQTI5RWxEQUFjMUxmZmZxdDI3ZHJKeGNWRldWbFordlhYWC9YRUUwOG9MaTVPMTY1ZHE5QjliZDI2VllHQmdaWmt3S3hYcjE2U3JyK0prS1Njbkp3aVB6ZFRzMlpOdWJpNDZPREJnMXF6Wm8yaW82TjE4dVRKSWpmNXdjSEJsbVJGa21yWHJxMkFnQUQ5K09PUGxtVmJ0bXlSdjcrLzZ0V3JaOW12T1drN2NPQkF1WTg3S0NqSWtxeElVdHUyYlNWZGYrTmt0bVBIRHZuNysxdVNGVWx5ZFhVdGQ1SUVBQ2diM3JBQWdBUEt6TXpVMXExYlZWQlFvS2VlZXFySStnMGJOcWhIang0VnRyK3NyQ3lyRzNLekJnMGFTSkpsZExMZzRPQWliWktUazR2ZDVvOC8vcWczM25oRC8vNzN2L1hRUXcrcGFkT21jbk56azJFWVZ1M3ExcTFiNUx0MzNYV1hybDY5YWhWZlFrSkNzZnUvbFpIVGF0V3FaZlc1WnMyYWtxVDgvSHpMc25Qbnppa2tKS1RJZDJ2VXFGSHUvUUlBYkVmQ0FnQU9hTTJhTlhKeGNkSE1tVE5sTXBtczFuMzg4Y2Y2NXovL2FVbFluSnljckc2d0paWDVEWXk3dTd1eXNyS0tMRGNYdFpzVGw4OC8vOXptYmI3NzdydXFWYXVXbGkxYlpubUxNVzNhTkIwOGVOQ3FYWEZGL2FkUG4xYWpSbzBzbit2VXFhUDI3ZHNyTEN5c1NGc1BEdytiWXlxUG1qVnJGdHYxNjFhSG1BWUEySWFFQlE0ck5EUlVmL3pqSC9YTU04L1lPeFNneXYzem4vOVVRRUNBcFlhanNJTUhEd0hzaVowQUFDQUFTVVJCVkdyT25EazZmZnEwbWpScElrOVBUeDA5ZXRTcVRVcEtTckhiZFhaMmxuUTlvU2s4aWFLZm41ODJiZHFrczJmUFdyMXBpWTJObGNsa3N0Uzh0Ry9mM3Vaak9IcjBxSjUrK21sTHNwS2JtNnRkdTNZVmFaZVltR2dWVDBaR2hoSVRFNjNtVE9uUW9ZUFMwdExrN2UxdDlXYkRNSXdpQ1YxRmE5dTJyYlp0MjZZTEZ5N0kzZDFkMHZWa1pjdVdMWlc2WHdEQWRkU3dPS0FyVjY1b3laSWxDZ3NMVTVjdVhkU3hZMGQxNjlaTmYvN3pueXQxdi9hYUFmdG0rMlZXYXR5cFVsTlRkZUxFQ1QzeHhCUEZydS9XclpzTXc3QU1jZnpVVTA4cE9UbFpTNWN1MWJsejU1U1VsS1RaczJjWCs5MW16WnBKa3FLaW9yUm16UnJMOHRHalI4dloyVm5EaHcvWHlwVXI5YTkvL1V1UmtaR0tpb3JTd0lFRDFhcFZxeklmeHdNUFBLRDQrSGd0VzdaTTY5ZXYxNS8rOUNmbDVlVVZhWmVkbmEyeFk4ZHEzYnAxK3U2Nzd6UjY5R2k1dXJvcVBEemMwaVk4UEZ6cDZla2FOV3FVMXF4Wm8wMmJObW5Ka2lVYU5teFltZU1xcXlGRGh1aml4WXQ2NmFXWEZCY1hwOWpZV0kwY09kTHFEUkFBb1BMd2hzWEJwS2VuYTl5NGNUcDc5cXo2OXUycndZTUhxMmJObXZyNTU1KzFZY09HU3QzMzRzV0xGUk1UWXhrWnA2cmNiTDlmZlBGRmxjWUJPSXB2di8xV1RrNU82dEtsUzdIcm16ZHZydnZ2djEvZmZmZWRSbzRjcWRHalJ5czdPMXQvLy92ZkZSa1pxYlp0MitxdHQ5N1NvRUdEaW55M1Y2OWUyckpsaTVZdlg2NkdEUnZxNmFlZmxpUjVlWGxwNGNLRmlvcUtVbFJVbEM1ZnZxeG16WnBwd29RSkdqQmdRTG1PNDczMzN0T1VLVk0wYTlZc05XalFRRU9HRE5ISmt5Y3RjOEdZZGUvZVhlN3U3cG94WTRheXM3UFZybDA3VFo4KzNUS3NzQ1I1ZTNzck9qcGFzMmZQMXRTcFUyVVlobHEwYUtGKy9mcVZLN2F5OFBQejAvVHAwelZuemh4RlJFU29hZE9tR2pGaWhQYnMyYU9USjA5Vyt2NEI0RTVYdWUvUks1bVBqNDhoM2J6Z3M3cTVmUG15bm4vK2VSbUdvZG16WnhjWnJhZXl6Wnc1VXpFeE1hV2V6NHJ1Z21IcmZ1ODBQWHYyVkVaR2hxNWR1OVpzLy83OXArd2R6KzNzZHJ1V29HcjgrYzkvMXJGang0cWR6TE9xdlBycXE5cTBhWk1NdytpYm1wcHF2MEJnd2ZVRXR4dnpCTGtwS1NsMnl4dm9FdVpBVnF4WW9STW5UbWphdEdrMkpTdTJ6RXB0NjB6T0pjMkFiZDVHZEhTME9uZnVySG56NWtteWJSYnJTNWN1NmNNUFAxU1BIajNrNStlbm5qMTdhdVhLbFdYYXJ5U05HemRPVHp6eFJKSEM0c1dMRjh2WDExZW5UbDIvbjcvVm1iQUI0RVkzWG5jazZkU3BVN2MwL3dzQVNOY2YyaGErOTBIeDZCTG1RTmF2WHk5dmIyK2JKb1FyeTZ6VXRzemtYTklNMk5MMUowVWVIaDZhTW1XS1piUWdXMmF4bmpScGt2YnUzYXVYWG5wSlRaczIxY21USjYxR0x5cHR2Mlk5ZS9iVTFxMWJ0V3ZYTHZuNysxdVd4OGZIeThmSFIvZmVlMitsellRTjRNNjJkdTFheGNmSDY0a25udERkZDkrdDQ4ZVBhK25TcGFwZHU3WlZuUTFRbmR6c0p2bnp6ejh2MCtBYWpxendNWnBNSmpWczJGQmR1M2JWbURGanJPWmZndU1qWVhFZ2FXbHB4YzYzVUp5eXpFcHR5MHpPSmMyQUxWMmZFMkxCZ2dXV09Rb2syMmF4VGtwS1VvOGVQWXJ0UzIvTGZzMGVmL3h4MWE1ZFcrdlhyN2NrTEQvLy9MTU9IanlvaUlnSXl6bXBqSm13QWR6WjJyUnBvOWpZV00yYU5VczVPVGxxMEtDQkFnSUNOSExrU0RWdTNOamU0UUhsOXZqamordTU1NTZ6V2xhZUFUWWNtZmtZYzNOenRYZnZYaTFhdEVobno1N1ZoeDkrYU8vUVVBWWtMQTRrTnpkWExpNjIvVWxLbXBVNk1qSlNTVWxKbG9URmxwbWNTOU9wVXllclpFVzZQamRCUVVHQkRoNDhxR1BIanVuVXFWTkZackZ1Mzc2OTFxMWJwOWF0VzZ0djM3NjY2NjY3Yk41bllXNXVidnFmLy9rZkpTUWs2TTAzMzVTVGs1UGk0K05WdTNadGRlM2FWVkxSbWJBbFdjMkVUY0lDb0R6dXYvLyttNDY2QmxSblRabzBLZkZoWVdXcGl1SEl6UW9mWTBoSWlNNmNPVlBwZ3hpaDRwR3dPSkJHalJwWmFqRktZK3VzMUpKdE16bVhwbjc5K2tXVzJUS0w5UWNmZktDb3FDaDk5dGxubWoxN3R2cjA2YU9YWDM1WmRlclVzWG5mWmoxNzl0U2FOV3VVbkp5c2poMDdLajQrWHQyNmRiTWNYMlhOaEEwQXdKM0cxOWRYZ3dZTlVvY09IVFIzN2x5ZFBIbFNUWm8wc2RTVUZwYWVucTVaczJacHg0NGRrcTQvS0gzOTlkY3Q5eVRtYmQxMTExMzY2cXV2OU1JTEwyalVxRkdTcE1PSEQrdmpqei9XbmoxN1ZLdFdMZlhyMTAvWjJkbGF0bXladnZ2dU8vWHAwMGVEQnc4dU1yV0R1WnY3b2tXTHluUmNlWGw1VnZkUDE2NWQwOEtGQ3hVZkg2OVRwMDdKemMxTndjSEJldU9OTnl6M0twY3VYVkowZExSKytPRUgvZnZmLzFiRGhnMFZIaDZ1L3YzNzIzd09wT3R6VTMzODhjZEtUVTJWbTV1Ym5ubm1HYXQ3SnR3Y0NZc0Q2ZFNwazJKalk1V1JrVkZxTndOYlo2V3VLTVU5Q2JGbEZtdDNkM2RObWpSSlk4ZU8xYmZmZnF1b3FDZ2RQMzY4WEU4ck8zYnNLQThQRDYxZnYxNk5HalhTNGNPSE5YSGlSTXQ2ZTg2RURRQkFkWk9YbDJmcGtTQkpUazVPY25OenMzeTJwUWJXMXZyUjRtcGgwOVBUTlh6NGNEVnMyRkN2di82NmF0ZXVyV1hMbGlrdExVMlNkTTg5OStpeHh4N1R1blhyOU1vcnIxanVSZExUMDdWbnp4NjkrZWFiTmgvamxTdFh0RzdkT20zZXZGblRwMCszcksrSWVseGJ6c0hwMDZjMWZQaHcxYXRYejNLc3k1Y3ZMekxwTDRwSHd1SkFCZzhlckxWcjEycnk1TW42OU5OUGl4U0VGWDZGYXV1czFHVnhzeG13YjhhV1dhek5NZGV0VzFlREJ3L1drU05IRkJjWFY2NzlPams1cVVlUEhvcU5qVlhEaGczVnJGa3pxOEpBZTg2RURUZ0M4MVBNQ1JNbTJEdVVhaU0wTkZSLy9PTWY5Y3d6ejVUYWx2T0wyODJLRlN1MFlzVUt5MmRQVDArdFhidlc4dG1XR2xoYjYwZUxxNFg5NG9zdmxKZVhwemx6NWxqdVpVSkNRdFMvZjM5TDkvSytmZnZxcmJmZTByNTkrL1RvbzQ5S2t1TGk0dVRtNXFZZVBYcVUrUmhEUTBPdGl2RXJvaDdYbG5Nd2YvNThYYjE2VlhQbnpyVThsQTRKQ1ZGb2FDaTlRR3hBd3VKQVdyWnNxWGZlZVVjUkVSSHEzNysvK3ZYcnAvdnZ2MStHWWVqWXNXUDYvdnZ2OVk5Ly9FUFM5Vm1wdDI3ZHF1SERoeXNzTEV3ZUhoN2F1M2V2Rmk5ZVhPNVpxUXZQZ04yNmRXdkxoSEkzWTU3RitvRUhIbENqUm8yMGN1WEtJck5ZUC8vODgrclRwNC91dWVjZVpXUmthTk9tVFVWR0ppbkxmbnYyN0tuRml4ZnJtMisrS1RLWlhYaDR1TUxEd3pWcTFDajE2OWRQN3U3dU9ubnlwRFpzMk1Ba2xIQTRKZDM4TWpkUjFhbFRwMDZSQnlVWkdSbGF0MjVkbFUraUMxUzFybDI3V3QyRUYzN1lKOWxXQTJ0ci9XaHh0YkE3ZHV5UXY3Ky8xWU5YVjFkWEJRUUVXS1pBZVBMSkovWEJCeDhvUGo3ZUttRjU4c2tuYmFxTE5SOWpmbjYramg0OXFnVUxGbWpuenAxYXZIaXhhdGV1WFNIMXVMYWNnKzNidHlzZ0lNQ3FCNDJycTZ2OC9QeHNMZ2U0azVHd09KZ2VQWHFvZGV2V1dyaHdvVmF2WHEzTXpFeTV1TGpJeTh2THFtaThNbWFsdnRrTTJEZGp5eXpXOTk1N3IrYk5tNmVMRnkrcVljT0c2dDY5dTE1KytlVnk3L2VCQng3US9mZmZyMlBIanFsWHIxNVc2K3c1RXphQTZxbTRoeG1MRnk5V1RFd01DUXR1ZXg0ZUhpVU9ZV3hMRGF5dDlhUEYxY0tlTzNkT0lTRWhSWllYVHB4Y1hWM1Z2WHQzclYrL1h1UEhqOWZodzRkMTdOZ3hxeTdoSlNsOGpMNit2dkwyOWxaWVdKaldyRm1qME5EUUNxbkh0ZVVjWkdabUZ0dmQvOFlrRWNVallYRkFyVnExMHJ2dnZsdHF1K2JObTF2TnQxS2NtejJoTFc2NW01dWJQdjc0WTV1MzBhSkZDMzMrK2VkRmxoZCtZdnpCQngrVUdGOTU5cnQ4K2ZLYmJzdkh4MGZ6NTg4dmRaOEFBT0RXMlZvL1dselg3Sm8xYTFxOXlUQzdzWXRVMzc1OXRYTGxTdTNldlZ1Yk4yL1d2ZmZlS3g4Zm4zTEYrK0NERDBxU1RwOCtMYWxpNm5GdE9RZHVibTQySFN1S3gweDZBT0RnZkgxOU5YUG1UUDN3d3c4S0RRMlZ2Nysvbm4zMldXM2N1TEhFNzYxYnQwNlBQZmFZM252dnZUSnZKeU1qUXhFUkVlcldyWnY4L1B6VXAwOGZSVWRIS3pjM1Y1TDA1cHR2cW12WHJsWlBJV05pWXVUcjY2dWtwQ1RMc3FOSGo4clgxMWRidG13cFV3eVhMbDNTaHg5K3FCNDllc2pQejA4OWUvYTBkQkVwenEzR1UvaGNtOThTKy9yNkZqdTUzb1lOR3l5eFAvUE1NMFhxOG9BN1NZY09IWFQ4K0hGNWUzdXJmZnYybHA5MjdkcFpDdk52cG0zYnR0cTJiWnZWVGZ1RkN4Y3MvejdOSG43NFliVnUzVnJ4OGZINi92dnYxYWRQbjNMWHB1N1pzMGZTOVllKzB2VnJncmUzZDZuMXVKSXM5YmpkdTNkWFNrcEttYzZCcmNlSzR2R0dCUUNxQVZ0RzZ5bHMvLzc5K3QvLy9WOTE2ZEpGa3lkUEx0TjJ6cDA3cDdDd01MbTR1R2preUpIeTlQVFU3dDI3OWVXWFh5b3RMVTB6WnN4UVlHQ2d2di8rZXgwN2RzeFNNN2Q5KzNhWlRDWWxKaWJxc2NjZWt5U2xwS1RJMWRWVkhUdDJMRk1NcFkzS2M2TmJpYWV3eU1oSXJWcTFTZ2tKQ1lxTWpDejI3N0I3OTI2Rmg0Y3JQejlmOCtiTjA5dHZ2NjBISDN4UUxWcTB1UGtmRUhCQXAwK2Z0a3plYk9ibDVXV3BMYlhGcmRTUERoa3lSR1BHak5GTEw3MmtzTEF3RlJRVWFOR2lSV3JVcUZHUnR4RjkrL2JWN05temRlWEtGZlh1M2J2TXgyZ1lodExTMHJSdzRVTGRkOTk5bG9MOWlxakh0ZVVjdlBqaWl4b3pab3hHang2dEYxNTRvY1JqUlZFa0xBQlFEZGd5V28vWm1UTm45T3FycitxaGh4N1N0R25UTE1PSzJycWR1WFBuNnVMRmkxcTFhcFZseEp1UWtCRFZxMWRQa1pHUjJyZHZud0lEQTJVeW1aU1VsS1JXclZvcE56ZFhLU2twOHZIeDBjNmRPelZtekJoSjE3dDIrdnI2V2hYYjJoSkRhYVB5M09oVzRybHhPK1lidU9KR1c4ekt5dExYWDM5dDZidmVwRWtUalJneFFwczNieVpoUWJXVGtKQ2doSVFFcTJYRGhnMHJVbXRha2x1cEgvWHo4OVAwNmRNMVo4NGNSVVJFcUduVHBob3hZb1QyN05tamt5ZFBXclh0MmJPbi92YTN2eWt3TUxCTVV4V1lqOUZrTXVudXUrOVdseTVkTkhic1dNdnd6UlZSajJ2TE9UQWZhM1IwdENJaUluVFBQZmRvNU1pUjJyOS9QME1iMjRDRUJRQ3FBVnRHNjVHa25Kd2N2ZkxLSzZwZnY3NW16WnBWNU1iY2x1MXMzYnBWZ1lHQmxtVEZyRmV2WG9xTWpGUlNVcEllZWVRUlBmend3MHBPVHRiQWdRTzFkKzllbVV3bURSczJUR1BIanRXbFM1ZFVwMDRkcGFTa2FPalFvV1dPb2JSUmVXN1VvRUdEY3NkVEZwMDdkN2FhK05ZY2UzSHpZZ0dPckxSUkNNdFNBMXRhL1doSisrcmF0YXU2ZHUxcXRTd3VMcTdJNU5qcDZla3FLQ2l3YVFoeVcvWnJWbEgxdUxiVTBCWjNyRDE2OUdDb2RCdFF3d0lBZHVEczdHeXBCN2xSZm41K2thRjJiUm10UjdwZVgzSGt5QkVOSERoUTd1N3VSYlp0NjZnL045NHNTUCtka05iY0J6c29LRWdwS1NreURFTTdkdXhRUUVDQWZIMTk1ZWJtcHFTa0pKMDRjVUpaV1ZrS0Nnb3Fjd3dmZlBDQmV2WHFwYzgrKzB6ZHUzZlhqQmt6ZE9uU3BTSXhGVmJlZU1yaXhzVEovSGU2OGU4QW9IVEYvYnM1ZGVxVTFmd3RaakV4TWZMdzhDaDJKQzdjL25qREFnQjIwS2hSb3lKZEhzeE9uVHFsMy8zdWQrWGFicTlldlhUNjlHbDk5TkZIYXRteVpibEcwbkYzZHkvMmpjSDU4K2NsL1RkeENRb0swcng1ODNUczJESHQyTEZEQXdZTWtJdUxpeDU3N0RIdDNMbFQ1OCtmTDNOLytNSXhsRFFxVDNFcU14NEFGVy90MnJXS2o0L1hFMDg4b2J2dnZsdkhqeC9YMHFWTFZidDJiWVdIaDB1UzFxeFpvNU1uVDJydDJyVjY1NTEzNU9MQ3JldWRpRGNzMWR5Tkk5dzR1dERRVUgzenpUZjJEZ093dTQ0ZE95b3BLY2xxNkV6cCtvZzF1M2J0S3ZKMDBWWW1rMG52di8rK1dyUm9vZkhqeCt2SWtTTmwzb2FmbjUrMmJkdW1zMmZQV2kyUGpZMlZ5V1N5MUhZOC9QRER1dnZ1dTdWaHd3WWRPblJJblR0M2xpVDUrL3NyTVRGUnljbko1WDZiVWRxb1BNV3BxSGljblowbHFjUWlmd0MzcmsyYk5zckx5OU9zV2JQMDJtdXZLU1ltUmdFQkFWcTBhSkZsenBKcDA2WnA1Y3FWZXVXVlY4cFViSS9iQzJtcUE3dHk1WXBXcmx5cCtQaDRIVDkrWEpjdlgxYjkrdlhsN2UydFdiTm1WZnIrSzJPMjUrSm1sUWJ1Uk9IaDRkcXdZWU5HalJxbHZuMzc2dDU3NzlXWk0yZjB6VGZmeU4zZC9aYnFMR3JWcXFWWnMyYnB4UmRmMU5peFk3Vmd3WUl5dmJFWlBYcTB0bTdkcXVIRGh5c3NMRXdlSGg3YXUzZXZGaTllcklFREIxcEc0WEp5Y2xKQVFJQldyMTZ0Tm0zYVdONjgrUHY3YThhTUdjck96dGJiYjc5ZHJtTW9iVlNlNGxSVVBPWTNNRkZSVVdyZHVuV3BrK2dDS0ovNzc3Ky94TGVtMHZXYU9vQ0V4VUdscDZkcjNMaHhPbnYyclByMjdhdkJnd2VyWnMyYSt2bm5uN1ZodzRZcWlhRXlabnN1YlloRDRFN1J2SGx6TFZpd1FIUG16RkZzYkt3dVhicWtCZzBhS0NRa1JLTkdqU3JUS0RqRjhmVDAxS3hac3pSczJEQ05HVE9tVFAvMnZMeTh0SERoUWtWRlJTa3FLa3FYTDE5V3MyYk5OR0hDQkEwWU1NQ3FiVkJRa0dKalkvWGNjODlaSGRzOTk5eWp6TXhNeTNEQ1pWWGFxRHczVXhIeDlPclZTMXUyYk5IeTVjdlZzR0ZERWhZQXNMUHl6YnJqSUh4OGZBekp0bEVncXBQTGx5L3IrZWVmbDJFWW1qMTdkcEdSZWdyejlmWFZvRUdES21XRWlaa3paeW9tSnFaQ3pxOWhHT1dlNU9sTzFiTm5UMlZrWk9qYXRXdk45dS9mZjhyZThkek9idGRyQ1c1L3I3NzZxalp0MmlURE1QcW1wcWIrMDk3eGdPc0piai9tdDlzcEtTbDJ1NUdqaHNVQnJWaXhRaWRPbk5DMGFkTktURmFLYzdPYWxodVhsemFMZEdtelBhZW5wK3UxMTE1VGNIQ3dnb09ETlhIaVJFdEJidUg5UlVkSHEzUG56cG8zYjE2eGNaUmw1dTNEaHcvcjVaZGZWbEJRa0xwMjdhclpzMmZyd3c4L0xMV2JDQUFBcUg1MXI1VnQ1c3laZHJtSHVGazk3OHFWSzlXN2QyOTE2dFJKUzVZc29lNjNFTHFFT2FEMTY5ZkwyOXRiYmRxMHFiUjlsRGFMZEVtelBXZG1abXJvMEtHcVU2ZU9KazJhcE56Y1hNMlpNMGZqeG8zVG9rV0xMSlBVSlNjbnk4UERRMU9tVExIMEpTK09MYk5lcDZlbmEvanc0V3JZc0tGZWYvMTExYTVkVzh1V0xWTmFXbG9sbkIwQUFPeXJwQjRVRmRrRDRuWnlZL0poNy9OenMxcmc0dXA1ZCt6WW9XblRwcWw3OSs3NnkxLytvc2FORzJ2RGhnM1UvZjRIQ1lzRFNrdEwwMU5QUFZXcCt5aHRGdW1TWm51ZU8zZXVzck96dFhEaFFzc2JJRTlQVDQwZE85WnE3UFRNekV3dFdMRGdwak5LbTlreTYvVVhYM3lodkx3OHpaa3p4ekkvUkVoSWlQcjM3Ni9mZnZ1dG5HY0JBQURjTGlJakkvV25QLzFKanovK3VGVWRtNzNjckJhNHVKckNuVHQzU3BJbVQ1NXNtZStKdXQvL29rdVlBOHJOemEzMGNjYk5zMGd2WGJwVTJkblpaZnJ1bGkxYjVPL3ZyM3IxNmlrbkowYzVPVG1XdDBFSERoeXd0T3ZVcVZPcHlZcGsyNnpYTzNic2tMKy92OVZrZHE2dXJ1VWUraFVBQU54ZXpBOVltelJwVXVSaHE2TXo5M0s1Y1hMYVcyVWVJcjY2STJGeFFJMGFOZEtwVTVWYlkxMmVXYVROc3JLeWxKQ1FZS2xmQ1E0T1Z0ZXVYU1g5ZHdac1NhcGZ2NzVOMjdObDF1dHo1ODVaeG1RdnJFYU5HamJ0QXdDQTIxVlo2a0VMVzdkdW5SNTc3REc5OTk1N1pkNU9Sa2FHSWlJaTFLMWJOL241K2FsUG56NktqbzVXYm02dUpPbk5OOTlVMTY1ZHJXNllZMkppNU92cnE2U2tKTXV5bzBlUHl0ZlhWMXUyYkxtbFl5bk4wYU5ITlhic1dBVUZCZW5KSjU5VVpHUmtzVGZ6dHRib2xoWmZTYlhBeGRYekZ0ZTJ1SnFqOHRZUVYzZDBDWE5BblRwMVVteHNyREl5TW9xOVNTK0prNU9UMVkyK1ZQemtaK1daUmRxc1RwMDZhdCsrdmNMQ3dvcXNLendVYTBXT0NsYXpaczFpdTM0VlRwQUFBTGhUMlZJUFd0aisvZnYxdi8vN3YrclNwWXNtVDU1Y3B1MmNPM2RPWVdGaGNuRngwY2lSSStYcDZhbmR1M2ZyeXkrL1ZGcGFtbWJNbUtIQXdFQjkvLzMzT25ic21HWHVwdTNidDh0a01pa3hNZEV5eEhoS1NvcGNYVjNWc1dQSGNoOUxhVTZmUHEzaHc0ZXJYcjE2bGpyWTVjdVg2K2pSbzFidGJLM1J0U1cra21xQmIyUnIyNHF1SWE1T1NGZ2MwT0RCZzdWMjdWcE5uanhabjM3NnFWVjNLYW5rSVlJOVBUMkwvQU1zYm5abzh6Yk1zMGdmT1hKRWNYRnhWbTBLei9aY3VPaXJRNGNPU2t0TGs3ZTN0OVVianNvY3VyaHQyN2JhdG0yYkxseTRJSGQzZDBuWGt4WHpFeGtBQU81a3R0U0RtcDA1YzBhdnZ2cXFIbnJvSVUyYk5zMXlvMnZyZHViT25hdUxGeTlxMWFwVmxscldrSkFRMWF0WFQ1R1JrZHEzYjU4Q0F3TmxNcG1VbEpTa1ZxMWFLVGMzVnlrcEtmTHg4ZEhPblRzMVpzd1lTZGR2cm4xOWZhMjZrSmZsV0d3eGYvNThYYjE2VlhQbnpyVThDQTRKQ1ZGb2FLalZnMDliYTNSdGlhK2tXdUFiMmRxMm9tdUlxeE82aERtZ2xpMWI2cDEzM3RIKy9mdlZ2Mzkvelo4L1h3a0pDZHE0Y2FNKy8veHpEUnc0OEtiZmZlcXBwNVNjbkt5bFM1ZnEzTGx6U2twS0t2YXR5ZlBQUDY5bHk1WnAwNlpOV3JGaVJiR3pTQmVlN1huTm1qV1c1ZUhoNFVwUFQ5ZW9VYU8wWnMwYWJkcTBTVXVXTE5Hd1ljTXE2QXdVTldUSUVGMjhlRkV2dmZTUzR1TGlGQnNicTVFalI2cFJvMGFWdGs4QTE1bTdLSmgvbm5qaUNZMGZQMTdIamgwcnNXM0hqaDMxMUZOUDZlMjMzOVl2di94U2JMdUVoSVJpOTJtdjRVYUI2c3FXZWxCSnlzbkowU3V2dktMNjlldHIxcXhaUlc1cWJkbk8xcTFiRlJnWVdHVHFoVjY5ZWttNi9nYWlRWU1HZXZqaGh5MGpkZTNkdTFjbWswbkRoZzNUd1lNSExkM1FVMUpTRkJRVVZLNWpzZFgyN2RzVkVCQmcxV3ZGMWRWVmZuNStWdTFzcmRHdDZQaHNWZEUxeE5VSmIxZ2NWSThlUGRTNmRXc3RYTGhRcTFldlZtWm1wbHhjWE9UbDVWVmlvZm5vMGFPVm5aMnR2Ly85NzRxTWpGVGJ0bTMxMWx0dkZSa056SlpacEc4MjI3TzN0N2VpbzZNMWUvWnNUWjA2VllaaHFFV0xGdXJYcjEvRm40ai84UFB6MC9UcDB6Vm56aHhGUkVTb2FkT21HakZpaFBiczJhT1RKMDlXMm40QlhHY2VkY2N3REowNmRVb0xGaXpRc0dIRHRHTEZpaUlQRHN4dDgvTHlkUFRvVVgzMTFWZmF1WE9uL3ZHUGY2aGV2WHFXZGs1T1RwbzJiWnA4ZlgxVnQyN2RxajRrd0tFNU96dGI2a0Z1bEorZlgyUzRXMXZxUVNWcHc0WU51bmp4b2laTm1tVHBzVkRXN1dSbFpWa05nbU5tN241a2Ztc1JGQlNrRlN0V3lEQU03ZGl4UXdFQkFmTDE5WldibTV1U2twTFVva1VMWldWbEZVbFliRDBXVzJWbVp0cFVCMXU0UnZkR2hkL0VWSFI4dHJJMVBsdHJpS3NURWhZSDFxcFZLNzM3N3JzbHRybHhqSEZYVjFlOStlYWJldlBOTjB0czk4RUhINVM2ZnpjM04zMzg4Y2ZGcnZQeDhkSDgrZk50anV0bXkyMXRKMGxkdTNhMUZQZWJ4Y1hGRlh2UkJGQ3hiaHgxeDl2YlcwT0dERkZjWEZ5UkxocUYyM2JwMGtYdDJyWFRpQkVqdEhidFd2M2hEMyt3dEFzT0R0YTJiZHYwMFVjZktTSWlva3FPQTZndUdqVnFkTk1IY3FkT25kTHZmdmU3Y20yM1Y2OWVPbjM2dEQ3NjZDTzFiTmxTUGo0K1pkNkd1N3U3c3JLeWlpdzNGMytiRTVlZ29DRE5temRQeDQ0ZDA0NGRPelJnd0FDNXVMam9zY2NlMDg2ZE8zWCsvSGw1ZVhsWmVuUlVGamMzTjV2cVlHMnQwYlVYZTlRUU93cTZoS0ZhS082cHhhbFRwNno2YkFLb09nODk5SkFrRlh2VGNxTkhIMzFVa25UMjdGbXI1VTJiTnRYdzRjUDEzWGZmYWZ2MjdSVWZKRkNOZGV6WVVVbEpTVHA0OEtEVjhxTkhqMnJYcmwzbC9uK2Z5V1RTKysrL3J4WXRXbWo4K1BFNmN1UkltYmZoNStlbmJkdTJGZmszSFJzYks1UEpaSGxnOGZEREQrdnV1Ky9XaGcwYmRPalFJWFh1M0ZtUzVPL3ZyOFRFUkNVbkp4ZDV1MUlaQ3RmQm1oVlhCOXVoUXdjZFAzNWMzdDdlYXQrK3ZlV25YYnQyNVNyMkwxd0xYQkVxT3I3cWhJUUYxY0xhdFdzMWJ0dzRmZjMxMTBwSVNMQjBSNmxkdTdiQ3c4UHRIUjV3eHpsMDZKQWtxWG56NXFXMk5kOFEzZmdVMVRBTURSMDZWQTgrK0tDbVRKbWluSnljaWc4VXFLYkN3OFBsNXVhbVVhTkdhZWJNbVZxK2ZMaysrZVFURFI4K1hPN3U3aG82ZEdpNXQxMnJWaTNObWpWTHRXclYwdGl4WTNYbXpKa3lmWC8wNk5GeWRuYlc4T0hEdFhMbFN2M3JYLzlTWkdTa29xS2lOSERnUU11b1lFNU9UZ29JQ05EcTFhdlZwazBieTVzWGYzOS9IVDkrdk1JVEZuUGgrdW5UcHkyL1M5S0xMNzZvaXhjdmF2VG8wU1hXd1ZaMGplN05hb0hMeXg0MXhJNkNoQVhWUXBzMmJaU1hsNmRaczJicHRkZGVVMHhNakFJQ0FyUm8wYUl5RC8wTW9Penk4dktVazVPajdPeHNwYVNrNk8yMzMxYkxsaTNWbzBlUG03Yjk5ZGRmdFhYclZrMmFORW5ObWpWVDkrN2RpN1IxZG5aV1JFU0VNak16OWNrbm4xVEZvUURWUXZQbXpiVmd3UUw1Ky9zck5qWldIMzMwa2RhdVhhdVFrQkF0V3JUb2xyc29lWHA2YXRhc1dicDA2WkxHakJsVGJKZXBtL0h5OHRMQ2hRdlZwazBiUlVWRjZZMDMzdERtelpzMVljSUVUWmd3d2FwdFVGQ1F6cDQ5cXk1ZHVsZ2QyejMzM0tQZmZ2dk5Ncnh4UmZqVG4vNGtTVXBJU0xEOEx2MjNEdmJLbFN1S2lJalEvUG56TldUSUVIWHExTW5xKytZYVhTY25KMDJkT2xWdnZQR0dZbU5qMWJObnozTEYwNnRYTDNYcDBrWExseTlYZEhSMCtRK3NrdUtyVHFwMUp6Y2ZIeDlEdW5rZEJGQ2Q5ZXpaVXhrWkdicDI3VnF6L2Z2M1YrNU1vbmM0cmlVbHUzRzBMcFBKcEVHREJtbmt5SkZGaXVWdmJPdms1S1F1WGJwbzRzU0pWamRZdnI2K0dqUm9rT1htWnM2Y09aby9mNzdtenAxcm1mZ3NKaWFHdjBrcFhuMzFWVzNhdEVtR1lmUk5UVTM5cDczakFkY1QzSDdNMS9XVWxCUzc1UTBVM1FNQVN0VzFhMWY5NFE5L1VGcGFtcUtpb3BTY25HenBuMTFjMjBHREJxbEdqUnE2OTk1N2l4Mko2RWJEaGczVHhvMGI5ZDU3NzJuNTh1VVZIVDRBb0JxalN4Z0FvRlFlSGg3cTBLR0QrdlhycDA4KytVUkhqaHk1NldpREhoNGVhdCsrdmJ5OXZXMUtWcVRydzR0R1JFVG9sMTkrMGV6WnMyL0xVVzRBQU9WRHdnSUFLSk8yYmR2cXhSZGYxSm8xYTRxTXNuTXJIbnJvSVlXRmhXbnAwcVU2ZXZSb2hXMFhBRkM5a2JBQUFNcHN4SWdSYXRteXBkNS8vMzFkdkhpeHdyWTdjdVJJTlcvZVhJbUppUlcyVFFCQTlVYkNBZ0FvTTFkWFY3M3p6anZLek16VVJ4OTlWS0hiallpSWtKTVQvM3NDQUZ4SDBUMEFvRVEzRysyb2JkdTIyclZybDAxdGJkM216YllMQUxoejhRZ0xBQUFBZ01NaVlRRUFBQURnc0VoWUFBQUFBRGdzRWhZQUFBQUFEb3VFQlFBQUFJRERJbUVCQUFBQTRMQklXQUFBQUFBNExCSVdBQUFBQUE3cnRwZzRNamc0Mk40aEFCVXVKeWZIM2lIY2NiaVdvTHJoT2dIZ1RsRGRFNVo5a2g3aGdvM2JsV0VZNTV5Y25NN2JPNDQ3QU5jU1ZHZVg4L0x5MHV3ZEJBQlVsbXFkc0tTa3BMUi84TUVINzdKM0hFQmxPWFRvMEJWSnVmYU80M2JIdFFUVldYNSsvclVqUjQ1Y3RYY2NBRkJacW5YQ0lxbmcwS0ZERiswZEJJQnFqMnNKQUFBT2lxSjdBQUFBQUE2TGhBVUFBQUNBd3lKaEFRQUFBT0N3cW5zTkN3QUFnTU5obUhTZzRwQ3dBQUFBVkp5ZkpMVmhtSFRjWm83Wkl5R1Zyd0FBQUs5SlJFRlVjK2NtZSs0Y0FBRGdOdVA4NElNUDFyWjNFRUJGT25Ub1VJNmtmSHZIQVFBQUFBQUFBQUFBQUFBQUFBQUFBQUFBQUFBQUFBQUFBQUFBQUFBQUFBQUFBQUFBQUFBQUFBQUFBQUFBQUFBQUFBQUFBQUFBQUFBQUFBQUFBQUFBQUFBQUFBQUFBQUFBQUFBQUFBQUFBQUFBQUFBQUFBQUFBQUFBQUFBQUFBQUFBQUFBQUFBQUFBQUFBQUFBQUFBQUFBQUFBQUFBQUFBQUFBQUFBQUFBQUFBQUFBQUFBQUFBQUFBb2cvOFBoNXFsOXozdkRHWUFBQUFBU1VWT1JLNUNZSUk9IiwKCSJUaGVtZSIgOiAiIiwKCSJUeXBlIiA6ICJmbG93IiwKCSJWZXJzaW9uIiA6ICIxMCIKfQo="/>
    </extobj>
  </extobjs>
</s:customData>
</file>

<file path=customXml/itemProps24.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11288</Words>
  <Application>WPS 演示</Application>
  <PresentationFormat>宽屏</PresentationFormat>
  <Paragraphs>103</Paragraphs>
  <Slides>22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1" baseType="lpstr">
      <vt:lpstr>Arial</vt:lpstr>
      <vt:lpstr>宋体</vt:lpstr>
      <vt:lpstr>Wingdings</vt:lpstr>
      <vt:lpstr>Cambria Math</vt:lpstr>
      <vt:lpstr>Calibri</vt:lpstr>
      <vt:lpstr>微软雅黑</vt:lpstr>
      <vt:lpstr>Arial Unicode MS</vt:lpstr>
      <vt:lpstr>Office 主题</vt:lpstr>
      <vt:lpstr>Equation.KSEE3</vt:lpstr>
      <vt:lpstr>Towards Open World Object Detection </vt:lpstr>
      <vt:lpstr>摘要</vt:lpstr>
      <vt:lpstr>贡献总结</vt:lpstr>
      <vt:lpstr>相关工作</vt:lpstr>
      <vt:lpstr>结构图</vt:lpstr>
      <vt:lpstr>开放世界目标检测  Open World Object Detection</vt:lpstr>
      <vt:lpstr>PowerPoint 演示文稿</vt:lpstr>
      <vt:lpstr>对比聚类  Contrastive Clustering</vt:lpstr>
      <vt:lpstr>对比损失计算方法</vt:lpstr>
      <vt:lpstr>PowerPoint 演示文稿</vt:lpstr>
      <vt:lpstr>PowerPoint 演示文稿</vt:lpstr>
      <vt:lpstr>用RPN自动标记未知量 Auto-labelling Unknowns with RPN</vt:lpstr>
      <vt:lpstr>基于能量的未知辨别 Energy Based Unknown Identifier</vt:lpstr>
      <vt:lpstr>PowerPoint 演示文稿</vt:lpstr>
      <vt:lpstr>削弱遗忘 Alleviating Forgetting</vt:lpstr>
      <vt:lpstr>实验</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逆天改命</dc:creator>
  <cp:lastModifiedBy>逆天改命</cp:lastModifiedBy>
  <cp:revision>25</cp:revision>
  <dcterms:created xsi:type="dcterms:W3CDTF">2022-03-18T01:50:00Z</dcterms:created>
  <dcterms:modified xsi:type="dcterms:W3CDTF">2023-03-22T11:36:34Z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236E98A197FC4C1EBF9526024F261990</vt:lpwstr>
  </property>
  <property fmtid="{D5CDD505-2E9C-101B-9397-08002B2CF9AE}" pid="3" name="KSOProductBuildVer">
    <vt:lpwstr>2052-11.1.0.13703</vt:lpwstr>
  </property>
</Properties>
</file>