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7" r:id="rId3"/>
    <p:sldId id="258" r:id="rId4"/>
    <p:sldId id="259" r:id="rId5"/>
    <p:sldId id="260" r:id="rId6"/>
    <p:sldId id="261" r:id="rId7"/>
    <p:sldId id="262" r:id="rId9"/>
    <p:sldId id="263" r:id="rId10"/>
    <p:sldId id="264" r:id="rId11"/>
    <p:sldId id="265" r:id="rId12"/>
    <p:sldId id="266" r:id="rId13"/>
    <p:sldId id="267" r:id="rId14"/>
    <p:sldId id="268" r:id="rId15"/>
    <p:sldId id="269" r:id="rId16"/>
    <p:sldId id="270"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t>计算量主要来自编码器，只看没被遮住的四分之一就够了</a:t>
            </a:r>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向量维度</a:t>
            </a:r>
            <a:r>
              <a:rPr lang="en-US" altLang="zh-CN"/>
              <a:t>c        transformer bilock</a:t>
            </a:r>
            <a:r>
              <a:rPr lang="zh-CN" altLang="en-US"/>
              <a:t>数量</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2.xml"/><Relationship Id="rId2" Type="http://schemas.openxmlformats.org/officeDocument/2006/relationships/image" Target="../media/image8.png"/><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4.xml"/><Relationship Id="rId2" Type="http://schemas.openxmlformats.org/officeDocument/2006/relationships/tags" Target="../tags/tag73.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74.xml"/><Relationship Id="rId2" Type="http://schemas.openxmlformats.org/officeDocument/2006/relationships/image" Target="../media/image11.png"/><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5.xml"/><Relationship Id="rId2" Type="http://schemas.openxmlformats.org/officeDocument/2006/relationships/image" Target="../media/image13.png"/><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6.xml"/><Relationship Id="rId1"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64.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65.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66.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tags" Target="../tags/tag67.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68.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69.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70.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71.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p:nvPr>
        </p:nvSpPr>
        <p:spPr/>
        <p:txBody>
          <a:bodyPr>
            <a:normAutofit/>
          </a:bodyPr>
          <a:p>
            <a:r>
              <a:rPr lang="zh-CN" altLang="en-US" sz="3200"/>
              <a:t>Swin Transformer: Hierarchical Vision Transformer using Shifted Windows</a:t>
            </a:r>
            <a:endParaRPr lang="zh-CN" altLang="en-US" sz="3200"/>
          </a:p>
        </p:txBody>
      </p:sp>
      <p:sp>
        <p:nvSpPr>
          <p:cNvPr id="5" name="副标题 4"/>
          <p:cNvSpPr>
            <a:spLocks noGrp="1"/>
          </p:cNvSpPr>
          <p:nvPr>
            <p:ph type="subTitle" idx="1"/>
          </p:nvPr>
        </p:nvSpPr>
        <p:spPr/>
        <p:txBody>
          <a:bodyPr/>
          <a:p>
            <a:r>
              <a:rPr lang="zh-CN" altLang="en-US"/>
              <a:t>Ze Liu†* Yutong Lin†* Yue Cao* Han Hu*‡ Yixuan Wei†</a:t>
            </a:r>
            <a:endParaRPr lang="zh-CN" altLang="en-US"/>
          </a:p>
          <a:p>
            <a:r>
              <a:rPr lang="zh-CN" altLang="en-US"/>
              <a:t>Zheng Zhang Stephen Lin Baining Guo</a:t>
            </a:r>
            <a:endParaRPr lang="zh-CN" altLang="en-US"/>
          </a:p>
          <a:p>
            <a:r>
              <a:rPr lang="zh-CN" altLang="en-US"/>
              <a:t>Microsoft Research Asia</a:t>
            </a:r>
            <a:endParaRPr lang="zh-CN" altLang="en-US"/>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移动窗口掩码</a:t>
            </a:r>
            <a:endParaRPr lang="zh-CN" altLang="en-US"/>
          </a:p>
        </p:txBody>
      </p:sp>
      <p:pic>
        <p:nvPicPr>
          <p:cNvPr id="4" name="图片 3" descr="QQ截图20220217182550"/>
          <p:cNvPicPr>
            <a:picLocks noChangeAspect="1"/>
          </p:cNvPicPr>
          <p:nvPr/>
        </p:nvPicPr>
        <p:blipFill>
          <a:blip r:embed="rId1"/>
          <a:stretch>
            <a:fillRect/>
          </a:stretch>
        </p:blipFill>
        <p:spPr>
          <a:xfrm>
            <a:off x="1179830" y="2141855"/>
            <a:ext cx="4074160" cy="3743325"/>
          </a:xfrm>
          <a:prstGeom prst="rect">
            <a:avLst/>
          </a:prstGeom>
        </p:spPr>
      </p:pic>
      <p:pic>
        <p:nvPicPr>
          <p:cNvPr id="5" name="图片 4" descr="QQ截图20220217182816"/>
          <p:cNvPicPr>
            <a:picLocks noChangeAspect="1"/>
          </p:cNvPicPr>
          <p:nvPr/>
        </p:nvPicPr>
        <p:blipFill>
          <a:blip r:embed="rId2"/>
          <a:stretch>
            <a:fillRect/>
          </a:stretch>
        </p:blipFill>
        <p:spPr>
          <a:xfrm>
            <a:off x="6452235" y="2037080"/>
            <a:ext cx="3933190" cy="3656965"/>
          </a:xfrm>
          <a:prstGeom prst="rect">
            <a:avLst/>
          </a:prstGeom>
        </p:spPr>
      </p:pic>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normAutofit/>
          </a:bodyPr>
          <a:p>
            <a:r>
              <a:rPr lang="zh-CN" altLang="en-US"/>
              <a:t>模型扩展 </a:t>
            </a:r>
            <a:endParaRPr lang="zh-CN" altLang="en-US"/>
          </a:p>
        </p:txBody>
      </p:sp>
      <p:sp>
        <p:nvSpPr>
          <p:cNvPr id="5" name="内容占位符 4"/>
          <p:cNvSpPr>
            <a:spLocks noGrp="1"/>
          </p:cNvSpPr>
          <p:nvPr>
            <p:ph sz="half" idx="1"/>
          </p:nvPr>
        </p:nvSpPr>
        <p:spPr>
          <a:xfrm>
            <a:off x="838200" y="1825625"/>
            <a:ext cx="10848975" cy="4351655"/>
          </a:xfrm>
        </p:spPr>
        <p:txBody>
          <a:bodyPr>
            <a:normAutofit/>
          </a:bodyPr>
          <a:p>
            <a:r>
              <a:rPr lang="en-US" altLang="zh-CN"/>
              <a:t>    </a:t>
            </a:r>
            <a:r>
              <a:rPr lang="en-US" altLang="zh-CN" sz="1600"/>
              <a:t> </a:t>
            </a:r>
            <a:r>
              <a:rPr lang="zh-CN" altLang="en-US" sz="1600"/>
              <a:t>We build our base model, called Swin-B, to have of model size and computation complexity similar to ViTB/DeiT-B. We also introduce Swin-T, Swin-S and Swin-L, which are versions of about 0:25×, 0:5× and 2× the model size and computational complexity, respectively. Note that the complexity of</a:t>
            </a:r>
            <a:r>
              <a:rPr lang="zh-CN" altLang="en-US" sz="1600">
                <a:solidFill>
                  <a:srgbClr val="FF0000"/>
                </a:solidFill>
              </a:rPr>
              <a:t> Swin-T and Swin-S are similar to those of ResNet-50 (DeiT-S) and ResNet-101</a:t>
            </a:r>
            <a:r>
              <a:rPr lang="zh-CN" altLang="en-US" sz="1600"/>
              <a:t>, respectively. The window size is set to M = 7 by default. The query dimension of each head is d = 32, and the expansion layer of each MLP is α = 4, for all experiments. The architecture hyper-parameters of these model variants are:</a:t>
            </a:r>
            <a:endParaRPr lang="zh-CN" altLang="en-US" sz="1600"/>
          </a:p>
        </p:txBody>
      </p:sp>
      <p:pic>
        <p:nvPicPr>
          <p:cNvPr id="7" name="图片 6" descr="QQ截图20220217190411"/>
          <p:cNvPicPr>
            <a:picLocks noChangeAspect="1"/>
          </p:cNvPicPr>
          <p:nvPr/>
        </p:nvPicPr>
        <p:blipFill>
          <a:blip r:embed="rId1"/>
          <a:stretch>
            <a:fillRect/>
          </a:stretch>
        </p:blipFill>
        <p:spPr>
          <a:xfrm>
            <a:off x="2881630" y="3759835"/>
            <a:ext cx="3923665" cy="1447800"/>
          </a:xfrm>
          <a:prstGeom prst="rect">
            <a:avLst/>
          </a:prstGeom>
        </p:spPr>
      </p:pic>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实验</a:t>
            </a:r>
            <a:br>
              <a:rPr lang="zh-CN" altLang="en-US"/>
            </a:br>
            <a:r>
              <a:rPr lang="zh-CN" altLang="en-US"/>
              <a:t>不同数据集</a:t>
            </a:r>
            <a:endParaRPr lang="zh-CN" altLang="en-US"/>
          </a:p>
        </p:txBody>
      </p:sp>
      <p:pic>
        <p:nvPicPr>
          <p:cNvPr id="6" name="图片 5" descr="QQ截图20220217191501"/>
          <p:cNvPicPr>
            <a:picLocks noChangeAspect="1"/>
          </p:cNvPicPr>
          <p:nvPr/>
        </p:nvPicPr>
        <p:blipFill>
          <a:blip r:embed="rId1"/>
          <a:stretch>
            <a:fillRect/>
          </a:stretch>
        </p:blipFill>
        <p:spPr>
          <a:xfrm>
            <a:off x="838200" y="1963420"/>
            <a:ext cx="5114290" cy="4447540"/>
          </a:xfrm>
          <a:prstGeom prst="rect">
            <a:avLst/>
          </a:prstGeom>
        </p:spPr>
      </p:pic>
      <p:pic>
        <p:nvPicPr>
          <p:cNvPr id="7" name="图片 6" descr="QQ截图20220217191512"/>
          <p:cNvPicPr>
            <a:picLocks noChangeAspect="1"/>
          </p:cNvPicPr>
          <p:nvPr/>
        </p:nvPicPr>
        <p:blipFill>
          <a:blip r:embed="rId2"/>
          <a:stretch>
            <a:fillRect/>
          </a:stretch>
        </p:blipFill>
        <p:spPr>
          <a:xfrm>
            <a:off x="6667500" y="2170430"/>
            <a:ext cx="5095240" cy="2914015"/>
          </a:xfrm>
          <a:prstGeom prst="rect">
            <a:avLst/>
          </a:prstGeom>
        </p:spPr>
      </p:pic>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实验</a:t>
            </a:r>
            <a:br>
              <a:rPr lang="zh-CN" altLang="en-US"/>
            </a:br>
            <a:r>
              <a:rPr lang="zh-CN" altLang="en-US"/>
              <a:t>不同框架，无限制</a:t>
            </a:r>
            <a:endParaRPr lang="zh-CN" altLang="en-US"/>
          </a:p>
        </p:txBody>
      </p:sp>
      <p:pic>
        <p:nvPicPr>
          <p:cNvPr id="4" name="图片 3" descr="QQ截图20220217191942"/>
          <p:cNvPicPr>
            <a:picLocks noChangeAspect="1"/>
          </p:cNvPicPr>
          <p:nvPr/>
        </p:nvPicPr>
        <p:blipFill>
          <a:blip r:embed="rId1"/>
          <a:stretch>
            <a:fillRect/>
          </a:stretch>
        </p:blipFill>
        <p:spPr>
          <a:xfrm>
            <a:off x="763905" y="1849755"/>
            <a:ext cx="4914265" cy="4295140"/>
          </a:xfrm>
          <a:prstGeom prst="rect">
            <a:avLst/>
          </a:prstGeom>
        </p:spPr>
      </p:pic>
      <p:pic>
        <p:nvPicPr>
          <p:cNvPr id="5" name="图片 4" descr="QQ截图20220217191958"/>
          <p:cNvPicPr>
            <a:picLocks noChangeAspect="1"/>
          </p:cNvPicPr>
          <p:nvPr/>
        </p:nvPicPr>
        <p:blipFill>
          <a:blip r:embed="rId2"/>
          <a:stretch>
            <a:fillRect/>
          </a:stretch>
        </p:blipFill>
        <p:spPr>
          <a:xfrm>
            <a:off x="6610985" y="2138045"/>
            <a:ext cx="4742815" cy="3380740"/>
          </a:xfrm>
          <a:prstGeom prst="rect">
            <a:avLst/>
          </a:prstGeom>
        </p:spPr>
      </p:pic>
    </p:spTree>
    <p:custDataLst>
      <p:tags r:id="rId3"/>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实验</a:t>
            </a:r>
            <a:br>
              <a:rPr lang="zh-CN" altLang="en-US"/>
            </a:br>
            <a:r>
              <a:rPr lang="zh-CN" altLang="en-US"/>
              <a:t>不同任务目标</a:t>
            </a:r>
            <a:endParaRPr lang="zh-CN" altLang="en-US"/>
          </a:p>
        </p:txBody>
      </p:sp>
      <p:sp>
        <p:nvSpPr>
          <p:cNvPr id="3" name="内容占位符 2"/>
          <p:cNvSpPr>
            <a:spLocks noGrp="1"/>
          </p:cNvSpPr>
          <p:nvPr>
            <p:ph idx="1"/>
          </p:nvPr>
        </p:nvSpPr>
        <p:spPr>
          <a:xfrm>
            <a:off x="838200" y="1825625"/>
            <a:ext cx="4815840" cy="1064895"/>
          </a:xfrm>
        </p:spPr>
        <p:txBody>
          <a:bodyPr>
            <a:normAutofit fontScale="90000"/>
          </a:bodyPr>
          <a:p>
            <a:r>
              <a:rPr lang="zh-CN" altLang="en-US"/>
              <a:t>因为加入了移动窗口，加强了窗口支架的联系，所以在目标检测和语义分割上提升效果明显</a:t>
            </a:r>
            <a:endParaRPr lang="zh-CN" altLang="en-US"/>
          </a:p>
        </p:txBody>
      </p:sp>
      <p:pic>
        <p:nvPicPr>
          <p:cNvPr id="4" name="图片 3" descr="QQ截图20220217192438"/>
          <p:cNvPicPr>
            <a:picLocks noChangeAspect="1"/>
          </p:cNvPicPr>
          <p:nvPr/>
        </p:nvPicPr>
        <p:blipFill>
          <a:blip r:embed="rId1"/>
          <a:stretch>
            <a:fillRect/>
          </a:stretch>
        </p:blipFill>
        <p:spPr>
          <a:xfrm>
            <a:off x="1077595" y="2943225"/>
            <a:ext cx="4780915" cy="2171700"/>
          </a:xfrm>
          <a:prstGeom prst="rect">
            <a:avLst/>
          </a:prstGeom>
        </p:spPr>
      </p:pic>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摘要</a:t>
            </a:r>
            <a:endParaRPr lang="zh-CN" altLang="en-US"/>
          </a:p>
        </p:txBody>
      </p:sp>
      <p:sp>
        <p:nvSpPr>
          <p:cNvPr id="3" name="内容占位符 2"/>
          <p:cNvSpPr>
            <a:spLocks noGrp="1"/>
          </p:cNvSpPr>
          <p:nvPr>
            <p:ph sz="half" idx="1"/>
          </p:nvPr>
        </p:nvSpPr>
        <p:spPr/>
        <p:txBody>
          <a:bodyPr>
            <a:normAutofit fontScale="80000"/>
          </a:bodyPr>
          <a:p>
            <a:pPr marL="0" algn="l">
              <a:buNone/>
            </a:pPr>
            <a:r>
              <a:rPr lang="en-US" altLang="zh-CN"/>
              <a:t>   </a:t>
            </a:r>
            <a:r>
              <a:rPr lang="en-US" altLang="zh-CN" sz="1600"/>
              <a:t> </a:t>
            </a:r>
            <a:r>
              <a:rPr lang="zh-CN" altLang="en-US" sz="1600"/>
              <a:t>This paper presents </a:t>
            </a:r>
            <a:r>
              <a:rPr lang="zh-CN" altLang="en-US" sz="1600">
                <a:solidFill>
                  <a:srgbClr val="FF0000"/>
                </a:solidFill>
              </a:rPr>
              <a:t>a new vision Transformer, called Swin Transformer</a:t>
            </a:r>
            <a:r>
              <a:rPr lang="zh-CN" altLang="en-US" sz="1600"/>
              <a:t>, that capably serves as a general-purpose backbone </a:t>
            </a:r>
            <a:r>
              <a:rPr lang="zh-CN" altLang="en-US" sz="1600">
                <a:solidFill>
                  <a:srgbClr val="FF0000"/>
                </a:solidFill>
              </a:rPr>
              <a:t>for computer vision</a:t>
            </a:r>
            <a:r>
              <a:rPr lang="zh-CN" altLang="en-US" sz="1600"/>
              <a:t>. Challenges in adapting Transformer from language to vision</a:t>
            </a:r>
            <a:r>
              <a:rPr lang="zh-CN" altLang="en-US" sz="1600">
                <a:solidFill>
                  <a:srgbClr val="FF0000"/>
                </a:solidFill>
              </a:rPr>
              <a:t> arise from differences between the two domains, such as large variations in the scale of visual entities and the high resolution of pixels in images compared to words in text.</a:t>
            </a:r>
            <a:r>
              <a:rPr lang="zh-CN" altLang="en-US" sz="1600"/>
              <a:t> To address these differences, we propose a hierarchical Transformer whose representation is</a:t>
            </a:r>
            <a:r>
              <a:rPr lang="zh-CN" altLang="en-US" sz="1600">
                <a:solidFill>
                  <a:srgbClr val="FF0000"/>
                </a:solidFill>
              </a:rPr>
              <a:t> computed with Shifted windows</a:t>
            </a:r>
            <a:r>
              <a:rPr lang="zh-CN" altLang="en-US" sz="1600"/>
              <a:t>. The shifted windowing scheme brings</a:t>
            </a:r>
            <a:r>
              <a:rPr lang="zh-CN" altLang="en-US" sz="1600">
                <a:solidFill>
                  <a:srgbClr val="FF0000"/>
                </a:solidFill>
              </a:rPr>
              <a:t> greater efficiency by limiting self-attention computation to non-overlapping local windows while also allowing for cross-window connection</a:t>
            </a:r>
            <a:r>
              <a:rPr lang="zh-CN" altLang="en-US" sz="1600"/>
              <a:t>. This hierarchical architecture has</a:t>
            </a:r>
            <a:r>
              <a:rPr lang="zh-CN" altLang="en-US" sz="1600">
                <a:solidFill>
                  <a:srgbClr val="FF0000"/>
                </a:solidFill>
              </a:rPr>
              <a:t> the flexibility to model at various scales and has linear computational complexity with respect to image size</a:t>
            </a:r>
            <a:r>
              <a:rPr lang="zh-CN" altLang="en-US" sz="1600"/>
              <a:t>. These qualities of Swin Transformer make it compatible with </a:t>
            </a:r>
            <a:r>
              <a:rPr lang="zh-CN" altLang="en-US" sz="1600">
                <a:solidFill>
                  <a:srgbClr val="FF0000"/>
                </a:solidFill>
              </a:rPr>
              <a:t>a broad range of vision tasks</a:t>
            </a:r>
            <a:r>
              <a:rPr lang="zh-CN" altLang="en-US" sz="1600"/>
              <a:t>, including image classification (87.3 top-1 accuracy on ImageNet-1K) and dense prediction tasks such as object detection (58.7 box AP and 51.1 mask AP on COCO testdev) and semantic segmentation (53.5 mIoU on ADE20K val). Its performance surpasses the previous state-of-theart by a large margin of +2.7 box AP and +2.6 mask AP on COCO, and +3.2 mIoU on ADE20K, demonstrating the potential of Transformer-based models as vision backbones. The hierarchical design and the shifted window approach also prove beneficial for all-MLP architectures. </a:t>
            </a:r>
            <a:endParaRPr lang="zh-CN" altLang="en-US" sz="1600"/>
          </a:p>
        </p:txBody>
      </p:sp>
      <p:sp>
        <p:nvSpPr>
          <p:cNvPr id="7" name="内容占位符 6"/>
          <p:cNvSpPr>
            <a:spLocks noGrp="1"/>
          </p:cNvSpPr>
          <p:nvPr>
            <p:ph sz="half" idx="2"/>
          </p:nvPr>
        </p:nvSpPr>
        <p:spPr/>
        <p:txBody>
          <a:bodyPr/>
          <a:p>
            <a:r>
              <a:rPr lang="zh-CN" altLang="en-US" sz="2000"/>
              <a:t>提出了新的</a:t>
            </a:r>
            <a:r>
              <a:rPr lang="zh-CN" altLang="en-US" sz="1600">
                <a:sym typeface="+mn-ea"/>
              </a:rPr>
              <a:t>Swin Transformer</a:t>
            </a:r>
            <a:r>
              <a:rPr lang="zh-CN" altLang="en-US" sz="2000">
                <a:sym typeface="+mn-ea"/>
              </a:rPr>
              <a:t>模型应用于</a:t>
            </a:r>
            <a:r>
              <a:rPr lang="en-US" altLang="zh-CN" sz="2000">
                <a:sym typeface="+mn-ea"/>
              </a:rPr>
              <a:t>cv</a:t>
            </a:r>
            <a:r>
              <a:rPr lang="zh-CN" altLang="en-US" sz="2000">
                <a:sym typeface="+mn-ea"/>
              </a:rPr>
              <a:t>领域</a:t>
            </a:r>
            <a:endParaRPr lang="zh-CN" altLang="en-US" sz="2000">
              <a:sym typeface="+mn-ea"/>
            </a:endParaRPr>
          </a:p>
          <a:p>
            <a:r>
              <a:rPr lang="zh-CN" altLang="en-US" sz="2000">
                <a:sym typeface="+mn-ea"/>
              </a:rPr>
              <a:t>解决了从</a:t>
            </a:r>
            <a:r>
              <a:rPr lang="en-US" altLang="zh-CN" sz="2000">
                <a:sym typeface="+mn-ea"/>
              </a:rPr>
              <a:t>nlp</a:t>
            </a:r>
            <a:r>
              <a:rPr lang="zh-CN" altLang="en-US" sz="2000">
                <a:sym typeface="+mn-ea"/>
              </a:rPr>
              <a:t>到</a:t>
            </a:r>
            <a:r>
              <a:rPr lang="en-US" altLang="zh-CN" sz="2000">
                <a:sym typeface="+mn-ea"/>
              </a:rPr>
              <a:t>cv</a:t>
            </a:r>
            <a:r>
              <a:rPr lang="zh-CN" altLang="en-US" sz="2000">
                <a:sym typeface="+mn-ea"/>
              </a:rPr>
              <a:t>领域的巨大的差距，例如像素和分辨率等</a:t>
            </a:r>
            <a:endParaRPr lang="zh-CN" altLang="en-US" sz="2000">
              <a:sym typeface="+mn-ea"/>
            </a:endParaRPr>
          </a:p>
          <a:p>
            <a:r>
              <a:rPr lang="zh-CN" altLang="en-US" sz="2000">
                <a:sym typeface="+mn-ea"/>
              </a:rPr>
              <a:t>采用方法是移动窗口，使临近区域关系更加密切，使用更加灵活，计算效率上升，层级式窗口设计达到全局建模的目的</a:t>
            </a:r>
            <a:endParaRPr lang="zh-CN" altLang="en-US" sz="2000">
              <a:sym typeface="+mn-ea"/>
            </a:endParaRPr>
          </a:p>
          <a:p>
            <a:r>
              <a:rPr lang="zh-CN" altLang="en-US" sz="2000">
                <a:sym typeface="+mn-ea"/>
              </a:rPr>
              <a:t>计算复杂度随窗口大小线性增长</a:t>
            </a:r>
            <a:endParaRPr lang="zh-CN" altLang="en-US" sz="2000">
              <a:sym typeface="+mn-ea"/>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normAutofit fontScale="90000"/>
          </a:bodyPr>
          <a:p>
            <a:r>
              <a:rPr lang="zh-CN" dirty="0">
                <a:sym typeface="+mn-ea"/>
              </a:rPr>
              <a:t>贡献总结</a:t>
            </a:r>
            <a:br>
              <a:rPr lang="zh-CN" dirty="0">
                <a:sym typeface="+mn-ea"/>
              </a:rPr>
            </a:br>
            <a:r>
              <a:rPr lang="zh-CN" dirty="0">
                <a:sym typeface="+mn-ea"/>
              </a:rPr>
              <a:t>感受野优势</a:t>
            </a:r>
            <a:endParaRPr lang="en-US" altLang="zh-CN" dirty="0">
              <a:sym typeface="+mn-ea"/>
            </a:endParaRPr>
          </a:p>
        </p:txBody>
      </p:sp>
      <p:sp>
        <p:nvSpPr>
          <p:cNvPr id="6" name="内容占位符 5"/>
          <p:cNvSpPr>
            <a:spLocks noGrp="1"/>
          </p:cNvSpPr>
          <p:nvPr>
            <p:ph sz="half" idx="1"/>
          </p:nvPr>
        </p:nvSpPr>
        <p:spPr/>
        <p:txBody>
          <a:bodyPr>
            <a:normAutofit/>
          </a:bodyPr>
          <a:p>
            <a:pPr marL="0" algn="l">
              <a:buNone/>
            </a:pPr>
            <a:r>
              <a:rPr lang="en-US" altLang="zh-CN"/>
              <a:t>  </a:t>
            </a:r>
            <a:r>
              <a:rPr lang="en-US" altLang="zh-CN" b="1"/>
              <a:t> </a:t>
            </a:r>
            <a:r>
              <a:rPr lang="en-US" altLang="zh-CN" sz="1200" b="1">
                <a:latin typeface="+mn-ea"/>
              </a:rPr>
              <a:t> </a:t>
            </a:r>
            <a:endParaRPr lang="zh-CN" altLang="en-US" sz="1600">
              <a:solidFill>
                <a:srgbClr val="FF0000"/>
              </a:solidFill>
            </a:endParaRPr>
          </a:p>
        </p:txBody>
      </p:sp>
      <p:pic>
        <p:nvPicPr>
          <p:cNvPr id="2" name="图片 1" descr="QQ截图20220217105525"/>
          <p:cNvPicPr>
            <a:picLocks noChangeAspect="1"/>
          </p:cNvPicPr>
          <p:nvPr/>
        </p:nvPicPr>
        <p:blipFill>
          <a:blip r:embed="rId1"/>
          <a:stretch>
            <a:fillRect/>
          </a:stretch>
        </p:blipFill>
        <p:spPr>
          <a:xfrm>
            <a:off x="6910705" y="2253615"/>
            <a:ext cx="4876165" cy="2713990"/>
          </a:xfrm>
          <a:prstGeom prst="rect">
            <a:avLst/>
          </a:prstGeom>
        </p:spPr>
      </p:pic>
      <p:sp>
        <p:nvSpPr>
          <p:cNvPr id="3" name="内容占位符 2"/>
          <p:cNvSpPr/>
          <p:nvPr>
            <p:ph sz="half" idx="2"/>
          </p:nvPr>
        </p:nvSpPr>
        <p:spPr>
          <a:xfrm>
            <a:off x="838200" y="1825625"/>
            <a:ext cx="5181600" cy="4351338"/>
          </a:xfrm>
        </p:spPr>
        <p:txBody>
          <a:bodyPr/>
          <a:p>
            <a:r>
              <a:rPr lang="en-US" altLang="zh-CN"/>
              <a:t>ViT</a:t>
            </a:r>
            <a:r>
              <a:rPr lang="zh-CN" altLang="en-US"/>
              <a:t>单一尺寸 （</a:t>
            </a:r>
            <a:r>
              <a:rPr lang="en-US" altLang="zh-CN"/>
              <a:t>16</a:t>
            </a:r>
            <a:r>
              <a:rPr lang="zh-CN" altLang="en-US"/>
              <a:t>倍下采样）作用于整个图片，对于密集型效果欠佳并且复杂度成平方增加</a:t>
            </a:r>
            <a:endParaRPr lang="zh-CN" altLang="en-US"/>
          </a:p>
          <a:p>
            <a:r>
              <a:rPr lang="en-US" altLang="zh-CN"/>
              <a:t>SwimTransformer</a:t>
            </a:r>
            <a:r>
              <a:rPr lang="zh-CN" altLang="en-US"/>
              <a:t>在小窗口进行，计算复杂度与窗口成线性关系</a:t>
            </a:r>
            <a:endParaRPr lang="zh-CN" altLang="en-US"/>
          </a:p>
          <a:p>
            <a:r>
              <a:rPr lang="zh-CN" altLang="en-US"/>
              <a:t>为实现卷积神经网络的类似功能，小窗口合成大窗口，在大窗口里可以看到</a:t>
            </a:r>
            <a:r>
              <a:rPr lang="en-US" altLang="zh-CN"/>
              <a:t>4</a:t>
            </a:r>
            <a:r>
              <a:rPr lang="zh-CN" altLang="en-US"/>
              <a:t>个小窗口的内容</a:t>
            </a:r>
            <a:endParaRPr lang="zh-CN" altLang="en-US"/>
          </a:p>
          <a:p>
            <a:r>
              <a:rPr lang="zh-CN" altLang="en-US"/>
              <a:t>这是骨干型的网络，能做密集型和图像分割的任务</a:t>
            </a:r>
            <a:endParaRPr lang="zh-CN" altLang="en-US"/>
          </a:p>
        </p:txBody>
      </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normAutofit fontScale="90000"/>
          </a:bodyPr>
          <a:p>
            <a:r>
              <a:rPr lang="zh-CN" dirty="0">
                <a:sym typeface="+mn-ea"/>
              </a:rPr>
              <a:t>贡献总结</a:t>
            </a:r>
            <a:br>
              <a:rPr lang="zh-CN" dirty="0">
                <a:sym typeface="+mn-ea"/>
              </a:rPr>
            </a:br>
            <a:r>
              <a:rPr lang="zh-CN" dirty="0">
                <a:sym typeface="+mn-ea"/>
              </a:rPr>
              <a:t>注意力优势</a:t>
            </a:r>
            <a:endParaRPr lang="zh-CN" dirty="0">
              <a:sym typeface="+mn-ea"/>
            </a:endParaRPr>
          </a:p>
        </p:txBody>
      </p:sp>
      <p:sp>
        <p:nvSpPr>
          <p:cNvPr id="6" name="内容占位符 5"/>
          <p:cNvSpPr>
            <a:spLocks noGrp="1"/>
          </p:cNvSpPr>
          <p:nvPr>
            <p:ph sz="half" idx="1"/>
          </p:nvPr>
        </p:nvSpPr>
        <p:spPr/>
        <p:txBody>
          <a:bodyPr>
            <a:normAutofit/>
          </a:bodyPr>
          <a:p>
            <a:pPr marL="0" algn="l">
              <a:buNone/>
            </a:pPr>
            <a:r>
              <a:rPr lang="en-US" altLang="zh-CN"/>
              <a:t>  </a:t>
            </a:r>
            <a:r>
              <a:rPr lang="en-US" altLang="zh-CN" b="1"/>
              <a:t> </a:t>
            </a:r>
            <a:r>
              <a:rPr lang="en-US" altLang="zh-CN" sz="1200" b="1">
                <a:latin typeface="+mn-ea"/>
              </a:rPr>
              <a:t> </a:t>
            </a:r>
            <a:endParaRPr lang="zh-CN" altLang="en-US" sz="1600">
              <a:solidFill>
                <a:srgbClr val="FF0000"/>
              </a:solidFill>
            </a:endParaRPr>
          </a:p>
        </p:txBody>
      </p:sp>
      <p:sp>
        <p:nvSpPr>
          <p:cNvPr id="3" name="内容占位符 2"/>
          <p:cNvSpPr/>
          <p:nvPr>
            <p:ph sz="half" idx="2"/>
          </p:nvPr>
        </p:nvSpPr>
        <p:spPr>
          <a:xfrm>
            <a:off x="838200" y="1825625"/>
            <a:ext cx="5181600" cy="4351338"/>
          </a:xfrm>
        </p:spPr>
        <p:txBody>
          <a:bodyPr/>
          <a:p>
            <a:r>
              <a:rPr lang="zh-CN" altLang="en-US"/>
              <a:t>按照大窗口里面套小窗口的方式分割图片，之后向右下角移动两个小窗口（目的：带入窗口之间的注意力，增强窗口之间的联系，加强全局建模的能力）</a:t>
            </a:r>
            <a:endParaRPr lang="zh-CN" altLang="en-US"/>
          </a:p>
          <a:p>
            <a:r>
              <a:rPr lang="zh-CN" altLang="en-US"/>
              <a:t>推动</a:t>
            </a:r>
            <a:r>
              <a:rPr lang="en-US" altLang="zh-CN"/>
              <a:t>nlp</a:t>
            </a:r>
            <a:r>
              <a:rPr lang="zh-CN" altLang="en-US"/>
              <a:t>和</a:t>
            </a:r>
            <a:r>
              <a:rPr lang="en-US" altLang="zh-CN"/>
              <a:t>cv</a:t>
            </a:r>
            <a:r>
              <a:rPr lang="zh-CN" altLang="en-US"/>
              <a:t>紧密结合</a:t>
            </a:r>
            <a:endParaRPr lang="zh-CN" altLang="en-US"/>
          </a:p>
        </p:txBody>
      </p:sp>
      <p:pic>
        <p:nvPicPr>
          <p:cNvPr id="5" name="图片 4" descr="QQ截图20220217113602"/>
          <p:cNvPicPr>
            <a:picLocks noChangeAspect="1"/>
          </p:cNvPicPr>
          <p:nvPr/>
        </p:nvPicPr>
        <p:blipFill>
          <a:blip r:embed="rId1"/>
          <a:stretch>
            <a:fillRect/>
          </a:stretch>
        </p:blipFill>
        <p:spPr>
          <a:xfrm>
            <a:off x="6653530" y="1601470"/>
            <a:ext cx="5259070" cy="2292350"/>
          </a:xfrm>
          <a:prstGeom prst="rect">
            <a:avLst/>
          </a:prstGeom>
        </p:spPr>
      </p:pic>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结构图</a:t>
            </a:r>
            <a:endParaRPr lang="zh-CN" altLang="en-US"/>
          </a:p>
        </p:txBody>
      </p:sp>
      <p:sp>
        <p:nvSpPr>
          <p:cNvPr id="7" name="文本框 6"/>
          <p:cNvSpPr txBox="1"/>
          <p:nvPr/>
        </p:nvSpPr>
        <p:spPr>
          <a:xfrm>
            <a:off x="325755" y="4291330"/>
            <a:ext cx="11251565" cy="2676525"/>
          </a:xfrm>
          <a:prstGeom prst="rect">
            <a:avLst/>
          </a:prstGeom>
          <a:noFill/>
        </p:spPr>
        <p:txBody>
          <a:bodyPr wrap="square" rtlCol="0">
            <a:spAutoFit/>
          </a:bodyPr>
          <a:p>
            <a:r>
              <a:rPr lang="en-US" altLang="zh-CN"/>
              <a:t>     </a:t>
            </a:r>
            <a:r>
              <a:rPr sz="1200"/>
              <a:t>An overview of the Swin Transformer architecture is presented in Figure 3, which illustrates the tiny version (SwinT). It first splits an input RGB image into non-overlapping patches by a patch splitting module, like ViT. Each patch is treated as a “token” and its feature is set as a concatenation of the raw pixel RGB values. In our implementation, </a:t>
            </a:r>
            <a:r>
              <a:rPr sz="1200">
                <a:solidFill>
                  <a:srgbClr val="FF0000"/>
                </a:solidFill>
              </a:rPr>
              <a:t>we use a patch size of 4 × 4 and thus the feature dimension of each patch is 4 × 4 × 3 = 48</a:t>
            </a:r>
            <a:r>
              <a:rPr sz="1200"/>
              <a:t>. A linear embedding layer is applied on this raw-valued feature to project it to an arbitrary dimension (denoted as C).Several Transformer blocks with modified self-attention computation (Swin Transformer blocks) are applied on these patch tokens. The Transformer blocks maintain the number of tokens (H</a:t>
            </a:r>
            <a:r>
              <a:rPr lang="en-US" sz="1200"/>
              <a:t>/</a:t>
            </a:r>
            <a:r>
              <a:rPr sz="1200"/>
              <a:t>4 × W</a:t>
            </a:r>
            <a:r>
              <a:rPr lang="en-US" sz="1200"/>
              <a:t>/</a:t>
            </a:r>
            <a:r>
              <a:rPr sz="1200"/>
              <a:t>4 ), and together with the linear embedding are referred to as “Stage 1”. To produce a hierarchical representation, the number of tokens is reduced by patch merging layers as the network gets deeper. The first patch merging layer concatenates the features of each group of 2 × 2 neighboring patches, and applies a linear layer on the 4C-dimensional concatenated features. This reduces the number of tokens by a multiple of 2×2 = 4 (2× downsampling of resolution), and the output dimension is set to 2C. Swin Transformer blocks are applied afterwards for feature transformation, with the resolution kept at H8 × W8 . This first block of patch merging and feature transformation is denoted as “Stage 2”. The procedure is repeated twice, as “Stage 3” and “Stage 4”, with output resolutions of 16 H × W16 and 32 H × W32 , respectively. These stages jointly produce a hierarchical representation,with the same feature map resolutions as those of typical convolutional networks, e.g., VGG [52] and ResNet [30]. As a result, the proposed architecture can conveniently replace the backbone networks in existing methods for various vision tasks</a:t>
            </a:r>
            <a:endParaRPr sz="1200"/>
          </a:p>
          <a:p>
            <a:endParaRPr lang="zh-CN" altLang="en-US"/>
          </a:p>
        </p:txBody>
      </p:sp>
      <p:pic>
        <p:nvPicPr>
          <p:cNvPr id="3" name="图片 2" descr="QQ截图20220217122510"/>
          <p:cNvPicPr>
            <a:picLocks noChangeAspect="1"/>
          </p:cNvPicPr>
          <p:nvPr/>
        </p:nvPicPr>
        <p:blipFill>
          <a:blip r:embed="rId1"/>
          <a:stretch>
            <a:fillRect/>
          </a:stretch>
        </p:blipFill>
        <p:spPr>
          <a:xfrm>
            <a:off x="984885" y="1313815"/>
            <a:ext cx="10058400" cy="3043555"/>
          </a:xfrm>
          <a:prstGeom prst="rect">
            <a:avLst/>
          </a:prstGeom>
        </p:spPr>
      </p:pic>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Swim Transformer Block</a:t>
            </a:r>
            <a:endParaRPr lang="en-US" altLang="zh-CN"/>
          </a:p>
        </p:txBody>
      </p:sp>
      <p:sp>
        <p:nvSpPr>
          <p:cNvPr id="4" name="内容占位符 3"/>
          <p:cNvSpPr>
            <a:spLocks noGrp="1"/>
          </p:cNvSpPr>
          <p:nvPr>
            <p:ph sz="half" idx="1"/>
          </p:nvPr>
        </p:nvSpPr>
        <p:spPr/>
        <p:txBody>
          <a:bodyPr>
            <a:normAutofit fontScale="80000"/>
          </a:bodyPr>
          <a:p>
            <a:r>
              <a:rPr lang="en-US" altLang="zh-CN"/>
              <a:t>     </a:t>
            </a:r>
            <a:r>
              <a:rPr lang="zh-CN" altLang="en-US"/>
              <a:t>Swin Transformer is built by replacing the standard multi-head self attention (MSA) module in a Transformer block by a module based on shifted windows (described in Section 3.2), with other layers kept the same. As illustrated in Figure 3(b), a Swin Transformer block consists of a shifted window based MSA module, followed by a 2-layer MLP with GELU nonlinearity in between. A LayerNorm (LN) layer is applied before each MSA module and each MLP, and a residual connection is applied after each module</a:t>
            </a:r>
            <a:endParaRPr lang="zh-CN" altLang="en-US"/>
          </a:p>
        </p:txBody>
      </p:sp>
      <p:graphicFrame>
        <p:nvGraphicFramePr>
          <p:cNvPr id="6" name="内容占位符 5"/>
          <p:cNvGraphicFramePr/>
          <p:nvPr>
            <p:ph sz="half" idx="2"/>
          </p:nvPr>
        </p:nvGraphicFramePr>
        <p:xfrm>
          <a:off x="9022715" y="222250"/>
          <a:ext cx="1440000" cy="1468630"/>
        </p:xfrm>
        <a:graphic>
          <a:graphicData uri="http://schemas.openxmlformats.org/drawingml/2006/table">
            <a:tbl>
              <a:tblPr firstRow="1" bandRow="1">
                <a:tableStyleId>{5C22544A-7EE6-4342-B048-85BDC9FD1C3A}</a:tableStyleId>
              </a:tblPr>
              <a:tblGrid>
                <a:gridCol w="360000"/>
                <a:gridCol w="360000"/>
                <a:gridCol w="360000"/>
                <a:gridCol w="360000"/>
              </a:tblGrid>
              <a:tr h="367030">
                <a:tc>
                  <a:txBody>
                    <a:bodyPr/>
                    <a:p>
                      <a:pPr>
                        <a:buNone/>
                      </a:pPr>
                      <a:r>
                        <a:rPr lang="en-US" altLang="zh-CN">
                          <a:solidFill>
                            <a:schemeClr val="tx1"/>
                          </a:solidFill>
                        </a:rPr>
                        <a:t>1</a:t>
                      </a:r>
                      <a:endParaRPr lang="en-US" altLang="zh-CN">
                        <a:solidFill>
                          <a:schemeClr val="tx1"/>
                        </a:solidFill>
                      </a:endParaRPr>
                    </a:p>
                  </a:txBody>
                  <a:tcPr/>
                </a:tc>
                <a:tc>
                  <a:txBody>
                    <a:bodyPr/>
                    <a:p>
                      <a:pPr>
                        <a:buNone/>
                      </a:pPr>
                      <a:r>
                        <a:rPr lang="en-US" altLang="zh-CN">
                          <a:solidFill>
                            <a:schemeClr val="tx1"/>
                          </a:solidFill>
                        </a:rPr>
                        <a:t>2</a:t>
                      </a:r>
                      <a:endParaRPr lang="en-US" altLang="zh-CN">
                        <a:solidFill>
                          <a:schemeClr val="tx1"/>
                        </a:solidFill>
                      </a:endParaRPr>
                    </a:p>
                  </a:txBody>
                  <a:tcPr/>
                </a:tc>
                <a:tc>
                  <a:txBody>
                    <a:bodyPr/>
                    <a:p>
                      <a:pPr>
                        <a:buNone/>
                      </a:pPr>
                      <a:r>
                        <a:rPr lang="en-US" altLang="zh-CN">
                          <a:solidFill>
                            <a:schemeClr val="tx1"/>
                          </a:solidFill>
                        </a:rPr>
                        <a:t>1</a:t>
                      </a:r>
                      <a:endParaRPr lang="en-US" altLang="zh-CN">
                        <a:solidFill>
                          <a:schemeClr val="tx1"/>
                        </a:solidFill>
                      </a:endParaRPr>
                    </a:p>
                  </a:txBody>
                  <a:tcPr/>
                </a:tc>
                <a:tc>
                  <a:txBody>
                    <a:bodyPr/>
                    <a:p>
                      <a:pPr>
                        <a:buNone/>
                      </a:pPr>
                      <a:r>
                        <a:rPr lang="en-US" altLang="zh-CN">
                          <a:solidFill>
                            <a:schemeClr val="tx1"/>
                          </a:solidFill>
                        </a:rPr>
                        <a:t>2</a:t>
                      </a:r>
                      <a:endParaRPr lang="en-US" altLang="zh-CN">
                        <a:solidFill>
                          <a:schemeClr val="tx1"/>
                        </a:solidFill>
                      </a:endParaRPr>
                    </a:p>
                  </a:txBody>
                  <a:tcPr/>
                </a:tc>
              </a:tr>
              <a:tr h="367200">
                <a:tc>
                  <a:txBody>
                    <a:bodyPr/>
                    <a:p>
                      <a:pPr>
                        <a:buNone/>
                      </a:pPr>
                      <a:r>
                        <a:rPr lang="en-US" altLang="zh-CN"/>
                        <a:t>3</a:t>
                      </a:r>
                      <a:endParaRPr lang="en-US" altLang="zh-CN"/>
                    </a:p>
                  </a:txBody>
                  <a:tcPr/>
                </a:tc>
                <a:tc>
                  <a:txBody>
                    <a:bodyPr/>
                    <a:p>
                      <a:pPr>
                        <a:buNone/>
                      </a:pPr>
                      <a:r>
                        <a:rPr lang="en-US" altLang="zh-CN"/>
                        <a:t>4</a:t>
                      </a:r>
                      <a:endParaRPr lang="en-US" altLang="zh-CN"/>
                    </a:p>
                  </a:txBody>
                  <a:tcPr/>
                </a:tc>
                <a:tc>
                  <a:txBody>
                    <a:bodyPr/>
                    <a:p>
                      <a:pPr>
                        <a:buNone/>
                      </a:pPr>
                      <a:r>
                        <a:rPr lang="en-US" altLang="zh-CN"/>
                        <a:t>3</a:t>
                      </a:r>
                      <a:endParaRPr lang="en-US" altLang="zh-CN"/>
                    </a:p>
                  </a:txBody>
                  <a:tcPr/>
                </a:tc>
                <a:tc>
                  <a:txBody>
                    <a:bodyPr/>
                    <a:p>
                      <a:pPr>
                        <a:buNone/>
                      </a:pPr>
                      <a:r>
                        <a:rPr lang="en-US" altLang="zh-CN"/>
                        <a:t>4</a:t>
                      </a:r>
                      <a:endParaRPr lang="en-US" altLang="zh-CN"/>
                    </a:p>
                  </a:txBody>
                  <a:tcPr/>
                </a:tc>
              </a:tr>
              <a:tr h="367200">
                <a:tc>
                  <a:txBody>
                    <a:bodyPr/>
                    <a:p>
                      <a:pPr>
                        <a:buNone/>
                      </a:pPr>
                      <a:r>
                        <a:rPr lang="en-US" altLang="zh-CN"/>
                        <a:t>1</a:t>
                      </a:r>
                      <a:endParaRPr lang="en-US" altLang="zh-CN"/>
                    </a:p>
                  </a:txBody>
                  <a:tcPr/>
                </a:tc>
                <a:tc>
                  <a:txBody>
                    <a:bodyPr/>
                    <a:p>
                      <a:pPr>
                        <a:buNone/>
                      </a:pPr>
                      <a:r>
                        <a:rPr lang="en-US" altLang="zh-CN"/>
                        <a:t>2</a:t>
                      </a:r>
                      <a:endParaRPr lang="en-US" altLang="zh-CN"/>
                    </a:p>
                  </a:txBody>
                  <a:tcPr/>
                </a:tc>
                <a:tc>
                  <a:txBody>
                    <a:bodyPr/>
                    <a:p>
                      <a:pPr>
                        <a:buNone/>
                      </a:pPr>
                      <a:r>
                        <a:rPr lang="en-US" altLang="zh-CN"/>
                        <a:t>1</a:t>
                      </a:r>
                      <a:endParaRPr lang="en-US" altLang="zh-CN"/>
                    </a:p>
                  </a:txBody>
                  <a:tcPr/>
                </a:tc>
                <a:tc>
                  <a:txBody>
                    <a:bodyPr/>
                    <a:p>
                      <a:pPr>
                        <a:buNone/>
                      </a:pPr>
                      <a:r>
                        <a:rPr lang="en-US" altLang="zh-CN"/>
                        <a:t>2</a:t>
                      </a:r>
                      <a:endParaRPr lang="en-US" altLang="zh-CN"/>
                    </a:p>
                  </a:txBody>
                  <a:tcPr/>
                </a:tc>
              </a:tr>
              <a:tr h="367200">
                <a:tc>
                  <a:txBody>
                    <a:bodyPr/>
                    <a:p>
                      <a:pPr>
                        <a:buNone/>
                      </a:pPr>
                      <a:r>
                        <a:rPr lang="en-US" altLang="zh-CN"/>
                        <a:t>3</a:t>
                      </a:r>
                      <a:endParaRPr lang="en-US" altLang="zh-CN"/>
                    </a:p>
                  </a:txBody>
                  <a:tcPr/>
                </a:tc>
                <a:tc>
                  <a:txBody>
                    <a:bodyPr/>
                    <a:p>
                      <a:pPr>
                        <a:buNone/>
                      </a:pPr>
                      <a:r>
                        <a:rPr lang="en-US" altLang="zh-CN"/>
                        <a:t>4</a:t>
                      </a:r>
                      <a:endParaRPr lang="en-US" altLang="zh-CN"/>
                    </a:p>
                  </a:txBody>
                  <a:tcPr/>
                </a:tc>
                <a:tc>
                  <a:txBody>
                    <a:bodyPr/>
                    <a:p>
                      <a:pPr>
                        <a:buNone/>
                      </a:pPr>
                      <a:r>
                        <a:rPr lang="en-US" altLang="zh-CN"/>
                        <a:t>3</a:t>
                      </a:r>
                      <a:endParaRPr lang="en-US" altLang="zh-CN"/>
                    </a:p>
                  </a:txBody>
                  <a:tcPr/>
                </a:tc>
                <a:tc>
                  <a:txBody>
                    <a:bodyPr/>
                    <a:p>
                      <a:pPr>
                        <a:buNone/>
                      </a:pPr>
                      <a:r>
                        <a:rPr lang="en-US" altLang="zh-CN"/>
                        <a:t>4</a:t>
                      </a:r>
                      <a:endParaRPr lang="en-US" altLang="zh-CN"/>
                    </a:p>
                  </a:txBody>
                  <a:tcPr/>
                </a:tc>
              </a:tr>
            </a:tbl>
          </a:graphicData>
        </a:graphic>
      </p:graphicFrame>
      <p:graphicFrame>
        <p:nvGraphicFramePr>
          <p:cNvPr id="7" name="表格 6"/>
          <p:cNvGraphicFramePr/>
          <p:nvPr/>
        </p:nvGraphicFramePr>
        <p:xfrm>
          <a:off x="8554085" y="2004695"/>
          <a:ext cx="720090" cy="734230"/>
        </p:xfrm>
        <a:graphic>
          <a:graphicData uri="http://schemas.openxmlformats.org/drawingml/2006/table">
            <a:tbl>
              <a:tblPr firstRow="1" bandRow="1">
                <a:tableStyleId>{5C22544A-7EE6-4342-B048-85BDC9FD1C3A}</a:tableStyleId>
              </a:tblPr>
              <a:tblGrid>
                <a:gridCol w="360045"/>
                <a:gridCol w="360000"/>
              </a:tblGrid>
              <a:tr h="367030">
                <a:tc>
                  <a:txBody>
                    <a:bodyPr/>
                    <a:p>
                      <a:pPr>
                        <a:buNone/>
                      </a:pPr>
                      <a:r>
                        <a:rPr lang="en-US" altLang="zh-CN">
                          <a:solidFill>
                            <a:schemeClr val="tx1"/>
                          </a:solidFill>
                        </a:rPr>
                        <a:t>1</a:t>
                      </a:r>
                      <a:endParaRPr lang="en-US" altLang="zh-CN">
                        <a:solidFill>
                          <a:schemeClr val="tx1"/>
                        </a:solidFill>
                      </a:endParaRPr>
                    </a:p>
                  </a:txBody>
                  <a:tcPr/>
                </a:tc>
                <a:tc>
                  <a:txBody>
                    <a:bodyPr/>
                    <a:p>
                      <a:pPr>
                        <a:buNone/>
                      </a:pPr>
                      <a:r>
                        <a:rPr lang="en-US" altLang="zh-CN">
                          <a:solidFill>
                            <a:schemeClr val="tx1"/>
                          </a:solidFill>
                        </a:rPr>
                        <a:t>1</a:t>
                      </a:r>
                      <a:endParaRPr lang="en-US" altLang="zh-CN">
                        <a:solidFill>
                          <a:schemeClr val="tx1"/>
                        </a:solidFill>
                      </a:endParaRPr>
                    </a:p>
                  </a:txBody>
                  <a:tcPr/>
                </a:tc>
              </a:tr>
              <a:tr h="367200">
                <a:tc>
                  <a:txBody>
                    <a:bodyPr/>
                    <a:p>
                      <a:pPr>
                        <a:buNone/>
                      </a:pPr>
                      <a:r>
                        <a:rPr lang="en-US" altLang="zh-CN"/>
                        <a:t>1</a:t>
                      </a:r>
                      <a:endParaRPr lang="en-US" altLang="zh-CN"/>
                    </a:p>
                  </a:txBody>
                  <a:tcPr/>
                </a:tc>
                <a:tc>
                  <a:txBody>
                    <a:bodyPr/>
                    <a:p>
                      <a:pPr>
                        <a:buNone/>
                      </a:pPr>
                      <a:r>
                        <a:rPr lang="en-US" altLang="zh-CN"/>
                        <a:t>1</a:t>
                      </a:r>
                      <a:endParaRPr lang="en-US" altLang="zh-CN"/>
                    </a:p>
                  </a:txBody>
                  <a:tcPr/>
                </a:tc>
              </a:tr>
            </a:tbl>
          </a:graphicData>
        </a:graphic>
      </p:graphicFrame>
      <p:graphicFrame>
        <p:nvGraphicFramePr>
          <p:cNvPr id="8" name="表格 7"/>
          <p:cNvGraphicFramePr/>
          <p:nvPr/>
        </p:nvGraphicFramePr>
        <p:xfrm>
          <a:off x="9484995" y="2004060"/>
          <a:ext cx="720090" cy="734695"/>
        </p:xfrm>
        <a:graphic>
          <a:graphicData uri="http://schemas.openxmlformats.org/drawingml/2006/table">
            <a:tbl>
              <a:tblPr firstRow="1" bandRow="1">
                <a:tableStyleId>{5C22544A-7EE6-4342-B048-85BDC9FD1C3A}</a:tableStyleId>
              </a:tblPr>
              <a:tblGrid>
                <a:gridCol w="360045"/>
                <a:gridCol w="360000"/>
              </a:tblGrid>
              <a:tr h="367200">
                <a:tc>
                  <a:txBody>
                    <a:bodyPr/>
                    <a:p>
                      <a:pPr>
                        <a:buNone/>
                      </a:pPr>
                      <a:r>
                        <a:rPr lang="en-US" altLang="zh-CN">
                          <a:solidFill>
                            <a:schemeClr val="tx1"/>
                          </a:solidFill>
                        </a:rPr>
                        <a:t>2</a:t>
                      </a:r>
                      <a:endParaRPr lang="en-US" altLang="zh-CN">
                        <a:solidFill>
                          <a:schemeClr val="tx1"/>
                        </a:solidFill>
                      </a:endParaRPr>
                    </a:p>
                  </a:txBody>
                  <a:tcPr/>
                </a:tc>
                <a:tc>
                  <a:txBody>
                    <a:bodyPr/>
                    <a:p>
                      <a:pPr>
                        <a:buNone/>
                      </a:pPr>
                      <a:r>
                        <a:rPr lang="en-US" altLang="zh-CN">
                          <a:solidFill>
                            <a:schemeClr val="tx1"/>
                          </a:solidFill>
                        </a:rPr>
                        <a:t>2</a:t>
                      </a:r>
                      <a:endParaRPr lang="en-US" altLang="zh-CN">
                        <a:solidFill>
                          <a:schemeClr val="tx1"/>
                        </a:solidFill>
                      </a:endParaRPr>
                    </a:p>
                  </a:txBody>
                  <a:tcPr/>
                </a:tc>
              </a:tr>
              <a:tr h="367200">
                <a:tc>
                  <a:txBody>
                    <a:bodyPr/>
                    <a:p>
                      <a:pPr>
                        <a:buNone/>
                      </a:pPr>
                      <a:r>
                        <a:rPr lang="en-US" altLang="zh-CN"/>
                        <a:t>2</a:t>
                      </a:r>
                      <a:endParaRPr lang="en-US" altLang="zh-CN"/>
                    </a:p>
                  </a:txBody>
                  <a:tcPr/>
                </a:tc>
                <a:tc>
                  <a:txBody>
                    <a:bodyPr/>
                    <a:p>
                      <a:pPr>
                        <a:buNone/>
                      </a:pPr>
                      <a:r>
                        <a:rPr lang="en-US" altLang="zh-CN"/>
                        <a:t>2</a:t>
                      </a:r>
                      <a:endParaRPr lang="en-US" altLang="zh-CN"/>
                    </a:p>
                  </a:txBody>
                  <a:tcPr/>
                </a:tc>
              </a:tr>
            </a:tbl>
          </a:graphicData>
        </a:graphic>
      </p:graphicFrame>
      <p:graphicFrame>
        <p:nvGraphicFramePr>
          <p:cNvPr id="9" name="表格 8"/>
          <p:cNvGraphicFramePr/>
          <p:nvPr/>
        </p:nvGraphicFramePr>
        <p:xfrm>
          <a:off x="8554085" y="2915285"/>
          <a:ext cx="720090" cy="767715"/>
        </p:xfrm>
        <a:graphic>
          <a:graphicData uri="http://schemas.openxmlformats.org/drawingml/2006/table">
            <a:tbl>
              <a:tblPr firstRow="1" bandRow="1">
                <a:tableStyleId>{5C22544A-7EE6-4342-B048-85BDC9FD1C3A}</a:tableStyleId>
              </a:tblPr>
              <a:tblGrid>
                <a:gridCol w="360045"/>
                <a:gridCol w="360045"/>
              </a:tblGrid>
              <a:tr h="0">
                <a:tc>
                  <a:txBody>
                    <a:bodyPr/>
                    <a:p>
                      <a:pPr>
                        <a:buNone/>
                      </a:pPr>
                      <a:r>
                        <a:rPr lang="en-US" altLang="zh-CN">
                          <a:solidFill>
                            <a:schemeClr val="tx1"/>
                          </a:solidFill>
                        </a:rPr>
                        <a:t>3</a:t>
                      </a:r>
                      <a:endParaRPr lang="en-US" altLang="zh-CN">
                        <a:solidFill>
                          <a:schemeClr val="tx1"/>
                        </a:solidFill>
                      </a:endParaRPr>
                    </a:p>
                  </a:txBody>
                  <a:tcPr/>
                </a:tc>
                <a:tc>
                  <a:txBody>
                    <a:bodyPr/>
                    <a:p>
                      <a:pPr>
                        <a:buNone/>
                      </a:pPr>
                      <a:r>
                        <a:rPr lang="en-US" altLang="zh-CN">
                          <a:solidFill>
                            <a:schemeClr val="tx1"/>
                          </a:solidFill>
                        </a:rPr>
                        <a:t>3</a:t>
                      </a:r>
                      <a:endParaRPr lang="en-US" altLang="zh-CN">
                        <a:solidFill>
                          <a:schemeClr val="tx1"/>
                        </a:solidFill>
                      </a:endParaRPr>
                    </a:p>
                  </a:txBody>
                  <a:tcPr/>
                </a:tc>
              </a:tr>
              <a:tr h="401955">
                <a:tc>
                  <a:txBody>
                    <a:bodyPr/>
                    <a:p>
                      <a:pPr>
                        <a:buNone/>
                      </a:pPr>
                      <a:r>
                        <a:rPr lang="en-US" altLang="zh-CN"/>
                        <a:t>3</a:t>
                      </a:r>
                      <a:endParaRPr lang="en-US" altLang="zh-CN"/>
                    </a:p>
                  </a:txBody>
                  <a:tcPr/>
                </a:tc>
                <a:tc>
                  <a:txBody>
                    <a:bodyPr/>
                    <a:p>
                      <a:pPr>
                        <a:buNone/>
                      </a:pPr>
                      <a:r>
                        <a:rPr lang="en-US" altLang="zh-CN"/>
                        <a:t>3</a:t>
                      </a:r>
                      <a:endParaRPr lang="en-US" altLang="zh-CN"/>
                    </a:p>
                  </a:txBody>
                  <a:tcPr/>
                </a:tc>
              </a:tr>
            </a:tbl>
          </a:graphicData>
        </a:graphic>
      </p:graphicFrame>
      <p:graphicFrame>
        <p:nvGraphicFramePr>
          <p:cNvPr id="10" name="表格 9"/>
          <p:cNvGraphicFramePr/>
          <p:nvPr/>
        </p:nvGraphicFramePr>
        <p:xfrm>
          <a:off x="9484995" y="2915285"/>
          <a:ext cx="720090" cy="773430"/>
        </p:xfrm>
        <a:graphic>
          <a:graphicData uri="http://schemas.openxmlformats.org/drawingml/2006/table">
            <a:tbl>
              <a:tblPr firstRow="1" bandRow="1">
                <a:tableStyleId>{5C22544A-7EE6-4342-B048-85BDC9FD1C3A}</a:tableStyleId>
              </a:tblPr>
              <a:tblGrid>
                <a:gridCol w="369570"/>
                <a:gridCol w="350520"/>
              </a:tblGrid>
              <a:tr h="367030">
                <a:tc>
                  <a:txBody>
                    <a:bodyPr/>
                    <a:p>
                      <a:pPr>
                        <a:buNone/>
                      </a:pPr>
                      <a:r>
                        <a:rPr lang="en-US" altLang="zh-CN">
                          <a:solidFill>
                            <a:schemeClr val="tx1"/>
                          </a:solidFill>
                        </a:rPr>
                        <a:t>4</a:t>
                      </a:r>
                      <a:endParaRPr lang="en-US" altLang="zh-CN">
                        <a:solidFill>
                          <a:schemeClr val="tx1"/>
                        </a:solidFill>
                      </a:endParaRPr>
                    </a:p>
                  </a:txBody>
                  <a:tcPr/>
                </a:tc>
                <a:tc>
                  <a:txBody>
                    <a:bodyPr/>
                    <a:p>
                      <a:pPr>
                        <a:buNone/>
                      </a:pPr>
                      <a:r>
                        <a:rPr lang="en-US" altLang="zh-CN">
                          <a:solidFill>
                            <a:schemeClr val="tx1"/>
                          </a:solidFill>
                        </a:rPr>
                        <a:t>4</a:t>
                      </a:r>
                      <a:endParaRPr lang="en-US" altLang="zh-CN">
                        <a:solidFill>
                          <a:schemeClr val="tx1"/>
                        </a:solidFill>
                      </a:endParaRPr>
                    </a:p>
                  </a:txBody>
                  <a:tcPr/>
                </a:tc>
              </a:tr>
              <a:tr h="406400">
                <a:tc>
                  <a:txBody>
                    <a:bodyPr/>
                    <a:p>
                      <a:pPr>
                        <a:buNone/>
                      </a:pPr>
                      <a:r>
                        <a:rPr lang="en-US" altLang="zh-CN"/>
                        <a:t>4</a:t>
                      </a:r>
                      <a:endParaRPr lang="en-US" altLang="zh-CN"/>
                    </a:p>
                  </a:txBody>
                  <a:tcPr/>
                </a:tc>
                <a:tc>
                  <a:txBody>
                    <a:bodyPr/>
                    <a:p>
                      <a:pPr>
                        <a:buNone/>
                      </a:pPr>
                      <a:r>
                        <a:rPr lang="en-US" altLang="zh-CN"/>
                        <a:t>4</a:t>
                      </a:r>
                      <a:endParaRPr lang="en-US" altLang="zh-CN"/>
                    </a:p>
                  </a:txBody>
                  <a:tcPr/>
                </a:tc>
              </a:tr>
            </a:tbl>
          </a:graphicData>
        </a:graphic>
      </p:graphicFrame>
      <p:graphicFrame>
        <p:nvGraphicFramePr>
          <p:cNvPr id="13" name="表格 12"/>
          <p:cNvGraphicFramePr/>
          <p:nvPr/>
        </p:nvGraphicFramePr>
        <p:xfrm>
          <a:off x="9484995" y="4206240"/>
          <a:ext cx="720090" cy="773430"/>
        </p:xfrm>
        <a:graphic>
          <a:graphicData uri="http://schemas.openxmlformats.org/drawingml/2006/table">
            <a:tbl>
              <a:tblPr firstRow="1" bandRow="1">
                <a:tableStyleId>{5C22544A-7EE6-4342-B048-85BDC9FD1C3A}</a:tableStyleId>
              </a:tblPr>
              <a:tblGrid>
                <a:gridCol w="369570"/>
                <a:gridCol w="350520"/>
              </a:tblGrid>
              <a:tr h="367030">
                <a:tc>
                  <a:txBody>
                    <a:bodyPr/>
                    <a:p>
                      <a:pPr>
                        <a:buNone/>
                      </a:pPr>
                      <a:r>
                        <a:rPr lang="en-US" altLang="zh-CN">
                          <a:solidFill>
                            <a:schemeClr val="tx1"/>
                          </a:solidFill>
                        </a:rPr>
                        <a:t>4</a:t>
                      </a:r>
                      <a:endParaRPr lang="en-US" altLang="zh-CN">
                        <a:solidFill>
                          <a:schemeClr val="tx1"/>
                        </a:solidFill>
                      </a:endParaRPr>
                    </a:p>
                  </a:txBody>
                  <a:tcPr/>
                </a:tc>
                <a:tc>
                  <a:txBody>
                    <a:bodyPr/>
                    <a:p>
                      <a:pPr>
                        <a:buNone/>
                      </a:pPr>
                      <a:r>
                        <a:rPr lang="en-US" altLang="zh-CN">
                          <a:solidFill>
                            <a:schemeClr val="tx1"/>
                          </a:solidFill>
                        </a:rPr>
                        <a:t>4</a:t>
                      </a:r>
                      <a:endParaRPr lang="en-US" altLang="zh-CN">
                        <a:solidFill>
                          <a:schemeClr val="tx1"/>
                        </a:solidFill>
                      </a:endParaRPr>
                    </a:p>
                  </a:txBody>
                  <a:tcPr/>
                </a:tc>
              </a:tr>
              <a:tr h="406400">
                <a:tc>
                  <a:txBody>
                    <a:bodyPr/>
                    <a:p>
                      <a:pPr>
                        <a:buNone/>
                      </a:pPr>
                      <a:r>
                        <a:rPr lang="en-US" altLang="zh-CN"/>
                        <a:t>4</a:t>
                      </a:r>
                      <a:endParaRPr lang="en-US" altLang="zh-CN"/>
                    </a:p>
                  </a:txBody>
                  <a:tcPr/>
                </a:tc>
                <a:tc>
                  <a:txBody>
                    <a:bodyPr/>
                    <a:p>
                      <a:pPr>
                        <a:buNone/>
                      </a:pPr>
                      <a:r>
                        <a:rPr lang="en-US" altLang="zh-CN"/>
                        <a:t>4</a:t>
                      </a:r>
                      <a:endParaRPr lang="en-US" altLang="zh-CN"/>
                    </a:p>
                  </a:txBody>
                  <a:tcPr/>
                </a:tc>
              </a:tr>
            </a:tbl>
          </a:graphicData>
        </a:graphic>
      </p:graphicFrame>
      <p:graphicFrame>
        <p:nvGraphicFramePr>
          <p:cNvPr id="14" name="表格 13"/>
          <p:cNvGraphicFramePr/>
          <p:nvPr/>
        </p:nvGraphicFramePr>
        <p:xfrm>
          <a:off x="9274175" y="4431030"/>
          <a:ext cx="720090" cy="767715"/>
        </p:xfrm>
        <a:graphic>
          <a:graphicData uri="http://schemas.openxmlformats.org/drawingml/2006/table">
            <a:tbl>
              <a:tblPr firstRow="1" bandRow="1">
                <a:tableStyleId>{5C22544A-7EE6-4342-B048-85BDC9FD1C3A}</a:tableStyleId>
              </a:tblPr>
              <a:tblGrid>
                <a:gridCol w="360045"/>
                <a:gridCol w="360045"/>
              </a:tblGrid>
              <a:tr h="0">
                <a:tc>
                  <a:txBody>
                    <a:bodyPr/>
                    <a:p>
                      <a:pPr>
                        <a:buNone/>
                      </a:pPr>
                      <a:r>
                        <a:rPr lang="en-US" altLang="zh-CN">
                          <a:solidFill>
                            <a:schemeClr val="tx1"/>
                          </a:solidFill>
                        </a:rPr>
                        <a:t>3</a:t>
                      </a:r>
                      <a:endParaRPr lang="en-US" altLang="zh-CN">
                        <a:solidFill>
                          <a:schemeClr val="tx1"/>
                        </a:solidFill>
                      </a:endParaRPr>
                    </a:p>
                  </a:txBody>
                  <a:tcPr/>
                </a:tc>
                <a:tc>
                  <a:txBody>
                    <a:bodyPr/>
                    <a:p>
                      <a:pPr>
                        <a:buNone/>
                      </a:pPr>
                      <a:r>
                        <a:rPr lang="en-US" altLang="zh-CN">
                          <a:solidFill>
                            <a:schemeClr val="tx1"/>
                          </a:solidFill>
                        </a:rPr>
                        <a:t>3</a:t>
                      </a:r>
                      <a:endParaRPr lang="en-US" altLang="zh-CN">
                        <a:solidFill>
                          <a:schemeClr val="tx1"/>
                        </a:solidFill>
                      </a:endParaRPr>
                    </a:p>
                  </a:txBody>
                  <a:tcPr/>
                </a:tc>
              </a:tr>
              <a:tr h="401955">
                <a:tc>
                  <a:txBody>
                    <a:bodyPr/>
                    <a:p>
                      <a:pPr>
                        <a:buNone/>
                      </a:pPr>
                      <a:r>
                        <a:rPr lang="en-US" altLang="zh-CN"/>
                        <a:t>3</a:t>
                      </a:r>
                      <a:endParaRPr lang="en-US" altLang="zh-CN"/>
                    </a:p>
                  </a:txBody>
                  <a:tcPr/>
                </a:tc>
                <a:tc>
                  <a:txBody>
                    <a:bodyPr/>
                    <a:p>
                      <a:pPr>
                        <a:buNone/>
                      </a:pPr>
                      <a:r>
                        <a:rPr lang="en-US" altLang="zh-CN"/>
                        <a:t>3</a:t>
                      </a:r>
                      <a:endParaRPr lang="en-US" altLang="zh-CN"/>
                    </a:p>
                  </a:txBody>
                  <a:tcPr/>
                </a:tc>
              </a:tr>
            </a:tbl>
          </a:graphicData>
        </a:graphic>
      </p:graphicFrame>
      <p:graphicFrame>
        <p:nvGraphicFramePr>
          <p:cNvPr id="15" name="表格 14"/>
          <p:cNvGraphicFramePr/>
          <p:nvPr/>
        </p:nvGraphicFramePr>
        <p:xfrm>
          <a:off x="9022715" y="4633595"/>
          <a:ext cx="720090" cy="732790"/>
        </p:xfrm>
        <a:graphic>
          <a:graphicData uri="http://schemas.openxmlformats.org/drawingml/2006/table">
            <a:tbl>
              <a:tblPr firstRow="1" bandRow="1">
                <a:tableStyleId>{5C22544A-7EE6-4342-B048-85BDC9FD1C3A}</a:tableStyleId>
              </a:tblPr>
              <a:tblGrid>
                <a:gridCol w="360045"/>
                <a:gridCol w="360000"/>
              </a:tblGrid>
              <a:tr h="0">
                <a:tc>
                  <a:txBody>
                    <a:bodyPr/>
                    <a:p>
                      <a:pPr>
                        <a:buNone/>
                      </a:pPr>
                      <a:r>
                        <a:rPr lang="en-US" altLang="zh-CN">
                          <a:solidFill>
                            <a:schemeClr val="tx1"/>
                          </a:solidFill>
                        </a:rPr>
                        <a:t>2</a:t>
                      </a:r>
                      <a:endParaRPr lang="en-US" altLang="zh-CN">
                        <a:solidFill>
                          <a:schemeClr val="tx1"/>
                        </a:solidFill>
                      </a:endParaRPr>
                    </a:p>
                  </a:txBody>
                  <a:tcPr/>
                </a:tc>
                <a:tc>
                  <a:txBody>
                    <a:bodyPr/>
                    <a:p>
                      <a:pPr>
                        <a:buNone/>
                      </a:pPr>
                      <a:r>
                        <a:rPr lang="en-US" altLang="zh-CN">
                          <a:solidFill>
                            <a:schemeClr val="tx1"/>
                          </a:solidFill>
                        </a:rPr>
                        <a:t>2</a:t>
                      </a:r>
                      <a:endParaRPr lang="en-US" altLang="zh-CN">
                        <a:solidFill>
                          <a:schemeClr val="tx1"/>
                        </a:solidFill>
                      </a:endParaRPr>
                    </a:p>
                  </a:txBody>
                  <a:tcPr/>
                </a:tc>
              </a:tr>
              <a:tr h="367200">
                <a:tc>
                  <a:txBody>
                    <a:bodyPr/>
                    <a:p>
                      <a:pPr>
                        <a:buNone/>
                      </a:pPr>
                      <a:r>
                        <a:rPr lang="en-US" altLang="zh-CN"/>
                        <a:t>2</a:t>
                      </a:r>
                      <a:endParaRPr lang="en-US" altLang="zh-CN"/>
                    </a:p>
                  </a:txBody>
                  <a:tcPr/>
                </a:tc>
                <a:tc>
                  <a:txBody>
                    <a:bodyPr/>
                    <a:p>
                      <a:pPr>
                        <a:buNone/>
                      </a:pPr>
                      <a:r>
                        <a:rPr lang="en-US" altLang="zh-CN"/>
                        <a:t>2</a:t>
                      </a:r>
                      <a:endParaRPr lang="en-US" altLang="zh-CN"/>
                    </a:p>
                  </a:txBody>
                  <a:tcPr/>
                </a:tc>
              </a:tr>
            </a:tbl>
          </a:graphicData>
        </a:graphic>
      </p:graphicFrame>
      <p:graphicFrame>
        <p:nvGraphicFramePr>
          <p:cNvPr id="16" name="表格 15"/>
          <p:cNvGraphicFramePr/>
          <p:nvPr/>
        </p:nvGraphicFramePr>
        <p:xfrm>
          <a:off x="8847455" y="4879975"/>
          <a:ext cx="720090" cy="734230"/>
        </p:xfrm>
        <a:graphic>
          <a:graphicData uri="http://schemas.openxmlformats.org/drawingml/2006/table">
            <a:tbl>
              <a:tblPr firstRow="1" bandRow="1">
                <a:tableStyleId>{5C22544A-7EE6-4342-B048-85BDC9FD1C3A}</a:tableStyleId>
              </a:tblPr>
              <a:tblGrid>
                <a:gridCol w="360045"/>
                <a:gridCol w="360000"/>
              </a:tblGrid>
              <a:tr h="367030">
                <a:tc>
                  <a:txBody>
                    <a:bodyPr/>
                    <a:p>
                      <a:pPr>
                        <a:buNone/>
                      </a:pPr>
                      <a:r>
                        <a:rPr lang="en-US" altLang="zh-CN">
                          <a:solidFill>
                            <a:schemeClr val="tx1"/>
                          </a:solidFill>
                        </a:rPr>
                        <a:t>1</a:t>
                      </a:r>
                      <a:endParaRPr lang="en-US" altLang="zh-CN">
                        <a:solidFill>
                          <a:schemeClr val="tx1"/>
                        </a:solidFill>
                      </a:endParaRPr>
                    </a:p>
                  </a:txBody>
                  <a:tcPr/>
                </a:tc>
                <a:tc>
                  <a:txBody>
                    <a:bodyPr/>
                    <a:p>
                      <a:pPr>
                        <a:buNone/>
                      </a:pPr>
                      <a:r>
                        <a:rPr lang="en-US" altLang="zh-CN">
                          <a:solidFill>
                            <a:schemeClr val="tx1"/>
                          </a:solidFill>
                        </a:rPr>
                        <a:t>1</a:t>
                      </a:r>
                      <a:endParaRPr lang="en-US" altLang="zh-CN">
                        <a:solidFill>
                          <a:schemeClr val="tx1"/>
                        </a:solidFill>
                      </a:endParaRPr>
                    </a:p>
                  </a:txBody>
                  <a:tcPr/>
                </a:tc>
              </a:tr>
              <a:tr h="367200">
                <a:tc>
                  <a:txBody>
                    <a:bodyPr/>
                    <a:p>
                      <a:pPr>
                        <a:buNone/>
                      </a:pPr>
                      <a:r>
                        <a:rPr lang="en-US" altLang="zh-CN"/>
                        <a:t>1</a:t>
                      </a:r>
                      <a:endParaRPr lang="en-US" altLang="zh-CN"/>
                    </a:p>
                  </a:txBody>
                  <a:tcPr/>
                </a:tc>
                <a:tc>
                  <a:txBody>
                    <a:bodyPr/>
                    <a:p>
                      <a:pPr>
                        <a:buNone/>
                      </a:pPr>
                      <a:r>
                        <a:rPr lang="en-US" altLang="zh-CN"/>
                        <a:t>1</a:t>
                      </a:r>
                      <a:endParaRPr lang="en-US" altLang="zh-CN"/>
                    </a:p>
                  </a:txBody>
                  <a:tcPr/>
                </a:tc>
              </a:tr>
            </a:tbl>
          </a:graphicData>
        </a:graphic>
      </p:graphicFrame>
      <p:sp>
        <p:nvSpPr>
          <p:cNvPr id="18" name="文本框 17"/>
          <p:cNvSpPr txBox="1"/>
          <p:nvPr/>
        </p:nvSpPr>
        <p:spPr>
          <a:xfrm>
            <a:off x="8295005" y="903605"/>
            <a:ext cx="387350" cy="368300"/>
          </a:xfrm>
          <a:prstGeom prst="rect">
            <a:avLst/>
          </a:prstGeom>
          <a:noFill/>
        </p:spPr>
        <p:txBody>
          <a:bodyPr wrap="square" rtlCol="0">
            <a:spAutoFit/>
          </a:bodyPr>
          <a:p>
            <a:r>
              <a:rPr lang="en-US" altLang="zh-CN"/>
              <a:t>H</a:t>
            </a:r>
            <a:endParaRPr lang="en-US" altLang="zh-CN"/>
          </a:p>
        </p:txBody>
      </p:sp>
      <p:sp>
        <p:nvSpPr>
          <p:cNvPr id="19" name="文本框 18"/>
          <p:cNvSpPr txBox="1"/>
          <p:nvPr/>
        </p:nvSpPr>
        <p:spPr>
          <a:xfrm>
            <a:off x="9567545" y="1635760"/>
            <a:ext cx="387350" cy="368300"/>
          </a:xfrm>
          <a:prstGeom prst="rect">
            <a:avLst/>
          </a:prstGeom>
          <a:noFill/>
        </p:spPr>
        <p:txBody>
          <a:bodyPr wrap="square" rtlCol="0">
            <a:spAutoFit/>
          </a:bodyPr>
          <a:p>
            <a:r>
              <a:rPr lang="en-US" altLang="zh-CN"/>
              <a:t>W</a:t>
            </a:r>
            <a:endParaRPr lang="en-US" altLang="zh-CN"/>
          </a:p>
        </p:txBody>
      </p:sp>
      <p:sp>
        <p:nvSpPr>
          <p:cNvPr id="20" name="文本框 19"/>
          <p:cNvSpPr txBox="1"/>
          <p:nvPr/>
        </p:nvSpPr>
        <p:spPr>
          <a:xfrm>
            <a:off x="8554085" y="3816985"/>
            <a:ext cx="603885" cy="368300"/>
          </a:xfrm>
          <a:prstGeom prst="rect">
            <a:avLst/>
          </a:prstGeom>
          <a:noFill/>
        </p:spPr>
        <p:txBody>
          <a:bodyPr wrap="square" rtlCol="0">
            <a:spAutoFit/>
          </a:bodyPr>
          <a:p>
            <a:r>
              <a:rPr lang="en-US" altLang="zh-CN"/>
              <a:t>W/2</a:t>
            </a:r>
            <a:endParaRPr lang="zh-CN" altLang="en-US"/>
          </a:p>
        </p:txBody>
      </p:sp>
      <p:sp>
        <p:nvSpPr>
          <p:cNvPr id="21" name="文本框 20"/>
          <p:cNvSpPr txBox="1"/>
          <p:nvPr/>
        </p:nvSpPr>
        <p:spPr>
          <a:xfrm>
            <a:off x="7853680" y="3114675"/>
            <a:ext cx="700405" cy="368300"/>
          </a:xfrm>
          <a:prstGeom prst="rect">
            <a:avLst/>
          </a:prstGeom>
          <a:noFill/>
        </p:spPr>
        <p:txBody>
          <a:bodyPr wrap="square" rtlCol="0">
            <a:spAutoFit/>
          </a:bodyPr>
          <a:p>
            <a:r>
              <a:rPr lang="en-US" altLang="zh-CN"/>
              <a:t>H/2</a:t>
            </a:r>
            <a:endParaRPr lang="en-US" altLang="zh-CN"/>
          </a:p>
        </p:txBody>
      </p:sp>
      <p:sp>
        <p:nvSpPr>
          <p:cNvPr id="22" name="文本框 21"/>
          <p:cNvSpPr txBox="1"/>
          <p:nvPr/>
        </p:nvSpPr>
        <p:spPr>
          <a:xfrm>
            <a:off x="6999605" y="4815840"/>
            <a:ext cx="1506220" cy="368300"/>
          </a:xfrm>
          <a:prstGeom prst="rect">
            <a:avLst/>
          </a:prstGeom>
          <a:noFill/>
        </p:spPr>
        <p:txBody>
          <a:bodyPr wrap="square" rtlCol="0">
            <a:spAutoFit/>
          </a:bodyPr>
          <a:p>
            <a:r>
              <a:rPr lang="en-US" altLang="zh-CN"/>
              <a:t>H/2*W/2*4c</a:t>
            </a:r>
            <a:endParaRPr lang="zh-CN" altLang="en-US"/>
          </a:p>
        </p:txBody>
      </p:sp>
      <p:sp>
        <p:nvSpPr>
          <p:cNvPr id="23" name="文本框 22"/>
          <p:cNvSpPr txBox="1"/>
          <p:nvPr/>
        </p:nvSpPr>
        <p:spPr>
          <a:xfrm>
            <a:off x="7047865" y="6177280"/>
            <a:ext cx="1506220" cy="368300"/>
          </a:xfrm>
          <a:prstGeom prst="rect">
            <a:avLst/>
          </a:prstGeom>
          <a:noFill/>
        </p:spPr>
        <p:txBody>
          <a:bodyPr wrap="square" rtlCol="0">
            <a:spAutoFit/>
          </a:bodyPr>
          <a:p>
            <a:r>
              <a:rPr lang="en-US" altLang="zh-CN"/>
              <a:t>H/2*W/2*2c</a:t>
            </a:r>
            <a:endParaRPr lang="zh-CN" altLang="en-US"/>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normAutofit/>
          </a:bodyPr>
          <a:p>
            <a:r>
              <a:rPr lang="zh-CN" altLang="en-US" sz="3600"/>
              <a:t>自注意力窗口计算量</a:t>
            </a:r>
            <a:br>
              <a:rPr lang="zh-CN" altLang="en-US" sz="3600"/>
            </a:br>
            <a:r>
              <a:rPr lang="zh-CN" altLang="en-US" sz="3600"/>
              <a:t>Self-attention in non-overlapped windows</a:t>
            </a:r>
            <a:endParaRPr lang="zh-CN" altLang="en-US" sz="3600"/>
          </a:p>
        </p:txBody>
      </p:sp>
      <p:sp>
        <p:nvSpPr>
          <p:cNvPr id="5" name="内容占位符 4"/>
          <p:cNvSpPr>
            <a:spLocks noGrp="1"/>
          </p:cNvSpPr>
          <p:nvPr>
            <p:ph sz="half" idx="1"/>
          </p:nvPr>
        </p:nvSpPr>
        <p:spPr/>
        <p:txBody>
          <a:bodyPr>
            <a:normAutofit fontScale="70000"/>
          </a:bodyPr>
          <a:p>
            <a:r>
              <a:rPr lang="en-US" altLang="zh-CN"/>
              <a:t>    </a:t>
            </a:r>
            <a:r>
              <a:rPr lang="zh-CN" altLang="en-US"/>
              <a:t>For efficient modeling, we propose to compute self-attention within local windows. The windows are arranged to evenly partition the image in a non-overlapping manner. Supposing each window contains</a:t>
            </a:r>
            <a:r>
              <a:rPr lang="zh-CN" altLang="en-US">
                <a:solidFill>
                  <a:srgbClr val="FF0000"/>
                </a:solidFill>
              </a:rPr>
              <a:t> M × M patches</a:t>
            </a:r>
            <a:r>
              <a:rPr lang="zh-CN" altLang="en-US"/>
              <a:t>, the computational complexity of a global MSA module and a window based one on an image of </a:t>
            </a:r>
            <a:r>
              <a:rPr lang="zh-CN" altLang="en-US">
                <a:solidFill>
                  <a:srgbClr val="FF0000"/>
                </a:solidFill>
              </a:rPr>
              <a:t>h × w patches</a:t>
            </a:r>
            <a:r>
              <a:rPr lang="zh-CN" altLang="en-US"/>
              <a:t> are3: </a:t>
            </a:r>
            <a:endParaRPr lang="zh-CN" altLang="en-US"/>
          </a:p>
          <a:p>
            <a:endParaRPr lang="zh-CN" altLang="en-US"/>
          </a:p>
          <a:p>
            <a:endParaRPr lang="zh-CN" altLang="en-US"/>
          </a:p>
          <a:p>
            <a:r>
              <a:rPr lang="zh-CN" altLang="en-US"/>
              <a:t>where the former is quadratic to patch number hw, and the latter is linear when M is fixed (set to 7 by default). Global self-attention computation is generally unaffordable for a large hw, while the window based self-attention is scalable.</a:t>
            </a:r>
            <a:endParaRPr lang="zh-CN" altLang="en-US"/>
          </a:p>
        </p:txBody>
      </p:sp>
      <p:sp>
        <p:nvSpPr>
          <p:cNvPr id="6" name="内容占位符 5"/>
          <p:cNvSpPr>
            <a:spLocks noGrp="1"/>
          </p:cNvSpPr>
          <p:nvPr>
            <p:ph sz="half" idx="2"/>
          </p:nvPr>
        </p:nvSpPr>
        <p:spPr/>
        <p:txBody>
          <a:bodyPr/>
          <a:p>
            <a:r>
              <a:rPr lang="zh-CN" altLang="en-US"/>
              <a:t>公式</a:t>
            </a:r>
            <a:r>
              <a:rPr lang="en-US" altLang="zh-CN"/>
              <a:t>1</a:t>
            </a:r>
            <a:r>
              <a:rPr lang="zh-CN" altLang="en-US"/>
              <a:t>：多头自注意力复杂度</a:t>
            </a:r>
            <a:endParaRPr lang="zh-CN" altLang="en-US"/>
          </a:p>
          <a:p>
            <a:endParaRPr lang="zh-CN" altLang="en-US"/>
          </a:p>
          <a:p>
            <a:endParaRPr lang="zh-CN" altLang="en-US"/>
          </a:p>
          <a:p>
            <a:endParaRPr lang="zh-CN" altLang="en-US"/>
          </a:p>
          <a:p>
            <a:endParaRPr lang="zh-CN" altLang="en-US"/>
          </a:p>
          <a:p>
            <a:endParaRPr lang="zh-CN" altLang="en-US"/>
          </a:p>
          <a:p>
            <a:r>
              <a:rPr lang="zh-CN" altLang="en-US"/>
              <a:t>公式</a:t>
            </a:r>
            <a:r>
              <a:rPr lang="en-US" altLang="zh-CN"/>
              <a:t>2</a:t>
            </a:r>
            <a:r>
              <a:rPr lang="zh-CN" altLang="en-US"/>
              <a:t>：基于窗口的复杂度</a:t>
            </a:r>
            <a:endParaRPr lang="zh-CN" altLang="en-US"/>
          </a:p>
        </p:txBody>
      </p:sp>
      <p:pic>
        <p:nvPicPr>
          <p:cNvPr id="7" name="图片 6" descr="QQ截图20220217155131"/>
          <p:cNvPicPr>
            <a:picLocks noChangeAspect="1"/>
          </p:cNvPicPr>
          <p:nvPr/>
        </p:nvPicPr>
        <p:blipFill>
          <a:blip r:embed="rId1"/>
          <a:stretch>
            <a:fillRect/>
          </a:stretch>
        </p:blipFill>
        <p:spPr>
          <a:xfrm>
            <a:off x="1337310" y="3860165"/>
            <a:ext cx="3866515" cy="685800"/>
          </a:xfrm>
          <a:prstGeom prst="rect">
            <a:avLst/>
          </a:prstGeom>
        </p:spPr>
      </p:pic>
      <p:sp>
        <p:nvSpPr>
          <p:cNvPr id="9" name="矩形 8"/>
          <p:cNvSpPr/>
          <p:nvPr/>
        </p:nvSpPr>
        <p:spPr>
          <a:xfrm>
            <a:off x="6664960" y="3166745"/>
            <a:ext cx="480695" cy="303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文本框 9"/>
          <p:cNvSpPr txBox="1"/>
          <p:nvPr/>
        </p:nvSpPr>
        <p:spPr>
          <a:xfrm>
            <a:off x="6598285" y="3535045"/>
            <a:ext cx="614680" cy="368300"/>
          </a:xfrm>
          <a:prstGeom prst="rect">
            <a:avLst/>
          </a:prstGeom>
          <a:noFill/>
        </p:spPr>
        <p:txBody>
          <a:bodyPr wrap="square" rtlCol="0">
            <a:spAutoFit/>
          </a:bodyPr>
          <a:p>
            <a:r>
              <a:rPr lang="en-US" altLang="zh-CN"/>
              <a:t>hwc</a:t>
            </a:r>
            <a:endParaRPr lang="en-US" altLang="zh-CN"/>
          </a:p>
        </p:txBody>
      </p:sp>
      <p:sp>
        <p:nvSpPr>
          <p:cNvPr id="11" name="文本框 10"/>
          <p:cNvSpPr txBox="1"/>
          <p:nvPr/>
        </p:nvSpPr>
        <p:spPr>
          <a:xfrm>
            <a:off x="7609205" y="2722245"/>
            <a:ext cx="614680" cy="368300"/>
          </a:xfrm>
          <a:prstGeom prst="rect">
            <a:avLst/>
          </a:prstGeom>
          <a:noFill/>
        </p:spPr>
        <p:txBody>
          <a:bodyPr wrap="square" rtlCol="0">
            <a:spAutoFit/>
          </a:bodyPr>
          <a:p>
            <a:r>
              <a:rPr lang="en-US" altLang="zh-CN"/>
              <a:t>Q</a:t>
            </a:r>
            <a:endParaRPr lang="en-US" altLang="zh-CN"/>
          </a:p>
        </p:txBody>
      </p:sp>
      <p:sp>
        <p:nvSpPr>
          <p:cNvPr id="12" name="文本框 11"/>
          <p:cNvSpPr txBox="1"/>
          <p:nvPr/>
        </p:nvSpPr>
        <p:spPr>
          <a:xfrm>
            <a:off x="7609205" y="3166745"/>
            <a:ext cx="614680" cy="368300"/>
          </a:xfrm>
          <a:prstGeom prst="rect">
            <a:avLst/>
          </a:prstGeom>
          <a:noFill/>
        </p:spPr>
        <p:txBody>
          <a:bodyPr wrap="square" rtlCol="0">
            <a:spAutoFit/>
          </a:bodyPr>
          <a:p>
            <a:r>
              <a:rPr lang="en-US" altLang="zh-CN"/>
              <a:t>K</a:t>
            </a:r>
            <a:endParaRPr lang="en-US" altLang="zh-CN"/>
          </a:p>
        </p:txBody>
      </p:sp>
      <p:sp>
        <p:nvSpPr>
          <p:cNvPr id="13" name="文本框 12"/>
          <p:cNvSpPr txBox="1"/>
          <p:nvPr/>
        </p:nvSpPr>
        <p:spPr>
          <a:xfrm>
            <a:off x="7617460" y="3672205"/>
            <a:ext cx="614680" cy="368300"/>
          </a:xfrm>
          <a:prstGeom prst="rect">
            <a:avLst/>
          </a:prstGeom>
          <a:noFill/>
        </p:spPr>
        <p:txBody>
          <a:bodyPr wrap="square" rtlCol="0">
            <a:spAutoFit/>
          </a:bodyPr>
          <a:p>
            <a:r>
              <a:rPr lang="en-US" altLang="zh-CN"/>
              <a:t>V</a:t>
            </a:r>
            <a:endParaRPr lang="en-US" altLang="zh-CN"/>
          </a:p>
        </p:txBody>
      </p:sp>
      <p:cxnSp>
        <p:nvCxnSpPr>
          <p:cNvPr id="14" name="直接连接符 13"/>
          <p:cNvCxnSpPr>
            <a:stCxn id="9" idx="3"/>
            <a:endCxn id="11" idx="1"/>
          </p:cNvCxnSpPr>
          <p:nvPr/>
        </p:nvCxnSpPr>
        <p:spPr>
          <a:xfrm flipV="1">
            <a:off x="7145655" y="2906395"/>
            <a:ext cx="463550" cy="4121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12" idx="1"/>
          </p:cNvCxnSpPr>
          <p:nvPr/>
        </p:nvCxnSpPr>
        <p:spPr>
          <a:xfrm>
            <a:off x="7153910" y="3318510"/>
            <a:ext cx="455295" cy="323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a:endCxn id="13" idx="1"/>
          </p:cNvCxnSpPr>
          <p:nvPr/>
        </p:nvCxnSpPr>
        <p:spPr>
          <a:xfrm>
            <a:off x="7153910" y="3335655"/>
            <a:ext cx="463550" cy="520700"/>
          </a:xfrm>
          <a:prstGeom prst="line">
            <a:avLst/>
          </a:prstGeom>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7449185" y="4018915"/>
            <a:ext cx="614680" cy="368300"/>
          </a:xfrm>
          <a:prstGeom prst="rect">
            <a:avLst/>
          </a:prstGeom>
          <a:noFill/>
        </p:spPr>
        <p:txBody>
          <a:bodyPr wrap="square" rtlCol="0">
            <a:spAutoFit/>
          </a:bodyPr>
          <a:p>
            <a:r>
              <a:rPr lang="en-US" altLang="zh-CN"/>
              <a:t>hwc</a:t>
            </a:r>
            <a:endParaRPr lang="en-US" altLang="zh-CN"/>
          </a:p>
        </p:txBody>
      </p:sp>
      <p:cxnSp>
        <p:nvCxnSpPr>
          <p:cNvPr id="18" name="肘形连接符 17"/>
          <p:cNvCxnSpPr/>
          <p:nvPr/>
        </p:nvCxnSpPr>
        <p:spPr>
          <a:xfrm>
            <a:off x="8038465" y="2922905"/>
            <a:ext cx="539115" cy="210185"/>
          </a:xfrm>
          <a:prstGeom prst="bentConnector3">
            <a:avLst>
              <a:gd name="adj1" fmla="val 50059"/>
            </a:avLst>
          </a:prstGeom>
        </p:spPr>
        <p:style>
          <a:lnRef idx="1">
            <a:schemeClr val="accent1"/>
          </a:lnRef>
          <a:fillRef idx="0">
            <a:schemeClr val="accent1"/>
          </a:fillRef>
          <a:effectRef idx="0">
            <a:schemeClr val="accent1"/>
          </a:effectRef>
          <a:fontRef idx="minor">
            <a:schemeClr val="tx1"/>
          </a:fontRef>
        </p:style>
      </p:cxnSp>
      <p:cxnSp>
        <p:nvCxnSpPr>
          <p:cNvPr id="19" name="肘形连接符 18"/>
          <p:cNvCxnSpPr/>
          <p:nvPr/>
        </p:nvCxnSpPr>
        <p:spPr>
          <a:xfrm flipV="1">
            <a:off x="8030210" y="3133090"/>
            <a:ext cx="530860" cy="244475"/>
          </a:xfrm>
          <a:prstGeom prst="bentConnector3">
            <a:avLst>
              <a:gd name="adj1" fmla="val 50120"/>
            </a:avLst>
          </a:prstGeom>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8645525" y="2950210"/>
            <a:ext cx="404495" cy="368300"/>
          </a:xfrm>
          <a:prstGeom prst="rect">
            <a:avLst/>
          </a:prstGeom>
          <a:noFill/>
        </p:spPr>
        <p:txBody>
          <a:bodyPr wrap="square" rtlCol="0">
            <a:spAutoFit/>
          </a:bodyPr>
          <a:p>
            <a:r>
              <a:rPr lang="en-US" altLang="zh-CN"/>
              <a:t>a</a:t>
            </a:r>
            <a:endParaRPr lang="en-US" altLang="zh-CN"/>
          </a:p>
        </p:txBody>
      </p:sp>
      <p:sp>
        <p:nvSpPr>
          <p:cNvPr id="21" name="文本框 20"/>
          <p:cNvSpPr txBox="1"/>
          <p:nvPr/>
        </p:nvSpPr>
        <p:spPr>
          <a:xfrm>
            <a:off x="8561070" y="3303905"/>
            <a:ext cx="959485" cy="368300"/>
          </a:xfrm>
          <a:prstGeom prst="rect">
            <a:avLst/>
          </a:prstGeom>
          <a:noFill/>
        </p:spPr>
        <p:txBody>
          <a:bodyPr wrap="square" rtlCol="0">
            <a:spAutoFit/>
          </a:bodyPr>
          <a:p>
            <a:r>
              <a:rPr lang="en-US" altLang="zh-CN"/>
              <a:t>hw*hw</a:t>
            </a:r>
            <a:endParaRPr lang="en-US" altLang="zh-CN"/>
          </a:p>
        </p:txBody>
      </p:sp>
      <p:cxnSp>
        <p:nvCxnSpPr>
          <p:cNvPr id="22" name="直接连接符 21"/>
          <p:cNvCxnSpPr/>
          <p:nvPr/>
        </p:nvCxnSpPr>
        <p:spPr>
          <a:xfrm>
            <a:off x="8063865" y="3849370"/>
            <a:ext cx="18199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9874885" y="3099435"/>
            <a:ext cx="615315" cy="7499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9175750" y="3099435"/>
            <a:ext cx="1314450"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10490200" y="3006725"/>
            <a:ext cx="235585" cy="22796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6" name="直接连接符 25"/>
          <p:cNvCxnSpPr>
            <a:stCxn id="25" idx="1"/>
            <a:endCxn id="25" idx="5"/>
          </p:cNvCxnSpPr>
          <p:nvPr/>
        </p:nvCxnSpPr>
        <p:spPr>
          <a:xfrm>
            <a:off x="10524490" y="3040380"/>
            <a:ext cx="167005" cy="1606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25" idx="7"/>
            <a:endCxn id="25" idx="3"/>
          </p:cNvCxnSpPr>
          <p:nvPr/>
        </p:nvCxnSpPr>
        <p:spPr>
          <a:xfrm flipH="1">
            <a:off x="10524490" y="3040380"/>
            <a:ext cx="167005" cy="160655"/>
          </a:xfrm>
          <a:prstGeom prst="line">
            <a:avLst/>
          </a:prstGeom>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10128250" y="3488055"/>
            <a:ext cx="959485" cy="368300"/>
          </a:xfrm>
          <a:prstGeom prst="rect">
            <a:avLst/>
          </a:prstGeom>
          <a:noFill/>
        </p:spPr>
        <p:txBody>
          <a:bodyPr wrap="square" rtlCol="0">
            <a:spAutoFit/>
          </a:bodyPr>
          <a:p>
            <a:r>
              <a:rPr lang="en-US" altLang="zh-CN"/>
              <a:t>hwc</a:t>
            </a:r>
            <a:endParaRPr lang="en-US" altLang="zh-CN"/>
          </a:p>
        </p:txBody>
      </p:sp>
      <p:sp>
        <p:nvSpPr>
          <p:cNvPr id="30" name="文本框 29"/>
          <p:cNvSpPr txBox="1"/>
          <p:nvPr/>
        </p:nvSpPr>
        <p:spPr>
          <a:xfrm>
            <a:off x="6981825" y="2638425"/>
            <a:ext cx="627380" cy="368300"/>
          </a:xfrm>
          <a:prstGeom prst="rect">
            <a:avLst/>
          </a:prstGeom>
          <a:noFill/>
        </p:spPr>
        <p:txBody>
          <a:bodyPr wrap="none" rtlCol="0">
            <a:spAutoFit/>
          </a:bodyPr>
          <a:p>
            <a:r>
              <a:rPr lang="en-US" altLang="zh-CN"/>
              <a:t>CxC</a:t>
            </a:r>
            <a:endParaRPr lang="en-US" altLang="zh-CN"/>
          </a:p>
        </p:txBody>
      </p:sp>
      <p:cxnSp>
        <p:nvCxnSpPr>
          <p:cNvPr id="32" name="直接箭头连接符 31"/>
          <p:cNvCxnSpPr>
            <a:stCxn id="25" idx="6"/>
          </p:cNvCxnSpPr>
          <p:nvPr/>
        </p:nvCxnSpPr>
        <p:spPr>
          <a:xfrm flipV="1">
            <a:off x="10725785" y="3116580"/>
            <a:ext cx="699770" cy="44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11130915" y="3244850"/>
            <a:ext cx="959485" cy="368300"/>
          </a:xfrm>
          <a:prstGeom prst="rect">
            <a:avLst/>
          </a:prstGeom>
          <a:noFill/>
        </p:spPr>
        <p:txBody>
          <a:bodyPr wrap="square" rtlCol="0">
            <a:spAutoFit/>
          </a:bodyPr>
          <a:p>
            <a:r>
              <a:rPr lang="en-US" altLang="zh-CN"/>
              <a:t>hwc</a:t>
            </a:r>
            <a:endParaRPr lang="en-US" altLang="zh-CN"/>
          </a:p>
        </p:txBody>
      </p:sp>
      <p:sp>
        <p:nvSpPr>
          <p:cNvPr id="34" name="文本框 33"/>
          <p:cNvSpPr txBox="1"/>
          <p:nvPr/>
        </p:nvSpPr>
        <p:spPr>
          <a:xfrm>
            <a:off x="10691495" y="2581910"/>
            <a:ext cx="959485" cy="368300"/>
          </a:xfrm>
          <a:prstGeom prst="rect">
            <a:avLst/>
          </a:prstGeom>
          <a:noFill/>
        </p:spPr>
        <p:txBody>
          <a:bodyPr wrap="square" rtlCol="0">
            <a:spAutoFit/>
          </a:bodyPr>
          <a:p>
            <a:r>
              <a:rPr lang="zh-CN" altLang="en-US"/>
              <a:t>投影</a:t>
            </a:r>
            <a:endParaRPr lang="zh-CN" altLang="en-US"/>
          </a:p>
        </p:txBody>
      </p:sp>
      <p:sp>
        <p:nvSpPr>
          <p:cNvPr id="36" name="文本框 35"/>
          <p:cNvSpPr txBox="1"/>
          <p:nvPr/>
        </p:nvSpPr>
        <p:spPr>
          <a:xfrm>
            <a:off x="6486525" y="5492115"/>
            <a:ext cx="1339850" cy="368300"/>
          </a:xfrm>
          <a:prstGeom prst="rect">
            <a:avLst/>
          </a:prstGeom>
          <a:noFill/>
        </p:spPr>
        <p:txBody>
          <a:bodyPr wrap="square" rtlCol="0">
            <a:spAutoFit/>
          </a:bodyPr>
          <a:p>
            <a:r>
              <a:rPr lang="en-US" altLang="zh-CN"/>
              <a:t>M/h*</a:t>
            </a:r>
            <a:r>
              <a:rPr lang="en-US" altLang="zh-CN">
                <a:sym typeface="+mn-ea"/>
              </a:rPr>
              <a:t>M/w</a:t>
            </a:r>
            <a:endParaRPr lang="en-US" altLang="zh-CN"/>
          </a:p>
        </p:txBody>
      </p:sp>
      <p:sp>
        <p:nvSpPr>
          <p:cNvPr id="37" name="文本框 36"/>
          <p:cNvSpPr txBox="1"/>
          <p:nvPr/>
        </p:nvSpPr>
        <p:spPr>
          <a:xfrm>
            <a:off x="7617460" y="5492115"/>
            <a:ext cx="337185" cy="368300"/>
          </a:xfrm>
          <a:prstGeom prst="rect">
            <a:avLst/>
          </a:prstGeom>
          <a:noFill/>
        </p:spPr>
        <p:txBody>
          <a:bodyPr wrap="square" rtlCol="0">
            <a:spAutoFit/>
          </a:bodyPr>
          <a:p>
            <a:r>
              <a:rPr lang="en-US" altLang="zh-CN"/>
              <a:t>X</a:t>
            </a:r>
            <a:endParaRPr lang="en-US" altLang="zh-CN"/>
          </a:p>
        </p:txBody>
      </p:sp>
      <p:sp>
        <p:nvSpPr>
          <p:cNvPr id="38" name="文本框 37"/>
          <p:cNvSpPr txBox="1"/>
          <p:nvPr/>
        </p:nvSpPr>
        <p:spPr>
          <a:xfrm>
            <a:off x="8038465" y="5492115"/>
            <a:ext cx="3075305" cy="368300"/>
          </a:xfrm>
          <a:prstGeom prst="rect">
            <a:avLst/>
          </a:prstGeom>
          <a:noFill/>
        </p:spPr>
        <p:txBody>
          <a:bodyPr wrap="square" rtlCol="0">
            <a:spAutoFit/>
          </a:bodyPr>
          <a:p>
            <a:r>
              <a:rPr lang="en-US" altLang="zh-CN"/>
              <a:t>4M^2*C^2+2M^4*C</a:t>
            </a:r>
            <a:endParaRPr lang="en-US" altLang="zh-CN"/>
          </a:p>
        </p:txBody>
      </p:sp>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sz="3600"/>
              <a:t>移动窗口计算量</a:t>
            </a:r>
            <a:br>
              <a:rPr lang="zh-CN" altLang="en-US" sz="3600"/>
            </a:br>
            <a:r>
              <a:rPr lang="zh-CN" altLang="en-US" sz="3600"/>
              <a:t>Shifted window partitioning in successive blocks</a:t>
            </a:r>
            <a:endParaRPr lang="zh-CN" altLang="en-US" sz="3600"/>
          </a:p>
        </p:txBody>
      </p:sp>
      <p:sp>
        <p:nvSpPr>
          <p:cNvPr id="4" name="内容占位符 3"/>
          <p:cNvSpPr>
            <a:spLocks noGrp="1"/>
          </p:cNvSpPr>
          <p:nvPr>
            <p:ph sz="half" idx="1"/>
          </p:nvPr>
        </p:nvSpPr>
        <p:spPr/>
        <p:txBody>
          <a:bodyPr>
            <a:normAutofit/>
          </a:bodyPr>
          <a:p>
            <a:r>
              <a:rPr lang="en-US" altLang="zh-CN"/>
              <a:t>    </a:t>
            </a:r>
            <a:r>
              <a:rPr lang="zh-CN" altLang="en-US" sz="1300"/>
              <a:t>The window-based self-attention module lacks connections across windows, which limits its modeling power. To introduce cross-window connections while maintaining the efficient computation of non-overlapping windows, we propose a shifted window partitioning approach which alternates between two partitioning configurations in consecutive Swin Transformer blocks. As illustrated in Figure 2, the first module uses a regular window partitioning strategy which starts from the top-left pixel, and the 8 × 8 feature map is evenly partitioned into 2 × 2 windows of size 4 × 4 (M = 4). Then, the next module adopts a windowing configuration that is shifted from that of the preceding layer, by displacing the windows by (bM2 c; bM2 c) pixels from the regularly partitioned windows. With the shifted window partitioning approach, consecutive Swin Transformer blocks are computed as </a:t>
            </a:r>
            <a:endParaRPr lang="zh-CN" altLang="en-US" sz="1300"/>
          </a:p>
        </p:txBody>
      </p:sp>
      <p:sp>
        <p:nvSpPr>
          <p:cNvPr id="5" name="内容占位符 4"/>
          <p:cNvSpPr>
            <a:spLocks noGrp="1"/>
          </p:cNvSpPr>
          <p:nvPr>
            <p:ph sz="half" idx="2"/>
          </p:nvPr>
        </p:nvSpPr>
        <p:spPr/>
        <p:txBody>
          <a:bodyPr/>
          <a:p>
            <a:r>
              <a:rPr lang="zh-CN" altLang="en-US"/>
              <a:t>先做基于窗口的多头自注意力，在做基于移动窗口的多头自注意力</a:t>
            </a:r>
            <a:endParaRPr lang="zh-CN" altLang="en-US"/>
          </a:p>
          <a:p>
            <a:endParaRPr lang="zh-CN" altLang="en-US"/>
          </a:p>
        </p:txBody>
      </p:sp>
      <p:pic>
        <p:nvPicPr>
          <p:cNvPr id="6" name="图片 5" descr="QQ截图20220217173003"/>
          <p:cNvPicPr>
            <a:picLocks noChangeAspect="1"/>
          </p:cNvPicPr>
          <p:nvPr/>
        </p:nvPicPr>
        <p:blipFill>
          <a:blip r:embed="rId1"/>
          <a:stretch>
            <a:fillRect/>
          </a:stretch>
        </p:blipFill>
        <p:spPr>
          <a:xfrm>
            <a:off x="1520190" y="4739005"/>
            <a:ext cx="4114165" cy="1438275"/>
          </a:xfrm>
          <a:prstGeom prst="rect">
            <a:avLst/>
          </a:prstGeom>
        </p:spPr>
      </p:pic>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移动窗口</a:t>
            </a:r>
            <a:endParaRPr lang="zh-CN" altLang="en-US"/>
          </a:p>
        </p:txBody>
      </p:sp>
      <p:sp>
        <p:nvSpPr>
          <p:cNvPr id="5" name="内容占位符 4"/>
          <p:cNvSpPr>
            <a:spLocks noGrp="1"/>
          </p:cNvSpPr>
          <p:nvPr>
            <p:ph sz="half" idx="2"/>
          </p:nvPr>
        </p:nvSpPr>
        <p:spPr/>
        <p:txBody>
          <a:bodyPr/>
          <a:p>
            <a:r>
              <a:rPr lang="zh-CN" altLang="en-US"/>
              <a:t>通过先把</a:t>
            </a:r>
            <a:r>
              <a:rPr lang="en-US" altLang="zh-CN"/>
              <a:t>AC</a:t>
            </a:r>
            <a:r>
              <a:rPr lang="zh-CN" altLang="en-US"/>
              <a:t>向下位移再把</a:t>
            </a:r>
            <a:r>
              <a:rPr lang="en-US" altLang="zh-CN"/>
              <a:t>BA</a:t>
            </a:r>
            <a:r>
              <a:rPr lang="zh-CN" altLang="en-US"/>
              <a:t>向右位移，最终拼凑成一个与原图像大小一致的</a:t>
            </a:r>
            <a:r>
              <a:rPr lang="en-US" altLang="zh-CN"/>
              <a:t>4</a:t>
            </a:r>
            <a:r>
              <a:rPr lang="zh-CN" altLang="en-US"/>
              <a:t>个大窗口</a:t>
            </a:r>
            <a:endParaRPr lang="zh-CN" altLang="en-US"/>
          </a:p>
          <a:p>
            <a:r>
              <a:rPr lang="zh-CN" altLang="en-US"/>
              <a:t>不占唯一的块之间直接算自注意力，有位移的块进行掩码再算自注意力</a:t>
            </a:r>
            <a:endParaRPr lang="zh-CN" altLang="en-US"/>
          </a:p>
          <a:p>
            <a:r>
              <a:rPr lang="zh-CN" altLang="en-US"/>
              <a:t>最终还原（防止循环操作造成的语义丢失）</a:t>
            </a:r>
            <a:endParaRPr lang="zh-CN" altLang="en-US"/>
          </a:p>
        </p:txBody>
      </p:sp>
      <p:pic>
        <p:nvPicPr>
          <p:cNvPr id="7" name="图片 6" descr="QQ截图20220217174555"/>
          <p:cNvPicPr>
            <a:picLocks noChangeAspect="1"/>
          </p:cNvPicPr>
          <p:nvPr/>
        </p:nvPicPr>
        <p:blipFill>
          <a:blip r:embed="rId1"/>
          <a:stretch>
            <a:fillRect/>
          </a:stretch>
        </p:blipFill>
        <p:spPr>
          <a:xfrm>
            <a:off x="788670" y="2273300"/>
            <a:ext cx="4980940" cy="1552575"/>
          </a:xfrm>
          <a:prstGeom prst="rect">
            <a:avLst/>
          </a:prstGeom>
        </p:spPr>
      </p:pic>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BEAUTIFY_FLAG" val="#wm#"/>
  <p:tag name="KSO_WM_TEMPLATE_CATEGORY" val="custom"/>
  <p:tag name="KSO_WM_TEMPLATE_INDEX" val="20184553"/>
</p:tagLst>
</file>

<file path=ppt/tags/tag64.xml><?xml version="1.0" encoding="utf-8"?>
<p:tagLst xmlns:p="http://schemas.openxmlformats.org/presentationml/2006/main">
  <p:tag name="KSO_WM_BEAUTIFY_FLAG" val="#wm#"/>
  <p:tag name="KSO_WM_TEMPLATE_CATEGORY" val="custom"/>
  <p:tag name="KSO_WM_TEMPLATE_INDEX" val="20184553"/>
</p:tagLst>
</file>

<file path=ppt/tags/tag65.xml><?xml version="1.0" encoding="utf-8"?>
<p:tagLst xmlns:p="http://schemas.openxmlformats.org/presentationml/2006/main">
  <p:tag name="KSO_WM_BEAUTIFY_FLAG" val="#wm#"/>
  <p:tag name="KSO_WM_TEMPLATE_CATEGORY" val="custom"/>
  <p:tag name="KSO_WM_TEMPLATE_INDEX" val="20184553"/>
</p:tagLst>
</file>

<file path=ppt/tags/tag66.xml><?xml version="1.0" encoding="utf-8"?>
<p:tagLst xmlns:p="http://schemas.openxmlformats.org/presentationml/2006/main">
  <p:tag name="KSO_WM_BEAUTIFY_FLAG" val="#wm#"/>
  <p:tag name="KSO_WM_TEMPLATE_CATEGORY" val="custom"/>
  <p:tag name="KSO_WM_TEMPLATE_INDEX" val="20184553"/>
</p:tagLst>
</file>

<file path=ppt/tags/tag67.xml><?xml version="1.0" encoding="utf-8"?>
<p:tagLst xmlns:p="http://schemas.openxmlformats.org/presentationml/2006/main">
  <p:tag name="KSO_WM_BEAUTIFY_FLAG" val="#wm#"/>
  <p:tag name="KSO_WM_TEMPLATE_CATEGORY" val="custom"/>
  <p:tag name="KSO_WM_TEMPLATE_INDEX" val="20184553"/>
</p:tagLst>
</file>

<file path=ppt/tags/tag68.xml><?xml version="1.0" encoding="utf-8"?>
<p:tagLst xmlns:p="http://schemas.openxmlformats.org/presentationml/2006/main">
  <p:tag name="KSO_WM_BEAUTIFY_FLAG" val="#wm#"/>
  <p:tag name="KSO_WM_TEMPLATE_CATEGORY" val="custom"/>
  <p:tag name="KSO_WM_TEMPLATE_INDEX" val="20184553"/>
</p:tagLst>
</file>

<file path=ppt/tags/tag69.xml><?xml version="1.0" encoding="utf-8"?>
<p:tagLst xmlns:p="http://schemas.openxmlformats.org/presentationml/2006/main">
  <p:tag name="KSO_WM_BEAUTIFY_FLAG" val="#wm#"/>
  <p:tag name="KSO_WM_TEMPLATE_CATEGORY" val="custom"/>
  <p:tag name="KSO_WM_TEMPLATE_INDEX" val="20184553"/>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184553"/>
</p:tagLst>
</file>

<file path=ppt/tags/tag71.xml><?xml version="1.0" encoding="utf-8"?>
<p:tagLst xmlns:p="http://schemas.openxmlformats.org/presentationml/2006/main">
  <p:tag name="KSO_WM_BEAUTIFY_FLAG" val="#wm#"/>
  <p:tag name="KSO_WM_TEMPLATE_CATEGORY" val="custom"/>
  <p:tag name="KSO_WM_TEMPLATE_INDEX" val="20184553"/>
</p:tagLst>
</file>

<file path=ppt/tags/tag72.xml><?xml version="1.0" encoding="utf-8"?>
<p:tagLst xmlns:p="http://schemas.openxmlformats.org/presentationml/2006/main">
  <p:tag name="KSO_WM_BEAUTIFY_FLAG" val="#wm#"/>
  <p:tag name="KSO_WM_TEMPLATE_CATEGORY" val="custom"/>
  <p:tag name="KSO_WM_TEMPLATE_INDEX" val="20184553"/>
</p:tagLst>
</file>

<file path=ppt/tags/tag73.xml><?xml version="1.0" encoding="utf-8"?>
<p:tagLst xmlns:p="http://schemas.openxmlformats.org/presentationml/2006/main">
  <p:tag name="KSO_WM_BEAUTIFY_FLAG" val="#wm#"/>
  <p:tag name="KSO_WM_TEMPLATE_CATEGORY" val="custom"/>
  <p:tag name="KSO_WM_TEMPLATE_INDEX" val="20184553"/>
</p:tagLst>
</file>

<file path=ppt/tags/tag74.xml><?xml version="1.0" encoding="utf-8"?>
<p:tagLst xmlns:p="http://schemas.openxmlformats.org/presentationml/2006/main">
  <p:tag name="KSO_WM_BEAUTIFY_FLAG" val="#wm#"/>
  <p:tag name="KSO_WM_TEMPLATE_CATEGORY" val="custom"/>
  <p:tag name="KSO_WM_TEMPLATE_INDEX" val="20184553"/>
</p:tagLst>
</file>

<file path=ppt/tags/tag75.xml><?xml version="1.0" encoding="utf-8"?>
<p:tagLst xmlns:p="http://schemas.openxmlformats.org/presentationml/2006/main">
  <p:tag name="KSO_WM_BEAUTIFY_FLAG" val="#wm#"/>
  <p:tag name="KSO_WM_TEMPLATE_CATEGORY" val="custom"/>
  <p:tag name="KSO_WM_TEMPLATE_INDEX" val="20184553"/>
</p:tagLst>
</file>

<file path=ppt/tags/tag76.xml><?xml version="1.0" encoding="utf-8"?>
<p:tagLst xmlns:p="http://schemas.openxmlformats.org/presentationml/2006/main">
  <p:tag name="KSO_WM_BEAUTIFY_FLAG" val="#wm#"/>
  <p:tag name="KSO_WM_TEMPLATE_CATEGORY" val="custom"/>
  <p:tag name="KSO_WM_TEMPLATE_INDEX" val="20184553"/>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6945</Words>
  <Application>WPS 演示</Application>
  <PresentationFormat>宽屏</PresentationFormat>
  <Paragraphs>218</Paragraphs>
  <Slides>14</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14</vt:i4>
      </vt:variant>
    </vt:vector>
  </HeadingPairs>
  <TitlesOfParts>
    <vt:vector size="22" baseType="lpstr">
      <vt:lpstr>Arial</vt:lpstr>
      <vt:lpstr>宋体</vt:lpstr>
      <vt:lpstr>Wingdings</vt:lpstr>
      <vt:lpstr>Wingdings</vt:lpstr>
      <vt:lpstr>微软雅黑</vt:lpstr>
      <vt:lpstr>Arial Unicode MS</vt:lpstr>
      <vt:lpstr>Calibri</vt:lpstr>
      <vt:lpstr>Office 主题​​</vt:lpstr>
      <vt:lpstr>Swin Transformer: Hierarchical Vision Transformer using Shifted Windows</vt:lpstr>
      <vt:lpstr>摘要</vt:lpstr>
      <vt:lpstr>贡献总结 感受野优势</vt:lpstr>
      <vt:lpstr>贡献总结 注意力优势</vt:lpstr>
      <vt:lpstr>结构图</vt:lpstr>
      <vt:lpstr>Swim Transformer Block</vt:lpstr>
      <vt:lpstr>自注意力窗口计算量 Self-attention in non-overlapped windows</vt:lpstr>
      <vt:lpstr>移动窗口计算量 Shifted window partitioning in successive blocks</vt:lpstr>
      <vt:lpstr>移动窗口</vt:lpstr>
      <vt:lpstr>移动窗口掩码</vt:lpstr>
      <vt:lpstr>模型扩展 </vt:lpstr>
      <vt:lpstr>实验 不同数据集</vt:lpstr>
      <vt:lpstr>实验 不同框架，无限制</vt:lpstr>
      <vt:lpstr>实验 不同任务目标</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逆天改命</cp:lastModifiedBy>
  <cp:revision>150</cp:revision>
  <dcterms:created xsi:type="dcterms:W3CDTF">2019-06-19T02:08:00Z</dcterms:created>
  <dcterms:modified xsi:type="dcterms:W3CDTF">2022-06-13T08:11:56Z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2052-11.1.0.11579</vt:lpwstr>
  </property>
  <property fmtid="{D5CDD505-2E9C-101B-9397-08002B2CF9AE}" pid="3" name="ICV">
    <vt:lpwstr>CBF8850D0F514FC0A8E16E859843BD0F</vt:lpwstr>
  </property>
</Properties>
</file>