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87" r:id="rId5"/>
    <p:sldId id="258" r:id="rId6"/>
    <p:sldId id="259" r:id="rId7"/>
    <p:sldId id="260" r:id="rId9"/>
    <p:sldId id="263" r:id="rId10"/>
    <p:sldId id="272" r:id="rId11"/>
    <p:sldId id="300" r:id="rId12"/>
    <p:sldId id="301" r:id="rId13"/>
    <p:sldId id="280" r:id="rId14"/>
    <p:sldId id="302" r:id="rId15"/>
    <p:sldId id="303" r:id="rId16"/>
    <p:sldId id="304" r:id="rId17"/>
    <p:sldId id="305" r:id="rId18"/>
    <p:sldId id="307" r:id="rId19"/>
    <p:sldId id="308" r:id="rId20"/>
    <p:sldId id="309" r:id="rId21"/>
    <p:sldId id="310"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2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这两种方法(WI和A-OSE)都表明了在未知实例存在的情况下预测已知类时的混淆程度。</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18.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0.xml"/><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xml"/><Relationship Id="rId2" Type="http://schemas.openxmlformats.org/officeDocument/2006/relationships/image" Target="../media/image1.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tags" Target="../tags/tag8.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pPr algn="ctr"/>
            <a:r>
              <a:rPr sz="2800">
                <a:sym typeface="+mn-ea"/>
              </a:rPr>
              <a:t>OW-DETR: Open-world Detection Transformer</a:t>
            </a:r>
            <a:br>
              <a:rPr sz="2800"/>
            </a:br>
            <a:endParaRPr sz="2800"/>
          </a:p>
        </p:txBody>
      </p:sp>
      <p:sp>
        <p:nvSpPr>
          <p:cNvPr id="3" name="副标题 2"/>
          <p:cNvSpPr>
            <a:spLocks noGrp="1"/>
          </p:cNvSpPr>
          <p:nvPr>
            <p:ph type="subTitle" idx="1"/>
          </p:nvPr>
        </p:nvSpPr>
        <p:spPr>
          <a:xfrm>
            <a:off x="1524000" y="3602355"/>
            <a:ext cx="9465310" cy="2393950"/>
          </a:xfrm>
        </p:spPr>
        <p:txBody>
          <a:bodyPr>
            <a:normAutofit fontScale="90000" lnSpcReduction="20000"/>
          </a:bodyPr>
          <a:p>
            <a:r>
              <a:rPr lang="zh-CN" altLang="en-US"/>
              <a:t>Akshita Gupta* 1 Sanath Narayan* 1 K J Joseph2,4</a:t>
            </a:r>
            <a:endParaRPr lang="zh-CN" altLang="en-US"/>
          </a:p>
          <a:p>
            <a:r>
              <a:rPr lang="zh-CN" altLang="en-US"/>
              <a:t>Salman Khan4,3 Fahad Shahbaz Khan4,5 Mubarak Shah6</a:t>
            </a:r>
            <a:endParaRPr lang="zh-CN" altLang="en-US"/>
          </a:p>
          <a:p>
            <a:r>
              <a:rPr lang="zh-CN" altLang="en-US"/>
              <a:t>1Inception Institute of Artificial Intelligence 2IIT Hyderabad 3Australian National University</a:t>
            </a:r>
            <a:endParaRPr lang="zh-CN" altLang="en-US"/>
          </a:p>
          <a:p>
            <a:r>
              <a:rPr lang="zh-CN" altLang="en-US"/>
              <a:t>4Mohamed Bin Zayed University of Artificial Intelligence 5CVL, Linköping University 6University of Central Florid</a:t>
            </a:r>
            <a:endParaRPr lang="zh-CN" altLang="en-US"/>
          </a:p>
          <a:p>
            <a:r>
              <a:rPr lang="en-US" altLang="zh-CN"/>
              <a:t>CVPR  2022</a:t>
            </a:r>
            <a:endParaRPr lang="zh-CN" altLang="en-US"/>
          </a:p>
          <a:p>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训练和推理</a:t>
            </a:r>
            <a:br>
              <a:rPr lang="zh-CN" altLang="en-US"/>
            </a:br>
            <a:r>
              <a:rPr lang="zh-CN" altLang="en-US"/>
              <a:t> Training and Inference</a:t>
            </a:r>
            <a:endParaRPr lang="zh-CN" altLang="en-US"/>
          </a:p>
        </p:txBody>
      </p:sp>
      <p:sp>
        <p:nvSpPr>
          <p:cNvPr id="3" name="内容占位符 2"/>
          <p:cNvSpPr>
            <a:spLocks noGrp="1"/>
          </p:cNvSpPr>
          <p:nvPr>
            <p:ph sz="half" idx="1"/>
          </p:nvPr>
        </p:nvSpPr>
        <p:spPr/>
        <p:txBody>
          <a:bodyPr>
            <a:normAutofit fontScale="45000"/>
          </a:bodyPr>
          <a:p>
            <a:r>
              <a:rPr lang="zh-CN" altLang="en-US" sz="4000" b="1"/>
              <a:t>Training:</a:t>
            </a:r>
            <a:r>
              <a:rPr lang="zh-CN" altLang="en-US"/>
              <a:t> Our OW-DETR</a:t>
            </a:r>
            <a:r>
              <a:rPr lang="en-US" altLang="zh-CN"/>
              <a:t> </a:t>
            </a:r>
            <a:r>
              <a:rPr lang="zh-CN" altLang="en-US"/>
              <a:t>framework is trained end-to-end</a:t>
            </a:r>
            <a:r>
              <a:rPr lang="en-US" altLang="zh-CN"/>
              <a:t> </a:t>
            </a:r>
            <a:r>
              <a:rPr lang="zh-CN" altLang="en-US"/>
              <a:t>using the following joint loss formulation,</a:t>
            </a:r>
            <a:endParaRPr lang="zh-CN" altLang="en-US"/>
          </a:p>
          <a:p>
            <a:endParaRPr lang="zh-CN" altLang="en-US"/>
          </a:p>
          <a:p>
            <a:r>
              <a:rPr lang="zh-CN" altLang="en-US"/>
              <a:t>where Ln, Lr and Lo denote the loss terms for novelty classification, bounding box regression and objectness scoring,</a:t>
            </a:r>
            <a:r>
              <a:rPr lang="en-US" altLang="zh-CN"/>
              <a:t> </a:t>
            </a:r>
            <a:r>
              <a:rPr lang="zh-CN" altLang="en-US"/>
              <a:t>respectively. While the standard focal loss [19] is employed</a:t>
            </a:r>
            <a:r>
              <a:rPr lang="en-US" altLang="zh-CN"/>
              <a:t> </a:t>
            </a:r>
            <a:r>
              <a:rPr lang="zh-CN" altLang="en-US"/>
              <a:t>for formulating Ln and Lo, the term Lr is the standard ℓ1</a:t>
            </a:r>
            <a:r>
              <a:rPr lang="en-US" altLang="zh-CN"/>
              <a:t> </a:t>
            </a:r>
            <a:r>
              <a:rPr lang="zh-CN" altLang="en-US"/>
              <a:t>regression loss. Here, α denotes the weight factor for the</a:t>
            </a:r>
            <a:r>
              <a:rPr lang="en-US" altLang="zh-CN"/>
              <a:t> </a:t>
            </a:r>
            <a:r>
              <a:rPr lang="zh-CN" altLang="en-US"/>
              <a:t>objectness scoring. When a set of new categories are introduced for the incremental learning stage at each episode in</a:t>
            </a:r>
            <a:r>
              <a:rPr lang="en-US" altLang="zh-CN"/>
              <a:t> </a:t>
            </a:r>
            <a:r>
              <a:rPr lang="zh-CN" altLang="en-US"/>
              <a:t>OWOD, motivated by the findings in [15, 29, 35], we employ an exemplar replay based finetuning to alleviate catas trophic forgetting of previously learned classes. Specifically, the model is finetuned after the incremental step in</a:t>
            </a:r>
            <a:r>
              <a:rPr lang="en-US" altLang="zh-CN"/>
              <a:t> </a:t>
            </a:r>
            <a:r>
              <a:rPr lang="zh-CN" altLang="en-US"/>
              <a:t>each episode using a balanced set of exemplars stored for</a:t>
            </a:r>
            <a:r>
              <a:rPr lang="en-US" altLang="zh-CN"/>
              <a:t> </a:t>
            </a:r>
            <a:r>
              <a:rPr lang="zh-CN" altLang="en-US"/>
              <a:t>each known class.</a:t>
            </a:r>
            <a:r>
              <a:rPr lang="en-US" altLang="zh-CN"/>
              <a:t> </a:t>
            </a:r>
            <a:endParaRPr lang="en-US" altLang="zh-CN"/>
          </a:p>
          <a:p>
            <a:r>
              <a:rPr lang="zh-CN" altLang="en-US" sz="4000" b="1"/>
              <a:t>Inference: </a:t>
            </a:r>
            <a:r>
              <a:rPr lang="zh-CN" altLang="en-US"/>
              <a:t>M object query embeddings qe are computed</a:t>
            </a:r>
            <a:r>
              <a:rPr lang="en-US" altLang="zh-CN"/>
              <a:t> </a:t>
            </a:r>
            <a:r>
              <a:rPr lang="zh-CN" altLang="en-US"/>
              <a:t>for a test image I and their corresponding bounding box</a:t>
            </a:r>
            <a:r>
              <a:rPr lang="en-US" altLang="zh-CN"/>
              <a:t> </a:t>
            </a:r>
            <a:r>
              <a:rPr lang="zh-CN" altLang="en-US"/>
              <a:t>and class predictions are obtained, as in [38]. Let Ct be</a:t>
            </a:r>
            <a:r>
              <a:rPr lang="en-US" altLang="zh-CN"/>
              <a:t> </a:t>
            </a:r>
            <a:r>
              <a:rPr lang="zh-CN" altLang="en-US"/>
              <a:t>the number of known classes at time t in addition to the</a:t>
            </a:r>
            <a:r>
              <a:rPr lang="en-US" altLang="zh-CN"/>
              <a:t> </a:t>
            </a:r>
            <a:r>
              <a:rPr lang="zh-CN" altLang="en-US"/>
              <a:t>unknown class, i.e., Ct =|Kt| + 1. A top-k selection is employed on M · Ct class scores and these selected detections</a:t>
            </a:r>
            <a:r>
              <a:rPr lang="en-US" altLang="zh-CN"/>
              <a:t> </a:t>
            </a:r>
            <a:r>
              <a:rPr lang="zh-CN" altLang="en-US"/>
              <a:t>with high scores are used during the OWOD evaluation.</a:t>
            </a:r>
            <a:endParaRPr lang="zh-CN" altLang="en-US"/>
          </a:p>
        </p:txBody>
      </p:sp>
      <p:sp>
        <p:nvSpPr>
          <p:cNvPr id="4" name="内容占位符 3"/>
          <p:cNvSpPr>
            <a:spLocks noGrp="1"/>
          </p:cNvSpPr>
          <p:nvPr>
            <p:ph sz="half" idx="2"/>
          </p:nvPr>
        </p:nvSpPr>
        <p:spPr/>
        <p:txBody>
          <a:bodyPr>
            <a:normAutofit fontScale="90000"/>
          </a:bodyPr>
          <a:p>
            <a:r>
              <a:rPr lang="zh-CN" altLang="en-US"/>
              <a:t>OW-DETR框架采用以下联合损失公式进行端到端</a:t>
            </a:r>
            <a:r>
              <a:rPr lang="zh-CN" altLang="en-US"/>
              <a:t>训练</a:t>
            </a:r>
            <a:endParaRPr lang="zh-CN" altLang="en-US"/>
          </a:p>
          <a:p>
            <a:r>
              <a:rPr lang="zh-CN" altLang="en-US"/>
              <a:t>Ln、Lr和Lo分别表示新颖性分类、边界框回归和客观评分的损失项，α表示客观评分的权重因</a:t>
            </a:r>
            <a:endParaRPr lang="zh-CN" altLang="en-US"/>
          </a:p>
          <a:p>
            <a:r>
              <a:rPr lang="zh-CN" altLang="en-US"/>
              <a:t>为测试图像I计算M个对象查询嵌入qe，并获得相应的边界框和类预测。设Ct为t时刻已知类加上未知类的个数，即Ct =|Kt| + 1。对M·Ct类分数采用top-k选择，这些选择的高分检测用于OWOD评价。</a:t>
            </a:r>
            <a:endParaRPr lang="zh-CN" altLang="en-US"/>
          </a:p>
        </p:txBody>
      </p:sp>
      <p:pic>
        <p:nvPicPr>
          <p:cNvPr id="5" name="图片 4" descr="QQ截图20220520203815"/>
          <p:cNvPicPr>
            <a:picLocks noChangeAspect="1"/>
          </p:cNvPicPr>
          <p:nvPr/>
        </p:nvPicPr>
        <p:blipFill>
          <a:blip r:embed="rId1"/>
          <a:stretch>
            <a:fillRect/>
          </a:stretch>
        </p:blipFill>
        <p:spPr>
          <a:xfrm>
            <a:off x="1700530" y="2296160"/>
            <a:ext cx="3457575" cy="39052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a:t>
            </a:r>
            <a:endParaRPr lang="zh-CN" altLang="en-US"/>
          </a:p>
        </p:txBody>
      </p:sp>
      <p:pic>
        <p:nvPicPr>
          <p:cNvPr id="3" name="图片 2" descr="QQ截图20220520210403"/>
          <p:cNvPicPr>
            <a:picLocks noChangeAspect="1"/>
          </p:cNvPicPr>
          <p:nvPr/>
        </p:nvPicPr>
        <p:blipFill>
          <a:blip r:embed="rId1"/>
          <a:stretch>
            <a:fillRect/>
          </a:stretch>
        </p:blipFill>
        <p:spPr>
          <a:xfrm>
            <a:off x="1076960" y="1691005"/>
            <a:ext cx="10210800" cy="452437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QQ截图20220520210415"/>
          <p:cNvPicPr>
            <a:picLocks noChangeAspect="1"/>
          </p:cNvPicPr>
          <p:nvPr/>
        </p:nvPicPr>
        <p:blipFill>
          <a:blip r:embed="rId1"/>
          <a:stretch>
            <a:fillRect/>
          </a:stretch>
        </p:blipFill>
        <p:spPr>
          <a:xfrm>
            <a:off x="1038225" y="880745"/>
            <a:ext cx="10115550" cy="509587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QQ截图20220520210546"/>
          <p:cNvPicPr>
            <a:picLocks noChangeAspect="1"/>
          </p:cNvPicPr>
          <p:nvPr/>
        </p:nvPicPr>
        <p:blipFill>
          <a:blip r:embed="rId1"/>
          <a:stretch>
            <a:fillRect/>
          </a:stretch>
        </p:blipFill>
        <p:spPr>
          <a:xfrm>
            <a:off x="1009650" y="195580"/>
            <a:ext cx="10172700" cy="6467475"/>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QQ截图20220520213239"/>
          <p:cNvPicPr>
            <a:picLocks noChangeAspect="1"/>
          </p:cNvPicPr>
          <p:nvPr/>
        </p:nvPicPr>
        <p:blipFill>
          <a:blip r:embed="rId1"/>
          <a:stretch>
            <a:fillRect/>
          </a:stretch>
        </p:blipFill>
        <p:spPr>
          <a:xfrm>
            <a:off x="895350" y="1304925"/>
            <a:ext cx="10401300" cy="4248150"/>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20520213312"/>
          <p:cNvPicPr>
            <a:picLocks noChangeAspect="1"/>
          </p:cNvPicPr>
          <p:nvPr/>
        </p:nvPicPr>
        <p:blipFill>
          <a:blip r:embed="rId1"/>
          <a:stretch>
            <a:fillRect/>
          </a:stretch>
        </p:blipFill>
        <p:spPr>
          <a:xfrm>
            <a:off x="1459865" y="946150"/>
            <a:ext cx="5000625" cy="2552700"/>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QQ截图20220521184106"/>
          <p:cNvPicPr>
            <a:picLocks noChangeAspect="1"/>
          </p:cNvPicPr>
          <p:nvPr>
            <p:custDataLst>
              <p:tags r:id="rId1"/>
            </p:custDataLst>
          </p:nvPr>
        </p:nvPicPr>
        <p:blipFill>
          <a:blip r:embed="rId2"/>
          <a:stretch>
            <a:fillRect/>
          </a:stretch>
        </p:blipFill>
        <p:spPr>
          <a:xfrm>
            <a:off x="995045" y="918845"/>
            <a:ext cx="10201275" cy="5019675"/>
          </a:xfrm>
          <a:prstGeom prst="rect">
            <a:avLst/>
          </a:prstGeom>
        </p:spPr>
      </p:pic>
      <p:pic>
        <p:nvPicPr>
          <p:cNvPr id="4" name="图片 3" descr="QQ截图20220521185007"/>
          <p:cNvPicPr>
            <a:picLocks noChangeAspect="1"/>
          </p:cNvPicPr>
          <p:nvPr/>
        </p:nvPicPr>
        <p:blipFill>
          <a:blip r:embed="rId3"/>
          <a:stretch>
            <a:fillRect/>
          </a:stretch>
        </p:blipFill>
        <p:spPr>
          <a:xfrm>
            <a:off x="1123315" y="5938520"/>
            <a:ext cx="1819275" cy="742950"/>
          </a:xfrm>
          <a:prstGeom prst="rect">
            <a:avLst/>
          </a:prstGeom>
        </p:spPr>
      </p:pic>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20521205631"/>
          <p:cNvPicPr>
            <a:picLocks noChangeAspect="1"/>
          </p:cNvPicPr>
          <p:nvPr/>
        </p:nvPicPr>
        <p:blipFill>
          <a:blip r:embed="rId1"/>
          <a:stretch>
            <a:fillRect/>
          </a:stretch>
        </p:blipFill>
        <p:spPr>
          <a:xfrm>
            <a:off x="952500" y="1880870"/>
            <a:ext cx="10287000" cy="309562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20521205708"/>
          <p:cNvPicPr>
            <a:picLocks noChangeAspect="1"/>
          </p:cNvPicPr>
          <p:nvPr/>
        </p:nvPicPr>
        <p:blipFill>
          <a:blip r:embed="rId1"/>
          <a:stretch>
            <a:fillRect/>
          </a:stretch>
        </p:blipFill>
        <p:spPr>
          <a:xfrm>
            <a:off x="518160" y="1252220"/>
            <a:ext cx="5010150" cy="3362325"/>
          </a:xfrm>
          <a:prstGeom prst="rect">
            <a:avLst/>
          </a:prstGeom>
        </p:spPr>
      </p:pic>
      <p:pic>
        <p:nvPicPr>
          <p:cNvPr id="3" name="图片 2" descr="QQ截图20220521205715"/>
          <p:cNvPicPr>
            <a:picLocks noChangeAspect="1"/>
          </p:cNvPicPr>
          <p:nvPr/>
        </p:nvPicPr>
        <p:blipFill>
          <a:blip r:embed="rId2"/>
          <a:stretch>
            <a:fillRect/>
          </a:stretch>
        </p:blipFill>
        <p:spPr>
          <a:xfrm>
            <a:off x="6034405" y="1583690"/>
            <a:ext cx="5000625" cy="2562225"/>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20521205902"/>
          <p:cNvPicPr>
            <a:picLocks noChangeAspect="1"/>
          </p:cNvPicPr>
          <p:nvPr/>
        </p:nvPicPr>
        <p:blipFill>
          <a:blip r:embed="rId1"/>
          <a:stretch>
            <a:fillRect/>
          </a:stretch>
        </p:blipFill>
        <p:spPr>
          <a:xfrm>
            <a:off x="3275330" y="0"/>
            <a:ext cx="5640705" cy="685800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摘要</a:t>
            </a:r>
            <a:endParaRPr lang="zh-CN" altLang="en-US"/>
          </a:p>
        </p:txBody>
      </p:sp>
      <p:sp>
        <p:nvSpPr>
          <p:cNvPr id="3" name="内容占位符 2"/>
          <p:cNvSpPr>
            <a:spLocks noGrp="1"/>
          </p:cNvSpPr>
          <p:nvPr>
            <p:ph sz="half" idx="1"/>
          </p:nvPr>
        </p:nvSpPr>
        <p:spPr/>
        <p:txBody>
          <a:bodyPr>
            <a:normAutofit fontScale="45000"/>
          </a:bodyPr>
          <a:p>
            <a:pPr marL="0" indent="0">
              <a:buNone/>
            </a:pPr>
            <a:r>
              <a:rPr lang="en-US"/>
              <a:t>    </a:t>
            </a:r>
            <a:r>
              <a:rPr lang="en-US">
                <a:solidFill>
                  <a:srgbClr val="FF0000"/>
                </a:solidFill>
              </a:rPr>
              <a:t> </a:t>
            </a:r>
            <a:r>
              <a:rPr>
                <a:solidFill>
                  <a:srgbClr val="FF0000"/>
                </a:solidFill>
              </a:rPr>
              <a:t>Open-world object detection (OWOD) is a challenging</a:t>
            </a:r>
            <a:r>
              <a:rPr lang="en-US">
                <a:solidFill>
                  <a:srgbClr val="FF0000"/>
                </a:solidFill>
              </a:rPr>
              <a:t>  </a:t>
            </a:r>
            <a:r>
              <a:rPr>
                <a:solidFill>
                  <a:srgbClr val="FF0000"/>
                </a:solidFill>
              </a:rPr>
              <a:t>computer vision problem, where the task is to detect a</a:t>
            </a:r>
            <a:r>
              <a:rPr lang="en-US">
                <a:solidFill>
                  <a:srgbClr val="FF0000"/>
                </a:solidFill>
              </a:rPr>
              <a:t> </a:t>
            </a:r>
            <a:r>
              <a:rPr>
                <a:solidFill>
                  <a:srgbClr val="FF0000"/>
                </a:solidFill>
              </a:rPr>
              <a:t>known set of object categories while simultaneously identifying unknown objects. </a:t>
            </a:r>
            <a:r>
              <a:t>Additionally, the model must in-</a:t>
            </a:r>
            <a:r>
              <a:rPr lang="en-US"/>
              <a:t> </a:t>
            </a:r>
            <a:r>
              <a:t>crementally learn new classes that become known in the</a:t>
            </a:r>
            <a:r>
              <a:rPr lang="en-US"/>
              <a:t> </a:t>
            </a:r>
            <a:r>
              <a:t>next training episodes. Distinct from standard object detection, the OWOD setting poses significant challenges for</a:t>
            </a:r>
            <a:r>
              <a:rPr lang="en-US"/>
              <a:t> </a:t>
            </a:r>
            <a:r>
              <a:t>generating quality candidate proposals on potentially un-</a:t>
            </a:r>
            <a:r>
              <a:rPr lang="en-US"/>
              <a:t> </a:t>
            </a:r>
            <a:r>
              <a:t>known objects, separating the unknown objects from the</a:t>
            </a:r>
            <a:r>
              <a:rPr lang="en-US"/>
              <a:t> </a:t>
            </a:r>
            <a:r>
              <a:t>background and detecting diverse unknown objects. Here,</a:t>
            </a:r>
            <a:r>
              <a:rPr lang="en-US">
                <a:solidFill>
                  <a:srgbClr val="FF0000"/>
                </a:solidFill>
              </a:rPr>
              <a:t> </a:t>
            </a:r>
            <a:r>
              <a:rPr>
                <a:solidFill>
                  <a:srgbClr val="FF0000"/>
                </a:solidFill>
              </a:rPr>
              <a:t>we introduce a novel end-to-end transformer-based frame-</a:t>
            </a:r>
            <a:r>
              <a:rPr lang="en-US">
                <a:solidFill>
                  <a:srgbClr val="FF0000"/>
                </a:solidFill>
              </a:rPr>
              <a:t> </a:t>
            </a:r>
            <a:r>
              <a:rPr>
                <a:solidFill>
                  <a:srgbClr val="FF0000"/>
                </a:solidFill>
              </a:rPr>
              <a:t>work, OW-DETR, for open-world object detection.</a:t>
            </a:r>
            <a:r>
              <a:t> </a:t>
            </a:r>
            <a:r>
              <a:rPr>
                <a:solidFill>
                  <a:srgbClr val="FF0000"/>
                </a:solidFill>
              </a:rPr>
              <a:t>The</a:t>
            </a:r>
            <a:r>
              <a:rPr lang="en-US">
                <a:solidFill>
                  <a:srgbClr val="FF0000"/>
                </a:solidFill>
              </a:rPr>
              <a:t> </a:t>
            </a:r>
            <a:r>
              <a:rPr>
                <a:solidFill>
                  <a:srgbClr val="FF0000"/>
                </a:solidFill>
              </a:rPr>
              <a:t>proposed OW-DETR comprises three dedicated components</a:t>
            </a:r>
            <a:r>
              <a:rPr lang="en-US">
                <a:solidFill>
                  <a:srgbClr val="FF0000"/>
                </a:solidFill>
              </a:rPr>
              <a:t> </a:t>
            </a:r>
            <a:r>
              <a:rPr>
                <a:solidFill>
                  <a:srgbClr val="FF0000"/>
                </a:solidFill>
              </a:rPr>
              <a:t>namely, attention-driven pseudo-labeling, novelty classification and objectness scoring to explicitly address the</a:t>
            </a:r>
            <a:r>
              <a:rPr lang="en-US">
                <a:solidFill>
                  <a:srgbClr val="FF0000"/>
                </a:solidFill>
              </a:rPr>
              <a:t> </a:t>
            </a:r>
            <a:r>
              <a:rPr>
                <a:solidFill>
                  <a:srgbClr val="FF0000"/>
                </a:solidFill>
              </a:rPr>
              <a:t>aforementioned OWOD challenges. </a:t>
            </a:r>
            <a:r>
              <a:t>Our OW-DETR explic-</a:t>
            </a:r>
            <a:r>
              <a:rPr lang="en-US"/>
              <a:t> </a:t>
            </a:r>
            <a:r>
              <a:t>itly encodes multi-scale contextual information, possesses</a:t>
            </a:r>
            <a:r>
              <a:rPr lang="en-US"/>
              <a:t> </a:t>
            </a:r>
            <a:r>
              <a:t>less inductive bias, enables knowledge transfer from known</a:t>
            </a:r>
            <a:r>
              <a:rPr lang="en-US"/>
              <a:t> </a:t>
            </a:r>
            <a:r>
              <a:t>classes to the unknown class and can better discriminate</a:t>
            </a:r>
            <a:r>
              <a:rPr lang="en-US"/>
              <a:t> </a:t>
            </a:r>
            <a:r>
              <a:t>between unknown objects and background. Comprehensive</a:t>
            </a:r>
            <a:r>
              <a:rPr lang="en-US"/>
              <a:t> </a:t>
            </a:r>
            <a:r>
              <a:t>experiments are performed on two benchmarks: MS-COCO</a:t>
            </a:r>
            <a:r>
              <a:rPr lang="en-US"/>
              <a:t> </a:t>
            </a:r>
            <a:r>
              <a:t>and PASCAL VOC. The extensive ablations reveal the mer-</a:t>
            </a:r>
            <a:r>
              <a:rPr lang="en-US"/>
              <a:t> </a:t>
            </a:r>
            <a:r>
              <a:t>its of our proposed contributions. Further , our model out-</a:t>
            </a:r>
            <a:r>
              <a:rPr lang="en-US"/>
              <a:t> </a:t>
            </a:r>
            <a:r>
              <a:t>performs the recently introduced OWOD approach, ORE,</a:t>
            </a:r>
            <a:r>
              <a:rPr lang="en-US"/>
              <a:t> </a:t>
            </a:r>
            <a:r>
              <a:t>with absolute gains ranging from 1.8% to 3.3% in terms of</a:t>
            </a:r>
            <a:r>
              <a:rPr lang="en-US"/>
              <a:t> </a:t>
            </a:r>
            <a:r>
              <a:t>unknown recall on MS-COCO. In the case of incremental</a:t>
            </a:r>
            <a:r>
              <a:rPr lang="en-US"/>
              <a:t> </a:t>
            </a:r>
            <a:r>
              <a:t>object detection, OW-DETR outperforms the state-of-the-</a:t>
            </a:r>
            <a:r>
              <a:rPr lang="en-US"/>
              <a:t> </a:t>
            </a:r>
            <a:r>
              <a:t>art for all settings on PASCAL VOC.</a:t>
            </a:r>
          </a:p>
        </p:txBody>
      </p:sp>
      <p:sp>
        <p:nvSpPr>
          <p:cNvPr id="7" name="内容占位符 6"/>
          <p:cNvSpPr>
            <a:spLocks noGrp="1"/>
          </p:cNvSpPr>
          <p:nvPr>
            <p:ph sz="half" idx="2"/>
          </p:nvPr>
        </p:nvSpPr>
        <p:spPr/>
        <p:txBody>
          <a:bodyPr>
            <a:normAutofit fontScale="90000"/>
          </a:bodyPr>
          <a:p>
            <a:pPr fontAlgn="auto">
              <a:lnSpc>
                <a:spcPct val="150000"/>
              </a:lnSpc>
              <a:spcBef>
                <a:spcPts val="0"/>
              </a:spcBef>
            </a:pPr>
            <a:r>
              <a:rPr lang="zh-CN" altLang="en-US" sz="1500"/>
              <a:t> 开放世界目标检测（OWOD）是一个具有挑战性的计算机视觉问题，其任务是检测一组已知的对象类别，同时识别未知对象。</a:t>
            </a:r>
            <a:endParaRPr lang="zh-CN" altLang="en-US" sz="1500"/>
          </a:p>
          <a:p>
            <a:pPr fontAlgn="auto">
              <a:lnSpc>
                <a:spcPct val="150000"/>
              </a:lnSpc>
              <a:spcBef>
                <a:spcPts val="0"/>
              </a:spcBef>
            </a:pPr>
            <a:r>
              <a:rPr lang="zh-CN" altLang="en-US" sz="1500"/>
              <a:t>模型必须以增量方式学习新课程，这些课程将在下一次</a:t>
            </a:r>
            <a:r>
              <a:rPr lang="zh-CN" altLang="en-US" sz="1500"/>
              <a:t>训练中被了解。与标准对象检测不同，OWOD设置对生成潜在未知对象的高质量候选方案、将未知对象与背景分离以及检测各种未知对象提出了重大挑战。在这里，我们介绍了一种新的基于端到端转换器的开放世界目标检测框架OW-DETR。</a:t>
            </a:r>
            <a:endParaRPr lang="zh-CN" altLang="en-US" sz="1500"/>
          </a:p>
          <a:p>
            <a:pPr fontAlgn="auto">
              <a:lnSpc>
                <a:spcPct val="150000"/>
              </a:lnSpc>
              <a:spcBef>
                <a:spcPts val="0"/>
              </a:spcBef>
            </a:pPr>
            <a:r>
              <a:rPr lang="zh-CN" altLang="en-US" sz="1500"/>
              <a:t>OW-DETR包括三个专用组件，即注意驱动的伪标记、新颖性分类和对象性评分，以明确解决上述OWOD挑战。我们的OW-DETR显式编码多尺度上下文信息，具有较少的归纳偏差，能够将知识从已知类转移到未知类，并且能够更好地区分未知对象和背景。</a:t>
            </a:r>
            <a:endParaRPr lang="zh-CN" altLang="en-US" sz="15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QQ截图20220520155017"/>
          <p:cNvPicPr>
            <a:picLocks noChangeAspect="1"/>
          </p:cNvPicPr>
          <p:nvPr>
            <p:custDataLst>
              <p:tags r:id="rId1"/>
            </p:custDataLst>
          </p:nvPr>
        </p:nvPicPr>
        <p:blipFill>
          <a:blip r:embed="rId2"/>
          <a:stretch>
            <a:fillRect/>
          </a:stretch>
        </p:blipFill>
        <p:spPr>
          <a:xfrm>
            <a:off x="850900" y="395605"/>
            <a:ext cx="4933950" cy="6067425"/>
          </a:xfrm>
          <a:prstGeom prst="rect">
            <a:avLst/>
          </a:prstGeom>
        </p:spPr>
      </p:pic>
      <p:sp>
        <p:nvSpPr>
          <p:cNvPr id="6" name="文本框 5"/>
          <p:cNvSpPr txBox="1"/>
          <p:nvPr/>
        </p:nvSpPr>
        <p:spPr>
          <a:xfrm>
            <a:off x="6108700" y="2421890"/>
            <a:ext cx="5347335" cy="2861310"/>
          </a:xfrm>
          <a:prstGeom prst="rect">
            <a:avLst/>
          </a:prstGeom>
          <a:noFill/>
        </p:spPr>
        <p:txBody>
          <a:bodyPr wrap="square" rtlCol="0">
            <a:spAutoFit/>
          </a:bodyPr>
          <a:p>
            <a:r>
              <a:rPr lang="zh-CN" altLang="en-US"/>
              <a:t>开放世界目标检测（OWOD）拟议OW-DETR的视觉演示。这里，利用从中间特征获得的注意图对对象查询进行评分。然后使用查询的对象性得分来识别伪未知数。在这些伪未知数和基本真相之间进行分离，以检测新类。此外，还学习了背景和前景（已知+未知）之间的分离，以便有效地将前景对象的已知类w.r.t.特征知识转移到未知类w.r.t.特征。我们的OW-DETR显式编码多尺度上下文，具有较少的归纳偏差，并且假设对未知对象没有监督，因此非常适合OWOD问题。</a:t>
            </a:r>
            <a:endParaRPr lang="zh-CN" altLang="en-US"/>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dirty="0">
                <a:sym typeface="+mn-ea"/>
              </a:rPr>
              <a:t>贡献总结</a:t>
            </a:r>
            <a:endParaRPr lang="zh-CN"/>
          </a:p>
        </p:txBody>
      </p:sp>
      <p:sp>
        <p:nvSpPr>
          <p:cNvPr id="5" name="内容占位符 4"/>
          <p:cNvSpPr>
            <a:spLocks noGrp="1"/>
          </p:cNvSpPr>
          <p:nvPr>
            <p:ph sz="half" idx="2"/>
          </p:nvPr>
        </p:nvSpPr>
        <p:spPr/>
        <p:txBody>
          <a:bodyPr/>
          <a:p>
            <a:pPr algn="l"/>
            <a:r>
              <a:rPr lang="en-US" altLang="zh-CN" sz="1500"/>
              <a:t>针对开放世界目标检测问题，我们提出了一种新的基于变换器的方法OWDETR。OW-DETR由专用组件组成，用于处理开放世界设置，包括注意驱动的伪标记、新颖性分类和对象性评分</a:t>
            </a:r>
            <a:r>
              <a:rPr lang="zh-CN" altLang="en-US" sz="1500"/>
              <a:t>。</a:t>
            </a:r>
            <a:endParaRPr lang="zh-CN" altLang="en-US" sz="1500"/>
          </a:p>
          <a:p>
            <a:pPr algn="l"/>
            <a:r>
              <a:rPr lang="zh-CN" altLang="en-US" sz="1500"/>
              <a:t>我们引入了一种注意驱动的伪标记方案，用于选择注意分数高但不匹配任何已知类框的对象查询框作为未知类。利用伪未知数和地面真值知识学习新颖性分类器，将未知对象与已知对象区分开来。</a:t>
            </a:r>
            <a:endParaRPr lang="zh-CN" altLang="en-US" sz="1500"/>
          </a:p>
          <a:p>
            <a:pPr algn="l"/>
            <a:r>
              <a:rPr lang="zh-CN" altLang="en-US" sz="1500"/>
              <a:t>我们引入了一个对象性分支来有效地学习前景对象（已知、伪未知）和背景之间的分离，通过将知识从已知类转移到未知类w.r.t.构成前景对象的特征</a:t>
            </a:r>
            <a:endParaRPr lang="zh-CN" altLang="en-US" sz="1500"/>
          </a:p>
          <a:p>
            <a:pPr algn="l"/>
            <a:r>
              <a:rPr lang="zh-CN" altLang="en-US" sz="1500"/>
              <a:t>我们在两个流行基准上的大量实验证明了所提出的OWDETR的有效性。具体而言，OW-DETR在OWOD和增量目标检测任务方面都优于最近引入的ORE。在MS-COCO上，OW-DETR在ORE的未知召回率方面实现了1.8%-3.3%的绝对收益。</a:t>
            </a:r>
            <a:endParaRPr lang="zh-CN" altLang="en-US" sz="1500"/>
          </a:p>
        </p:txBody>
      </p:sp>
      <p:sp>
        <p:nvSpPr>
          <p:cNvPr id="6" name="内容占位符 5"/>
          <p:cNvSpPr>
            <a:spLocks noGrp="1"/>
          </p:cNvSpPr>
          <p:nvPr>
            <p:ph sz="half" idx="1"/>
          </p:nvPr>
        </p:nvSpPr>
        <p:spPr/>
        <p:txBody>
          <a:bodyPr>
            <a:normAutofit fontScale="80000"/>
          </a:bodyPr>
          <a:p>
            <a:pPr marL="0" algn="l">
              <a:buClrTx/>
              <a:buSzTx/>
              <a:buNone/>
            </a:pPr>
            <a:r>
              <a:rPr lang="en-US" altLang="zh-CN"/>
              <a:t> </a:t>
            </a:r>
            <a:r>
              <a:rPr lang="zh-CN" altLang="en-US" sz="1400"/>
              <a:t>  We proposed a novel transformer-based approach, OW-DETR, for the problem of open-world object detection.The proposed OW-DETR comprises dedicated components</a:t>
            </a:r>
            <a:r>
              <a:rPr lang="en-US" altLang="zh-CN" sz="1400"/>
              <a:t> </a:t>
            </a:r>
            <a:r>
              <a:rPr lang="zh-CN" altLang="en-US" sz="1400"/>
              <a:t>to address open-world settings, including attention-driven</a:t>
            </a:r>
            <a:r>
              <a:rPr lang="en-US" altLang="zh-CN" sz="1400"/>
              <a:t> </a:t>
            </a:r>
            <a:r>
              <a:rPr lang="zh-CN" altLang="en-US" sz="1400"/>
              <a:t>pseudo-labeling, novelty classification and objectness scoring in order to accurately detect unknown objects in images.We conduct extensive experiments on two popular benchmarks: PASCAL VOC and MS COCO. Our OW-DETR</a:t>
            </a:r>
            <a:r>
              <a:rPr lang="en-US" altLang="zh-CN" sz="1400"/>
              <a:t> </a:t>
            </a:r>
            <a:r>
              <a:rPr lang="zh-CN" altLang="en-US" sz="1400"/>
              <a:t>consistently outperforms the recently introduced ORE for</a:t>
            </a:r>
            <a:r>
              <a:rPr lang="en-US" altLang="zh-CN" sz="1400"/>
              <a:t> </a:t>
            </a:r>
            <a:r>
              <a:rPr lang="zh-CN" altLang="en-US" sz="1400"/>
              <a:t>all task settings on the MS COCO dataset. Furthermore,</a:t>
            </a:r>
            <a:r>
              <a:rPr lang="en-US" altLang="zh-CN" sz="1400"/>
              <a:t> </a:t>
            </a:r>
            <a:r>
              <a:rPr lang="zh-CN" altLang="en-US" sz="1400"/>
              <a:t>OW-DETR achieves state-of-the-art performance in case of</a:t>
            </a:r>
            <a:r>
              <a:rPr lang="en-US" altLang="zh-CN" sz="1400"/>
              <a:t> </a:t>
            </a:r>
            <a:r>
              <a:rPr lang="zh-CN" altLang="en-US" sz="1400"/>
              <a:t>incremental object detection on PASCAL VOC dataset.</a:t>
            </a:r>
            <a:endParaRPr lang="zh-CN" altLang="en-US" sz="1400"/>
          </a:p>
          <a:p>
            <a:pPr marL="0" algn="l">
              <a:buClrTx/>
              <a:buSzTx/>
              <a:buNone/>
            </a:pPr>
            <a:r>
              <a:rPr lang="zh-CN" altLang="en-US" sz="1400"/>
              <a:t> We introduce an attention-driven pseudo-labeling</a:t>
            </a:r>
            <a:r>
              <a:rPr lang="en-US" altLang="zh-CN" sz="1400"/>
              <a:t> </a:t>
            </a:r>
            <a:r>
              <a:rPr lang="zh-CN" altLang="en-US" sz="1400"/>
              <a:t>scheme for selecting the object query boxes having</a:t>
            </a:r>
            <a:r>
              <a:rPr lang="en-US" altLang="zh-CN" sz="1400"/>
              <a:t> </a:t>
            </a:r>
            <a:r>
              <a:rPr lang="zh-CN" altLang="en-US" sz="1400"/>
              <a:t>high attention scores but not matching any known class</a:t>
            </a:r>
            <a:r>
              <a:rPr lang="en-US" altLang="zh-CN" sz="1400"/>
              <a:t> </a:t>
            </a:r>
            <a:r>
              <a:rPr lang="zh-CN" altLang="en-US" sz="1400"/>
              <a:t>box as unknown class. The pseudo-unknowns along</a:t>
            </a:r>
            <a:r>
              <a:rPr lang="en-US" altLang="zh-CN" sz="1400"/>
              <a:t> </a:t>
            </a:r>
            <a:r>
              <a:rPr lang="zh-CN" altLang="en-US" sz="1400"/>
              <a:t>with the ground-truth knowns are utilized to learn a</a:t>
            </a:r>
            <a:r>
              <a:rPr lang="en-US" altLang="zh-CN" sz="1400"/>
              <a:t> </a:t>
            </a:r>
            <a:r>
              <a:rPr lang="zh-CN" altLang="en-US" sz="1400"/>
              <a:t>novelty classifier to distinguish the unknown objects</a:t>
            </a:r>
            <a:r>
              <a:rPr lang="en-US" altLang="zh-CN" sz="1400"/>
              <a:t> </a:t>
            </a:r>
            <a:r>
              <a:rPr lang="zh-CN" altLang="en-US" sz="1400"/>
              <a:t>from the known ones.</a:t>
            </a:r>
            <a:endParaRPr lang="zh-CN" altLang="en-US" sz="1400"/>
          </a:p>
          <a:p>
            <a:pPr marL="0" algn="l">
              <a:buClrTx/>
              <a:buSzTx/>
              <a:buNone/>
            </a:pPr>
            <a:r>
              <a:rPr lang="zh-CN" altLang="en-US" sz="1400"/>
              <a:t>• We introduce an objectness branch to effectively learn</a:t>
            </a:r>
            <a:r>
              <a:rPr lang="en-US" altLang="zh-CN" sz="1400"/>
              <a:t> </a:t>
            </a:r>
            <a:r>
              <a:rPr lang="zh-CN" altLang="en-US" sz="1400"/>
              <a:t>a separation between foreground objects (knowns,</a:t>
            </a:r>
            <a:r>
              <a:rPr lang="en-US" altLang="zh-CN" sz="1400"/>
              <a:t> </a:t>
            </a:r>
            <a:r>
              <a:rPr lang="zh-CN" altLang="en-US" sz="1400"/>
              <a:t>pseudo-unknowns) and the background by enabling</a:t>
            </a:r>
            <a:r>
              <a:rPr lang="en-US" altLang="zh-CN" sz="1400"/>
              <a:t> </a:t>
            </a:r>
            <a:r>
              <a:rPr lang="zh-CN" altLang="en-US" sz="1400"/>
              <a:t>knowledge transfer from known classes to the un-</a:t>
            </a:r>
            <a:r>
              <a:rPr lang="en-US" altLang="zh-CN" sz="1400"/>
              <a:t> </a:t>
            </a:r>
            <a:r>
              <a:rPr lang="zh-CN" altLang="en-US" sz="1400"/>
              <a:t>known class w.r.t. the characteristics that constitute a</a:t>
            </a:r>
            <a:r>
              <a:rPr lang="en-US" altLang="zh-CN" sz="1400"/>
              <a:t> </a:t>
            </a:r>
            <a:r>
              <a:rPr lang="zh-CN" altLang="en-US" sz="1400"/>
              <a:t>foreground object.</a:t>
            </a:r>
            <a:endParaRPr lang="zh-CN" altLang="en-US" sz="1400"/>
          </a:p>
          <a:p>
            <a:pPr marL="0" algn="l">
              <a:buClrTx/>
              <a:buSzTx/>
              <a:buNone/>
            </a:pPr>
            <a:r>
              <a:rPr lang="zh-CN" altLang="en-US" sz="1400"/>
              <a:t>• Our extensive experiments on two popular benchmarks</a:t>
            </a:r>
            <a:r>
              <a:rPr lang="en-US" altLang="zh-CN" sz="1400"/>
              <a:t> </a:t>
            </a:r>
            <a:r>
              <a:rPr lang="zh-CN" altLang="en-US" sz="1400"/>
              <a:t>demonstrate the effectiveness of the proposed OW-</a:t>
            </a:r>
            <a:r>
              <a:rPr lang="en-US" altLang="zh-CN" sz="1400"/>
              <a:t> </a:t>
            </a:r>
            <a:r>
              <a:rPr lang="zh-CN" altLang="en-US" sz="1400"/>
              <a:t>DETR. Specifically, OW-DETR outperforms the recently introduced ORE for both OWOD and incremental object detection tasks. On MS-COCO, OW-DETR</a:t>
            </a:r>
            <a:r>
              <a:rPr lang="en-US" altLang="zh-CN" sz="1400"/>
              <a:t> </a:t>
            </a:r>
            <a:r>
              <a:rPr lang="zh-CN" altLang="en-US" sz="1400"/>
              <a:t>achieves absolute gains ranging from 1.8% to 3.3% in</a:t>
            </a:r>
            <a:r>
              <a:rPr lang="en-US" altLang="zh-CN" sz="1400"/>
              <a:t> </a:t>
            </a:r>
            <a:r>
              <a:rPr lang="zh-CN" altLang="en-US" sz="1400"/>
              <a:t>terms of unknown recall over ORE.</a:t>
            </a:r>
            <a:endParaRPr lang="zh-CN" altLang="en-US" sz="14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a:t>结构图</a:t>
            </a:r>
            <a:endParaRPr lang="zh-CN" altLang="en-US"/>
          </a:p>
        </p:txBody>
      </p:sp>
      <p:pic>
        <p:nvPicPr>
          <p:cNvPr id="3" name="图片 2" descr="QQ截图20220520161842"/>
          <p:cNvPicPr>
            <a:picLocks noChangeAspect="1"/>
          </p:cNvPicPr>
          <p:nvPr/>
        </p:nvPicPr>
        <p:blipFill>
          <a:blip r:embed="rId1"/>
          <a:stretch>
            <a:fillRect/>
          </a:stretch>
        </p:blipFill>
        <p:spPr>
          <a:xfrm>
            <a:off x="577850" y="904875"/>
            <a:ext cx="10591800" cy="585787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多尺度上下文编码</a:t>
            </a:r>
            <a:br>
              <a:rPr lang="zh-CN" altLang="en-US"/>
            </a:br>
            <a:r>
              <a:rPr lang="zh-CN" altLang="en-US"/>
              <a:t>Multi-scale Context Encoding</a:t>
            </a:r>
            <a:endParaRPr lang="zh-CN" altLang="en-US"/>
          </a:p>
        </p:txBody>
      </p:sp>
      <p:sp>
        <p:nvSpPr>
          <p:cNvPr id="3" name="内容占位符 2"/>
          <p:cNvSpPr>
            <a:spLocks noGrp="1"/>
          </p:cNvSpPr>
          <p:nvPr>
            <p:ph sz="half" idx="1"/>
          </p:nvPr>
        </p:nvSpPr>
        <p:spPr/>
        <p:txBody>
          <a:bodyPr>
            <a:normAutofit fontScale="45000"/>
          </a:bodyPr>
          <a:p>
            <a:pPr marL="0" algn="l">
              <a:buClrTx/>
              <a:buSzTx/>
              <a:buNone/>
            </a:pPr>
            <a:r>
              <a:rPr sz="2700"/>
              <a:t>As discussed earlier in Sec. 1, given the diverse nature</a:t>
            </a:r>
            <a:r>
              <a:rPr lang="en-US" sz="2700"/>
              <a:t> </a:t>
            </a:r>
            <a:r>
              <a:rPr sz="2700"/>
              <a:t>of unknown objects that can possibly occur in an image,</a:t>
            </a:r>
            <a:r>
              <a:rPr lang="en-US" sz="2700"/>
              <a:t> </a:t>
            </a:r>
            <a:r>
              <a:rPr sz="2700"/>
              <a:t>detecting objects of different sizes while encoding their</a:t>
            </a:r>
            <a:r>
              <a:rPr lang="en-US" sz="2700"/>
              <a:t> </a:t>
            </a:r>
            <a:r>
              <a:rPr sz="2700"/>
              <a:t>rich context is one of the major challenges in open-world</a:t>
            </a:r>
            <a:r>
              <a:rPr lang="en-US" sz="2700"/>
              <a:t> </a:t>
            </a:r>
            <a:r>
              <a:rPr sz="2700"/>
              <a:t>object detection (OWOD). Encoding such rich context re-3quires capturing long-term dependencies from large receptive fields at multiple scales of the image. Moreover, having</a:t>
            </a:r>
            <a:r>
              <a:rPr lang="en-US" sz="2700"/>
              <a:t> </a:t>
            </a:r>
            <a:r>
              <a:rPr sz="2700"/>
              <a:t>lesser inductive biases in the framework that make fewer assumptions about unknown objects, occurring during testing,</a:t>
            </a:r>
            <a:r>
              <a:rPr lang="en-US" sz="2700"/>
              <a:t> </a:t>
            </a:r>
            <a:r>
              <a:rPr sz="2700"/>
              <a:t>is likely to be beneficial for improving their detection.</a:t>
            </a:r>
            <a:r>
              <a:rPr lang="en-US" sz="2700"/>
              <a:t> </a:t>
            </a:r>
            <a:r>
              <a:rPr sz="2700"/>
              <a:t>Motivated by the above observations about OWOD task</a:t>
            </a:r>
            <a:r>
              <a:rPr lang="en-US" sz="2700"/>
              <a:t> </a:t>
            </a:r>
            <a:r>
              <a:rPr sz="2700"/>
              <a:t>requirements, we adapt the recently introduced single-stage</a:t>
            </a:r>
            <a:r>
              <a:rPr lang="en-US" sz="2700"/>
              <a:t> </a:t>
            </a:r>
            <a:r>
              <a:rPr sz="2700"/>
              <a:t>Deformable DETR [38] (DDETR), which is end-to-end</a:t>
            </a:r>
            <a:r>
              <a:rPr lang="en-US" sz="2700"/>
              <a:t> </a:t>
            </a:r>
            <a:r>
              <a:rPr sz="2700"/>
              <a:t>trainable and has shown promising performance in standard object detection due to its ability to encode long-term</a:t>
            </a:r>
            <a:r>
              <a:rPr lang="en-US" sz="2700"/>
              <a:t> </a:t>
            </a:r>
            <a:r>
              <a:rPr sz="2700"/>
              <a:t>multi-scale context with fewer inductive biases. DDETR</a:t>
            </a:r>
            <a:r>
              <a:rPr lang="en-US" sz="2700"/>
              <a:t> </a:t>
            </a:r>
            <a:r>
              <a:rPr sz="2700"/>
              <a:t>introduces multi-scale deformable attention modules in the</a:t>
            </a:r>
            <a:r>
              <a:rPr lang="en-US" sz="2700"/>
              <a:t> </a:t>
            </a:r>
            <a:r>
              <a:rPr sz="2700"/>
              <a:t>transformer encoder and decoder layers of DETR [3] for</a:t>
            </a:r>
            <a:r>
              <a:rPr lang="en-US" sz="2700"/>
              <a:t> </a:t>
            </a:r>
            <a:r>
              <a:rPr sz="2700"/>
              <a:t>encoding multi-scale context with better convergence and</a:t>
            </a:r>
            <a:r>
              <a:rPr lang="en-US" sz="2700"/>
              <a:t> </a:t>
            </a:r>
            <a:r>
              <a:rPr sz="2700"/>
              <a:t>lower complexity. The multi-scale deformable attention</a:t>
            </a:r>
            <a:r>
              <a:rPr lang="en-US" sz="2700"/>
              <a:t> </a:t>
            </a:r>
            <a:r>
              <a:rPr sz="2700"/>
              <a:t>module, based on deformable convolution [5, 37], only attends to a small fixed number of key sampling points around</a:t>
            </a:r>
            <a:r>
              <a:rPr lang="en-US" sz="2700"/>
              <a:t> </a:t>
            </a:r>
            <a:r>
              <a:rPr sz="2700"/>
              <a:t>a reference point. This sampling is performed across multiscale feature maps and enables encoding richer context over</a:t>
            </a:r>
            <a:r>
              <a:rPr lang="en-US" sz="2700"/>
              <a:t> </a:t>
            </a:r>
            <a:r>
              <a:rPr sz="2700"/>
              <a:t>a larger receptive field. For more details, we refer to [3,38].</a:t>
            </a:r>
            <a:r>
              <a:rPr lang="en-US" sz="2700"/>
              <a:t> </a:t>
            </a:r>
            <a:r>
              <a:rPr sz="2700"/>
              <a:t>Despite achieving promising performance for the object detection task, the standard DDETR is not suited for detecting</a:t>
            </a:r>
            <a:r>
              <a:rPr lang="en-US" sz="2700"/>
              <a:t> </a:t>
            </a:r>
            <a:r>
              <a:rPr sz="2700"/>
              <a:t>unknown class instances in the OWOD setting. To enable</a:t>
            </a:r>
            <a:r>
              <a:rPr lang="en-US" sz="2700"/>
              <a:t> </a:t>
            </a:r>
            <a:r>
              <a:rPr sz="2700"/>
              <a:t>detecting novel objects, we introduce an attention-driven</a:t>
            </a:r>
            <a:r>
              <a:rPr lang="en-US" sz="2700"/>
              <a:t> </a:t>
            </a:r>
            <a:r>
              <a:rPr sz="2700"/>
              <a:t>pseudo-labeling scheme along with novelty classification</a:t>
            </a:r>
            <a:r>
              <a:rPr lang="en-US" sz="2700"/>
              <a:t> </a:t>
            </a:r>
            <a:r>
              <a:rPr sz="2700"/>
              <a:t>and objectness branches, as explained next.</a:t>
            </a:r>
            <a:endParaRPr sz="2700"/>
          </a:p>
        </p:txBody>
      </p:sp>
      <p:sp>
        <p:nvSpPr>
          <p:cNvPr id="4" name="内容占位符 3"/>
          <p:cNvSpPr>
            <a:spLocks noGrp="1"/>
          </p:cNvSpPr>
          <p:nvPr>
            <p:ph sz="half" idx="2"/>
          </p:nvPr>
        </p:nvSpPr>
        <p:spPr/>
        <p:txBody>
          <a:bodyPr>
            <a:normAutofit fontScale="50000"/>
          </a:bodyPr>
          <a:p>
            <a:pPr marL="0" indent="0" fontAlgn="auto">
              <a:lnSpc>
                <a:spcPct val="100000"/>
              </a:lnSpc>
              <a:buNone/>
            </a:pPr>
            <a:r>
              <a:rPr lang="zh-CN" altLang="en-US">
                <a:sym typeface="+mn-ea"/>
              </a:rPr>
              <a:t>丰富的上下文需要从图像的多个尺度的大感受野中捕获长期依赖性。此外，在测试过程中对未知物体进行较少假设的框架中具有较小的归纳偏差，可能有助于改进其检测。</a:t>
            </a:r>
            <a:endParaRPr lang="zh-CN" altLang="en-US">
              <a:sym typeface="+mn-ea"/>
            </a:endParaRPr>
          </a:p>
          <a:p>
            <a:pPr marL="0" indent="0" fontAlgn="auto">
              <a:lnSpc>
                <a:spcPct val="100000"/>
              </a:lnSpc>
              <a:buNone/>
            </a:pPr>
            <a:r>
              <a:rPr lang="zh-CN" altLang="en-US">
                <a:sym typeface="+mn-ea"/>
              </a:rPr>
              <a:t>基于上述对OWOD任务要求的观察，我们采用了最近引入的单级可变形DETR（DDETR），该DETR是端到端可训练的，由于其能够以较少的诱导偏差对长期多尺度上下文进行编码，因此在标准目标检测中显示出良好的性能。</a:t>
            </a:r>
            <a:endParaRPr lang="zh-CN" altLang="en-US">
              <a:sym typeface="+mn-ea"/>
            </a:endParaRPr>
          </a:p>
          <a:p>
            <a:pPr marL="0" indent="0" fontAlgn="auto">
              <a:lnSpc>
                <a:spcPct val="100000"/>
              </a:lnSpc>
              <a:buNone/>
            </a:pPr>
            <a:r>
              <a:rPr lang="zh-CN" altLang="en-US">
                <a:sym typeface="+mn-ea"/>
              </a:rPr>
              <a:t>DDETR在DETR的transformer编码器和解码器层中引入了多尺度可变形注意模块，用于编码多尺度上下文，具有更好的收敛性和更低的复杂性。基于可变形卷积[5，37]的多尺度可变形注意模块只关注参考点周围固定数量的少量关键采样点。此采样跨多尺度特征映射执行，并允许在更大的感受野上编码更丰富的上下文。</a:t>
            </a:r>
            <a:endParaRPr lang="zh-CN" altLang="en-US">
              <a:sym typeface="+mn-ea"/>
            </a:endParaRPr>
          </a:p>
          <a:p>
            <a:pPr marL="0" indent="0" fontAlgn="auto">
              <a:lnSpc>
                <a:spcPct val="100000"/>
              </a:lnSpc>
              <a:buNone/>
            </a:pPr>
            <a:r>
              <a:rPr lang="zh-CN" altLang="en-US">
                <a:sym typeface="+mn-ea"/>
              </a:rPr>
              <a:t>但标准DDETR不适合在OWOD设置中检测未知类实例。为了能够检测新对象，我们引入了一种注意力驱动的伪标记方案，以及新颖性分类和对象性分支</a:t>
            </a:r>
            <a:endParaRPr lang="zh-CN" altLang="en-US">
              <a:sym typeface="+mn-ea"/>
            </a:endParaRPr>
          </a:p>
        </p:txBody>
      </p:sp>
      <p:sp>
        <p:nvSpPr>
          <p:cNvPr id="25" name="文本框 24"/>
          <p:cNvSpPr txBox="1"/>
          <p:nvPr/>
        </p:nvSpPr>
        <p:spPr>
          <a:xfrm>
            <a:off x="9418320" y="1968024"/>
            <a:ext cx="259556" cy="106680"/>
          </a:xfrm>
          <a:prstGeom prst="rect">
            <a:avLst/>
          </a:prstGeom>
          <a:noFill/>
        </p:spPr>
        <p:txBody>
          <a:bodyPr wrap="square" rtlCol="0">
            <a:spAutoFit/>
          </a:bodyPr>
          <a:p>
            <a:r>
              <a:rPr lang="en-US" altLang="zh-CN" sz="100"/>
              <a:t>Q</a:t>
            </a:r>
            <a:endParaRPr lang="en-US" altLang="zh-CN" sz="100"/>
          </a:p>
        </p:txBody>
      </p:sp>
      <p:sp>
        <p:nvSpPr>
          <p:cNvPr id="51" name="文本框 50"/>
          <p:cNvSpPr txBox="1"/>
          <p:nvPr/>
        </p:nvSpPr>
        <p:spPr>
          <a:xfrm>
            <a:off x="9418320" y="2373154"/>
            <a:ext cx="259556" cy="106680"/>
          </a:xfrm>
          <a:prstGeom prst="rect">
            <a:avLst/>
          </a:prstGeom>
          <a:noFill/>
        </p:spPr>
        <p:txBody>
          <a:bodyPr wrap="square" rtlCol="0">
            <a:spAutoFit/>
          </a:bodyPr>
          <a:p>
            <a:r>
              <a:rPr lang="en-US" altLang="zh-CN" sz="100"/>
              <a:t>K</a:t>
            </a:r>
            <a:endParaRPr lang="en-US" altLang="zh-CN" sz="100"/>
          </a:p>
        </p:txBody>
      </p:sp>
      <p:sp>
        <p:nvSpPr>
          <p:cNvPr id="52" name="文本框 51"/>
          <p:cNvSpPr txBox="1"/>
          <p:nvPr/>
        </p:nvSpPr>
        <p:spPr>
          <a:xfrm>
            <a:off x="9418320" y="2750344"/>
            <a:ext cx="259556" cy="106680"/>
          </a:xfrm>
          <a:prstGeom prst="rect">
            <a:avLst/>
          </a:prstGeom>
          <a:noFill/>
        </p:spPr>
        <p:txBody>
          <a:bodyPr wrap="square" rtlCol="0">
            <a:spAutoFit/>
          </a:bodyPr>
          <a:p>
            <a:r>
              <a:rPr lang="en-US" altLang="zh-CN" sz="100"/>
              <a:t>V</a:t>
            </a:r>
            <a:endParaRPr lang="en-US" altLang="zh-CN" sz="100"/>
          </a:p>
        </p:txBody>
      </p:sp>
      <p:sp>
        <p:nvSpPr>
          <p:cNvPr id="62" name="文本框 61"/>
          <p:cNvSpPr txBox="1"/>
          <p:nvPr/>
        </p:nvSpPr>
        <p:spPr>
          <a:xfrm>
            <a:off x="9418320" y="2358866"/>
            <a:ext cx="259556" cy="106680"/>
          </a:xfrm>
          <a:prstGeom prst="rect">
            <a:avLst/>
          </a:prstGeom>
          <a:noFill/>
        </p:spPr>
        <p:txBody>
          <a:bodyPr wrap="square" rtlCol="0">
            <a:spAutoFit/>
          </a:bodyPr>
          <a:p>
            <a:r>
              <a:rPr lang="en-US" altLang="zh-CN" sz="100"/>
              <a:t>K</a:t>
            </a:r>
            <a:endParaRPr lang="en-US" altLang="zh-CN" sz="100"/>
          </a:p>
        </p:txBody>
      </p:sp>
      <p:sp>
        <p:nvSpPr>
          <p:cNvPr id="63" name="文本框 62"/>
          <p:cNvSpPr txBox="1"/>
          <p:nvPr/>
        </p:nvSpPr>
        <p:spPr>
          <a:xfrm>
            <a:off x="9418320" y="2736056"/>
            <a:ext cx="259556" cy="106680"/>
          </a:xfrm>
          <a:prstGeom prst="rect">
            <a:avLst/>
          </a:prstGeom>
          <a:noFill/>
        </p:spPr>
        <p:txBody>
          <a:bodyPr wrap="square" rtlCol="0">
            <a:spAutoFit/>
          </a:bodyPr>
          <a:p>
            <a:r>
              <a:rPr lang="en-US" altLang="zh-CN" sz="100"/>
              <a:t>V</a:t>
            </a:r>
            <a:endParaRPr lang="en-US" altLang="zh-CN" sz="1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注意驱动的伪标记</a:t>
            </a:r>
            <a:br>
              <a:rPr lang="zh-CN" altLang="en-US"/>
            </a:br>
            <a:r>
              <a:rPr lang="zh-CN" altLang="en-US"/>
              <a:t>Attention-driven Pseudo-labeling</a:t>
            </a:r>
            <a:endParaRPr lang="zh-CN" altLang="en-US"/>
          </a:p>
        </p:txBody>
      </p:sp>
      <p:sp>
        <p:nvSpPr>
          <p:cNvPr id="3" name="内容占位符 2"/>
          <p:cNvSpPr>
            <a:spLocks noGrp="1"/>
          </p:cNvSpPr>
          <p:nvPr>
            <p:ph sz="half" idx="1"/>
          </p:nvPr>
        </p:nvSpPr>
        <p:spPr/>
        <p:txBody>
          <a:bodyPr>
            <a:noAutofit/>
          </a:bodyPr>
          <a:p>
            <a:r>
              <a:rPr lang="en-US" sz="1200">
                <a:sym typeface="+mn-ea"/>
              </a:rPr>
              <a:t>       </a:t>
            </a:r>
            <a:r>
              <a:rPr sz="1200">
                <a:sym typeface="+mn-ea"/>
              </a:rPr>
              <a:t>For learning to detect unknown objects without any corresponding annotations in the train-set, an OWOD framework must rely on selecting potential unknown instances</a:t>
            </a:r>
            <a:r>
              <a:rPr lang="en-US" sz="1200">
                <a:sym typeface="+mn-ea"/>
              </a:rPr>
              <a:t> </a:t>
            </a:r>
            <a:r>
              <a:rPr sz="1200">
                <a:sym typeface="+mn-ea"/>
              </a:rPr>
              <a:t>occurring in the training images and utilizing them as</a:t>
            </a:r>
            <a:r>
              <a:rPr lang="en-US" sz="1200">
                <a:sym typeface="+mn-ea"/>
              </a:rPr>
              <a:t> </a:t>
            </a:r>
            <a:r>
              <a:rPr sz="1200">
                <a:sym typeface="+mn-ea"/>
              </a:rPr>
              <a:t>pseudo-unknowns during training. The OWOD approach</a:t>
            </a:r>
            <a:r>
              <a:rPr lang="en-US" sz="1200">
                <a:sym typeface="+mn-ea"/>
              </a:rPr>
              <a:t> </a:t>
            </a:r>
            <a:r>
              <a:rPr sz="1200">
                <a:sym typeface="+mn-ea"/>
              </a:rPr>
              <a:t>of ORE [15] selects proposals having high objectness scores</a:t>
            </a:r>
            <a:r>
              <a:rPr lang="en-US" sz="1200">
                <a:sym typeface="+mn-ea"/>
              </a:rPr>
              <a:t> </a:t>
            </a:r>
            <a:r>
              <a:rPr sz="1200">
                <a:sym typeface="+mn-ea"/>
              </a:rPr>
              <a:t>and not overlapping with the ground-truth (GT) known instances as pseudo-unknowns. These proposals obtained</a:t>
            </a:r>
            <a:r>
              <a:rPr lang="en-US" sz="1200">
                <a:sym typeface="+mn-ea"/>
              </a:rPr>
              <a:t> </a:t>
            </a:r>
            <a:r>
              <a:rPr sz="1200">
                <a:sym typeface="+mn-ea"/>
              </a:rPr>
              <a:t>from a two-stage detector RPN are likely to be biased to</a:t>
            </a:r>
            <a:r>
              <a:rPr lang="en-US" sz="1200">
                <a:sym typeface="+mn-ea"/>
              </a:rPr>
              <a:t> </a:t>
            </a:r>
            <a:r>
              <a:rPr sz="1200">
                <a:sym typeface="+mn-ea"/>
              </a:rPr>
              <a:t>the known classes since it is trained with strong supervision</a:t>
            </a:r>
            <a:r>
              <a:rPr lang="en-US" sz="1200">
                <a:sym typeface="+mn-ea"/>
              </a:rPr>
              <a:t> </a:t>
            </a:r>
            <a:r>
              <a:rPr sz="1200">
                <a:sym typeface="+mn-ea"/>
              </a:rPr>
              <a:t>from known classes. Distinct from such a strategy, we introduce a bottom-up attention-driven pseudo-labeling scheme</a:t>
            </a:r>
            <a:r>
              <a:rPr lang="en-US" sz="1200">
                <a:sym typeface="+mn-ea"/>
              </a:rPr>
              <a:t> </a:t>
            </a:r>
            <a:r>
              <a:rPr sz="1200">
                <a:sym typeface="+mn-ea"/>
              </a:rPr>
              <a:t>that is better generalizable and applicable in a single-stage</a:t>
            </a:r>
            <a:r>
              <a:rPr lang="en-US" sz="1200">
                <a:sym typeface="+mn-ea"/>
              </a:rPr>
              <a:t> </a:t>
            </a:r>
            <a:r>
              <a:rPr sz="1200">
                <a:sym typeface="+mn-ea"/>
              </a:rPr>
              <a:t>object detector. Let f denote intermediate D′-dimensional</a:t>
            </a:r>
            <a:r>
              <a:rPr lang="en-US" sz="1200">
                <a:sym typeface="+mn-ea"/>
              </a:rPr>
              <a:t> </a:t>
            </a:r>
            <a:r>
              <a:rPr sz="1200">
                <a:sym typeface="+mn-ea"/>
              </a:rPr>
              <a:t>feature maps extracted from the backbone, with a spatial</a:t>
            </a:r>
            <a:r>
              <a:rPr lang="en-US" sz="1200">
                <a:sym typeface="+mn-ea"/>
              </a:rPr>
              <a:t> </a:t>
            </a:r>
            <a:r>
              <a:rPr sz="1200">
                <a:sym typeface="+mn-ea"/>
              </a:rPr>
              <a:t>size h×w. The magnitude of the feature activations gives</a:t>
            </a:r>
            <a:r>
              <a:rPr lang="en-US" sz="1200">
                <a:sym typeface="+mn-ea"/>
              </a:rPr>
              <a:t> </a:t>
            </a:r>
            <a:r>
              <a:rPr sz="1200">
                <a:sym typeface="+mn-ea"/>
              </a:rPr>
              <a:t>an indication of presence of an object in that spatial position, and thereby can be used to compute the confidence of</a:t>
            </a:r>
            <a:r>
              <a:rPr lang="en-US" sz="1200">
                <a:sym typeface="+mn-ea"/>
              </a:rPr>
              <a:t> </a:t>
            </a:r>
            <a:r>
              <a:rPr sz="1200">
                <a:sym typeface="+mn-ea"/>
              </a:rPr>
              <a:t>objectness within a window. Let b = [xb, yb, wb, hb] denote</a:t>
            </a:r>
            <a:r>
              <a:rPr lang="en-US" sz="1200">
                <a:sym typeface="+mn-ea"/>
              </a:rPr>
              <a:t> </a:t>
            </a:r>
            <a:r>
              <a:rPr sz="1200">
                <a:sym typeface="+mn-ea"/>
              </a:rPr>
              <a:t>a box proposal with center (xb, yb), width wb and height hb.</a:t>
            </a:r>
            <a:r>
              <a:rPr lang="en-US" sz="1200">
                <a:sym typeface="+mn-ea"/>
              </a:rPr>
              <a:t> </a:t>
            </a:r>
            <a:r>
              <a:rPr sz="1200">
                <a:sym typeface="+mn-ea"/>
              </a:rPr>
              <a:t>The objectness score so(b) is then computed as,where A ∈ Rh×w is the feature map f averaged over the</a:t>
            </a:r>
            <a:r>
              <a:rPr lang="en-US" sz="1200">
                <a:sym typeface="+mn-ea"/>
              </a:rPr>
              <a:t> </a:t>
            </a:r>
            <a:r>
              <a:rPr sz="1200">
                <a:sym typeface="+mn-ea"/>
              </a:rPr>
              <a:t>channels D</a:t>
            </a:r>
            <a:r>
              <a:rPr lang="en-US" sz="1200">
                <a:sym typeface="+mn-ea"/>
              </a:rPr>
              <a:t> </a:t>
            </a:r>
            <a:r>
              <a:rPr sz="1200">
                <a:sym typeface="+mn-ea"/>
              </a:rPr>
              <a:t>′. The object proposals in our framework are</a:t>
            </a:r>
            <a:r>
              <a:rPr lang="en-US" sz="1200">
                <a:sym typeface="+mn-ea"/>
              </a:rPr>
              <a:t> </a:t>
            </a:r>
            <a:r>
              <a:rPr sz="1200">
                <a:sym typeface="+mn-ea"/>
              </a:rPr>
              <a:t>obtained as the bounding boxes b predicted by the regression branch for the M object query embeddings qe output</a:t>
            </a:r>
            <a:r>
              <a:rPr lang="en-US" sz="1200">
                <a:sym typeface="+mn-ea"/>
              </a:rPr>
              <a:t> </a:t>
            </a:r>
            <a:r>
              <a:rPr sz="1200">
                <a:sym typeface="+mn-ea"/>
              </a:rPr>
              <a:t>by the deformable transformer decoder. For an image with</a:t>
            </a:r>
            <a:r>
              <a:rPr lang="en-US" sz="1200">
                <a:sym typeface="+mn-ea"/>
              </a:rPr>
              <a:t> </a:t>
            </a:r>
            <a:r>
              <a:rPr sz="1200">
                <a:sym typeface="+mn-ea"/>
              </a:rPr>
              <a:t>K known object instances, the objectness score so is computed for the M −K object queries not selected by the bipartite matching loss1 of DDETR as best query matches to</a:t>
            </a:r>
            <a:r>
              <a:rPr lang="en-US" sz="1200">
                <a:sym typeface="+mn-ea"/>
              </a:rPr>
              <a:t> </a:t>
            </a:r>
            <a:r>
              <a:rPr sz="1200">
                <a:sym typeface="+mn-ea"/>
              </a:rPr>
              <a:t>the GT known instances. The top-ku queries among M−K</a:t>
            </a:r>
            <a:r>
              <a:rPr lang="en-US" sz="1200">
                <a:sym typeface="+mn-ea"/>
              </a:rPr>
              <a:t> </a:t>
            </a:r>
            <a:r>
              <a:rPr sz="1200">
                <a:sym typeface="+mn-ea"/>
              </a:rPr>
              <a:t>with the high objectness scores so are then pseudo-labeled</a:t>
            </a:r>
            <a:r>
              <a:rPr lang="en-US" sz="1200">
                <a:sym typeface="+mn-ea"/>
              </a:rPr>
              <a:t> </a:t>
            </a:r>
            <a:r>
              <a:rPr sz="1200">
                <a:sym typeface="+mn-ea"/>
              </a:rPr>
              <a:t>as unknown objects with bounding boxes given by their corresponding regression branch predictions (see Fig. 3).</a:t>
            </a:r>
            <a:endParaRPr sz="1200">
              <a:sym typeface="+mn-ea"/>
            </a:endParaRPr>
          </a:p>
        </p:txBody>
      </p:sp>
      <p:pic>
        <p:nvPicPr>
          <p:cNvPr id="7" name="图片 6" descr="QQ截图20220520184910"/>
          <p:cNvPicPr>
            <a:picLocks noChangeAspect="1"/>
          </p:cNvPicPr>
          <p:nvPr/>
        </p:nvPicPr>
        <p:blipFill>
          <a:blip r:embed="rId1"/>
          <a:stretch>
            <a:fillRect/>
          </a:stretch>
        </p:blipFill>
        <p:spPr>
          <a:xfrm>
            <a:off x="6419850" y="3209925"/>
            <a:ext cx="4933950" cy="3076575"/>
          </a:xfrm>
          <a:prstGeom prst="rect">
            <a:avLst/>
          </a:prstGeom>
        </p:spPr>
      </p:pic>
      <p:pic>
        <p:nvPicPr>
          <p:cNvPr id="8" name="图片 7" descr="QQ截图20220520191123"/>
          <p:cNvPicPr>
            <a:picLocks noChangeAspect="1"/>
          </p:cNvPicPr>
          <p:nvPr/>
        </p:nvPicPr>
        <p:blipFill>
          <a:blip r:embed="rId2"/>
          <a:stretch>
            <a:fillRect/>
          </a:stretch>
        </p:blipFill>
        <p:spPr>
          <a:xfrm>
            <a:off x="6569710" y="1825625"/>
            <a:ext cx="4000500" cy="102870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t>新颖性分类</a:t>
            </a:r>
            <a:br/>
            <a:r>
              <a:t>Novelty Classification</a:t>
            </a:r>
          </a:p>
        </p:txBody>
      </p:sp>
      <p:sp>
        <p:nvSpPr>
          <p:cNvPr id="3" name="内容占位符 2"/>
          <p:cNvSpPr>
            <a:spLocks noGrp="1"/>
          </p:cNvSpPr>
          <p:nvPr>
            <p:ph sz="half" idx="1"/>
          </p:nvPr>
        </p:nvSpPr>
        <p:spPr/>
        <p:txBody>
          <a:bodyPr>
            <a:normAutofit fontScale="45000"/>
          </a:bodyPr>
          <a:p>
            <a:r>
              <a:rPr lang="en-US" altLang="zh-CN"/>
              <a:t>      </a:t>
            </a:r>
            <a:r>
              <a:rPr lang="zh-CN" altLang="en-US"/>
              <a:t>The ORE [15] approach introduces an energy-based unknown identifier for classifying a proposal between known</a:t>
            </a:r>
            <a:r>
              <a:rPr lang="en-US" altLang="zh-CN"/>
              <a:t> </a:t>
            </a:r>
            <a:r>
              <a:rPr lang="zh-CN" altLang="en-US"/>
              <a:t>and unknown classes. However, it relies on a held-out validation set with weak unknown supervision to learn the energy distributions for the known and unknown classes. In</a:t>
            </a:r>
            <a:r>
              <a:rPr lang="en-US" altLang="zh-CN"/>
              <a:t> </a:t>
            </a:r>
            <a:r>
              <a:rPr lang="zh-CN" altLang="en-US"/>
              <a:t>contrast, our OW-DETR does not require any unknown object supervision and relies entirely on the pseudo-unknowns</a:t>
            </a:r>
            <a:r>
              <a:rPr lang="en-US" altLang="zh-CN"/>
              <a:t> </a:t>
            </a:r>
            <a:r>
              <a:rPr lang="zh-CN" altLang="en-US"/>
              <a:t>selected using attention-driven pseudo-labeling described</a:t>
            </a:r>
            <a:r>
              <a:rPr lang="en-US" altLang="zh-CN"/>
              <a:t> </a:t>
            </a:r>
            <a:r>
              <a:rPr lang="zh-CN" altLang="en-US"/>
              <a:t>in Sec. 2.3. Furthermore, the classification branch Fcls</a:t>
            </a:r>
            <a:r>
              <a:rPr lang="en-US" altLang="zh-CN"/>
              <a:t> </a:t>
            </a:r>
            <a:r>
              <a:rPr lang="zh-CN" altLang="en-US"/>
              <a:t>in the standard DDETR classifies an object query embedding qe into one of the known classes or background, i.e.</a:t>
            </a:r>
            <a:r>
              <a:rPr lang="en-US" altLang="zh-CN"/>
              <a:t> </a:t>
            </a:r>
            <a:r>
              <a:rPr lang="zh-CN" altLang="en-US"/>
              <a:t>Fcls : RD → RC. However, when an unknown object is</a:t>
            </a:r>
            <a:r>
              <a:rPr lang="en-US" altLang="zh-CN"/>
              <a:t> </a:t>
            </a:r>
            <a:r>
              <a:rPr lang="zh-CN" altLang="en-US"/>
              <a:t>encountered, it fails to classify it into a novel class. To overcome these issues and enable our OW-DETR framework to</a:t>
            </a:r>
            <a:r>
              <a:rPr lang="en-US" altLang="zh-CN"/>
              <a:t> </a:t>
            </a:r>
            <a:r>
              <a:rPr lang="zh-CN" altLang="en-US"/>
              <a:t>be trained with only the selected pseudo-unknown objects,</a:t>
            </a:r>
            <a:r>
              <a:rPr lang="en-US" altLang="zh-CN"/>
              <a:t> </a:t>
            </a:r>
            <a:r>
              <a:rPr lang="zh-CN" altLang="en-US"/>
              <a:t>we introduce a class label for novel objects in the classification branch. Query embeddings qe selected as pseudounknowns are then trained with the pseudo-label (set to 0</a:t>
            </a:r>
            <a:r>
              <a:rPr lang="en-US" altLang="zh-CN"/>
              <a:t> </a:t>
            </a:r>
            <a:r>
              <a:rPr lang="zh-CN" altLang="en-US"/>
              <a:t>for ease) associated with the novel class in the novelty classification branch Fcls : RD → RC+1. Such an introduction</a:t>
            </a:r>
            <a:r>
              <a:rPr lang="en-US" altLang="zh-CN"/>
              <a:t> </a:t>
            </a:r>
            <a:r>
              <a:rPr lang="zh-CN" altLang="en-US"/>
              <a:t>of the novelty class label in classification branch enables qe</a:t>
            </a:r>
            <a:r>
              <a:rPr lang="en-US" altLang="zh-CN"/>
              <a:t> </a:t>
            </a:r>
            <a:r>
              <a:rPr lang="zh-CN" altLang="en-US"/>
              <a:t>to be classified as unknown objects in OW-DETR, which</a:t>
            </a:r>
            <a:r>
              <a:rPr lang="en-US" altLang="zh-CN"/>
              <a:t> </a:t>
            </a:r>
            <a:r>
              <a:rPr lang="zh-CN" altLang="en-US"/>
              <a:t>otherwise would have been learned as background, as in the</a:t>
            </a:r>
            <a:r>
              <a:rPr lang="en-US" altLang="zh-CN"/>
              <a:t> </a:t>
            </a:r>
            <a:r>
              <a:rPr lang="zh-CN" altLang="en-US"/>
              <a:t>standard object detection task. This helps our model to discriminate potential unknown objects from the background.</a:t>
            </a:r>
            <a:endParaRPr lang="zh-CN" altLang="en-US"/>
          </a:p>
        </p:txBody>
      </p:sp>
      <p:sp>
        <p:nvSpPr>
          <p:cNvPr id="4" name="内容占位符 3"/>
          <p:cNvSpPr>
            <a:spLocks noGrp="1"/>
          </p:cNvSpPr>
          <p:nvPr>
            <p:ph sz="half" idx="2"/>
          </p:nvPr>
        </p:nvSpPr>
        <p:spPr>
          <a:xfrm>
            <a:off x="6325235" y="1079500"/>
            <a:ext cx="5181600" cy="4351338"/>
          </a:xfrm>
        </p:spPr>
        <p:txBody>
          <a:bodyPr/>
          <a:p>
            <a:r>
              <a:rPr lang="zh-CN" altLang="en-US"/>
              <a:t>我们的OW-DETR不需要任何未知对象监控，完全依赖于使用</a:t>
            </a:r>
            <a:r>
              <a:rPr lang="zh-CN" altLang="en-US"/>
              <a:t>注意驱动伪标记选择的伪未知，在分类分支中为新对象引入了一个类标签</a:t>
            </a:r>
            <a:endParaRPr lang="zh-CN" altLang="en-US"/>
          </a:p>
        </p:txBody>
      </p:sp>
      <p:pic>
        <p:nvPicPr>
          <p:cNvPr id="2" name="图片 1" descr="QQ截图20220520192939"/>
          <p:cNvPicPr>
            <a:picLocks noChangeAspect="1"/>
          </p:cNvPicPr>
          <p:nvPr/>
        </p:nvPicPr>
        <p:blipFill>
          <a:blip r:embed="rId1"/>
          <a:stretch>
            <a:fillRect/>
          </a:stretch>
        </p:blipFill>
        <p:spPr>
          <a:xfrm>
            <a:off x="6534150" y="3145155"/>
            <a:ext cx="5057775" cy="338137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br>
            <a:r>
              <a:rPr lang="zh-CN" altLang="en-US"/>
              <a:t>Foreground Objectness</a:t>
            </a:r>
            <a:endParaRPr lang="zh-CN" altLang="en-US"/>
          </a:p>
        </p:txBody>
      </p:sp>
      <p:sp>
        <p:nvSpPr>
          <p:cNvPr id="3" name="内容占位符 2"/>
          <p:cNvSpPr>
            <a:spLocks noGrp="1"/>
          </p:cNvSpPr>
          <p:nvPr>
            <p:ph sz="half" idx="1"/>
          </p:nvPr>
        </p:nvSpPr>
        <p:spPr/>
        <p:txBody>
          <a:bodyPr>
            <a:normAutofit fontScale="45000"/>
          </a:bodyPr>
          <a:p>
            <a:r>
              <a:rPr lang="zh-CN" altLang="en-US"/>
              <a:t>As discussed above, the novelty classification branch</a:t>
            </a:r>
            <a:r>
              <a:rPr lang="en-US" altLang="zh-CN"/>
              <a:t> </a:t>
            </a:r>
            <a:r>
              <a:rPr lang="zh-CN" altLang="en-US"/>
              <a:t>Fcls is class-specific and classifies a query embedding qe</a:t>
            </a:r>
            <a:r>
              <a:rPr lang="en-US" altLang="zh-CN"/>
              <a:t> </a:t>
            </a:r>
            <a:r>
              <a:rPr lang="zh-CN" altLang="en-US"/>
              <a:t>into one of the C + 1 classes: C known classes or 1 unknown class or background. While this enables the learning of class-specific separability between known and unknown classes, it does not permit a transfer of knowledge</a:t>
            </a:r>
            <a:r>
              <a:rPr lang="en-US" altLang="zh-CN"/>
              <a:t> </a:t>
            </a:r>
            <a:r>
              <a:rPr lang="zh-CN" altLang="en-US"/>
              <a:t>from the known to the unknown objects, which is crucial in understanding as to what constitutes an unknown</a:t>
            </a:r>
            <a:r>
              <a:rPr lang="en-US" altLang="zh-CN"/>
              <a:t> </a:t>
            </a:r>
            <a:r>
              <a:rPr lang="zh-CN" altLang="en-US"/>
              <a:t>object in the OWOD setting. Furthermore, the attentiondriven pseudo-labeling is likely to be less accurate due to</a:t>
            </a:r>
            <a:r>
              <a:rPr lang="en-US" altLang="zh-CN"/>
              <a:t> </a:t>
            </a:r>
            <a:r>
              <a:rPr lang="zh-CN" altLang="en-US"/>
              <a:t>absence of unknown class supervision resulting in most of</a:t>
            </a:r>
            <a:r>
              <a:rPr lang="en-US" altLang="zh-CN"/>
              <a:t> </a:t>
            </a:r>
            <a:r>
              <a:rPr lang="zh-CN" altLang="en-US"/>
              <a:t>the query embeddings to be predicted on the background.</a:t>
            </a:r>
            <a:r>
              <a:rPr lang="en-US" altLang="zh-CN"/>
              <a:t> </a:t>
            </a:r>
            <a:r>
              <a:rPr lang="zh-CN" altLang="en-US"/>
              <a:t>To alleviate these issues, we introduce a foreground objectness branch Fobj : RD → [0, 1] that scores the ‘objectness’ [18, 31] of the query embeddings qe in order to better separate the foreground objects (known and unknown)</a:t>
            </a:r>
            <a:r>
              <a:rPr lang="en-US" altLang="zh-CN"/>
              <a:t> </a:t>
            </a:r>
            <a:r>
              <a:rPr lang="zh-CN" altLang="en-US"/>
              <a:t>from the background. Learning to score the queries corresponding to foreground objects higher than the background</a:t>
            </a:r>
            <a:r>
              <a:rPr lang="en-US" altLang="zh-CN"/>
              <a:t> </a:t>
            </a:r>
            <a:r>
              <a:rPr lang="zh-CN" altLang="en-US"/>
              <a:t>enables improved detection of unknown objects which otherwise would have been detected as background. Such a</a:t>
            </a:r>
            <a:r>
              <a:rPr lang="en-US" altLang="zh-CN"/>
              <a:t> </a:t>
            </a:r>
            <a:r>
              <a:rPr lang="zh-CN" altLang="en-US"/>
              <a:t>class-agnostic scoring also aids the model to transfer knowledge from the known classes to the unknowns w.r.t. the</a:t>
            </a:r>
            <a:r>
              <a:rPr lang="en-US" altLang="zh-CN"/>
              <a:t> </a:t>
            </a:r>
            <a:r>
              <a:rPr lang="zh-CN" altLang="en-US"/>
              <a:t>characteristics that constitute a foreground object.</a:t>
            </a:r>
            <a:endParaRPr lang="zh-CN" altLang="en-US"/>
          </a:p>
        </p:txBody>
      </p:sp>
      <p:sp>
        <p:nvSpPr>
          <p:cNvPr id="4" name="内容占位符 3"/>
          <p:cNvSpPr>
            <a:spLocks noGrp="1"/>
          </p:cNvSpPr>
          <p:nvPr>
            <p:ph sz="half" idx="2"/>
          </p:nvPr>
        </p:nvSpPr>
        <p:spPr/>
        <p:txBody>
          <a:bodyPr>
            <a:normAutofit fontScale="50000"/>
          </a:bodyPr>
          <a:p>
            <a:pPr fontAlgn="auto">
              <a:lnSpc>
                <a:spcPct val="100000"/>
              </a:lnSpc>
              <a:spcBef>
                <a:spcPts val="0"/>
              </a:spcBef>
            </a:pPr>
            <a:r>
              <a:rPr lang="zh-CN" altLang="en-US"/>
              <a:t>新颖性分类分支Fcls是特定于类的，并将qe的查询分类归类到C+1类中的一个：C已知类或1未知类或背景。</a:t>
            </a:r>
            <a:endParaRPr lang="zh-CN" altLang="en-US"/>
          </a:p>
          <a:p>
            <a:pPr fontAlgn="auto">
              <a:lnSpc>
                <a:spcPct val="100000"/>
              </a:lnSpc>
              <a:spcBef>
                <a:spcPts val="0"/>
              </a:spcBef>
            </a:pPr>
            <a:endParaRPr lang="zh-CN" altLang="en-US"/>
          </a:p>
          <a:p>
            <a:pPr fontAlgn="auto">
              <a:lnSpc>
                <a:spcPct val="100000"/>
              </a:lnSpc>
              <a:spcBef>
                <a:spcPts val="0"/>
              </a:spcBef>
            </a:pPr>
            <a:r>
              <a:rPr lang="en-US" altLang="zh-CN"/>
              <a:t>1 </a:t>
            </a:r>
            <a:r>
              <a:rPr lang="zh-CN" altLang="en-US"/>
              <a:t>虽然这样可以学习已知类和未知类之间的类特定可分性，但不允许将知识从已知对象转移到未知对象，这对于理解OWOD设置中未知对象的构成至关重要。</a:t>
            </a:r>
            <a:endParaRPr lang="zh-CN" altLang="en-US"/>
          </a:p>
          <a:p>
            <a:pPr fontAlgn="auto">
              <a:lnSpc>
                <a:spcPct val="100000"/>
              </a:lnSpc>
              <a:spcBef>
                <a:spcPts val="0"/>
              </a:spcBef>
            </a:pPr>
            <a:r>
              <a:rPr lang="en-US" altLang="zh-CN"/>
              <a:t>2 </a:t>
            </a:r>
            <a:r>
              <a:rPr lang="zh-CN" altLang="en-US"/>
              <a:t>此外，注意力驱动的伪标记可能不太准确，因为缺少未知类的监督，导致大多数查询嵌入都是在后台预测的。</a:t>
            </a:r>
            <a:endParaRPr lang="zh-CN" altLang="en-US"/>
          </a:p>
          <a:p>
            <a:pPr fontAlgn="auto">
              <a:lnSpc>
                <a:spcPct val="100000"/>
              </a:lnSpc>
              <a:spcBef>
                <a:spcPts val="0"/>
              </a:spcBef>
            </a:pPr>
            <a:endParaRPr lang="zh-CN" altLang="en-US"/>
          </a:p>
          <a:p>
            <a:pPr fontAlgn="auto">
              <a:lnSpc>
                <a:spcPct val="100000"/>
              </a:lnSpc>
              <a:spcBef>
                <a:spcPts val="0"/>
              </a:spcBef>
            </a:pPr>
            <a:endParaRPr lang="zh-CN" altLang="en-US"/>
          </a:p>
          <a:p>
            <a:pPr fontAlgn="auto">
              <a:lnSpc>
                <a:spcPct val="100000"/>
              </a:lnSpc>
              <a:spcBef>
                <a:spcPts val="0"/>
              </a:spcBef>
            </a:pPr>
            <a:r>
              <a:rPr lang="zh-CN" altLang="en-US"/>
              <a:t>为了缓解这些问题，我们引入了一个前台对象分支Fobj:RD→ [0，1]对查询嵌入qe的“对象性”[18，31]进行评分，以便更好地将前景对象（已知和未知）从背景中分离出来。学习对与高于背景的前景对象相对应的查询进行评分，可以改进对未知对象的检测，否则这些未知对象会被检测为背景。此类类不可知评分也有助于模型将知识从已知类转移到未知类，即构成前景对象的特征。</a:t>
            </a:r>
            <a:endParaRPr lang="zh-CN" altLang="en-US"/>
          </a:p>
          <a:p>
            <a:pPr fontAlgn="auto">
              <a:lnSpc>
                <a:spcPct val="100000"/>
              </a:lnSpc>
              <a:spcBef>
                <a:spcPts val="0"/>
              </a:spcBef>
            </a:pPr>
            <a:endParaRPr lang="zh-CN" altLang="en-US"/>
          </a:p>
          <a:p>
            <a:pPr fontAlgn="auto">
              <a:lnSpc>
                <a:spcPct val="100000"/>
              </a:lnSpc>
              <a:spcBef>
                <a:spcPts val="0"/>
              </a:spcBef>
            </a:pPr>
            <a:endParaRPr lang="zh-CN" altLang="en-US"/>
          </a:p>
          <a:p>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0.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1.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2.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3.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4.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5.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6.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7.xml><?xml version="1.0" encoding="utf-8"?>
<p:tagLst xmlns:p="http://schemas.openxmlformats.org/presentationml/2006/main">
  <p:tag name="KSO_WM_UNIT_PLACING_PICTURE_USER_VIEWPORT" val="{&quot;height&quot;:7905,&quot;width&quot;:16065}"/>
</p:tagLst>
</file>

<file path=ppt/tags/tag18.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9.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0.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1.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2.xml><?xml version="1.0" encoding="utf-8"?>
<p:tagLst xmlns:p="http://schemas.openxmlformats.org/presentationml/2006/main">
  <p:tag name="KSO_DOCER_TEMPLATE_OPEN_ONCE_MARK" val="1"/>
</p:tagLst>
</file>

<file path=ppt/tags/tag3.xml><?xml version="1.0" encoding="utf-8"?>
<p:tagLst xmlns:p="http://schemas.openxmlformats.org/presentationml/2006/main">
  <p:tag name="KSO_WM_UNIT_PLACING_PICTURE_USER_VIEWPORT" val="{&quot;height&quot;:9555,&quot;width&quot;:7770}"/>
</p:tagLst>
</file>

<file path=ppt/tags/tag4.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5.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6.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7.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8.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9.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13117</Words>
  <Application>WPS 演示</Application>
  <PresentationFormat>宽屏</PresentationFormat>
  <Paragraphs>93</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宋体</vt:lpstr>
      <vt:lpstr>Wingdings</vt:lpstr>
      <vt:lpstr>Calibri</vt:lpstr>
      <vt:lpstr>微软雅黑</vt:lpstr>
      <vt:lpstr>Arial Unicode MS</vt:lpstr>
      <vt:lpstr>Office 主题</vt:lpstr>
      <vt:lpstr>OW-DETR: Open-world Detection Transformer </vt:lpstr>
      <vt:lpstr>摘要</vt:lpstr>
      <vt:lpstr>PowerPoint 演示文稿</vt:lpstr>
      <vt:lpstr>贡献总结</vt:lpstr>
      <vt:lpstr>结构图</vt:lpstr>
      <vt:lpstr>多尺度上下文编码 Multi-scale Context Encoding</vt:lpstr>
      <vt:lpstr>注意驱动的伪标记 Attention-driven Pseudo-labeling</vt:lpstr>
      <vt:lpstr>新颖性分类 Novelty Classification</vt:lpstr>
      <vt:lpstr> Foreground Objectness</vt:lpstr>
      <vt:lpstr>训练和推理  Training and Inference</vt:lpstr>
      <vt:lpstr>实验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逆天改命</dc:creator>
  <cp:lastModifiedBy>逆天改命</cp:lastModifiedBy>
  <cp:revision>26</cp:revision>
  <dcterms:created xsi:type="dcterms:W3CDTF">2022-03-18T01:50:00Z</dcterms:created>
  <dcterms:modified xsi:type="dcterms:W3CDTF">2022-05-21T12:59:21Z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236E98A197FC4C1EBF9526024F261990</vt:lpwstr>
  </property>
  <property fmtid="{D5CDD505-2E9C-101B-9397-08002B2CF9AE}" pid="3" name="KSOProductBuildVer">
    <vt:lpwstr>2052-11.1.0.11579</vt:lpwstr>
  </property>
</Properties>
</file>