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80178"/>
  </p:normalViewPr>
  <p:slideViewPr>
    <p:cSldViewPr snapToGrid="0">
      <p:cViewPr>
        <p:scale>
          <a:sx n="60" d="100"/>
          <a:sy n="60" d="100"/>
        </p:scale>
        <p:origin x="10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E4AB5-37FD-7749-A370-D5064C79DEB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121B9-5694-5E48-AC93-9E7B4510D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2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121B9-5694-5E48-AC93-9E7B4510D9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4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Tipe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suatu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media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memori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komputer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menampung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D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en-ID" dirty="0"/>
            </a:br>
            <a:br>
              <a:rPr lang="en-ID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121B9-5694-5E48-AC93-9E7B4510D9C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8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8411F3BD-4519-7677-790B-F5B21C6A50BC}"/>
              </a:ext>
            </a:extLst>
          </p:cNvPr>
          <p:cNvGrpSpPr/>
          <p:nvPr userDrawn="1"/>
        </p:nvGrpSpPr>
        <p:grpSpPr>
          <a:xfrm>
            <a:off x="-1565992" y="4126401"/>
            <a:ext cx="4025462" cy="4075379"/>
            <a:chOff x="0" y="0"/>
            <a:chExt cx="812800" cy="812800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BAD77AA7-7B84-D03A-C34E-B2ECDA076BA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F083C6F5-1788-8EAB-17AB-1D5C37937B0A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9" name="Freeform 7">
            <a:extLst>
              <a:ext uri="{FF2B5EF4-FFF2-40B4-BE49-F238E27FC236}">
                <a16:creationId xmlns:a16="http://schemas.microsoft.com/office/drawing/2014/main" id="{55B7FA55-ED5D-D48C-9893-A6FA1C3917CF}"/>
              </a:ext>
            </a:extLst>
          </p:cNvPr>
          <p:cNvSpPr/>
          <p:nvPr/>
        </p:nvSpPr>
        <p:spPr>
          <a:xfrm>
            <a:off x="7420401" y="1122363"/>
            <a:ext cx="3167416" cy="316741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D0DA-E5BE-4C19-58DC-1A21AA02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cap="none" spc="0">
                <a:ln w="0"/>
                <a:solidFill>
                  <a:srgbClr val="1672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E011F-3A73-5A3A-E13C-5DE4C724E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3044" y="3602038"/>
            <a:ext cx="8574955" cy="1655762"/>
          </a:xfrm>
        </p:spPr>
        <p:txBody>
          <a:bodyPr/>
          <a:lstStyle>
            <a:lvl1pPr marL="0" indent="0" algn="l">
              <a:buNone/>
              <a:defRPr sz="2400">
                <a:latin typeface="Arial Rounded MT Bold" panose="020F070403050403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B0502DC6-398D-1F70-D845-FCB1B5C9D284}"/>
              </a:ext>
            </a:extLst>
          </p:cNvPr>
          <p:cNvSpPr/>
          <p:nvPr userDrawn="1"/>
        </p:nvSpPr>
        <p:spPr>
          <a:xfrm>
            <a:off x="446738" y="6044694"/>
            <a:ext cx="10761729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D4F807E4-0671-3C93-AB11-670D311D4DA8}"/>
              </a:ext>
            </a:extLst>
          </p:cNvPr>
          <p:cNvSpPr txBox="1"/>
          <p:nvPr/>
        </p:nvSpPr>
        <p:spPr>
          <a:xfrm>
            <a:off x="8230508" y="608063"/>
            <a:ext cx="2357309" cy="261993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479"/>
              </a:lnSpc>
            </a:pPr>
            <a:endParaRPr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8AF03BC6-6A06-675A-87AC-CE1B73F86487}"/>
              </a:ext>
            </a:extLst>
          </p:cNvPr>
          <p:cNvSpPr/>
          <p:nvPr userDrawn="1"/>
        </p:nvSpPr>
        <p:spPr>
          <a:xfrm>
            <a:off x="640556" y="530232"/>
            <a:ext cx="2508399" cy="723042"/>
          </a:xfrm>
          <a:custGeom>
            <a:avLst/>
            <a:gdLst/>
            <a:ahLst/>
            <a:cxnLst/>
            <a:rect l="l" t="t" r="r" b="b"/>
            <a:pathLst>
              <a:path w="4001632" h="1153464">
                <a:moveTo>
                  <a:pt x="0" y="0"/>
                </a:moveTo>
                <a:lnTo>
                  <a:pt x="4001632" y="0"/>
                </a:lnTo>
                <a:lnTo>
                  <a:pt x="4001632" y="1153463"/>
                </a:lnTo>
                <a:lnTo>
                  <a:pt x="0" y="11534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D39444C3-4657-B556-DC22-522436466CA7}"/>
              </a:ext>
            </a:extLst>
          </p:cNvPr>
          <p:cNvGrpSpPr/>
          <p:nvPr userDrawn="1"/>
        </p:nvGrpSpPr>
        <p:grpSpPr>
          <a:xfrm>
            <a:off x="10587817" y="677668"/>
            <a:ext cx="1241303" cy="575606"/>
            <a:chOff x="0" y="0"/>
            <a:chExt cx="326928" cy="151600"/>
          </a:xfrm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CEB2AD8-60DB-0468-2418-FE212FB931EC}"/>
                </a:ext>
              </a:extLst>
            </p:cNvPr>
            <p:cNvSpPr/>
            <p:nvPr/>
          </p:nvSpPr>
          <p:spPr>
            <a:xfrm>
              <a:off x="0" y="0"/>
              <a:ext cx="326928" cy="151600"/>
            </a:xfrm>
            <a:custGeom>
              <a:avLst/>
              <a:gdLst/>
              <a:ahLst/>
              <a:cxnLst/>
              <a:rect l="l" t="t" r="r" b="b"/>
              <a:pathLst>
                <a:path w="326928" h="151600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216ABEF2-709C-D930-0AD2-CFED8048DFE9}"/>
                </a:ext>
              </a:extLst>
            </p:cNvPr>
            <p:cNvSpPr txBox="1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5" name="Freeform 16">
            <a:extLst>
              <a:ext uri="{FF2B5EF4-FFF2-40B4-BE49-F238E27FC236}">
                <a16:creationId xmlns:a16="http://schemas.microsoft.com/office/drawing/2014/main" id="{B674AE64-59AB-E830-A0F8-DEF9F8245B4D}"/>
              </a:ext>
            </a:extLst>
          </p:cNvPr>
          <p:cNvSpPr/>
          <p:nvPr userDrawn="1"/>
        </p:nvSpPr>
        <p:spPr>
          <a:xfrm>
            <a:off x="10875583" y="826936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2A027BF6-F067-2B5B-311E-6064FE6DB005}"/>
              </a:ext>
            </a:extLst>
          </p:cNvPr>
          <p:cNvGrpSpPr/>
          <p:nvPr userDrawn="1"/>
        </p:nvGrpSpPr>
        <p:grpSpPr>
          <a:xfrm>
            <a:off x="1754529" y="3599377"/>
            <a:ext cx="373534" cy="373534"/>
            <a:chOff x="0" y="0"/>
            <a:chExt cx="812800" cy="812800"/>
          </a:xfrm>
        </p:grpSpPr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2C69616F-8EF5-7E51-60C7-E711E3D036C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1E33E0D9-65BC-BEEE-0E8C-F43F85BBD2A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9" name="Freeform 19">
            <a:extLst>
              <a:ext uri="{FF2B5EF4-FFF2-40B4-BE49-F238E27FC236}">
                <a16:creationId xmlns:a16="http://schemas.microsoft.com/office/drawing/2014/main" id="{A1991138-3B4F-18C7-1E41-8ABC86A85C5F}"/>
              </a:ext>
            </a:extLst>
          </p:cNvPr>
          <p:cNvSpPr/>
          <p:nvPr userDrawn="1"/>
        </p:nvSpPr>
        <p:spPr>
          <a:xfrm>
            <a:off x="8222603" y="6281996"/>
            <a:ext cx="315253" cy="260084"/>
          </a:xfrm>
          <a:custGeom>
            <a:avLst/>
            <a:gdLst/>
            <a:ahLst/>
            <a:cxnLst/>
            <a:rect l="l" t="t" r="r" b="b"/>
            <a:pathLst>
              <a:path w="591038" h="487607">
                <a:moveTo>
                  <a:pt x="0" y="0"/>
                </a:moveTo>
                <a:lnTo>
                  <a:pt x="591038" y="0"/>
                </a:lnTo>
                <a:lnTo>
                  <a:pt x="591038" y="487607"/>
                </a:lnTo>
                <a:lnTo>
                  <a:pt x="0" y="487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4F1C8E82-E76A-4B46-3601-A924EDC7CB19}"/>
              </a:ext>
            </a:extLst>
          </p:cNvPr>
          <p:cNvSpPr txBox="1"/>
          <p:nvPr userDrawn="1"/>
        </p:nvSpPr>
        <p:spPr>
          <a:xfrm>
            <a:off x="8599990" y="6109238"/>
            <a:ext cx="2696213" cy="390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Rekayasa</a:t>
            </a:r>
            <a:r>
              <a:rPr lang="en-US" sz="1600" dirty="0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Perangkat</a:t>
            </a:r>
            <a:r>
              <a:rPr lang="en-US" sz="1600" dirty="0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Lunak</a:t>
            </a:r>
            <a:endParaRPr lang="en-US" sz="1600" dirty="0">
              <a:solidFill>
                <a:srgbClr val="000000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335846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DF28-54F5-2637-B0F0-4AC9CD29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6F706-F6E5-36F9-F1B7-9E758EAB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67012-AE79-47C3-91C4-8C98EA421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75966-EC73-3E31-EDA9-73AEC48A9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3F9D8-3033-5DFB-6A52-BEABCD85A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D8470-0621-66D8-0597-69CB86B0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F01E4-E68A-A39D-52FA-813A762F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1B327-6AE2-841B-305F-068E8375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908B548D-F1C6-B188-4805-7582034A5BDA}"/>
              </a:ext>
            </a:extLst>
          </p:cNvPr>
          <p:cNvGrpSpPr/>
          <p:nvPr userDrawn="1"/>
        </p:nvGrpSpPr>
        <p:grpSpPr>
          <a:xfrm>
            <a:off x="0" y="351825"/>
            <a:ext cx="12192000" cy="1103977"/>
            <a:chOff x="0" y="-47625"/>
            <a:chExt cx="4816593" cy="441482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2545037-9DD6-98C2-2560-A8FE8167F5B4}"/>
                </a:ext>
              </a:extLst>
            </p:cNvPr>
            <p:cNvSpPr/>
            <p:nvPr userDrawn="1"/>
          </p:nvSpPr>
          <p:spPr>
            <a:xfrm>
              <a:off x="0" y="0"/>
              <a:ext cx="4816592" cy="393857"/>
            </a:xfrm>
            <a:custGeom>
              <a:avLst/>
              <a:gdLst/>
              <a:ahLst/>
              <a:cxnLst/>
              <a:rect l="l" t="t" r="r" b="b"/>
              <a:pathLst>
                <a:path w="4816592" h="393857">
                  <a:moveTo>
                    <a:pt x="0" y="0"/>
                  </a:moveTo>
                  <a:lnTo>
                    <a:pt x="4816592" y="0"/>
                  </a:lnTo>
                  <a:lnTo>
                    <a:pt x="4816592" y="393857"/>
                  </a:lnTo>
                  <a:lnTo>
                    <a:pt x="0" y="393857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817AC283-7F02-977B-75A5-465E6F48B596}"/>
                </a:ext>
              </a:extLst>
            </p:cNvPr>
            <p:cNvSpPr txBox="1"/>
            <p:nvPr/>
          </p:nvSpPr>
          <p:spPr>
            <a:xfrm>
              <a:off x="0" y="-47625"/>
              <a:ext cx="4816593" cy="441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9" name="Freeform 6">
            <a:extLst>
              <a:ext uri="{FF2B5EF4-FFF2-40B4-BE49-F238E27FC236}">
                <a16:creationId xmlns:a16="http://schemas.microsoft.com/office/drawing/2014/main" id="{069F2B02-C0CE-8FA1-C0A5-BB4FA4A9278E}"/>
              </a:ext>
            </a:extLst>
          </p:cNvPr>
          <p:cNvSpPr/>
          <p:nvPr userDrawn="1"/>
        </p:nvSpPr>
        <p:spPr>
          <a:xfrm>
            <a:off x="14115913" y="963360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68CE6D-2F09-83A0-C2A8-EA5BB7BB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365125"/>
            <a:ext cx="11181080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5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7">
            <a:extLst>
              <a:ext uri="{FF2B5EF4-FFF2-40B4-BE49-F238E27FC236}">
                <a16:creationId xmlns:a16="http://schemas.microsoft.com/office/drawing/2014/main" id="{250B4549-BC5A-2A34-F359-6B92CEEED1D8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27969CA6-8ABF-C2C5-9774-EBFA1EC7340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6B522C91-FEB0-C377-3843-423A0260731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6" name="Group 22">
            <a:extLst>
              <a:ext uri="{FF2B5EF4-FFF2-40B4-BE49-F238E27FC236}">
                <a16:creationId xmlns:a16="http://schemas.microsoft.com/office/drawing/2014/main" id="{D3A2334C-4438-3345-B7BD-74B54557A5B3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7" name="Freeform 23">
              <a:extLst>
                <a:ext uri="{FF2B5EF4-FFF2-40B4-BE49-F238E27FC236}">
                  <a16:creationId xmlns:a16="http://schemas.microsoft.com/office/drawing/2014/main" id="{2D94E663-AD6E-D3DC-41CF-2E6A051DFA9B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9E5ED93D-4637-9676-FCAE-C38B0AF13C0A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242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>
            <a:extLst>
              <a:ext uri="{FF2B5EF4-FFF2-40B4-BE49-F238E27FC236}">
                <a16:creationId xmlns:a16="http://schemas.microsoft.com/office/drawing/2014/main" id="{21AA321E-3F13-F5CB-E8F8-12CF1151747B}"/>
              </a:ext>
            </a:extLst>
          </p:cNvPr>
          <p:cNvGrpSpPr/>
          <p:nvPr userDrawn="1"/>
        </p:nvGrpSpPr>
        <p:grpSpPr>
          <a:xfrm>
            <a:off x="9759892" y="4899532"/>
            <a:ext cx="3916936" cy="3916936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1A6BE03-0725-AC77-A6FC-F26491ECDE7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F46A9CAC-15B3-C650-F88D-83093A5873F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35C376-0E7B-021B-6F25-768E984C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651510"/>
            <a:ext cx="6170612" cy="690880"/>
          </a:xfrm>
        </p:spPr>
        <p:txBody>
          <a:bodyPr anchor="b"/>
          <a:lstStyle>
            <a:lvl1pPr>
              <a:defRPr sz="3200"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3BC5-A7D4-D3BC-99DC-829FC30E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775" y="2262753"/>
            <a:ext cx="5528025" cy="41562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E4C76D62-E9D5-AC6F-8811-42274DCFBE15}"/>
              </a:ext>
            </a:extLst>
          </p:cNvPr>
          <p:cNvGrpSpPr/>
          <p:nvPr userDrawn="1"/>
        </p:nvGrpSpPr>
        <p:grpSpPr>
          <a:xfrm>
            <a:off x="1" y="0"/>
            <a:ext cx="4324026" cy="6858000"/>
            <a:chOff x="0" y="0"/>
            <a:chExt cx="1661493" cy="2709333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335E5B2F-E459-C968-D3F9-6A66FA28D3C8}"/>
                </a:ext>
              </a:extLst>
            </p:cNvPr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D365901F-D061-5240-786B-B5AD1BE70C03}"/>
                </a:ext>
              </a:extLst>
            </p:cNvPr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4F011C17-0A91-E123-0C7C-34D446EB4A2A}"/>
              </a:ext>
            </a:extLst>
          </p:cNvPr>
          <p:cNvGrpSpPr/>
          <p:nvPr userDrawn="1"/>
        </p:nvGrpSpPr>
        <p:grpSpPr>
          <a:xfrm>
            <a:off x="836612" y="5348046"/>
            <a:ext cx="868202" cy="866773"/>
            <a:chOff x="0" y="0"/>
            <a:chExt cx="812800" cy="812800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768628C-F705-B897-C37C-622936D37DF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EAE4D2"/>
              </a:solidFill>
              <a:prstDash val="solid"/>
              <a:miter/>
            </a:ln>
          </p:spPr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87282243-9A88-FA83-9217-31F0AD213BD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6">
            <a:extLst>
              <a:ext uri="{FF2B5EF4-FFF2-40B4-BE49-F238E27FC236}">
                <a16:creationId xmlns:a16="http://schemas.microsoft.com/office/drawing/2014/main" id="{65119870-A210-B958-F832-DAC23DED017F}"/>
              </a:ext>
            </a:extLst>
          </p:cNvPr>
          <p:cNvSpPr/>
          <p:nvPr userDrawn="1"/>
        </p:nvSpPr>
        <p:spPr>
          <a:xfrm>
            <a:off x="1021705" y="1342390"/>
            <a:ext cx="4439510" cy="4439493"/>
          </a:xfrm>
          <a:custGeom>
            <a:avLst/>
            <a:gdLst/>
            <a:ahLst/>
            <a:cxnLst/>
            <a:rect l="l" t="t" r="r" b="b"/>
            <a:pathLst>
              <a:path w="6350000" h="6349975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>
            <a:blip r:embed="rId2"/>
            <a:stretch>
              <a:fillRect l="-38888" r="-38888"/>
            </a:stretch>
          </a:blipFill>
        </p:spPr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E1566E5-C488-387D-CD2C-D31638C7F0FD}"/>
              </a:ext>
            </a:extLst>
          </p:cNvPr>
          <p:cNvSpPr/>
          <p:nvPr userDrawn="1"/>
        </p:nvSpPr>
        <p:spPr>
          <a:xfrm flipV="1">
            <a:off x="5183188" y="1758925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517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4AE-49F1-D713-9AE6-C69C359D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B8733-DC0B-914A-DF0E-4C267A44D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D9060-7A52-0548-84EE-5F8D8AC9C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80906-452E-CDDF-69A9-C30B8AE2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888EC-D134-12E3-1D3B-E22B3B9F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3FB1-9998-9B3D-8AF5-B7B7EEBE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0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5CC4-DF0B-CDCA-53B0-5727700D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7A063-7F36-A367-FC74-6013AB1FC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3418-FE64-7119-50C4-B59DFF3B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A8A2-30D9-9AC0-2B86-A32F50EF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01DA-D1EA-CC40-E9D6-6803D2C6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2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C9B4-4EDF-C5A4-F5D5-E63E3CB80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6C65-B796-35C5-BAB3-EC570982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4F5F-F8F2-689D-1239-9070B6FB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90FB-680C-5AC4-F0C8-905E6998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3E9C-D8DA-60EB-46C4-0E1303B0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>
            <a:extLst>
              <a:ext uri="{FF2B5EF4-FFF2-40B4-BE49-F238E27FC236}">
                <a16:creationId xmlns:a16="http://schemas.microsoft.com/office/drawing/2014/main" id="{DB00424A-2BF1-8838-36FE-95F2B7F6623F}"/>
              </a:ext>
            </a:extLst>
          </p:cNvPr>
          <p:cNvGrpSpPr/>
          <p:nvPr userDrawn="1"/>
        </p:nvGrpSpPr>
        <p:grpSpPr>
          <a:xfrm>
            <a:off x="8306987" y="2288729"/>
            <a:ext cx="3162983" cy="3202205"/>
            <a:chOff x="0" y="0"/>
            <a:chExt cx="812800" cy="81280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DB542203-5EBE-2434-8351-EA6054B537A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C22874A2-F694-72C0-D292-A4B61FC6E8B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07"/>
            <a:ext cx="7995834" cy="3775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42440460-284F-5748-BED1-8B2CAFB89C55}"/>
              </a:ext>
            </a:extLst>
          </p:cNvPr>
          <p:cNvGrpSpPr/>
          <p:nvPr userDrawn="1"/>
        </p:nvGrpSpPr>
        <p:grpSpPr>
          <a:xfrm>
            <a:off x="9216325" y="0"/>
            <a:ext cx="2975675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73D7998B-9D87-1958-1E88-C420403EF18B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EEEF1EE9-0E3B-5A5F-B6E1-DF269ED759E6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2523875C-DC3A-F93A-7B1A-C8A27BB12D7C}"/>
              </a:ext>
            </a:extLst>
          </p:cNvPr>
          <p:cNvSpPr/>
          <p:nvPr userDrawn="1"/>
        </p:nvSpPr>
        <p:spPr>
          <a:xfrm>
            <a:off x="10079624" y="3429000"/>
            <a:ext cx="1903040" cy="190304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74FFBD11-8EFD-813D-0134-645D0A674BCC}"/>
              </a:ext>
            </a:extLst>
          </p:cNvPr>
          <p:cNvSpPr txBox="1"/>
          <p:nvPr userDrawn="1"/>
        </p:nvSpPr>
        <p:spPr>
          <a:xfrm>
            <a:off x="9641346" y="6205214"/>
            <a:ext cx="2544196" cy="394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Rekayasa</a:t>
            </a:r>
            <a:r>
              <a:rPr lang="en-US" sz="1700" dirty="0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Perangkat</a:t>
            </a:r>
            <a:r>
              <a:rPr lang="en-US" sz="1700" dirty="0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Lunak</a:t>
            </a:r>
            <a:endParaRPr lang="en-US" sz="1700" dirty="0">
              <a:solidFill>
                <a:srgbClr val="FFFFFF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CA9D899-D8E9-1FA3-AE24-F300592AE97F}"/>
              </a:ext>
            </a:extLst>
          </p:cNvPr>
          <p:cNvSpPr/>
          <p:nvPr userDrawn="1"/>
        </p:nvSpPr>
        <p:spPr>
          <a:xfrm flipV="1">
            <a:off x="838200" y="2003722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953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3">
            <a:extLst>
              <a:ext uri="{FF2B5EF4-FFF2-40B4-BE49-F238E27FC236}">
                <a16:creationId xmlns:a16="http://schemas.microsoft.com/office/drawing/2014/main" id="{2ADD240E-26CE-83C8-9B15-420BC0EDA43E}"/>
              </a:ext>
            </a:extLst>
          </p:cNvPr>
          <p:cNvGrpSpPr/>
          <p:nvPr userDrawn="1"/>
        </p:nvGrpSpPr>
        <p:grpSpPr>
          <a:xfrm>
            <a:off x="2626765" y="-1731661"/>
            <a:ext cx="3738069" cy="3738069"/>
            <a:chOff x="0" y="0"/>
            <a:chExt cx="812800" cy="812800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C8B4857-2998-D7B5-BDB7-D4B86615378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426900BB-7CC9-BC99-414B-D52624F5820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id="{7E1FF138-15D4-1725-F844-9EADB09A0E6A}"/>
              </a:ext>
            </a:extLst>
          </p:cNvPr>
          <p:cNvGrpSpPr/>
          <p:nvPr userDrawn="1"/>
        </p:nvGrpSpPr>
        <p:grpSpPr>
          <a:xfrm>
            <a:off x="7497685" y="1134882"/>
            <a:ext cx="340298" cy="340298"/>
            <a:chOff x="0" y="0"/>
            <a:chExt cx="812800" cy="812800"/>
          </a:xfrm>
        </p:grpSpPr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F4F2A26D-7710-D4A8-84B6-E6F592BD23F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7726D"/>
              </a:solidFill>
              <a:prstDash val="solid"/>
              <a:miter/>
            </a:ln>
          </p:spPr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E0C7D280-4D95-8E3B-03F8-B84B30E62C6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04099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6939"/>
            <a:ext cx="7315200" cy="3280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EB4D66C9-F974-7255-DE5F-D48941E91D59}"/>
              </a:ext>
            </a:extLst>
          </p:cNvPr>
          <p:cNvGrpSpPr/>
          <p:nvPr userDrawn="1"/>
        </p:nvGrpSpPr>
        <p:grpSpPr>
          <a:xfrm>
            <a:off x="9216325" y="0"/>
            <a:ext cx="2975675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ADEF0BB9-6296-6AF7-51C0-407C4B5F697F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D45D2709-9245-5FB8-7922-6EC714C0EBF0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3CC1AFE9-B500-801A-176C-F6F512204083}"/>
              </a:ext>
            </a:extLst>
          </p:cNvPr>
          <p:cNvGrpSpPr/>
          <p:nvPr userDrawn="1"/>
        </p:nvGrpSpPr>
        <p:grpSpPr>
          <a:xfrm>
            <a:off x="11540425" y="6176963"/>
            <a:ext cx="651575" cy="681037"/>
            <a:chOff x="0" y="0"/>
            <a:chExt cx="270933" cy="29910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789D7AD-39D8-5AA6-D69F-B6D6B5EAA6FB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2852FDF2-E854-CCC8-EF79-9E209173D25B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B9BC2CEB-BEBB-F560-B6E0-B2C1C7513B0A}"/>
              </a:ext>
            </a:extLst>
          </p:cNvPr>
          <p:cNvGrpSpPr/>
          <p:nvPr userDrawn="1"/>
        </p:nvGrpSpPr>
        <p:grpSpPr>
          <a:xfrm>
            <a:off x="7759288" y="434841"/>
            <a:ext cx="651575" cy="681037"/>
            <a:chOff x="0" y="0"/>
            <a:chExt cx="270933" cy="2991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B7A2F9-0058-1D07-3AEB-1CB6C418A325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ACCE18E9-175E-0816-A775-A77998BB3EFC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4" name="AutoShape 18">
            <a:extLst>
              <a:ext uri="{FF2B5EF4-FFF2-40B4-BE49-F238E27FC236}">
                <a16:creationId xmlns:a16="http://schemas.microsoft.com/office/drawing/2014/main" id="{5A72F1C2-C799-4A9A-5989-9D4AA2D904F9}"/>
              </a:ext>
            </a:extLst>
          </p:cNvPr>
          <p:cNvSpPr/>
          <p:nvPr userDrawn="1"/>
        </p:nvSpPr>
        <p:spPr>
          <a:xfrm>
            <a:off x="870165" y="1872448"/>
            <a:ext cx="0" cy="725501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EF618F19-F498-53C4-B0BE-F6F85DB255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38860" y="1115879"/>
            <a:ext cx="3101559" cy="50610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803860" cy="1325563"/>
          </a:xfrm>
        </p:spPr>
        <p:txBody>
          <a:bodyPr/>
          <a:lstStyle>
            <a:lvl1pPr>
              <a:defRPr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507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C096D8B4-9D2E-D8DA-2031-C0F8094FA99C}"/>
              </a:ext>
            </a:extLst>
          </p:cNvPr>
          <p:cNvGrpSpPr/>
          <p:nvPr userDrawn="1"/>
        </p:nvGrpSpPr>
        <p:grpSpPr>
          <a:xfrm>
            <a:off x="11112285" y="-1"/>
            <a:ext cx="1079715" cy="1690689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BE7B7C2-B43B-EFCD-C2F2-244CCE1B9107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B33B1084-28BC-1981-19C1-A3EB0A84F679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17">
            <a:extLst>
              <a:ext uri="{FF2B5EF4-FFF2-40B4-BE49-F238E27FC236}">
                <a16:creationId xmlns:a16="http://schemas.microsoft.com/office/drawing/2014/main" id="{A78CEA3C-FDF2-66F9-9917-FA3E7A57E11A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DEFC3E1D-612A-A3AD-BFE8-5A17517B844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14838CDF-25A1-65FE-5B0D-97528C99518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522A3FC1-123E-39D9-3D11-E8B40D17F78B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E55F5729-7CE9-508E-C177-9547C14DF00C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5" name="TextBox 24">
              <a:extLst>
                <a:ext uri="{FF2B5EF4-FFF2-40B4-BE49-F238E27FC236}">
                  <a16:creationId xmlns:a16="http://schemas.microsoft.com/office/drawing/2014/main" id="{70F93F42-B568-2AA1-74B4-BB162F6453C6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6" name="Group 5">
            <a:extLst>
              <a:ext uri="{FF2B5EF4-FFF2-40B4-BE49-F238E27FC236}">
                <a16:creationId xmlns:a16="http://schemas.microsoft.com/office/drawing/2014/main" id="{6184EF02-6D75-689F-ABD3-68630AC6EB7F}"/>
              </a:ext>
            </a:extLst>
          </p:cNvPr>
          <p:cNvGrpSpPr/>
          <p:nvPr userDrawn="1"/>
        </p:nvGrpSpPr>
        <p:grpSpPr>
          <a:xfrm>
            <a:off x="6642060" y="-496028"/>
            <a:ext cx="4593119" cy="4501217"/>
            <a:chOff x="0" y="0"/>
            <a:chExt cx="6350000" cy="6350000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0725C13-DFCA-D55A-CA7F-E2DA50A6FB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4838700" y="0"/>
                  </a:moveTo>
                  <a:lnTo>
                    <a:pt x="1511300" y="0"/>
                  </a:lnTo>
                  <a:cubicBezTo>
                    <a:pt x="676910" y="0"/>
                    <a:pt x="0" y="676910"/>
                    <a:pt x="0" y="1511300"/>
                  </a:cubicBezTo>
                  <a:lnTo>
                    <a:pt x="0" y="6350000"/>
                  </a:lnTo>
                  <a:lnTo>
                    <a:pt x="4838700" y="6350000"/>
                  </a:lnTo>
                  <a:cubicBezTo>
                    <a:pt x="5673090" y="6350000"/>
                    <a:pt x="6350000" y="5673090"/>
                    <a:pt x="6350000" y="4838700"/>
                  </a:cubicBezTo>
                  <a:lnTo>
                    <a:pt x="6350000" y="0"/>
                  </a:lnTo>
                  <a:lnTo>
                    <a:pt x="4838700" y="0"/>
                  </a:lnTo>
                  <a:close/>
                </a:path>
              </a:pathLst>
            </a:custGeom>
            <a:blipFill>
              <a:blip r:embed="rId2"/>
              <a:stretch>
                <a:fillRect l="-35756" r="-40067"/>
              </a:stretch>
            </a:blipFill>
          </p:spPr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F969BEE-BB35-42B4-8B99-921F9BA7F11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42061" y="4384917"/>
            <a:ext cx="5338130" cy="21079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652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DAF45971-146F-4FCB-2DA8-B55376909150}"/>
              </a:ext>
            </a:extLst>
          </p:cNvPr>
          <p:cNvGrpSpPr/>
          <p:nvPr userDrawn="1"/>
        </p:nvGrpSpPr>
        <p:grpSpPr>
          <a:xfrm>
            <a:off x="5765369" y="0"/>
            <a:ext cx="6426631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5320BAC-8342-0B2C-73E6-ECD90C900314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51BF87C4-4052-0BB4-9860-B4D57157B4E8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601705" cy="1325563"/>
          </a:xfrm>
        </p:spPr>
        <p:txBody>
          <a:bodyPr/>
          <a:lstStyle>
            <a:lvl1pPr>
              <a:defRPr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3081"/>
            <a:ext cx="5448946" cy="58118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5562F7F-66DF-3DD7-3349-48BF61475B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199" y="2180915"/>
            <a:ext cx="4540250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34272D-A4A0-D639-9B87-E53F0BB24F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199" y="4453905"/>
            <a:ext cx="4540250" cy="178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6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DAF45971-146F-4FCB-2DA8-B55376909150}"/>
              </a:ext>
            </a:extLst>
          </p:cNvPr>
          <p:cNvGrpSpPr/>
          <p:nvPr userDrawn="1"/>
        </p:nvGrpSpPr>
        <p:grpSpPr>
          <a:xfrm>
            <a:off x="0" y="0"/>
            <a:ext cx="6426631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5320BAC-8342-0B2C-73E6-ECD90C900314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51BF87C4-4052-0BB4-9860-B4D57157B4E8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31" y="388140"/>
            <a:ext cx="544894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470" y="388140"/>
            <a:ext cx="5089899" cy="61986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83F293-4741-2FD1-C31F-A4B661637F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017" y="2124632"/>
            <a:ext cx="5196076" cy="37236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530BA52E-938B-4ECD-DA47-F3765811E4C0}"/>
              </a:ext>
            </a:extLst>
          </p:cNvPr>
          <p:cNvSpPr/>
          <p:nvPr userDrawn="1"/>
        </p:nvSpPr>
        <p:spPr>
          <a:xfrm flipV="1">
            <a:off x="330631" y="1913909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595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7">
            <a:extLst>
              <a:ext uri="{FF2B5EF4-FFF2-40B4-BE49-F238E27FC236}">
                <a16:creationId xmlns:a16="http://schemas.microsoft.com/office/drawing/2014/main" id="{A0498AF5-51AD-6D92-0AED-D60F0F9F3447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F4B921B4-875E-1FF3-C720-952CD6E241D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60B736F3-96D8-62D7-728D-443A28D7D2A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2">
            <a:extLst>
              <a:ext uri="{FF2B5EF4-FFF2-40B4-BE49-F238E27FC236}">
                <a16:creationId xmlns:a16="http://schemas.microsoft.com/office/drawing/2014/main" id="{B0609229-C0D3-C3DA-E2AC-DFCF9FBF40C7}"/>
              </a:ext>
            </a:extLst>
          </p:cNvPr>
          <p:cNvGrpSpPr/>
          <p:nvPr userDrawn="1"/>
        </p:nvGrpSpPr>
        <p:grpSpPr>
          <a:xfrm>
            <a:off x="9216325" y="-120551"/>
            <a:ext cx="2975675" cy="6978551"/>
            <a:chOff x="0" y="-47625"/>
            <a:chExt cx="1321562" cy="2756958"/>
          </a:xfrm>
          <a:solidFill>
            <a:schemeClr val="bg2"/>
          </a:solidFill>
        </p:grpSpPr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54C4EB8C-12AA-692D-142E-47B45F22A8D6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E9BF052C-EA96-7F23-B46B-4C690B622C8F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23115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70521"/>
            <a:ext cx="10878519" cy="1806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0F053009-CEA6-1D55-524E-8C8667E2A1FB}"/>
              </a:ext>
            </a:extLst>
          </p:cNvPr>
          <p:cNvGrpSpPr/>
          <p:nvPr userDrawn="1"/>
        </p:nvGrpSpPr>
        <p:grpSpPr>
          <a:xfrm>
            <a:off x="7578671" y="199556"/>
            <a:ext cx="4613329" cy="1030636"/>
            <a:chOff x="0" y="0"/>
            <a:chExt cx="4816593" cy="1192858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EE05AE0-B52E-9528-634C-F049ACAABE48}"/>
                </a:ext>
              </a:extLst>
            </p:cNvPr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7058D0C8-ECDA-B4E8-FD05-78E44D9D6B7D}"/>
                </a:ext>
              </a:extLst>
            </p:cNvPr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956961B4-ECCA-EE7C-0092-3F9081B8E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199" y="2180915"/>
            <a:ext cx="2975675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317DD58-7F3E-4D37-4F3C-A95B60CED5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00411" y="2202103"/>
            <a:ext cx="2975675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AE01765E-4633-913B-D20F-B44FF8056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497" y="2139223"/>
            <a:ext cx="2975675" cy="178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337211F1-8B7E-B51F-A318-5616C98960B6}"/>
              </a:ext>
            </a:extLst>
          </p:cNvPr>
          <p:cNvGrpSpPr/>
          <p:nvPr userDrawn="1"/>
        </p:nvGrpSpPr>
        <p:grpSpPr>
          <a:xfrm>
            <a:off x="-1565992" y="4126401"/>
            <a:ext cx="4025462" cy="4075379"/>
            <a:chOff x="0" y="0"/>
            <a:chExt cx="812800" cy="8128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26F3533-1B70-E2A0-48BC-58C2D286E38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676B81AF-58BD-786C-EC61-45981F4C2F8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44A127E4-787A-1606-68B2-A90BB72C56E3}"/>
              </a:ext>
            </a:extLst>
          </p:cNvPr>
          <p:cNvSpPr/>
          <p:nvPr userDrawn="1"/>
        </p:nvSpPr>
        <p:spPr>
          <a:xfrm>
            <a:off x="7420401" y="1122363"/>
            <a:ext cx="3167416" cy="316741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C8E87-08DF-7E85-DDA3-D42EE809C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id="{AF482D0A-C192-060D-2C45-4DA3D6DF8B59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B538657B-693E-1721-CCF1-B2B34B37F418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4" name="TextBox 24">
              <a:extLst>
                <a:ext uri="{FF2B5EF4-FFF2-40B4-BE49-F238E27FC236}">
                  <a16:creationId xmlns:a16="http://schemas.microsoft.com/office/drawing/2014/main" id="{B0A3A276-3C04-5060-6D05-26BB4CD745FD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1C5503-B562-5852-F980-D254FC8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92809"/>
            <a:ext cx="10515600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121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695D3AA7-FB7D-4292-0AD3-DEFA96EDE160}"/>
              </a:ext>
            </a:extLst>
          </p:cNvPr>
          <p:cNvGrpSpPr/>
          <p:nvPr userDrawn="1"/>
        </p:nvGrpSpPr>
        <p:grpSpPr>
          <a:xfrm>
            <a:off x="-108488" y="4339524"/>
            <a:ext cx="12300488" cy="2518475"/>
            <a:chOff x="0" y="0"/>
            <a:chExt cx="4816593" cy="1192858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8E8AE2FD-0B64-EDE8-7354-51CAFEFDD94B}"/>
                </a:ext>
              </a:extLst>
            </p:cNvPr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08EBE189-5D80-5E56-1FB9-243E324578A0}"/>
                </a:ext>
              </a:extLst>
            </p:cNvPr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00BAC6-B83E-8DCD-35FF-2E048322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919" y="365125"/>
            <a:ext cx="6037881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EDD2-BB0D-A00F-2FD8-A24995B2B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5919" y="1825625"/>
            <a:ext cx="6037881" cy="24133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E4DFF-5CA4-382A-075F-36EEAD5E2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5919" y="4373911"/>
            <a:ext cx="6037881" cy="2278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B43659B6-4F9E-F3CA-0EA4-64EB4EAE7BBA}"/>
              </a:ext>
            </a:extLst>
          </p:cNvPr>
          <p:cNvGrpSpPr/>
          <p:nvPr userDrawn="1"/>
        </p:nvGrpSpPr>
        <p:grpSpPr>
          <a:xfrm>
            <a:off x="-108491" y="6176962"/>
            <a:ext cx="651575" cy="681037"/>
            <a:chOff x="0" y="0"/>
            <a:chExt cx="270933" cy="2991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14488E0-22DC-1338-91C1-CF8BFE5CCED5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9D19AE2B-BCED-64EF-1180-05F86231239A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BA93BF3-F2D7-A136-85FA-140578AFA4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084" y="365125"/>
            <a:ext cx="4540250" cy="58118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0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A6322-24DC-0E19-0403-9AFD5C9F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BDD41-25D6-916D-EC2A-A02403997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F749-F467-1C34-718A-0CB3D3ADF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6997-6DFF-914A-B22E-CB8025CC9C0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FEE31-0B0C-1A6E-ECCD-BE0C0F777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A8265-EA4D-8CBA-EAC1-86DAD7C15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6" r:id="rId6"/>
    <p:sldLayoutId id="2147483664" r:id="rId7"/>
    <p:sldLayoutId id="2147483651" r:id="rId8"/>
    <p:sldLayoutId id="2147483652" r:id="rId9"/>
    <p:sldLayoutId id="2147483653" r:id="rId10"/>
    <p:sldLayoutId id="2147483655" r:id="rId11"/>
    <p:sldLayoutId id="2147483663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2DF3-BEEA-C231-D1DE-EFCDED0B5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Pengantar</a:t>
            </a:r>
            <a:r>
              <a:rPr lang="en-US" dirty="0"/>
              <a:t> Python dan </a:t>
            </a:r>
            <a:r>
              <a:rPr lang="en-US" dirty="0" err="1"/>
              <a:t>Tipe</a:t>
            </a:r>
            <a:r>
              <a:rPr lang="en-US" dirty="0"/>
              <a:t> Data di Python (Bag. 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19567-298A-237A-8ABD-207A97810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RL117 Dasar </a:t>
            </a:r>
            <a:r>
              <a:rPr lang="en-US" dirty="0" err="1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0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36F6-358A-C6CE-489E-9D77CD3C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Python: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21295-6E0E-6FDC-57D1-4A366ACDC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Apabila</a:t>
            </a:r>
            <a:r>
              <a:rPr lang="en-US" dirty="0"/>
              <a:t> proses </a:t>
            </a:r>
            <a:r>
              <a:rPr lang="en-US" dirty="0" err="1"/>
              <a:t>intalasi</a:t>
            </a:r>
            <a:r>
              <a:rPr lang="en-US" dirty="0"/>
              <a:t> Python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buka</a:t>
            </a:r>
            <a:r>
              <a:rPr lang="en-US" dirty="0"/>
              <a:t> Command Prompt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python --version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selamat</a:t>
            </a:r>
            <a:r>
              <a:rPr lang="en-US" dirty="0"/>
              <a:t>! Python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terpasang</a:t>
            </a:r>
            <a:r>
              <a:rPr lang="en-US" dirty="0"/>
              <a:t> di </a:t>
            </a:r>
            <a:r>
              <a:rPr lang="en-US" dirty="0" err="1"/>
              <a:t>komputer</a:t>
            </a:r>
            <a:r>
              <a:rPr lang="en-US" dirty="0"/>
              <a:t> Anda.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4EC0773-9691-2E2E-DF9C-F6C25B6EB18B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0" b="7320"/>
          <a:stretch/>
        </p:blipFill>
        <p:spPr bwMode="auto">
          <a:xfrm>
            <a:off x="838199" y="2099892"/>
            <a:ext cx="4540250" cy="17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9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0337-E7F2-11D8-06B8-27AE4A50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Instalasi</a:t>
            </a:r>
            <a:r>
              <a:rPr lang="en-US" dirty="0"/>
              <a:t> Python: Linux dan MacOS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FFFFE-4C6A-66BF-6F54-195C801A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Umumnya</a:t>
            </a:r>
            <a:r>
              <a:rPr lang="en-US" dirty="0"/>
              <a:t> Python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terpasang</a:t>
            </a:r>
            <a:r>
              <a:rPr lang="en-US" dirty="0"/>
              <a:t> di Linux dan MacOS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Python yang </a:t>
            </a:r>
            <a:r>
              <a:rPr lang="en-US" dirty="0" err="1"/>
              <a:t>terpasang</a:t>
            </a:r>
            <a:r>
              <a:rPr lang="en-US" dirty="0"/>
              <a:t> pada Linux </a:t>
            </a:r>
            <a:r>
              <a:rPr lang="en-US" dirty="0" err="1"/>
              <a:t>atau</a:t>
            </a:r>
            <a:r>
              <a:rPr lang="en-US" dirty="0"/>
              <a:t> MacOS </a:t>
            </a:r>
            <a:r>
              <a:rPr lang="en-US" dirty="0" err="1"/>
              <a:t>buka</a:t>
            </a:r>
            <a:r>
              <a:rPr lang="en-US" dirty="0"/>
              <a:t> terminal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python –version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Python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Python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pada link https://</a:t>
            </a:r>
            <a:r>
              <a:rPr lang="en-US" dirty="0" err="1"/>
              <a:t>www.python.org</a:t>
            </a:r>
            <a:r>
              <a:rPr lang="en-US" dirty="0"/>
              <a:t>/downloads/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E708016-D7A6-C355-FD5A-42A296540D15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6" r="1" b="1281"/>
          <a:stretch/>
        </p:blipFill>
        <p:spPr bwMode="auto">
          <a:xfrm>
            <a:off x="838199" y="2407533"/>
            <a:ext cx="4540251" cy="300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07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78B3-ED03-1321-54BF-FA674086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Python: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D9B5C-5DC6-0C1E-E096-44E42D14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Download dan install software Visual Studio Code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pada </a:t>
            </a:r>
            <a:r>
              <a:rPr lang="en-US" dirty="0" err="1"/>
              <a:t>tautan</a:t>
            </a:r>
            <a:r>
              <a:rPr lang="en-US" dirty="0"/>
              <a:t> https://</a:t>
            </a:r>
            <a:r>
              <a:rPr lang="en-US" dirty="0" err="1"/>
              <a:t>code.visualstudio.com</a:t>
            </a:r>
            <a:r>
              <a:rPr lang="en-US" dirty="0"/>
              <a:t>/download </a:t>
            </a:r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Operating System </a:t>
            </a:r>
            <a:r>
              <a:rPr lang="en-US" dirty="0" err="1"/>
              <a:t>anda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jalankan</a:t>
            </a:r>
            <a:r>
              <a:rPr lang="en-US" dirty="0"/>
              <a:t> program Visual Studio Code</a:t>
            </a:r>
          </a:p>
          <a:p>
            <a:pPr>
              <a:lnSpc>
                <a:spcPct val="110000"/>
              </a:lnSpc>
            </a:pPr>
            <a:r>
              <a:rPr lang="en-US" dirty="0"/>
              <a:t>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file Python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file -&gt; </a:t>
            </a:r>
            <a:r>
              <a:rPr lang="en-US" dirty="0" err="1"/>
              <a:t>ketik</a:t>
            </a:r>
            <a:r>
              <a:rPr lang="en-US" dirty="0"/>
              <a:t> .</a:t>
            </a:r>
            <a:r>
              <a:rPr lang="en-US" dirty="0" err="1"/>
              <a:t>py</a:t>
            </a:r>
            <a:r>
              <a:rPr lang="en-US" dirty="0"/>
              <a:t> -&gt; </a:t>
            </a:r>
            <a:r>
              <a:rPr lang="en-US" dirty="0" err="1"/>
              <a:t>pilih</a:t>
            </a:r>
            <a:r>
              <a:rPr lang="en-US" dirty="0"/>
              <a:t> folder </a:t>
            </a:r>
            <a:r>
              <a:rPr lang="en-US" dirty="0" err="1"/>
              <a:t>dimana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-&gt;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file.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test.py</a:t>
            </a:r>
            <a:r>
              <a:rPr lang="en-US" dirty="0"/>
              <a:t> -&gt; </a:t>
            </a:r>
            <a:r>
              <a:rPr lang="en-US" dirty="0" err="1"/>
              <a:t>klik</a:t>
            </a:r>
            <a:r>
              <a:rPr lang="en-US" dirty="0"/>
              <a:t> OK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8D7F57D-1D54-4ABB-1543-C8FFFF302A56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5" b="221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84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597F2E-9921-5DB7-B8BF-4BB296E5B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5DE09E-9EA8-861C-23E2-A66BF621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Pada Python</a:t>
            </a:r>
          </a:p>
        </p:txBody>
      </p:sp>
    </p:spTree>
    <p:extLst>
      <p:ext uri="{BB962C8B-B14F-4D97-AF65-F5344CB8AC3E}">
        <p14:creationId xmlns:p14="http://schemas.microsoft.com/office/powerpoint/2010/main" val="225668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D9DF-5B5D-319D-E0DF-74A7E6BB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 di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1F6FAE-3BAF-1C54-F4F4-43042537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9A6AF3A-8755-FDB6-A280-A21A1263A2E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t="-20" b="1053"/>
          <a:stretch/>
        </p:blipFill>
        <p:spPr>
          <a:xfrm>
            <a:off x="838198" y="2078468"/>
            <a:ext cx="2975675" cy="2321169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5EAC8C6-78AC-AFCA-EFF7-1DC99009507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2604" b="5284"/>
          <a:stretch/>
        </p:blipFill>
        <p:spPr>
          <a:xfrm>
            <a:off x="4600411" y="1899137"/>
            <a:ext cx="2975675" cy="2321169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1CBA692-198C-66B0-53F5-B7E07830B11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-1" t="-13" r="-1" b="-15"/>
          <a:stretch/>
        </p:blipFill>
        <p:spPr>
          <a:xfrm>
            <a:off x="8408517" y="1914207"/>
            <a:ext cx="2975675" cy="26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6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BA14-D734-BF3D-DDE3-93D7B196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CE554-0746-C97C-FA68-6B5D7E17F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ekstensi</a:t>
            </a:r>
            <a:r>
              <a:rPr lang="en-US" dirty="0"/>
              <a:t> 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terminal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python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nama_file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/>
              <a:t>atau</a:t>
            </a:r>
            <a:r>
              <a:rPr lang="en-US" dirty="0"/>
              <a:t> python3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nama_file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output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di terminal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F2CAF331-EAAA-B75A-58B2-0D3FE125D78C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5" r="468"/>
          <a:stretch/>
        </p:blipFill>
        <p:spPr bwMode="auto">
          <a:xfrm>
            <a:off x="838199" y="1690688"/>
            <a:ext cx="3986542" cy="220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2BDFA204-3B2F-E21A-EFF8-8556513D4512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" r="12137" b="-202"/>
          <a:stretch/>
        </p:blipFill>
        <p:spPr bwMode="auto">
          <a:xfrm>
            <a:off x="838199" y="4210259"/>
            <a:ext cx="3989196" cy="228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1897B-C2D5-FF11-87F4-5182CC36FDB5}"/>
              </a:ext>
            </a:extLst>
          </p:cNvPr>
          <p:cNvSpPr txBox="1"/>
          <p:nvPr/>
        </p:nvSpPr>
        <p:spPr>
          <a:xfrm>
            <a:off x="647054" y="3503023"/>
            <a:ext cx="43168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15183-546D-8B02-9D2F-E81FC8673CED}"/>
              </a:ext>
            </a:extLst>
          </p:cNvPr>
          <p:cNvSpPr txBox="1"/>
          <p:nvPr/>
        </p:nvSpPr>
        <p:spPr>
          <a:xfrm>
            <a:off x="647054" y="5815819"/>
            <a:ext cx="4316832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endParaRPr lang="en-ID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E691F6-98E8-E0E9-9D76-2B33DBDED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02DE0C-BDE4-6805-AA63-C514DA92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Dasar Python</a:t>
            </a:r>
          </a:p>
        </p:txBody>
      </p:sp>
    </p:spTree>
    <p:extLst>
      <p:ext uri="{BB962C8B-B14F-4D97-AF65-F5344CB8AC3E}">
        <p14:creationId xmlns:p14="http://schemas.microsoft.com/office/powerpoint/2010/main" val="487136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69FD-629A-B309-22E6-7A779757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Sintax</a:t>
            </a:r>
            <a:r>
              <a:rPr lang="en-US" dirty="0"/>
              <a:t> Dasar: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0ECD-CC9A-FE1A-2539-8767A160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27" y="2202365"/>
            <a:ext cx="8426380" cy="3775656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pemograman</a:t>
            </a:r>
            <a:r>
              <a:rPr lang="en-US" sz="2400" dirty="0"/>
              <a:t> Python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diperlukan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</a:t>
            </a:r>
            <a:r>
              <a:rPr lang="en-US" sz="2400" dirty="0" err="1"/>
              <a:t>koma</a:t>
            </a:r>
            <a:r>
              <a:rPr lang="en-US" sz="2400" dirty="0"/>
              <a:t> (;) di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endParaRPr lang="en-US" sz="2400" dirty="0"/>
          </a:p>
          <a:p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  <a:r>
              <a:rPr lang="en-US" sz="2400" dirty="0"/>
              <a:t> strings </a:t>
            </a:r>
            <a:r>
              <a:rPr lang="en-US" sz="2400" dirty="0" err="1"/>
              <a:t>dalam</a:t>
            </a:r>
            <a:r>
              <a:rPr lang="en-US" sz="2400" dirty="0"/>
              <a:t> Python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kutip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Operator </a:t>
            </a:r>
            <a:r>
              <a:rPr lang="en-US" sz="2400" dirty="0" err="1"/>
              <a:t>aritmatika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di </a:t>
            </a:r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strings.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30D8C3-B892-4599-A92A-CC1717593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487" y="3664211"/>
            <a:ext cx="4692441" cy="125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B655EFB-DE6D-A0B2-4597-F991CD814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057" y="5747534"/>
            <a:ext cx="6629120" cy="62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54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2944-6097-45CA-88EE-A94D4FCB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Sintax</a:t>
            </a:r>
            <a:r>
              <a:rPr lang="en-US" dirty="0"/>
              <a:t> Dasar: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0E976-46E4-1C49-C9EA-8DF849641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print() </a:t>
            </a:r>
            <a:r>
              <a:rPr lang="en-US" dirty="0"/>
              <a:t>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aritmatika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numeric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B7B629-2DC0-70C7-4AF1-81D2751B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68" y="3519365"/>
            <a:ext cx="80518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223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0B97-7D3C-A67C-508F-0091AFCB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Sintax</a:t>
            </a:r>
            <a:r>
              <a:rPr lang="en-US" dirty="0"/>
              <a:t> Dasar: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EA60F-507C-71B6-13C9-B36AF90F4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Python,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dan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39E132-5C44-ACBF-FC25-3517F4309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748" y="4145496"/>
            <a:ext cx="7154287" cy="164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24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73A822-6EC7-6C29-0B45-4B85F1869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5D8E0-1EFF-42BA-C334-EF0FD74D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Pengenalan</a:t>
            </a:r>
            <a:r>
              <a:rPr lang="en-US" dirty="0"/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392443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4F3E-9E38-2EBA-EECD-F5C012B8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76138" cy="1325563"/>
          </a:xfrm>
        </p:spPr>
        <p:txBody>
          <a:bodyPr>
            <a:normAutofit/>
          </a:bodyPr>
          <a:lstStyle/>
          <a:p>
            <a:r>
              <a:rPr lang="en-US" dirty="0" err="1"/>
              <a:t>Sintax</a:t>
            </a:r>
            <a:r>
              <a:rPr lang="en-US" dirty="0"/>
              <a:t> Dasar: Multi Line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9688C-397B-74C6-D201-FE4DBA460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baris,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kutip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(“)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E8A9F4C-9031-B34B-A327-BB37F5B9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301" y="3835945"/>
            <a:ext cx="6480698" cy="219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518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4D2A3D-AD0D-F335-ADC1-2ABA17F1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D46D6-A983-FFCD-3F12-25110484F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Bahasa </a:t>
            </a:r>
            <a:r>
              <a:rPr lang="en-US" dirty="0" err="1"/>
              <a:t>pemograman</a:t>
            </a:r>
            <a:r>
              <a:rPr lang="en-US" dirty="0"/>
              <a:t> Python </a:t>
            </a:r>
            <a:r>
              <a:rPr lang="en-US" dirty="0" err="1"/>
              <a:t>mewajibkan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(;) di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kode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Benar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solidFill>
                  <a:schemeClr val="accent6"/>
                </a:solidFill>
              </a:rPr>
              <a:t>Salah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Apa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print("Hello, World!" * 2) 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Error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Hello, World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solidFill>
                  <a:schemeClr val="accent6"/>
                </a:solidFill>
              </a:rPr>
              <a:t>Hello, </a:t>
            </a:r>
            <a:r>
              <a:rPr lang="en-US" dirty="0" err="1">
                <a:solidFill>
                  <a:schemeClr val="accent6"/>
                </a:solidFill>
              </a:rPr>
              <a:t>World!Hello</a:t>
            </a:r>
            <a:r>
              <a:rPr lang="en-US" dirty="0">
                <a:solidFill>
                  <a:schemeClr val="accent6"/>
                </a:solidFill>
              </a:rPr>
              <a:t>, World!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Hello, World! Hello, World!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2DC052D-A455-5A9B-CDE9-4B21216040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384504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393BE-D8D2-3140-1F8A-49935CD88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F70C5D-8862-84BD-4B16-5C59073F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22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5F77-2ECD-1554-D97F-A4EB557B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5AA62-9900-2F1E-DA72-EEEF2AB07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 yang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(mutable)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(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nama_variable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nilai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04415C33-0C72-1FEC-B2F4-C6154491FA4E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" r="34753"/>
          <a:stretch/>
        </p:blipFill>
        <p:spPr bwMode="auto">
          <a:xfrm>
            <a:off x="435608" y="2180915"/>
            <a:ext cx="5075582" cy="17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>
            <a:extLst>
              <a:ext uri="{FF2B5EF4-FFF2-40B4-BE49-F238E27FC236}">
                <a16:creationId xmlns:a16="http://schemas.microsoft.com/office/drawing/2014/main" id="{78B6A621-A6F4-5529-7DE7-18EDC8663FEB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" r="35736"/>
          <a:stretch/>
        </p:blipFill>
        <p:spPr bwMode="auto">
          <a:xfrm>
            <a:off x="601260" y="4453905"/>
            <a:ext cx="4744278" cy="17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465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0BFF-054D-38C1-A23C-5F488728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Variabel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453E-3E29-D50B-EC3E-8AECBD570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 di Python,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  <a:p>
            <a:pPr>
              <a:lnSpc>
                <a:spcPct val="110000"/>
              </a:lnSpc>
            </a:pPr>
            <a:r>
              <a:rPr lang="en-US" dirty="0"/>
              <a:t>Nama variable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underscore, </a:t>
            </a:r>
            <a:r>
              <a:rPr lang="en-US" b="1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Nama variable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angka</a:t>
            </a:r>
            <a:r>
              <a:rPr lang="en-US" dirty="0"/>
              <a:t>, dan underscore (A-z, 0-9, dan _)</a:t>
            </a:r>
          </a:p>
          <a:p>
            <a:pPr>
              <a:lnSpc>
                <a:spcPct val="110000"/>
              </a:lnSpc>
            </a:pPr>
            <a:r>
              <a:rPr lang="en-US" dirty="0"/>
              <a:t>Nama variable </a:t>
            </a:r>
            <a:r>
              <a:rPr lang="en-US" dirty="0" err="1"/>
              <a:t>bersifat</a:t>
            </a:r>
            <a:r>
              <a:rPr lang="en-US" dirty="0"/>
              <a:t> case-sensitive (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nama</a:t>
            </a:r>
            <a:r>
              <a:rPr lang="en-US" dirty="0"/>
              <a:t>, Nama, dan NAMA masing- masing </a:t>
            </a:r>
            <a:r>
              <a:rPr lang="en-US" dirty="0" err="1"/>
              <a:t>merupakan</a:t>
            </a:r>
            <a:r>
              <a:rPr lang="en-US" dirty="0"/>
              <a:t> variable yang </a:t>
            </a:r>
            <a:r>
              <a:rPr lang="en-US" dirty="0" err="1"/>
              <a:t>berbeda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 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6E14669-BDF5-44DE-2D7B-E785FBC7E1CF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" r="34514"/>
          <a:stretch/>
        </p:blipFill>
        <p:spPr bwMode="auto">
          <a:xfrm>
            <a:off x="150725" y="3245618"/>
            <a:ext cx="6061124" cy="206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89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5D4E-095B-9E6F-EFEA-7C4333F2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Variabel</a:t>
            </a:r>
            <a:r>
              <a:rPr lang="en-US" dirty="0"/>
              <a:t>: Casting </a:t>
            </a:r>
            <a:r>
              <a:rPr lang="en-US" dirty="0" err="1"/>
              <a:t>Variabel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FC8A-51B8-8A4F-6DEF-F2DF3D47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Jika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variable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casting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nama_variable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tipe_data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nilai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9C64B83-C064-2CC2-0BA1-942A1604C6F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" r="28275"/>
          <a:stretch/>
        </p:blipFill>
        <p:spPr bwMode="auto">
          <a:xfrm>
            <a:off x="0" y="2828018"/>
            <a:ext cx="6330461" cy="27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984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83A8-297D-8B47-FBE1-7E4E37A7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Variabel</a:t>
            </a:r>
            <a:r>
              <a:rPr lang="en-US" dirty="0"/>
              <a:t>: Multi Words </a:t>
            </a:r>
            <a:r>
              <a:rPr lang="en-US" dirty="0" err="1"/>
              <a:t>Variabel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E5E5-F4FA-5859-FE3A-F88EEB82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76701"/>
            <a:ext cx="10878519" cy="210026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 err="1"/>
              <a:t>Bila</a:t>
            </a:r>
            <a:r>
              <a:rPr lang="en-US" sz="1800" dirty="0"/>
              <a:t> </a:t>
            </a:r>
            <a:r>
              <a:rPr lang="en-US" sz="1800" dirty="0" err="1"/>
              <a:t>memberi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variable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kata (multi-words)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menyulitkan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membacanya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teknik</a:t>
            </a:r>
            <a:r>
              <a:rPr lang="en-US" sz="1800" dirty="0"/>
              <a:t>, </a:t>
            </a:r>
            <a:r>
              <a:rPr lang="en-US" sz="1800" dirty="0" err="1"/>
              <a:t>yaitu</a:t>
            </a:r>
            <a:r>
              <a:rPr lang="en-US" sz="1800" dirty="0"/>
              <a:t>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Snake case: </a:t>
            </a:r>
            <a:r>
              <a:rPr lang="en-US" sz="1800" dirty="0" err="1"/>
              <a:t>setiap</a:t>
            </a:r>
            <a:r>
              <a:rPr lang="en-US" sz="1800" dirty="0"/>
              <a:t> kata </a:t>
            </a:r>
            <a:r>
              <a:rPr lang="en-US" sz="1800" dirty="0" err="1"/>
              <a:t>dipisah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underscore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Camel case: </a:t>
            </a:r>
            <a:r>
              <a:rPr lang="en-US" sz="1800" dirty="0" err="1"/>
              <a:t>menuliskan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</a:t>
            </a:r>
            <a:r>
              <a:rPr lang="en-US" sz="1800" dirty="0" err="1"/>
              <a:t>kapital</a:t>
            </a:r>
            <a:r>
              <a:rPr lang="en-US" sz="1800" dirty="0"/>
              <a:t> di kata yang </a:t>
            </a:r>
            <a:r>
              <a:rPr lang="en-US" sz="1800" dirty="0" err="1"/>
              <a:t>baru</a:t>
            </a:r>
            <a:r>
              <a:rPr lang="en-US" sz="1800" dirty="0"/>
              <a:t> </a:t>
            </a:r>
            <a:r>
              <a:rPr lang="en-US" sz="1800" dirty="0" err="1"/>
              <a:t>kecuali</a:t>
            </a:r>
            <a:r>
              <a:rPr lang="en-US" sz="1800" dirty="0"/>
              <a:t> kata </a:t>
            </a:r>
            <a:r>
              <a:rPr lang="en-US" sz="1800" dirty="0" err="1"/>
              <a:t>pertama</a:t>
            </a: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Pascal case: </a:t>
            </a:r>
            <a:r>
              <a:rPr lang="en-US" sz="1800" dirty="0" err="1"/>
              <a:t>setiap</a:t>
            </a:r>
            <a:r>
              <a:rPr lang="en-US" sz="1800" dirty="0"/>
              <a:t> kata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dimulai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</a:t>
            </a:r>
            <a:r>
              <a:rPr lang="en-US" sz="1800" dirty="0" err="1"/>
              <a:t>kapital</a:t>
            </a:r>
            <a:endParaRPr lang="en-US" sz="18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2A35C5C-602A-C8FB-8274-E9533F80FB31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" t="2339" r="26397" b="-2339"/>
          <a:stretch/>
        </p:blipFill>
        <p:spPr bwMode="auto">
          <a:xfrm>
            <a:off x="751887" y="2197014"/>
            <a:ext cx="11018856" cy="17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941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79DE-7376-1537-94C4-2E5D0D5E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Variabel</a:t>
            </a:r>
            <a:r>
              <a:rPr lang="en-US" dirty="0"/>
              <a:t>: Assign Multi </a:t>
            </a:r>
            <a:r>
              <a:rPr lang="en-US" dirty="0" err="1"/>
              <a:t>Variabel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DAF18C-F715-0F49-101C-208054D10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variable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E84784B-C7BF-2E0F-2C97-7BD5DCC8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606" y="2900528"/>
            <a:ext cx="6491793" cy="148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8BCB7EF-033B-9581-A621-206DE0D15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606" y="5070165"/>
            <a:ext cx="6234235" cy="142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740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BF86-4118-BA86-B3D5-1F1747DA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Variabel</a:t>
            </a:r>
            <a:r>
              <a:rPr lang="en-US" dirty="0"/>
              <a:t>: Output </a:t>
            </a:r>
            <a:r>
              <a:rPr lang="en-US" dirty="0" err="1"/>
              <a:t>Variabel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9FA-3A8C-C5D9-9BD3-CA2D8D3E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Perintah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print()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variable </a:t>
            </a:r>
            <a:r>
              <a:rPr lang="en-US" sz="2000" dirty="0" err="1"/>
              <a:t>sekaligus</a:t>
            </a:r>
            <a:r>
              <a:rPr lang="en-US" sz="2000" dirty="0"/>
              <a:t> 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Menggunakan</a:t>
            </a:r>
            <a:r>
              <a:rPr lang="en-US" sz="2000" dirty="0"/>
              <a:t> operator +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variable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BD26AEF-4332-AF43-BF78-31CBE53A8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89" y="2838665"/>
            <a:ext cx="5896177" cy="103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60103C49-93D0-74D4-6AA8-98DA48E2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812" y="4580125"/>
            <a:ext cx="6179654" cy="19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257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4887-E667-E705-4FDD-96E9F898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8D1D-7B60-7331-9CC4-D2504F523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2620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820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265555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solidFill>
                  <a:schemeClr val="accent6"/>
                </a:solidFill>
              </a:rPr>
              <a:t>85555 </a:t>
            </a:r>
            <a:r>
              <a:rPr lang="en-US" dirty="0"/>
              <a:t>Karena “5” * 4 </a:t>
            </a:r>
            <a:r>
              <a:rPr lang="en-US" dirty="0" err="1"/>
              <a:t>adalah</a:t>
            </a:r>
            <a:r>
              <a:rPr lang="en-US" dirty="0"/>
              <a:t> string dan (a + b)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string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berda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kurung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AA5E24-3531-58FD-7085-939C734786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9F7073F-D2D0-B95F-257C-ED1ABB53D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44" y="1830263"/>
            <a:ext cx="7236016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76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566D-DB3D-A35D-ADFE-00EF9DFA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2549-286C-62AA-2243-F68729A81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Python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pemograman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oleh Guido van Rossum pada </a:t>
            </a:r>
            <a:r>
              <a:rPr lang="en-US" dirty="0" err="1"/>
              <a:t>tahun</a:t>
            </a:r>
            <a:r>
              <a:rPr lang="en-US" dirty="0"/>
              <a:t> 1991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Python </a:t>
            </a:r>
            <a:r>
              <a:rPr lang="en-US" dirty="0" err="1"/>
              <a:t>dikelola</a:t>
            </a:r>
            <a:r>
              <a:rPr lang="en-US" dirty="0"/>
              <a:t> oleh </a:t>
            </a:r>
            <a:r>
              <a:rPr lang="en-US" dirty="0" err="1"/>
              <a:t>lembaga</a:t>
            </a:r>
            <a:r>
              <a:rPr lang="en-US" dirty="0"/>
              <a:t> non-</a:t>
            </a:r>
            <a:r>
              <a:rPr lang="en-US" dirty="0" err="1"/>
              <a:t>komersial</a:t>
            </a:r>
            <a:r>
              <a:rPr lang="en-US" dirty="0"/>
              <a:t> Python Software Foundation (PSF)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penanganan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dan </a:t>
            </a:r>
            <a:r>
              <a:rPr lang="en-US" dirty="0" err="1"/>
              <a:t>mengutamakan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 dan </a:t>
            </a:r>
            <a:r>
              <a:rPr lang="en-US" dirty="0" err="1"/>
              <a:t>dibaca</a:t>
            </a:r>
            <a:r>
              <a:rPr lang="en-US" dirty="0"/>
              <a:t> (readability)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Python </a:t>
            </a:r>
            <a:r>
              <a:rPr lang="en-US" dirty="0" err="1"/>
              <a:t>mengadopsi</a:t>
            </a:r>
            <a:r>
              <a:rPr lang="en-US" dirty="0"/>
              <a:t> dynamic typing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variable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variabelnya</a:t>
            </a:r>
            <a:r>
              <a:rPr lang="en-US" dirty="0"/>
              <a:t>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3.6, Python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static typing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Zen of Python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patokan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517186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99758B-20FF-9340-D051-35728A302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356CCB-2859-9767-4487-E7CB1B31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dan Output</a:t>
            </a:r>
          </a:p>
        </p:txBody>
      </p:sp>
    </p:spTree>
    <p:extLst>
      <p:ext uri="{BB962C8B-B14F-4D97-AF65-F5344CB8AC3E}">
        <p14:creationId xmlns:p14="http://schemas.microsoft.com/office/powerpoint/2010/main" val="3653969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D346-91C4-B6AA-3627-F910A5D2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DB9B-8DB1-FA15-6ABE-653C883E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Fungsi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merupakan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cara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output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ke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console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atau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layar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Untuk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memasukkan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nilai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variable pada print string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dapat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dilakukan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beberapa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cara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berikut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adalah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contohnya</a:t>
            </a:r>
            <a:endParaRPr lang="en-ID" sz="20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br>
              <a:rPr lang="en-ID" sz="2000" b="0" i="0" u="none" strike="noStrike" dirty="0">
                <a:solidFill>
                  <a:srgbClr val="000000"/>
                </a:solidFill>
                <a:effectLst/>
              </a:rPr>
            </a:br>
            <a:br>
              <a:rPr lang="en-ID" sz="2000" b="0" i="0" u="none" strike="noStrike" dirty="0">
                <a:solidFill>
                  <a:srgbClr val="000000"/>
                </a:solidFill>
                <a:effectLst/>
              </a:rPr>
            </a:br>
            <a:endParaRPr lang="en-US" sz="20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3B964CB-F854-0BC7-D3AA-E5E2D3B70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80" y="3466819"/>
            <a:ext cx="6063413" cy="7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142AEF8-4D68-DB35-7E8D-7E7525555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80" y="4555437"/>
            <a:ext cx="6063413" cy="89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3D6B23A9-DA84-6FD2-CC5E-70F65483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80" y="5629962"/>
            <a:ext cx="6063413" cy="88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921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9DDA-70CA-3F9D-390E-4DC96674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FD66-18A8-EAD7-E990-11FD7518E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700"/>
            <a:ext cx="7995834" cy="41322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user </a:t>
            </a:r>
            <a:r>
              <a:rPr lang="en-US" sz="2000" dirty="0" err="1"/>
              <a:t>memberikan</a:t>
            </a:r>
            <a:r>
              <a:rPr lang="en-US" sz="2000" dirty="0"/>
              <a:t> input pada program,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input() 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6F2D2BD-01AE-B38C-C8B1-D43125188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37" y="3129447"/>
            <a:ext cx="6042689" cy="96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>
            <a:extLst>
              <a:ext uri="{FF2B5EF4-FFF2-40B4-BE49-F238E27FC236}">
                <a16:creationId xmlns:a16="http://schemas.microsoft.com/office/drawing/2014/main" id="{27781B71-D092-76FF-C4F7-BB04AD08A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37" y="4759576"/>
            <a:ext cx="6042689" cy="106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979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7509-DBCD-C60E-2892-9E492D04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41906-5556-F648-745A-198561C5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Ketika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input()</a:t>
            </a:r>
            <a:r>
              <a:rPr lang="en-US" dirty="0"/>
              <a:t>, program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user </a:t>
            </a:r>
            <a:r>
              <a:rPr lang="en-US" dirty="0" err="1"/>
              <a:t>memberikan</a:t>
            </a:r>
            <a:r>
              <a:rPr lang="en-US" dirty="0"/>
              <a:t> input</a:t>
            </a:r>
          </a:p>
          <a:p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dimasukan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input,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input()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strings, oleh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typecasting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merubahnya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diinginkan</a:t>
            </a:r>
            <a:r>
              <a:rPr lang="en-US" dirty="0"/>
              <a:t>. (Note: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ada</a:t>
            </a:r>
            <a:r>
              <a:rPr lang="en-US" dirty="0"/>
              <a:t> pada slide </a:t>
            </a:r>
            <a:r>
              <a:rPr lang="en-US" dirty="0" err="1"/>
              <a:t>selanjutnya</a:t>
            </a:r>
            <a:r>
              <a:rPr lang="en-US" dirty="0"/>
              <a:t>).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6C8D730-DFA6-1DD0-D309-425AC88DD98B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26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67392F09-AC2D-34EF-E1A8-D641323CFFCA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r="4024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633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EA31B0-160C-4FA0-B0A9-D2A54FAA0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153C17-0848-5B3E-E753-D4B8C93B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282050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0E6F-FD30-6C4F-FDDB-B6656CEA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0C03-E1C8-B5AC-EF06-C85D3016F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mengklasifikasi</a:t>
            </a:r>
            <a:r>
              <a:rPr lang="en-US" sz="2400" dirty="0"/>
              <a:t> data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data </a:t>
            </a:r>
            <a:r>
              <a:rPr lang="en-US" sz="2400" dirty="0" err="1"/>
              <a:t>tersebut</a:t>
            </a:r>
            <a:r>
              <a:rPr lang="en-US" sz="2400" dirty="0"/>
              <a:t>. Hal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agar </a:t>
            </a:r>
            <a:r>
              <a:rPr lang="en-US" sz="2400" dirty="0" err="1"/>
              <a:t>kompiler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data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, </a:t>
            </a:r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dirty="0" err="1"/>
              <a:t>merupakan</a:t>
            </a:r>
            <a:r>
              <a:rPr lang="en-US" sz="2400" dirty="0"/>
              <a:t> 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yang </a:t>
            </a:r>
            <a:r>
              <a:rPr lang="en-US" sz="2400" dirty="0" err="1"/>
              <a:t>penting</a:t>
            </a:r>
            <a:endParaRPr lang="en-US" sz="2400" dirty="0"/>
          </a:p>
          <a:p>
            <a:pPr algn="just"/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data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yang </a:t>
            </a:r>
            <a:r>
              <a:rPr lang="en-US" sz="2400" dirty="0" err="1"/>
              <a:t>berbeda</a:t>
            </a:r>
            <a:r>
              <a:rPr lang="en-US" sz="2400" dirty="0"/>
              <a:t> dan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9346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7E9B-3679-CF06-CBE1-0398301A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 di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DA4F4F-B4E4-7CC7-18D5-697515193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24694"/>
            <a:ext cx="7772400" cy="51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79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A67A-74F7-CAB5-49D2-53A4AE23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di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F8288-707C-1BFC-757D-65650379C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type()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mengecek</a:t>
            </a:r>
            <a:r>
              <a:rPr lang="en-US" sz="2000" dirty="0"/>
              <a:t> </a:t>
            </a:r>
            <a:r>
              <a:rPr lang="en-US" sz="2000" dirty="0" err="1"/>
              <a:t>dipe</a:t>
            </a:r>
            <a:r>
              <a:rPr lang="en-US" sz="2000" dirty="0"/>
              <a:t> data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variable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casting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090DEEE0-ED48-E94C-2690-22060A6F3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896164"/>
            <a:ext cx="4057650" cy="158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343FF233-60A8-178B-9962-BCE0229D7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256620"/>
            <a:ext cx="5353050" cy="117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685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635ED2-1F8D-7CE8-EF9F-140CA593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di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719C8-A7B4-F536-C29C-7D34DEBA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Berikut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adalah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table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contoh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800" b="0" i="1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value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dari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suatu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variable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berserta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tipe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datanya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B4B2B8-17B6-8C85-F399-0F67EDCB6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67760"/>
              </p:ext>
            </p:extLst>
          </p:nvPr>
        </p:nvGraphicFramePr>
        <p:xfrm>
          <a:off x="2846764" y="2986604"/>
          <a:ext cx="6498471" cy="30861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968909">
                  <a:extLst>
                    <a:ext uri="{9D8B030D-6E8A-4147-A177-3AD203B41FA5}">
                      <a16:colId xmlns:a16="http://schemas.microsoft.com/office/drawing/2014/main" val="1818540647"/>
                    </a:ext>
                  </a:extLst>
                </a:gridCol>
                <a:gridCol w="1847605">
                  <a:extLst>
                    <a:ext uri="{9D8B030D-6E8A-4147-A177-3AD203B41FA5}">
                      <a16:colId xmlns:a16="http://schemas.microsoft.com/office/drawing/2014/main" val="2169926425"/>
                    </a:ext>
                  </a:extLst>
                </a:gridCol>
                <a:gridCol w="1681957">
                  <a:extLst>
                    <a:ext uri="{9D8B030D-6E8A-4147-A177-3AD203B41FA5}">
                      <a16:colId xmlns:a16="http://schemas.microsoft.com/office/drawing/2014/main" val="300473401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Contoh</a:t>
                      </a:r>
                      <a:r>
                        <a:rPr lang="en-ID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Variabel</a:t>
                      </a:r>
                      <a:endParaRPr lang="en-ID" sz="3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Tipe</a:t>
                      </a:r>
                      <a:r>
                        <a:rPr lang="en-ID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Data</a:t>
                      </a:r>
                      <a:endParaRPr lang="en-ID" sz="3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Keterangan</a:t>
                      </a:r>
                      <a:endParaRPr lang="en-ID" sz="3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405713473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 = ''halo''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str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Strings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423446889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 = 2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Integer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234120819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 = 2.5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388840472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 = 2j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complex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Complex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23904497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 = [''apel'', ''belimbing'', ''cherry'']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list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List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368551285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 = (''apel'', ''belimbing'', ''cherry'')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tuple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Tuple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206721112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 = {''buah'' : ''apel'', ''jumlah'' : 2}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dict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Dictionary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21766819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 = {''apel'', ''belimbing'', ''cherry''}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set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Sets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205384405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 = True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endParaRPr lang="en-ID" sz="3600" dirty="0">
                        <a:effectLst/>
                      </a:endParaRP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236869963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67C306CD-72D7-9E28-08A0-9877275F9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2617272"/>
            <a:ext cx="4857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97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71A6-5F02-8EBE-183C-DB9A352C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298A-5ABE-F130-3B42-2F1F888C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Manakah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yang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di Python?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Dictionary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Complex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Boolean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solidFill>
                  <a:schemeClr val="accent6"/>
                </a:solidFill>
              </a:rPr>
              <a:t>Object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Tuple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Manakah</a:t>
            </a:r>
            <a:r>
              <a:rPr lang="en-US" dirty="0"/>
              <a:t> variable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float?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 = 4j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b = [''</a:t>
            </a:r>
            <a:r>
              <a:rPr lang="en-US" dirty="0" err="1"/>
              <a:t>apel</a:t>
            </a:r>
            <a:r>
              <a:rPr lang="en-US" dirty="0"/>
              <a:t>'', ''</a:t>
            </a:r>
            <a:r>
              <a:rPr lang="en-US" dirty="0" err="1"/>
              <a:t>belimbing</a:t>
            </a:r>
            <a:r>
              <a:rPr lang="en-US" dirty="0"/>
              <a:t>'', ''cherry‘’]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solidFill>
                  <a:schemeClr val="accent6"/>
                </a:solidFill>
              </a:rPr>
              <a:t>c = 2.0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d = 6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 = {''</a:t>
            </a:r>
            <a:r>
              <a:rPr lang="en-US" dirty="0" err="1"/>
              <a:t>buah</a:t>
            </a:r>
            <a:r>
              <a:rPr lang="en-US" dirty="0"/>
              <a:t>'' : ''</a:t>
            </a:r>
            <a:r>
              <a:rPr lang="en-US" dirty="0" err="1"/>
              <a:t>apel</a:t>
            </a:r>
            <a:r>
              <a:rPr lang="en-US" dirty="0"/>
              <a:t>'', ''</a:t>
            </a:r>
            <a:r>
              <a:rPr lang="en-US" dirty="0" err="1"/>
              <a:t>jumlah</a:t>
            </a:r>
            <a:r>
              <a:rPr lang="en-US" dirty="0"/>
              <a:t>'' : 2}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1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14C3-CAAD-A2ED-36BC-C9C34005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 of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D167B-AE40-6A3C-6D0A-EB6C323F4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53" y="1690688"/>
            <a:ext cx="7772400" cy="48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07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577880-9EAC-E32A-74AC-629E2AE49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05626F-216D-713A-7F73-CA2EBB72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Numeric</a:t>
            </a:r>
          </a:p>
        </p:txBody>
      </p:sp>
    </p:spTree>
    <p:extLst>
      <p:ext uri="{BB962C8B-B14F-4D97-AF65-F5344CB8AC3E}">
        <p14:creationId xmlns:p14="http://schemas.microsoft.com/office/powerpoint/2010/main" val="575235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74EB-A26B-A6AC-8AB4-DAA7CD6A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3A5C-7282-8850-A108-64CEA360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Tipe</a:t>
            </a:r>
            <a:r>
              <a:rPr lang="en-US" sz="2000" dirty="0"/>
              <a:t> data numeric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yang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ditambah</a:t>
            </a:r>
            <a:r>
              <a:rPr lang="en-US" sz="2000" dirty="0"/>
              <a:t>, </a:t>
            </a:r>
            <a:r>
              <a:rPr lang="en-US" sz="2000" dirty="0" err="1"/>
              <a:t>dikurang</a:t>
            </a:r>
            <a:r>
              <a:rPr lang="en-US" sz="2000" dirty="0"/>
              <a:t>, </a:t>
            </a:r>
            <a:r>
              <a:rPr lang="en-US" sz="2000" dirty="0" err="1"/>
              <a:t>dibagi</a:t>
            </a:r>
            <a:r>
              <a:rPr lang="en-US" sz="2000" dirty="0"/>
              <a:t>, </a:t>
            </a:r>
            <a:r>
              <a:rPr lang="en-US" sz="2000" dirty="0" err="1"/>
              <a:t>dikali</a:t>
            </a:r>
            <a:r>
              <a:rPr lang="en-US" sz="2000" dirty="0"/>
              <a:t>, </a:t>
            </a:r>
            <a:r>
              <a:rPr lang="en-US" sz="2000" dirty="0" err="1"/>
              <a:t>dll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Tipe</a:t>
            </a:r>
            <a:r>
              <a:rPr lang="en-US" sz="2000" dirty="0"/>
              <a:t> data integer (int)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bulat</a:t>
            </a:r>
            <a:r>
              <a:rPr lang="en-US" sz="2000" dirty="0"/>
              <a:t> </a:t>
            </a:r>
            <a:r>
              <a:rPr lang="en-US" sz="2000" dirty="0" err="1"/>
              <a:t>positif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negatif</a:t>
            </a:r>
            <a:r>
              <a:rPr lang="en-US" sz="2000" dirty="0"/>
              <a:t>, </a:t>
            </a:r>
            <a:r>
              <a:rPr lang="en-US" sz="2000" dirty="0" err="1"/>
              <a:t>tanpa</a:t>
            </a:r>
            <a:r>
              <a:rPr lang="en-US" sz="2000" dirty="0"/>
              <a:t> decimal dan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yang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terbatas</a:t>
            </a:r>
            <a:r>
              <a:rPr lang="en-US" sz="2000" dirty="0"/>
              <a:t> (unlimited)</a:t>
            </a:r>
          </a:p>
          <a:p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bulat</a:t>
            </a:r>
            <a:r>
              <a:rPr lang="en-US" sz="2000" dirty="0"/>
              <a:t>, </a:t>
            </a:r>
            <a:r>
              <a:rPr lang="en-US" sz="2000" dirty="0" err="1"/>
              <a:t>pasti</a:t>
            </a:r>
            <a:r>
              <a:rPr lang="en-US" sz="2000" dirty="0"/>
              <a:t> </a:t>
            </a:r>
            <a:r>
              <a:rPr lang="en-US" sz="2000" dirty="0" err="1"/>
              <a:t>dikategorikan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integer.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B39B4383-B153-DE24-CAF7-DFC9D03A8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69" y="4464773"/>
            <a:ext cx="6339785" cy="194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076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F461-9F58-64CA-4235-F82362B9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D2754-3435-334D-3FDB-0806E0594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500"/>
            <a:ext cx="7995834" cy="3954463"/>
          </a:xfrm>
        </p:spPr>
        <p:txBody>
          <a:bodyPr>
            <a:normAutofit/>
          </a:bodyPr>
          <a:lstStyle/>
          <a:p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float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pecahan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decimal.</a:t>
            </a:r>
          </a:p>
          <a:p>
            <a:r>
              <a:rPr lang="en-US" sz="2000" dirty="0"/>
              <a:t>Batas </a:t>
            </a:r>
            <a:r>
              <a:rPr lang="en-US" sz="2000" dirty="0" err="1">
                <a:highlight>
                  <a:srgbClr val="FFFF00"/>
                </a:highlight>
              </a:rPr>
              <a:t>panjang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tipe</a:t>
            </a:r>
            <a:r>
              <a:rPr lang="en-US" sz="2000" dirty="0">
                <a:highlight>
                  <a:srgbClr val="FFFF00"/>
                </a:highlight>
              </a:rPr>
              <a:t> data float </a:t>
            </a:r>
            <a:r>
              <a:rPr lang="en-US" sz="2000" dirty="0" err="1">
                <a:highlight>
                  <a:srgbClr val="FFFF00"/>
                </a:highlight>
              </a:rPr>
              <a:t>adalah</a:t>
            </a:r>
            <a:r>
              <a:rPr lang="en-US" sz="2000" dirty="0">
                <a:highlight>
                  <a:srgbClr val="FFFF00"/>
                </a:highlight>
              </a:rPr>
              <a:t> 17 </a:t>
            </a:r>
            <a:r>
              <a:rPr lang="en-US" sz="2000" dirty="0" err="1">
                <a:highlight>
                  <a:srgbClr val="FFFF00"/>
                </a:highlight>
              </a:rPr>
              <a:t>angka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dibelakang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koma</a:t>
            </a:r>
            <a:r>
              <a:rPr lang="en-US" sz="2000" dirty="0"/>
              <a:t>.</a:t>
            </a:r>
          </a:p>
          <a:p>
            <a:r>
              <a:rPr lang="en-US" sz="2000" dirty="0"/>
              <a:t>Float juga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ilmiah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“e” yang </a:t>
            </a:r>
            <a:r>
              <a:rPr lang="en-US" sz="2000" dirty="0" err="1"/>
              <a:t>merepresentasikan</a:t>
            </a:r>
            <a:r>
              <a:rPr lang="en-US" sz="2000" dirty="0"/>
              <a:t> </a:t>
            </a:r>
            <a:r>
              <a:rPr lang="en-US" sz="2000" dirty="0" err="1"/>
              <a:t>pangkat</a:t>
            </a:r>
            <a:r>
              <a:rPr lang="en-US" sz="2000" dirty="0"/>
              <a:t> 10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E9AF4AA-3348-3B2E-2073-BB9C0D12E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136470"/>
            <a:ext cx="5588000" cy="171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F31D25BA-D8D7-DDE2-BE3E-3F0BE6EAA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5976070"/>
            <a:ext cx="6064250" cy="7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055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70E8-87C8-E5E8-316E-07CB9850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80B8-27D1-2DB2-7D13-2F84811D5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Tipe</a:t>
            </a:r>
            <a:r>
              <a:rPr lang="en-US" sz="2400" dirty="0"/>
              <a:t> data complex </a:t>
            </a:r>
            <a:r>
              <a:rPr lang="en-US" sz="2400" dirty="0" err="1"/>
              <a:t>merupakan</a:t>
            </a:r>
            <a:r>
              <a:rPr lang="en-US" sz="2400" dirty="0"/>
              <a:t> data yang </a:t>
            </a:r>
            <a:r>
              <a:rPr lang="en-US" sz="2400" dirty="0" err="1"/>
              <a:t>merepresentasikan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imajiner</a:t>
            </a:r>
            <a:endParaRPr lang="en-US" sz="2400" dirty="0"/>
          </a:p>
          <a:p>
            <a:r>
              <a:rPr lang="en-US" sz="2400" dirty="0"/>
              <a:t>Nilai </a:t>
            </a:r>
            <a:r>
              <a:rPr lang="en-US" sz="2400" dirty="0" err="1"/>
              <a:t>imajiner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Python </a:t>
            </a:r>
            <a:r>
              <a:rPr lang="en-US" sz="2400" dirty="0" err="1"/>
              <a:t>ditulis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“j”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93475E28-1BD7-863A-443C-A17753C94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71154"/>
            <a:ext cx="6115050" cy="189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67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22D2C-F8BB-1EF1-57E4-4AD15AC5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719" y="365125"/>
            <a:ext cx="6037881" cy="1325563"/>
          </a:xfrm>
        </p:spPr>
        <p:txBody>
          <a:bodyPr>
            <a:normAutofit/>
          </a:bodyPr>
          <a:lstStyle/>
          <a:p>
            <a:r>
              <a:rPr lang="en-US" dirty="0" err="1"/>
              <a:t>Fungsi</a:t>
            </a:r>
            <a:r>
              <a:rPr lang="en-US" dirty="0"/>
              <a:t> Numeric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32F5-6529-73B7-928B-9FDBEE14C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859" y="2262227"/>
            <a:ext cx="10261600" cy="2413349"/>
          </a:xfrm>
        </p:spPr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numeric di Python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4541DC-AC63-B909-FA43-37FB84B4B1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2610993"/>
              </p:ext>
            </p:extLst>
          </p:nvPr>
        </p:nvGraphicFramePr>
        <p:xfrm>
          <a:off x="596901" y="4517225"/>
          <a:ext cx="11226799" cy="2186664"/>
        </p:xfrm>
        <a:graphic>
          <a:graphicData uri="http://schemas.openxmlformats.org/drawingml/2006/table">
            <a:tbl>
              <a:tblPr/>
              <a:tblGrid>
                <a:gridCol w="1787064">
                  <a:extLst>
                    <a:ext uri="{9D8B030D-6E8A-4147-A177-3AD203B41FA5}">
                      <a16:colId xmlns:a16="http://schemas.microsoft.com/office/drawing/2014/main" val="4024552011"/>
                    </a:ext>
                  </a:extLst>
                </a:gridCol>
                <a:gridCol w="1152944">
                  <a:extLst>
                    <a:ext uri="{9D8B030D-6E8A-4147-A177-3AD203B41FA5}">
                      <a16:colId xmlns:a16="http://schemas.microsoft.com/office/drawing/2014/main" val="791227779"/>
                    </a:ext>
                  </a:extLst>
                </a:gridCol>
                <a:gridCol w="5649429">
                  <a:extLst>
                    <a:ext uri="{9D8B030D-6E8A-4147-A177-3AD203B41FA5}">
                      <a16:colId xmlns:a16="http://schemas.microsoft.com/office/drawing/2014/main" val="1997404948"/>
                    </a:ext>
                  </a:extLst>
                </a:gridCol>
                <a:gridCol w="2637362">
                  <a:extLst>
                    <a:ext uri="{9D8B030D-6E8A-4147-A177-3AD203B41FA5}">
                      <a16:colId xmlns:a16="http://schemas.microsoft.com/office/drawing/2014/main" val="3466488737"/>
                    </a:ext>
                  </a:extLst>
                </a:gridCol>
              </a:tblGrid>
              <a:tr h="308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Fungsi</a:t>
                      </a:r>
                      <a:endParaRPr lang="en-ID" sz="3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1" i="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Nama</a:t>
                      </a:r>
                      <a:endParaRPr lang="en-ID" sz="3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Keterangan</a:t>
                      </a:r>
                      <a:endParaRPr lang="en-ID" sz="3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Contoh</a:t>
                      </a:r>
                      <a:endParaRPr lang="en-ID" sz="3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015882"/>
                  </a:ext>
                </a:extLst>
              </a:tr>
              <a:tr h="2822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abs(x)</a:t>
                      </a:r>
                      <a:endParaRPr lang="en-ID" sz="3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Absolute</a:t>
                      </a:r>
                      <a:endParaRPr lang="en-ID" sz="3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Mengembalikan</a:t>
                      </a:r>
                      <a:r>
                        <a:rPr lang="en-ID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nilai</a:t>
                      </a:r>
                      <a:r>
                        <a:rPr lang="en-ID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 absolute </a:t>
                      </a:r>
                      <a:r>
                        <a:rPr lang="en-ID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dari</a:t>
                      </a:r>
                      <a:r>
                        <a:rPr lang="en-ID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suatu</a:t>
                      </a:r>
                      <a:r>
                        <a:rPr lang="en-ID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nilai</a:t>
                      </a:r>
                      <a:r>
                        <a:rPr lang="en-ID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 x</a:t>
                      </a:r>
                      <a:endParaRPr lang="en-ID" sz="3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abs(-10) = 10</a:t>
                      </a:r>
                      <a:endParaRPr lang="en-ID" sz="3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002518"/>
                  </a:ext>
                </a:extLst>
              </a:tr>
              <a:tr h="496372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max(x1, x2, ... xn) </a:t>
                      </a:r>
                      <a:endParaRPr lang="en-ID" sz="3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Max</a:t>
                      </a:r>
                      <a:endParaRPr lang="en-ID" sz="3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Mengembalikan nilai paling besar dari seluruh nilai</a:t>
                      </a:r>
                      <a:endParaRPr lang="en-ID" sz="3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max(1, 3, 5) = 5</a:t>
                      </a:r>
                      <a:endParaRPr lang="en-ID" sz="3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667556"/>
                  </a:ext>
                </a:extLst>
              </a:tr>
              <a:tr h="28587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min(x1, x2, ... xn) </a:t>
                      </a:r>
                      <a:endParaRPr lang="en-ID" sz="3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Min</a:t>
                      </a:r>
                      <a:endParaRPr lang="en-ID" sz="3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Mengembalikan nilai paling kecil dari seluruh nilai</a:t>
                      </a:r>
                      <a:endParaRPr lang="en-ID" sz="3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min(1, 3, 5) = 1</a:t>
                      </a:r>
                      <a:endParaRPr lang="en-ID" sz="3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132373"/>
                  </a:ext>
                </a:extLst>
              </a:tr>
              <a:tr h="2822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pow(x, y)</a:t>
                      </a:r>
                      <a:endParaRPr lang="en-ID" sz="3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Pow</a:t>
                      </a:r>
                      <a:endParaRPr lang="en-ID" sz="3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Mengembalikan nilai x ** y</a:t>
                      </a:r>
                      <a:endParaRPr lang="en-ID" sz="3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pow(2, 3) = 8</a:t>
                      </a:r>
                      <a:endParaRPr lang="en-ID" sz="3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093159"/>
                  </a:ext>
                </a:extLst>
              </a:tr>
              <a:tr h="496372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round(x, a)</a:t>
                      </a:r>
                      <a:endParaRPr lang="en-ID" sz="3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Round</a:t>
                      </a:r>
                      <a:endParaRPr lang="en-ID" sz="3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Membulatkan nilai x sejumlah nilai a dibelakang koma</a:t>
                      </a:r>
                      <a:endParaRPr lang="en-ID" sz="3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round(10.7374, 2) = 10.74</a:t>
                      </a:r>
                      <a:endParaRPr lang="en-ID" sz="3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500" marR="77500" marT="38750" marB="387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127006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2F6159ED-9542-AE4E-774B-04363932A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538" y="4766747"/>
            <a:ext cx="6037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72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EED2-D8B8-4176-EE34-731BED2B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4839-B1BB-A48B-ECB0-A6381201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Berapakah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digit decimal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float?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15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19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10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solidFill>
                  <a:schemeClr val="accent6"/>
                </a:solidFill>
              </a:rPr>
              <a:t>17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Apa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print(pow(3, 3)) 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9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solidFill>
                  <a:schemeClr val="accent6"/>
                </a:solidFill>
              </a:rPr>
              <a:t>27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6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3.000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39356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D511CB-C5F8-780E-6DFD-2002AF104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6A8F60-715A-CF20-0B6F-330D37E5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Strings</a:t>
            </a:r>
          </a:p>
        </p:txBody>
      </p:sp>
    </p:spTree>
    <p:extLst>
      <p:ext uri="{BB962C8B-B14F-4D97-AF65-F5344CB8AC3E}">
        <p14:creationId xmlns:p14="http://schemas.microsoft.com/office/powerpoint/2010/main" val="3366446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684B-4A3A-BBB0-A9AA-F3E4DBD9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3D510-7DA4-5EA6-BA4F-2EA227D5E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Tipe</a:t>
            </a:r>
            <a:r>
              <a:rPr lang="en-US" sz="2000" dirty="0"/>
              <a:t> data strings </a:t>
            </a:r>
            <a:r>
              <a:rPr lang="en-US" sz="2000" dirty="0" err="1"/>
              <a:t>biasa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juga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.</a:t>
            </a:r>
          </a:p>
          <a:p>
            <a:r>
              <a:rPr lang="en-US" sz="2000" dirty="0"/>
              <a:t>Strings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diapit</a:t>
            </a:r>
            <a:r>
              <a:rPr lang="en-US" sz="2000" dirty="0"/>
              <a:t> oleh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kutip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('')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kutip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(" ")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mengecek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strings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11D571B8-B024-3F24-31F4-C69950EBC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3441700"/>
            <a:ext cx="6572250" cy="149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8706A4F-6F12-6742-2FB0-61F41F2AB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809512"/>
            <a:ext cx="5016500" cy="73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679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8173-EE3C-D74F-B22B-849512C4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Multiline Strings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9E54F-00F8-2B67-4912-81EA524C2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multiline string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tanda-kutip-dua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tanda-kutip-satu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68BB162F-0F15-8943-913D-06543DE92C3E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17356"/>
          <a:stretch/>
        </p:blipFill>
        <p:spPr bwMode="auto">
          <a:xfrm>
            <a:off x="234950" y="2269816"/>
            <a:ext cx="5314952" cy="16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C366D71A-7E78-D67A-F24C-F1D16637EFCB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" r="17627"/>
          <a:stretch/>
        </p:blipFill>
        <p:spPr bwMode="auto">
          <a:xfrm>
            <a:off x="234949" y="4552157"/>
            <a:ext cx="5314952" cy="16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5697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EEE1-8F80-AF2F-937C-53C38B71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FB230-424E-4373-8823-E91C997C8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Slicing strings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strings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rentang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a = ''Halo, </a:t>
            </a:r>
            <a:r>
              <a:rPr lang="en-US" sz="2400" dirty="0" err="1"/>
              <a:t>selamat</a:t>
            </a:r>
            <a:r>
              <a:rPr lang="en-US" sz="2400" dirty="0"/>
              <a:t> </a:t>
            </a:r>
            <a:r>
              <a:rPr lang="en-US" sz="2400" dirty="0" err="1"/>
              <a:t>pagi</a:t>
            </a:r>
            <a:r>
              <a:rPr lang="en-US" sz="2400" dirty="0"/>
              <a:t>‘’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Slicing </a:t>
            </a:r>
            <a:r>
              <a:rPr lang="en-US" sz="2400" dirty="0" err="1"/>
              <a:t>dengan</a:t>
            </a:r>
            <a:r>
              <a:rPr lang="en-US" sz="2400" dirty="0"/>
              <a:t> range </a:t>
            </a:r>
            <a:r>
              <a:rPr lang="en-US" sz="2400" dirty="0" err="1"/>
              <a:t>tertentu</a:t>
            </a:r>
            <a:r>
              <a:rPr lang="en-US" sz="2400" dirty="0"/>
              <a:t>, a[</a:t>
            </a:r>
            <a:r>
              <a:rPr lang="en-US" sz="2400" dirty="0" err="1"/>
              <a:t>index_start:index_finish</a:t>
            </a:r>
            <a:r>
              <a:rPr lang="en-US" sz="2400" dirty="0"/>
              <a:t>]</a:t>
            </a:r>
          </a:p>
          <a:p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E76306-AAB3-0C1D-BDB4-ED1FCBC68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08043"/>
              </p:ext>
            </p:extLst>
          </p:nvPr>
        </p:nvGraphicFramePr>
        <p:xfrm>
          <a:off x="1311275" y="3751395"/>
          <a:ext cx="6686550" cy="74295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41449286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850216677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7120633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75802297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4188589258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754427471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1429052274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1886509772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4125871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3222947651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558036163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38407624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911251283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430154911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15400526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428358973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390959208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12985479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H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l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o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D">
                          <a:effectLst/>
                        </a:rPr>
                        <a:t> 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S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e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l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m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t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D">
                          <a:effectLst/>
                        </a:rPr>
                        <a:t> 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g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i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20848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0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2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3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4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5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6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7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8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9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10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11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12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13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14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15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16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17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66227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E10040-7C91-8A04-8244-A4E3681DA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3630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ADB19D08-A213-1F1F-287C-823BB705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5221129"/>
            <a:ext cx="6496050" cy="95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43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46A5-B758-7D08-0F06-D16F2AA3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Keunggulan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B1837-7735-0FC7-3B9F-4698ADF1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800" dirty="0"/>
              <a:t>Python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pemograman</a:t>
            </a:r>
            <a:r>
              <a:rPr lang="en-US" sz="1800" dirty="0"/>
              <a:t> yang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sintaks</a:t>
            </a:r>
            <a:r>
              <a:rPr lang="en-US" sz="1800" dirty="0"/>
              <a:t> </a:t>
            </a:r>
            <a:r>
              <a:rPr lang="en-US" sz="1800" dirty="0" err="1"/>
              <a:t>sederhana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kata </a:t>
            </a:r>
            <a:r>
              <a:rPr lang="en-US" sz="1800" dirty="0" err="1"/>
              <a:t>kunci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Bahasa </a:t>
            </a:r>
            <a:r>
              <a:rPr lang="en-US" sz="1800" dirty="0" err="1"/>
              <a:t>Inggris</a:t>
            </a:r>
            <a:r>
              <a:rPr lang="en-US" sz="1800" dirty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user friendly.</a:t>
            </a:r>
          </a:p>
          <a:p>
            <a:pPr algn="just">
              <a:lnSpc>
                <a:spcPct val="110000"/>
              </a:lnSpc>
            </a:pP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diaplikasikan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dukungan</a:t>
            </a:r>
            <a:r>
              <a:rPr lang="en-US" sz="1800" dirty="0"/>
              <a:t> </a:t>
            </a:r>
            <a:r>
              <a:rPr lang="en-US" sz="1800" dirty="0" err="1"/>
              <a:t>komunikasi</a:t>
            </a:r>
            <a:r>
              <a:rPr lang="en-US" sz="1800" dirty="0"/>
              <a:t> dan </a:t>
            </a:r>
            <a:r>
              <a:rPr lang="en-US" sz="1800" dirty="0" err="1"/>
              <a:t>memiliki</a:t>
            </a:r>
            <a:r>
              <a:rPr lang="en-US" sz="1800" dirty="0"/>
              <a:t> repository library dan </a:t>
            </a:r>
            <a:r>
              <a:rPr lang="en-US" sz="1800" dirty="0" err="1"/>
              <a:t>modul</a:t>
            </a:r>
            <a:r>
              <a:rPr lang="en-US" sz="1800" dirty="0"/>
              <a:t> yang open source.</a:t>
            </a:r>
          </a:p>
          <a:p>
            <a:pPr algn="just">
              <a:lnSpc>
                <a:spcPct val="110000"/>
              </a:lnSpc>
            </a:pPr>
            <a:r>
              <a:rPr lang="en-US" sz="1800" dirty="0" err="1"/>
              <a:t>Menyediakan</a:t>
            </a:r>
            <a:r>
              <a:rPr lang="en-US" sz="1800" dirty="0"/>
              <a:t> library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unit testing, regular expression, databases, </a:t>
            </a:r>
            <a:r>
              <a:rPr lang="en-US" sz="1800" dirty="0" err="1"/>
              <a:t>dll</a:t>
            </a:r>
            <a:r>
              <a:rPr lang="en-US" sz="1800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1800" dirty="0"/>
              <a:t>Python Package Index (PIP)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209.000 </a:t>
            </a:r>
            <a:r>
              <a:rPr lang="en-US" sz="1800" dirty="0" err="1"/>
              <a:t>modul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diinstal</a:t>
            </a:r>
            <a:r>
              <a:rPr lang="en-US" sz="1800" dirty="0"/>
              <a:t> dan </a:t>
            </a:r>
            <a:r>
              <a:rPr lang="en-US" sz="1800" dirty="0" err="1"/>
              <a:t>digunakan</a:t>
            </a:r>
            <a:r>
              <a:rPr lang="en-US" sz="1800" dirty="0"/>
              <a:t> di </a:t>
            </a:r>
            <a:r>
              <a:rPr lang="en-US" sz="1800" dirty="0" err="1"/>
              <a:t>Pythonn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0060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5588-AAEB-0F2C-4F63-0EDF9429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CCC7-1E9D-73C9-BCA5-01BDAD14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Slicing string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		a[:</a:t>
            </a:r>
            <a:r>
              <a:rPr lang="en-US" sz="2000" dirty="0" err="1"/>
              <a:t>index_finish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Slicing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terakhir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	a[</a:t>
            </a:r>
            <a:r>
              <a:rPr lang="en-US" sz="2000" dirty="0" err="1"/>
              <a:t>index_start</a:t>
            </a:r>
            <a:r>
              <a:rPr lang="en-US" sz="2000" dirty="0"/>
              <a:t>:]</a:t>
            </a:r>
          </a:p>
          <a:p>
            <a:endParaRPr lang="en-US" sz="2000" dirty="0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B28AC61F-86BD-0779-5703-CAFC8442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38782"/>
            <a:ext cx="6646908" cy="96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A5052F2C-6D36-424A-9A0C-707EC454D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5350264"/>
            <a:ext cx="6851650" cy="96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2106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4527-1EBA-C6F4-F53E-3342A9F7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Modifikasi</a:t>
            </a:r>
            <a:r>
              <a:rPr lang="en-US" dirty="0"/>
              <a:t>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F841-4C23-2C4F-D482-40A467B05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upper()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string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</a:t>
            </a:r>
            <a:r>
              <a:rPr lang="en-US" sz="2400" dirty="0" err="1"/>
              <a:t>kapital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lower()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string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endParaRPr lang="en-US" sz="2400" dirty="0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7FAC070A-7263-C219-6188-6AE17C9C1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937501"/>
            <a:ext cx="6648450" cy="98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>
            <a:extLst>
              <a:ext uri="{FF2B5EF4-FFF2-40B4-BE49-F238E27FC236}">
                <a16:creationId xmlns:a16="http://schemas.microsoft.com/office/drawing/2014/main" id="{D414A248-E560-B736-0EA2-1EEF8350C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4885568"/>
            <a:ext cx="6549884" cy="98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5608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BDAF-29E1-0D3C-1745-7C021674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Modifikasi</a:t>
            </a:r>
            <a:r>
              <a:rPr lang="en-US" dirty="0"/>
              <a:t>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2993-5914-574E-2971-C442308D1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6300"/>
            <a:ext cx="7995834" cy="4030663"/>
          </a:xfrm>
        </p:spPr>
        <p:txBody>
          <a:bodyPr>
            <a:normAutofit/>
          </a:bodyPr>
          <a:lstStyle/>
          <a:p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strip()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menghapus</a:t>
            </a:r>
            <a:r>
              <a:rPr lang="en-US" sz="2000" dirty="0"/>
              <a:t> </a:t>
            </a:r>
            <a:r>
              <a:rPr lang="en-US" sz="2000" dirty="0" err="1"/>
              <a:t>spasi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/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sesungguhnya</a:t>
            </a:r>
            <a:r>
              <a:rPr lang="en-US" sz="2000" dirty="0"/>
              <a:t> (whitespace)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replace()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mengganti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lain </a:t>
            </a:r>
            <a:r>
              <a:rPr lang="en-US" sz="2000" dirty="0" err="1"/>
              <a:t>dalam</a:t>
            </a:r>
            <a:r>
              <a:rPr lang="en-US" sz="2000" dirty="0"/>
              <a:t> string</a:t>
            </a:r>
          </a:p>
          <a:p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spit()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string </a:t>
            </a:r>
            <a:r>
              <a:rPr lang="en-US" sz="2000" dirty="0" err="1"/>
              <a:t>menjadi</a:t>
            </a:r>
            <a:r>
              <a:rPr lang="en-US" sz="2000" dirty="0"/>
              <a:t> list di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pemisah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233ADAB5-324A-92E5-FC23-3C474E973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899" y="2803729"/>
            <a:ext cx="5471117" cy="12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>
            <a:extLst>
              <a:ext uri="{FF2B5EF4-FFF2-40B4-BE49-F238E27FC236}">
                <a16:creationId xmlns:a16="http://schemas.microsoft.com/office/drawing/2014/main" id="{A43727A6-995B-322F-1ADB-3BEB51AD9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17" y="5467815"/>
            <a:ext cx="5029200" cy="102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7666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9AC8-3DEF-C509-D2D4-D989DE6E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AD93-CC86-B387-E65F-1703D04B6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Strings concatenation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menggabungkan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buah</a:t>
            </a:r>
            <a:r>
              <a:rPr lang="en-US" sz="2400" dirty="0"/>
              <a:t> strings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operator </a:t>
            </a:r>
            <a:r>
              <a:rPr lang="en-US" sz="2400" dirty="0" err="1"/>
              <a:t>tambah</a:t>
            </a:r>
            <a:r>
              <a:rPr lang="en-US" sz="2400" dirty="0"/>
              <a:t> “+”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E3CEBF29-2EB4-59BC-FC75-4BC527DF8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00450"/>
            <a:ext cx="79883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5642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AE68-0A6C-1ACB-F3DA-20A32E42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97C7-D0D3-53AA-AFA7-FF4E7C681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format()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menggabungkan</a:t>
            </a:r>
            <a:r>
              <a:rPr lang="en-US" sz="2000" dirty="0"/>
              <a:t> string dan number di Python.</a:t>
            </a:r>
          </a:p>
          <a:p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argument yang </a:t>
            </a:r>
            <a:r>
              <a:rPr lang="en-US" sz="2000" dirty="0" err="1"/>
              <a:t>diteruskan</a:t>
            </a:r>
            <a:r>
              <a:rPr lang="en-US" sz="2000" dirty="0"/>
              <a:t>, </a:t>
            </a:r>
            <a:r>
              <a:rPr lang="en-US" sz="2000" dirty="0" err="1"/>
              <a:t>memformatnya</a:t>
            </a:r>
            <a:r>
              <a:rPr lang="en-US" sz="2000" dirty="0"/>
              <a:t>, dan </a:t>
            </a:r>
            <a:r>
              <a:rPr lang="en-US" sz="2000" dirty="0" err="1"/>
              <a:t>menempatkannya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string yang </a:t>
            </a:r>
            <a:r>
              <a:rPr lang="en-US" sz="2000" dirty="0" err="1"/>
              <a:t>tempat</a:t>
            </a:r>
            <a:r>
              <a:rPr lang="en-US" sz="2000" dirty="0"/>
              <a:t> {} </a:t>
            </a:r>
            <a:r>
              <a:rPr lang="en-US" sz="2000" dirty="0" err="1"/>
              <a:t>berbeda</a:t>
            </a:r>
            <a:endParaRPr lang="en-US" sz="2000" dirty="0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6EA97F24-04BD-5DAA-D203-AEC823CBB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0950"/>
            <a:ext cx="5702300" cy="98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1EBC06E7-CEDC-85CA-0936-64FB285B4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4972373"/>
            <a:ext cx="5715357" cy="130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765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A173-A78E-86B6-9CCD-FC2848FC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Formatting</a:t>
            </a: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D04D6C1C-7830-E3AC-2C54-7335A70E7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10" y="2154521"/>
            <a:ext cx="6388100" cy="148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3" name="Picture 3">
            <a:extLst>
              <a:ext uri="{FF2B5EF4-FFF2-40B4-BE49-F238E27FC236}">
                <a16:creationId xmlns:a16="http://schemas.microsoft.com/office/drawing/2014/main" id="{D16E295C-139A-EE0E-54EC-9350CAC63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14" y="3963270"/>
            <a:ext cx="8937092" cy="14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5517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762A-4D6C-A444-F63C-E4D31DBC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50377-9751-5175-011B-A77886670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Escape character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menyisipkan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strings</a:t>
            </a: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E6F633BA-C50A-CFA8-4215-988B5477C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3379730"/>
            <a:ext cx="7106834" cy="90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>
            <a:extLst>
              <a:ext uri="{FF2B5EF4-FFF2-40B4-BE49-F238E27FC236}">
                <a16:creationId xmlns:a16="http://schemas.microsoft.com/office/drawing/2014/main" id="{ABCC1190-66F1-7A89-82B4-13DC1AA1D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4764194"/>
            <a:ext cx="7106834" cy="108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7412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E20D-9787-5E75-9164-E0111D52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Escape Characters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7929BB-34AE-E511-531A-343D29F33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Beberapa</a:t>
            </a:r>
            <a:r>
              <a:rPr lang="en-US" dirty="0"/>
              <a:t> escape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Python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82E568-5763-13B3-20E6-30D4BDAD4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26254"/>
              </p:ext>
            </p:extLst>
          </p:nvPr>
        </p:nvGraphicFramePr>
        <p:xfrm>
          <a:off x="1026278" y="2386806"/>
          <a:ext cx="4510922" cy="3904247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5461">
                  <a:extLst>
                    <a:ext uri="{9D8B030D-6E8A-4147-A177-3AD203B41FA5}">
                      <a16:colId xmlns:a16="http://schemas.microsoft.com/office/drawing/2014/main" val="1109613225"/>
                    </a:ext>
                  </a:extLst>
                </a:gridCol>
                <a:gridCol w="2255461">
                  <a:extLst>
                    <a:ext uri="{9D8B030D-6E8A-4147-A177-3AD203B41FA5}">
                      <a16:colId xmlns:a16="http://schemas.microsoft.com/office/drawing/2014/main" val="770043862"/>
                    </a:ext>
                  </a:extLst>
                </a:gridCol>
              </a:tblGrid>
              <a:tr h="39948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Karakter</a:t>
                      </a:r>
                      <a:endParaRPr lang="en-ID" sz="36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Keterangan</a:t>
                      </a:r>
                      <a:endParaRPr lang="en-ID" sz="36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721909994"/>
                  </a:ext>
                </a:extLst>
              </a:tr>
              <a:tr h="39948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\’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Single Quote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61668202"/>
                  </a:ext>
                </a:extLst>
              </a:tr>
              <a:tr h="39948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\\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Backslash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3626676939"/>
                  </a:ext>
                </a:extLst>
              </a:tr>
              <a:tr h="39948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\n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Baris Baru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359818035"/>
                  </a:ext>
                </a:extLst>
              </a:tr>
              <a:tr h="70384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\r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Carriage Return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3344481434"/>
                  </a:ext>
                </a:extLst>
              </a:tr>
              <a:tr h="39948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\t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Tab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810805021"/>
                  </a:ext>
                </a:extLst>
              </a:tr>
              <a:tr h="39948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\b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Backspace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11355234"/>
                  </a:ext>
                </a:extLst>
              </a:tr>
              <a:tr h="39948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\\\ooo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Octal Value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539147704"/>
                  </a:ext>
                </a:extLst>
              </a:tr>
              <a:tr h="39948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\xhh</a:t>
                      </a:r>
                      <a:endParaRPr lang="en-ID" sz="360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Hex Value</a:t>
                      </a:r>
                      <a:endParaRPr lang="en-ID" sz="36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4223935529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13E3C8F0-8201-161F-6BE6-4B11815D2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4414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2FB132-8014-86F2-383C-44A34256A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04FD71-4E58-1F69-67A4-6936A016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</p:spTree>
    <p:extLst>
      <p:ext uri="{BB962C8B-B14F-4D97-AF65-F5344CB8AC3E}">
        <p14:creationId xmlns:p14="http://schemas.microsoft.com/office/powerpoint/2010/main" val="13026770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D15B-34A5-CDC9-0AFF-5D297E4C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1A46-C8E6-A73D-030F-67F965C9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/>
              <a:t>Buatlah</a:t>
            </a:r>
            <a:r>
              <a:rPr lang="en-US" sz="2000" dirty="0"/>
              <a:t> program </a:t>
            </a:r>
            <a:r>
              <a:rPr lang="en-US" sz="2000" dirty="0" err="1"/>
              <a:t>dari</a:t>
            </a:r>
            <a:r>
              <a:rPr lang="en-US" sz="2000" dirty="0"/>
              <a:t> Flowchart pada </a:t>
            </a:r>
            <a:r>
              <a:rPr lang="en-US" sz="2000" dirty="0" err="1"/>
              <a:t>pertemuan</a:t>
            </a:r>
            <a:r>
              <a:rPr lang="en-US" sz="2000" dirty="0"/>
              <a:t> </a:t>
            </a:r>
            <a:r>
              <a:rPr lang="en-US" sz="2000" dirty="0" err="1"/>
              <a:t>minggu</a:t>
            </a:r>
            <a:r>
              <a:rPr lang="en-US" sz="2000" dirty="0"/>
              <a:t>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Python.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/>
              <a:t>Buatlah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program Python </a:t>
            </a:r>
            <a:r>
              <a:rPr lang="en-US" sz="2000" dirty="0" err="1"/>
              <a:t>dimana</a:t>
            </a:r>
            <a:r>
              <a:rPr lang="en-US" sz="2000" dirty="0"/>
              <a:t> user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input </a:t>
            </a:r>
            <a:r>
              <a:rPr lang="en-US" sz="2000" dirty="0" err="1"/>
              <a:t>nama</a:t>
            </a:r>
            <a:r>
              <a:rPr lang="en-US" sz="2000" dirty="0"/>
              <a:t> dan </a:t>
            </a:r>
            <a:r>
              <a:rPr lang="en-US" sz="2000" dirty="0" err="1"/>
              <a:t>umur</a:t>
            </a:r>
            <a:r>
              <a:rPr lang="en-US" sz="2000" dirty="0"/>
              <a:t>, </a:t>
            </a:r>
            <a:r>
              <a:rPr lang="en-US" sz="2000" dirty="0" err="1"/>
              <a:t>lalu</a:t>
            </a:r>
            <a:r>
              <a:rPr lang="en-US" sz="2000" dirty="0"/>
              <a:t> output program </a:t>
            </a:r>
            <a:r>
              <a:rPr lang="en-US" sz="2000" dirty="0" err="1"/>
              <a:t>yaitu</a:t>
            </a:r>
            <a:r>
              <a:rPr lang="en-US" sz="2000" dirty="0"/>
              <a:t>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/>
              <a:t>Selamat</a:t>
            </a:r>
            <a:r>
              <a:rPr lang="en-US" sz="2000" dirty="0"/>
              <a:t> </a:t>
            </a:r>
            <a:r>
              <a:rPr lang="en-US" sz="2000" dirty="0" err="1"/>
              <a:t>datang</a:t>
            </a:r>
            <a:r>
              <a:rPr lang="en-US" sz="2000" dirty="0"/>
              <a:t>, &lt;</a:t>
            </a:r>
            <a:r>
              <a:rPr lang="en-US" sz="2000" dirty="0" err="1"/>
              <a:t>nama_user</a:t>
            </a:r>
            <a:r>
              <a:rPr lang="en-US" sz="2000" dirty="0"/>
              <a:t>&gt;! </a:t>
            </a:r>
            <a:r>
              <a:rPr lang="en-US" sz="2000" dirty="0" err="1"/>
              <a:t>Umur</a:t>
            </a:r>
            <a:r>
              <a:rPr lang="en-US" sz="2000" dirty="0"/>
              <a:t> Anda </a:t>
            </a:r>
            <a:r>
              <a:rPr lang="en-US" sz="2000" dirty="0" err="1"/>
              <a:t>sekarang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&lt;</a:t>
            </a:r>
            <a:r>
              <a:rPr lang="en-US" sz="2000" dirty="0" err="1"/>
              <a:t>umur_user</a:t>
            </a:r>
            <a:r>
              <a:rPr lang="en-US" sz="2000" dirty="0"/>
              <a:t>&gt; 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/>
              <a:t>Buatlah</a:t>
            </a:r>
            <a:r>
              <a:rPr lang="en-US" sz="2000" dirty="0"/>
              <a:t> program </a:t>
            </a:r>
            <a:r>
              <a:rPr lang="en-US" sz="2000" dirty="0" err="1"/>
              <a:t>kalkulator</a:t>
            </a:r>
            <a:r>
              <a:rPr lang="en-US" sz="2000" dirty="0"/>
              <a:t> </a:t>
            </a:r>
            <a:r>
              <a:rPr lang="en-US" sz="2000" dirty="0" err="1"/>
              <a:t>sederhana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pertambahan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yang di-input oleh user. </a:t>
            </a:r>
            <a:r>
              <a:rPr lang="en-US" sz="2000" dirty="0" err="1"/>
              <a:t>Contoh</a:t>
            </a:r>
            <a:r>
              <a:rPr lang="en-US" sz="2000" dirty="0"/>
              <a:t>: 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Input a = 1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Input b = 2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Input c = 3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1600" dirty="0" err="1"/>
              <a:t>Maka</a:t>
            </a:r>
            <a:r>
              <a:rPr lang="en-US" sz="1600" dirty="0"/>
              <a:t> output-</a:t>
            </a:r>
            <a:r>
              <a:rPr lang="en-US" sz="1600" dirty="0" err="1"/>
              <a:t>nya</a:t>
            </a:r>
            <a:r>
              <a:rPr lang="en-US" sz="1600" dirty="0"/>
              <a:t>: “Hasil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penjumlahan</a:t>
            </a:r>
            <a:r>
              <a:rPr lang="en-US" sz="1600" dirty="0"/>
              <a:t> 1 + 2 + 3 = 6”</a:t>
            </a:r>
          </a:p>
        </p:txBody>
      </p:sp>
    </p:spTree>
    <p:extLst>
      <p:ext uri="{BB962C8B-B14F-4D97-AF65-F5344CB8AC3E}">
        <p14:creationId xmlns:p14="http://schemas.microsoft.com/office/powerpoint/2010/main" val="416934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AC45-E5DD-0136-BA93-800A92B0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Keunggulan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AC18-E989-79E3-DB2C-30E59BAAC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Python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merupakan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 salah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satu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 Bahasa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pilihan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untuk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masuk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ke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ID" sz="2000" b="0" i="1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data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ID" sz="2000" b="0" i="1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science</a:t>
            </a:r>
            <a:endParaRPr lang="en-ID" sz="1800" b="0" i="0" u="none" strike="noStrike" dirty="0">
              <a:solidFill>
                <a:srgbClr val="4A8CFF"/>
              </a:solidFill>
              <a:effectLst/>
              <a:cs typeface="Calibri" panose="020F0502020204030204" pitchFamily="34" charset="0"/>
            </a:endParaRPr>
          </a:p>
          <a:p>
            <a:pPr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2000" b="0" i="0" u="none" strike="noStrike" dirty="0" err="1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Beberapa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pemanfaatan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 Bahasa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pemograman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 Python:</a:t>
            </a:r>
            <a:endParaRPr lang="en-ID" sz="1800" b="0" i="0" u="none" strike="noStrike" dirty="0">
              <a:solidFill>
                <a:srgbClr val="4A8CFF"/>
              </a:solidFill>
              <a:effectLst/>
              <a:cs typeface="Calibri" panose="020F0502020204030204" pitchFamily="34" charset="0"/>
            </a:endParaRPr>
          </a:p>
          <a:p>
            <a:pPr marL="742950" lvl="1" indent="-28575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b="0" i="0" u="none" strike="noStrike" dirty="0" err="1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Pengembangan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 software (</a:t>
            </a:r>
            <a:r>
              <a:rPr lang="en-ID" sz="2000" b="0" i="1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software development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)</a:t>
            </a:r>
            <a:endParaRPr lang="en-ID" sz="1800" b="0" i="0" u="none" strike="noStrike" dirty="0">
              <a:solidFill>
                <a:srgbClr val="4A8CFF"/>
              </a:solidFill>
              <a:effectLst/>
              <a:cs typeface="Calibri" panose="020F0502020204030204" pitchFamily="34" charset="0"/>
            </a:endParaRPr>
          </a:p>
          <a:p>
            <a:pPr marL="742950" lvl="1" indent="-28575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b="0" i="0" u="none" strike="noStrike" dirty="0" err="1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Aplikasi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 website (</a:t>
            </a:r>
            <a:r>
              <a:rPr lang="en-ID" sz="2000" b="0" i="1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server-side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)</a:t>
            </a:r>
            <a:endParaRPr lang="en-ID" sz="1800" b="0" i="0" u="none" strike="noStrike" dirty="0">
              <a:solidFill>
                <a:srgbClr val="4A8CFF"/>
              </a:solidFill>
              <a:effectLst/>
              <a:cs typeface="Calibri" panose="020F0502020204030204" pitchFamily="34" charset="0"/>
            </a:endParaRPr>
          </a:p>
          <a:p>
            <a:pPr marL="742950" lvl="1" indent="-28575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b="0" i="0" u="none" strike="noStrike" dirty="0" err="1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Matematika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 dan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ilmu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 data (</a:t>
            </a:r>
            <a:r>
              <a:rPr lang="en-ID" sz="2000" b="0" i="1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data science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)</a:t>
            </a:r>
            <a:endParaRPr lang="en-ID" sz="1800" b="0" i="0" u="none" strike="noStrike" dirty="0">
              <a:solidFill>
                <a:srgbClr val="4A8CFF"/>
              </a:solidFill>
              <a:effectLst/>
              <a:cs typeface="Calibri" panose="020F0502020204030204" pitchFamily="34" charset="0"/>
            </a:endParaRPr>
          </a:p>
          <a:p>
            <a:pPr marL="742950" lvl="1" indent="-28575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Machine Learning (ML)</a:t>
            </a:r>
            <a:endParaRPr lang="en-ID" sz="1800" b="0" i="0" u="none" strike="noStrike" dirty="0">
              <a:solidFill>
                <a:srgbClr val="4A8CFF"/>
              </a:solidFill>
              <a:effectLst/>
              <a:cs typeface="Calibri" panose="020F0502020204030204" pitchFamily="34" charset="0"/>
            </a:endParaRPr>
          </a:p>
          <a:p>
            <a:pPr marL="742950" lvl="1" indent="-28575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Internet of Things (IoT)</a:t>
            </a:r>
            <a:endParaRPr lang="en-ID" sz="1800" b="0" i="0" u="none" strike="noStrike" dirty="0">
              <a:solidFill>
                <a:srgbClr val="4A8CFF"/>
              </a:solidFill>
              <a:effectLst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5199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02CDD1-1670-E40D-19E2-3FD4780D1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45C67B-AF4B-211A-555C-430CA58B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Tambahan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450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14A1DDE-D44D-0A6F-8CC9-4B055744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Identasi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E3D5AB-37B7-C179-29A5-0ED715A97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pada PEP-008</a:t>
            </a:r>
          </a:p>
          <a:p>
            <a:r>
              <a:rPr lang="en-US" dirty="0"/>
              <a:t>Python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kurawal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identasi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bertingkat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4 </a:t>
            </a:r>
            <a:r>
              <a:rPr lang="en-US" dirty="0" err="1"/>
              <a:t>spasi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identasi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tab </a:t>
            </a:r>
            <a:r>
              <a:rPr lang="en-US" dirty="0" err="1"/>
              <a:t>dalam</a:t>
            </a:r>
            <a:r>
              <a:rPr lang="en-US" dirty="0"/>
              <a:t> notebook.</a:t>
            </a: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824F67D0-47AA-6EA8-57D8-29D7C06F83BB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" r="-1016" b="-2356"/>
          <a:stretch/>
        </p:blipFill>
        <p:spPr bwMode="auto">
          <a:xfrm>
            <a:off x="838200" y="2181225"/>
            <a:ext cx="10782300" cy="17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8696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B804-04A5-8043-BE5B-8470E200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Penggantian</a:t>
            </a:r>
            <a:r>
              <a:rPr lang="en-US" dirty="0"/>
              <a:t> Baris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7123A-DFB4-8A31-3BB7-7617D6ED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870" y="388140"/>
            <a:ext cx="5089899" cy="619864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pergantian</a:t>
            </a:r>
            <a:r>
              <a:rPr lang="en-US" dirty="0"/>
              <a:t> baris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(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)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E7C05FC7-16D5-CCA0-A423-C9BB2CC8AC41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" r="239"/>
          <a:stretch/>
        </p:blipFill>
        <p:spPr bwMode="auto">
          <a:xfrm>
            <a:off x="1101346" y="2543732"/>
            <a:ext cx="10442954" cy="372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809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6E5E-AD13-9F17-F41E-78131E39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Penggantian</a:t>
            </a:r>
            <a:r>
              <a:rPr lang="en-US" dirty="0"/>
              <a:t> Baris</a:t>
            </a: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63066B4B-372F-8B04-46C8-055084B4B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2319337"/>
            <a:ext cx="9323632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783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9C85-2B6E-CD54-54D7-35BA949D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Sebelum</a:t>
            </a:r>
            <a:r>
              <a:rPr lang="en-US" dirty="0"/>
              <a:t> Operator Binary</a:t>
            </a: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C6FD5D28-D0DC-6CBA-7D33-303AFF366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99" y="2184400"/>
            <a:ext cx="9448571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0827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6EA8-351C-A233-F16A-0779C60C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7D8F-7C17-914E-F0A8-FB1FB41B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Hindari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whitespace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endParaRPr lang="en-US" dirty="0"/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DD3EF6E1-D466-A907-23FF-6D157ADCC027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"/>
          <a:stretch/>
        </p:blipFill>
        <p:spPr bwMode="auto">
          <a:xfrm>
            <a:off x="838198" y="2180915"/>
            <a:ext cx="5943601" cy="17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>
            <a:extLst>
              <a:ext uri="{FF2B5EF4-FFF2-40B4-BE49-F238E27FC236}">
                <a16:creationId xmlns:a16="http://schemas.microsoft.com/office/drawing/2014/main" id="{9D7734AE-BDAE-CF13-29B2-46489A50E46A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7953"/>
          <a:stretch/>
        </p:blipFill>
        <p:spPr bwMode="auto">
          <a:xfrm>
            <a:off x="4051298" y="4453905"/>
            <a:ext cx="5943601" cy="17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0461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790D-808A-D670-BD2B-1951747A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63DE9-22E6-AEA5-8570-25FE2F61E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Hindari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whitespace </a:t>
            </a:r>
            <a:r>
              <a:rPr lang="en-US" dirty="0" err="1"/>
              <a:t>dibelakang</a:t>
            </a:r>
            <a:r>
              <a:rPr lang="en-US" dirty="0"/>
              <a:t> statement</a:t>
            </a:r>
          </a:p>
          <a:p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 di </a:t>
            </a:r>
            <a:r>
              <a:rPr lang="en-US" dirty="0" err="1"/>
              <a:t>kanan</a:t>
            </a:r>
            <a:r>
              <a:rPr lang="en-US" dirty="0"/>
              <a:t> dan </a:t>
            </a:r>
            <a:r>
              <a:rPr lang="en-US" dirty="0" err="1"/>
              <a:t>kiri</a:t>
            </a:r>
            <a:r>
              <a:rPr lang="en-US" dirty="0"/>
              <a:t> operator</a:t>
            </a:r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8C8D8168-E256-1CC6-3CC2-DE339ADF422C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1023" r="50414" b="-1023"/>
          <a:stretch/>
        </p:blipFill>
        <p:spPr bwMode="auto">
          <a:xfrm>
            <a:off x="457066" y="2315132"/>
            <a:ext cx="5196076" cy="372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5106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CF56-36D2-E1E7-A1C1-5BAE6C4F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Dokumentasi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53888-098F-1FE1-E120-FB0B6581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kelas</a:t>
            </a:r>
            <a:r>
              <a:rPr lang="en-US" dirty="0"/>
              <a:t>, dan method yang </a:t>
            </a:r>
            <a:r>
              <a:rPr lang="en-US" dirty="0" err="1"/>
              <a:t>bersifat</a:t>
            </a:r>
            <a:r>
              <a:rPr lang="en-US" dirty="0"/>
              <a:t> public</a:t>
            </a:r>
          </a:p>
          <a:p>
            <a:r>
              <a:rPr lang="en-US" dirty="0" err="1"/>
              <a:t>Untuk</a:t>
            </a:r>
            <a:r>
              <a:rPr lang="en-US" dirty="0"/>
              <a:t> docstring </a:t>
            </a:r>
            <a:r>
              <a:rPr lang="en-US" dirty="0" err="1"/>
              <a:t>satu</a:t>
            </a:r>
            <a:r>
              <a:rPr lang="en-US" dirty="0"/>
              <a:t> baris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3-tanda-kutip-dua ""“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3-tanda-kutip-satu '‘’</a:t>
            </a:r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3946CC3A-F1F9-6CE6-392B-C8C7B41948B9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-1918" r="3698" b="1918"/>
          <a:stretch/>
        </p:blipFill>
        <p:spPr bwMode="auto">
          <a:xfrm>
            <a:off x="838200" y="2181225"/>
            <a:ext cx="9994900" cy="17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839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5822-CC60-8D58-C73D-3F2CD739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BA4BF-7123-C199-3BEB-3EB76EE8A4EB}"/>
              </a:ext>
            </a:extLst>
          </p:cNvPr>
          <p:cNvSpPr txBox="1"/>
          <p:nvPr/>
        </p:nvSpPr>
        <p:spPr>
          <a:xfrm>
            <a:off x="952500" y="1875641"/>
            <a:ext cx="104013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Manakah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diantara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pilihan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berikut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yang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penulisannya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sesuai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aturan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yang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dianjurkan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?</a:t>
            </a:r>
            <a:endParaRPr lang="en-ID" b="0" i="0" u="none" strike="noStrike" dirty="0">
              <a:solidFill>
                <a:srgbClr val="4A8CFF"/>
              </a:solidFill>
              <a:effectLst/>
            </a:endParaRPr>
          </a:p>
          <a:p>
            <a:pPr marL="444500" algn="l" rtl="0">
              <a:spcBef>
                <a:spcPts val="0"/>
              </a:spcBef>
              <a:spcAft>
                <a:spcPts val="0"/>
              </a:spcAft>
            </a:pPr>
            <a:endParaRPr lang="en-ID" sz="2000" b="0" i="0" u="none" strike="noStrike" dirty="0">
              <a:solidFill>
                <a:srgbClr val="000000"/>
              </a:solidFill>
              <a:effectLst/>
            </a:endParaRPr>
          </a:p>
          <a:p>
            <a:pPr marL="444500" algn="l" rtl="0">
              <a:spcBef>
                <a:spcPts val="0"/>
              </a:spcBef>
              <a:spcAft>
                <a:spcPts val="0"/>
              </a:spcAft>
            </a:pPr>
            <a:endParaRPr lang="en-ID" sz="2000" dirty="0">
              <a:solidFill>
                <a:srgbClr val="000000"/>
              </a:solidFill>
            </a:endParaRPr>
          </a:p>
          <a:p>
            <a:pPr marL="444500" algn="l" rtl="0">
              <a:spcBef>
                <a:spcPts val="0"/>
              </a:spcBef>
              <a:spcAft>
                <a:spcPts val="0"/>
              </a:spcAft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a. </a:t>
            </a:r>
          </a:p>
          <a:p>
            <a:pPr marL="444500" algn="l" rtl="0">
              <a:spcBef>
                <a:spcPts val="0"/>
              </a:spcBef>
              <a:spcAft>
                <a:spcPts val="0"/>
              </a:spcAft>
            </a:pPr>
            <a:endParaRPr lang="en-ID" sz="2000" b="0" i="0" u="none" strike="noStrike" dirty="0">
              <a:solidFill>
                <a:srgbClr val="000000"/>
              </a:solidFill>
              <a:effectLst/>
            </a:endParaRPr>
          </a:p>
          <a:p>
            <a:pPr marL="444500" algn="l" rtl="0">
              <a:spcBef>
                <a:spcPts val="0"/>
              </a:spcBef>
              <a:spcAft>
                <a:spcPts val="0"/>
              </a:spcAft>
            </a:pPr>
            <a:endParaRPr lang="en-ID" sz="2000" b="0" i="0" u="none" strike="noStrike" dirty="0">
              <a:solidFill>
                <a:srgbClr val="000000"/>
              </a:solidFill>
              <a:effectLst/>
            </a:endParaRPr>
          </a:p>
          <a:p>
            <a:pPr marL="444500" algn="l" rtl="0">
              <a:spcBef>
                <a:spcPts val="0"/>
              </a:spcBef>
              <a:spcAft>
                <a:spcPts val="0"/>
              </a:spcAft>
            </a:pPr>
            <a:br>
              <a:rPr lang="en-ID" sz="20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b. </a:t>
            </a:r>
          </a:p>
          <a:p>
            <a:pPr marL="444500" algn="l" rtl="0">
              <a:spcBef>
                <a:spcPts val="0"/>
              </a:spcBef>
              <a:spcAft>
                <a:spcPts val="0"/>
              </a:spcAft>
            </a:pPr>
            <a:endParaRPr lang="en-ID" sz="2000" b="0" i="0" u="none" strike="noStrike" dirty="0">
              <a:solidFill>
                <a:srgbClr val="000000"/>
              </a:solidFill>
              <a:effectLst/>
            </a:endParaRPr>
          </a:p>
          <a:p>
            <a:pPr marL="444500" algn="l" rtl="0">
              <a:spcBef>
                <a:spcPts val="0"/>
              </a:spcBef>
              <a:spcAft>
                <a:spcPts val="0"/>
              </a:spcAft>
            </a:pPr>
            <a:endParaRPr lang="en-ID" sz="2000" dirty="0">
              <a:solidFill>
                <a:srgbClr val="000000"/>
              </a:solidFill>
            </a:endParaRPr>
          </a:p>
          <a:p>
            <a:pPr marL="444500" algn="l" rtl="0">
              <a:spcBef>
                <a:spcPts val="0"/>
              </a:spcBef>
              <a:spcAft>
                <a:spcPts val="0"/>
              </a:spcAft>
            </a:pPr>
            <a:br>
              <a:rPr lang="en-ID" sz="20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c. </a:t>
            </a:r>
          </a:p>
          <a:p>
            <a:br>
              <a:rPr lang="en-ID" sz="2000" b="0" i="0" u="none" strike="noStrike" dirty="0">
                <a:solidFill>
                  <a:srgbClr val="000000"/>
                </a:solidFill>
                <a:effectLst/>
              </a:rPr>
            </a:br>
            <a:endParaRPr lang="en-US" sz="2000" dirty="0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FF8CBB82-4F5A-8AAE-8ECF-FA82B086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421459"/>
            <a:ext cx="7359650" cy="84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4" name="Picture 4">
            <a:extLst>
              <a:ext uri="{FF2B5EF4-FFF2-40B4-BE49-F238E27FC236}">
                <a16:creationId xmlns:a16="http://schemas.microsoft.com/office/drawing/2014/main" id="{BA27B24D-ABEA-C043-00D2-4DEBBAA2B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3855575"/>
            <a:ext cx="7359650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>
            <a:extLst>
              <a:ext uri="{FF2B5EF4-FFF2-40B4-BE49-F238E27FC236}">
                <a16:creationId xmlns:a16="http://schemas.microsoft.com/office/drawing/2014/main" id="{EC6F9AD9-91A3-240C-848B-3831C9374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5044151"/>
            <a:ext cx="735965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83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BF4DE4-C52C-71F7-BF4D-45B8768DB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4DF3D9-A0C1-54B5-BB8F-E112EA8B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399749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FC42-EA14-D475-C5E9-59A9A1F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DCC7-8E39-70B7-36CC-9E26A6D02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Unduh</a:t>
            </a:r>
            <a:r>
              <a:rPr lang="en-US" dirty="0"/>
              <a:t> pada </a:t>
            </a:r>
            <a:r>
              <a:rPr lang="en-US" dirty="0" err="1"/>
              <a:t>laman</a:t>
            </a:r>
            <a:r>
              <a:rPr lang="en-US" dirty="0"/>
              <a:t> https://</a:t>
            </a:r>
            <a:r>
              <a:rPr lang="en-US" dirty="0" err="1"/>
              <a:t>www.python.org</a:t>
            </a:r>
            <a:r>
              <a:rPr lang="en-US" dirty="0"/>
              <a:t>/downloads/windows/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Windows 64 Bit </a:t>
            </a:r>
            <a:r>
              <a:rPr lang="en-US" dirty="0" err="1"/>
              <a:t>atau</a:t>
            </a:r>
            <a:r>
              <a:rPr lang="en-US" dirty="0"/>
              <a:t> Windows 32 Bit.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ini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EFAA83-F09B-60BE-F9AB-AA89118F2CE6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2" r="-6665"/>
          <a:stretch/>
        </p:blipFill>
        <p:spPr bwMode="auto">
          <a:xfrm>
            <a:off x="0" y="2286677"/>
            <a:ext cx="6632293" cy="372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55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2B25-95F9-B0E0-ED34-081638CB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Instalasi</a:t>
            </a:r>
            <a:r>
              <a:rPr lang="en-US" dirty="0"/>
              <a:t> Python: Windows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EBDFC0-9590-183C-14DA-66FF9658A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27" y="1549400"/>
            <a:ext cx="8369300" cy="51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48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2167</Words>
  <Application>Microsoft Office PowerPoint</Application>
  <PresentationFormat>Widescreen</PresentationFormat>
  <Paragraphs>377</Paragraphs>
  <Slides>68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Aharoni</vt:lpstr>
      <vt:lpstr>Arial</vt:lpstr>
      <vt:lpstr>Arial Rounded MT Bold</vt:lpstr>
      <vt:lpstr>Calibri</vt:lpstr>
      <vt:lpstr>Calibri Light</vt:lpstr>
      <vt:lpstr>Consolas</vt:lpstr>
      <vt:lpstr>Montserrat</vt:lpstr>
      <vt:lpstr>Open Sans Semi-Bold</vt:lpstr>
      <vt:lpstr>Wingdings</vt:lpstr>
      <vt:lpstr>Office Theme</vt:lpstr>
      <vt:lpstr>Pengantar Python dan Tipe Data di Python (Bag. 1)</vt:lpstr>
      <vt:lpstr>Pengenalan Python</vt:lpstr>
      <vt:lpstr>Pengenalan Python</vt:lpstr>
      <vt:lpstr>Zen of Python</vt:lpstr>
      <vt:lpstr>Keunggulan Python</vt:lpstr>
      <vt:lpstr>Keunggulan Python</vt:lpstr>
      <vt:lpstr>Instalasi Python</vt:lpstr>
      <vt:lpstr>Instalasi Python</vt:lpstr>
      <vt:lpstr>Instalasi Python: Windows</vt:lpstr>
      <vt:lpstr>Instalasi Python: Windows</vt:lpstr>
      <vt:lpstr>Instalasi Python: Linux dan MacOS</vt:lpstr>
      <vt:lpstr>Setup Python: Visual Studio Code</vt:lpstr>
      <vt:lpstr>Setup Pada Python</vt:lpstr>
      <vt:lpstr>Mode di Python</vt:lpstr>
      <vt:lpstr>Mode Script</vt:lpstr>
      <vt:lpstr>Syntax Dasar Python</vt:lpstr>
      <vt:lpstr>Sintax Dasar: Print</vt:lpstr>
      <vt:lpstr>Sintax Dasar: Print</vt:lpstr>
      <vt:lpstr>Sintax Dasar: Comment</vt:lpstr>
      <vt:lpstr>Sintax Dasar: Multi Line Comment</vt:lpstr>
      <vt:lpstr>Quiz 1</vt:lpstr>
      <vt:lpstr>Variabel</vt:lpstr>
      <vt:lpstr>Variable</vt:lpstr>
      <vt:lpstr>Variabel</vt:lpstr>
      <vt:lpstr>Variabel: Casting Variabel </vt:lpstr>
      <vt:lpstr>Variabel: Multi Words Variabel</vt:lpstr>
      <vt:lpstr>Variabel: Assign Multi Variabel</vt:lpstr>
      <vt:lpstr>Variabel: Output Variabel</vt:lpstr>
      <vt:lpstr>Quiz 2</vt:lpstr>
      <vt:lpstr>Input dan Output</vt:lpstr>
      <vt:lpstr>Output</vt:lpstr>
      <vt:lpstr>Input</vt:lpstr>
      <vt:lpstr>Input</vt:lpstr>
      <vt:lpstr>Tipe Data</vt:lpstr>
      <vt:lpstr>Tipe Data</vt:lpstr>
      <vt:lpstr>Tipe Data di Python</vt:lpstr>
      <vt:lpstr>Tipe Data di Python</vt:lpstr>
      <vt:lpstr>Tipe Data di Python</vt:lpstr>
      <vt:lpstr>Quiz 3</vt:lpstr>
      <vt:lpstr>Python Numeric</vt:lpstr>
      <vt:lpstr>Integer</vt:lpstr>
      <vt:lpstr>Float</vt:lpstr>
      <vt:lpstr>Complex</vt:lpstr>
      <vt:lpstr>Fungsi Numeric</vt:lpstr>
      <vt:lpstr>Quiz 4</vt:lpstr>
      <vt:lpstr>Python Strings</vt:lpstr>
      <vt:lpstr>Python Strings</vt:lpstr>
      <vt:lpstr>Multiline Strings</vt:lpstr>
      <vt:lpstr>Slicing Strings</vt:lpstr>
      <vt:lpstr>Slicing Strings</vt:lpstr>
      <vt:lpstr>Modifikasi Strings</vt:lpstr>
      <vt:lpstr>Modifikasi Strings</vt:lpstr>
      <vt:lpstr>Strings Concatenation</vt:lpstr>
      <vt:lpstr>Strings Formatting</vt:lpstr>
      <vt:lpstr>Strings Formatting</vt:lpstr>
      <vt:lpstr>Escape Characters</vt:lpstr>
      <vt:lpstr>Escape Characters</vt:lpstr>
      <vt:lpstr>Latihan</vt:lpstr>
      <vt:lpstr>Latihan</vt:lpstr>
      <vt:lpstr>Materi Tambahan</vt:lpstr>
      <vt:lpstr>Identasi</vt:lpstr>
      <vt:lpstr>Penggantian Baris</vt:lpstr>
      <vt:lpstr>Penggantian Baris</vt:lpstr>
      <vt:lpstr>Sebelum Operator Binary</vt:lpstr>
      <vt:lpstr>Whitespace</vt:lpstr>
      <vt:lpstr>Whitespace</vt:lpstr>
      <vt:lpstr>Dokumentasi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indirasyawanodya</dc:creator>
  <cp:lastModifiedBy>sinaps.357@outlook.com</cp:lastModifiedBy>
  <cp:revision>28</cp:revision>
  <dcterms:created xsi:type="dcterms:W3CDTF">2024-09-01T04:12:04Z</dcterms:created>
  <dcterms:modified xsi:type="dcterms:W3CDTF">2024-10-09T01:27:38Z</dcterms:modified>
</cp:coreProperties>
</file>