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0"/>
    <p:restoredTop sz="96296"/>
  </p:normalViewPr>
  <p:slideViewPr>
    <p:cSldViewPr snapToGrid="0">
      <p:cViewPr varScale="1">
        <p:scale>
          <a:sx n="74" d="100"/>
          <a:sy n="74" d="100"/>
        </p:scale>
        <p:origin x="5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8411F3BD-4519-7677-790B-F5B21C6A50BC}"/>
              </a:ext>
            </a:extLst>
          </p:cNvPr>
          <p:cNvGrpSpPr/>
          <p:nvPr userDrawn="1"/>
        </p:nvGrpSpPr>
        <p:grpSpPr>
          <a:xfrm>
            <a:off x="-1565992" y="4126401"/>
            <a:ext cx="4025462" cy="4075379"/>
            <a:chOff x="0" y="0"/>
            <a:chExt cx="812800" cy="812800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BAD77AA7-7B84-D03A-C34E-B2ECDA076BA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F083C6F5-1788-8EAB-17AB-1D5C37937B0A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9" name="Freeform 7">
            <a:extLst>
              <a:ext uri="{FF2B5EF4-FFF2-40B4-BE49-F238E27FC236}">
                <a16:creationId xmlns:a16="http://schemas.microsoft.com/office/drawing/2014/main" id="{55B7FA55-ED5D-D48C-9893-A6FA1C3917CF}"/>
              </a:ext>
            </a:extLst>
          </p:cNvPr>
          <p:cNvSpPr/>
          <p:nvPr/>
        </p:nvSpPr>
        <p:spPr>
          <a:xfrm>
            <a:off x="7420401" y="1122363"/>
            <a:ext cx="3167416" cy="316741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D0DA-E5BE-4C19-58DC-1A21AA02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cap="none" spc="0">
                <a:ln w="0"/>
                <a:solidFill>
                  <a:srgbClr val="1672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E011F-3A73-5A3A-E13C-5DE4C724E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3044" y="3602038"/>
            <a:ext cx="8574955" cy="1655762"/>
          </a:xfrm>
        </p:spPr>
        <p:txBody>
          <a:bodyPr/>
          <a:lstStyle>
            <a:lvl1pPr marL="0" indent="0" algn="l">
              <a:buNone/>
              <a:defRPr sz="2400">
                <a:latin typeface="Arial Rounded MT Bold" panose="020F070403050403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B0502DC6-398D-1F70-D845-FCB1B5C9D284}"/>
              </a:ext>
            </a:extLst>
          </p:cNvPr>
          <p:cNvSpPr/>
          <p:nvPr userDrawn="1"/>
        </p:nvSpPr>
        <p:spPr>
          <a:xfrm>
            <a:off x="446738" y="6044694"/>
            <a:ext cx="10761729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D4F807E4-0671-3C93-AB11-670D311D4DA8}"/>
              </a:ext>
            </a:extLst>
          </p:cNvPr>
          <p:cNvSpPr txBox="1"/>
          <p:nvPr/>
        </p:nvSpPr>
        <p:spPr>
          <a:xfrm>
            <a:off x="8230508" y="608063"/>
            <a:ext cx="2357309" cy="261993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479"/>
              </a:lnSpc>
            </a:pPr>
            <a:endParaRPr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8AF03BC6-6A06-675A-87AC-CE1B73F86487}"/>
              </a:ext>
            </a:extLst>
          </p:cNvPr>
          <p:cNvSpPr/>
          <p:nvPr userDrawn="1"/>
        </p:nvSpPr>
        <p:spPr>
          <a:xfrm>
            <a:off x="640556" y="530232"/>
            <a:ext cx="2508399" cy="723042"/>
          </a:xfrm>
          <a:custGeom>
            <a:avLst/>
            <a:gdLst/>
            <a:ahLst/>
            <a:cxnLst/>
            <a:rect l="l" t="t" r="r" b="b"/>
            <a:pathLst>
              <a:path w="4001632" h="1153464">
                <a:moveTo>
                  <a:pt x="0" y="0"/>
                </a:moveTo>
                <a:lnTo>
                  <a:pt x="4001632" y="0"/>
                </a:lnTo>
                <a:lnTo>
                  <a:pt x="4001632" y="1153463"/>
                </a:lnTo>
                <a:lnTo>
                  <a:pt x="0" y="11534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D39444C3-4657-B556-DC22-522436466CA7}"/>
              </a:ext>
            </a:extLst>
          </p:cNvPr>
          <p:cNvGrpSpPr/>
          <p:nvPr userDrawn="1"/>
        </p:nvGrpSpPr>
        <p:grpSpPr>
          <a:xfrm>
            <a:off x="10587817" y="677668"/>
            <a:ext cx="1241303" cy="575606"/>
            <a:chOff x="0" y="0"/>
            <a:chExt cx="326928" cy="151600"/>
          </a:xfrm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CEB2AD8-60DB-0468-2418-FE212FB931EC}"/>
                </a:ext>
              </a:extLst>
            </p:cNvPr>
            <p:cNvSpPr/>
            <p:nvPr/>
          </p:nvSpPr>
          <p:spPr>
            <a:xfrm>
              <a:off x="0" y="0"/>
              <a:ext cx="326928" cy="151600"/>
            </a:xfrm>
            <a:custGeom>
              <a:avLst/>
              <a:gdLst/>
              <a:ahLst/>
              <a:cxnLst/>
              <a:rect l="l" t="t" r="r" b="b"/>
              <a:pathLst>
                <a:path w="326928" h="151600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216ABEF2-709C-D930-0AD2-CFED8048DFE9}"/>
                </a:ext>
              </a:extLst>
            </p:cNvPr>
            <p:cNvSpPr txBox="1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5" name="Freeform 16">
            <a:extLst>
              <a:ext uri="{FF2B5EF4-FFF2-40B4-BE49-F238E27FC236}">
                <a16:creationId xmlns:a16="http://schemas.microsoft.com/office/drawing/2014/main" id="{B674AE64-59AB-E830-A0F8-DEF9F8245B4D}"/>
              </a:ext>
            </a:extLst>
          </p:cNvPr>
          <p:cNvSpPr/>
          <p:nvPr userDrawn="1"/>
        </p:nvSpPr>
        <p:spPr>
          <a:xfrm>
            <a:off x="10875583" y="826936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2A027BF6-F067-2B5B-311E-6064FE6DB005}"/>
              </a:ext>
            </a:extLst>
          </p:cNvPr>
          <p:cNvGrpSpPr/>
          <p:nvPr userDrawn="1"/>
        </p:nvGrpSpPr>
        <p:grpSpPr>
          <a:xfrm>
            <a:off x="1754529" y="3599377"/>
            <a:ext cx="373534" cy="373534"/>
            <a:chOff x="0" y="0"/>
            <a:chExt cx="812800" cy="812800"/>
          </a:xfrm>
        </p:grpSpPr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2C69616F-8EF5-7E51-60C7-E711E3D036C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1E33E0D9-65BC-BEEE-0E8C-F43F85BBD2A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9" name="Freeform 19">
            <a:extLst>
              <a:ext uri="{FF2B5EF4-FFF2-40B4-BE49-F238E27FC236}">
                <a16:creationId xmlns:a16="http://schemas.microsoft.com/office/drawing/2014/main" id="{A1991138-3B4F-18C7-1E41-8ABC86A85C5F}"/>
              </a:ext>
            </a:extLst>
          </p:cNvPr>
          <p:cNvSpPr/>
          <p:nvPr userDrawn="1"/>
        </p:nvSpPr>
        <p:spPr>
          <a:xfrm>
            <a:off x="8222603" y="6281996"/>
            <a:ext cx="315253" cy="260084"/>
          </a:xfrm>
          <a:custGeom>
            <a:avLst/>
            <a:gdLst/>
            <a:ahLst/>
            <a:cxnLst/>
            <a:rect l="l" t="t" r="r" b="b"/>
            <a:pathLst>
              <a:path w="591038" h="487607">
                <a:moveTo>
                  <a:pt x="0" y="0"/>
                </a:moveTo>
                <a:lnTo>
                  <a:pt x="591038" y="0"/>
                </a:lnTo>
                <a:lnTo>
                  <a:pt x="591038" y="487607"/>
                </a:lnTo>
                <a:lnTo>
                  <a:pt x="0" y="4876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4F1C8E82-E76A-4B46-3601-A924EDC7CB19}"/>
              </a:ext>
            </a:extLst>
          </p:cNvPr>
          <p:cNvSpPr txBox="1"/>
          <p:nvPr userDrawn="1"/>
        </p:nvSpPr>
        <p:spPr>
          <a:xfrm>
            <a:off x="8599990" y="6109238"/>
            <a:ext cx="2696213" cy="390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Rekayasa</a:t>
            </a:r>
            <a:r>
              <a:rPr lang="en-US" sz="1600" dirty="0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Perangkat</a:t>
            </a:r>
            <a:r>
              <a:rPr lang="en-US" sz="1600" dirty="0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Lunak</a:t>
            </a:r>
            <a:endParaRPr lang="en-US" sz="1600" dirty="0">
              <a:solidFill>
                <a:srgbClr val="000000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335846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DF28-54F5-2637-B0F0-4AC9CD29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6F706-F6E5-36F9-F1B7-9E758EAB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67012-AE79-47C3-91C4-8C98EA421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75966-EC73-3E31-EDA9-73AEC48A9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3F9D8-3033-5DFB-6A52-BEABCD85A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D8470-0621-66D8-0597-69CB86B0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F01E4-E68A-A39D-52FA-813A762F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1B327-6AE2-841B-305F-068E8375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0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908B548D-F1C6-B188-4805-7582034A5BDA}"/>
              </a:ext>
            </a:extLst>
          </p:cNvPr>
          <p:cNvGrpSpPr/>
          <p:nvPr userDrawn="1"/>
        </p:nvGrpSpPr>
        <p:grpSpPr>
          <a:xfrm>
            <a:off x="0" y="351825"/>
            <a:ext cx="12192000" cy="1103977"/>
            <a:chOff x="0" y="-47625"/>
            <a:chExt cx="4816593" cy="441482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62545037-9DD6-98C2-2560-A8FE8167F5B4}"/>
                </a:ext>
              </a:extLst>
            </p:cNvPr>
            <p:cNvSpPr/>
            <p:nvPr userDrawn="1"/>
          </p:nvSpPr>
          <p:spPr>
            <a:xfrm>
              <a:off x="0" y="0"/>
              <a:ext cx="4816592" cy="393857"/>
            </a:xfrm>
            <a:custGeom>
              <a:avLst/>
              <a:gdLst/>
              <a:ahLst/>
              <a:cxnLst/>
              <a:rect l="l" t="t" r="r" b="b"/>
              <a:pathLst>
                <a:path w="4816592" h="393857">
                  <a:moveTo>
                    <a:pt x="0" y="0"/>
                  </a:moveTo>
                  <a:lnTo>
                    <a:pt x="4816592" y="0"/>
                  </a:lnTo>
                  <a:lnTo>
                    <a:pt x="4816592" y="393857"/>
                  </a:lnTo>
                  <a:lnTo>
                    <a:pt x="0" y="393857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817AC283-7F02-977B-75A5-465E6F48B596}"/>
                </a:ext>
              </a:extLst>
            </p:cNvPr>
            <p:cNvSpPr txBox="1"/>
            <p:nvPr/>
          </p:nvSpPr>
          <p:spPr>
            <a:xfrm>
              <a:off x="0" y="-47625"/>
              <a:ext cx="4816593" cy="441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9" name="Freeform 6">
            <a:extLst>
              <a:ext uri="{FF2B5EF4-FFF2-40B4-BE49-F238E27FC236}">
                <a16:creationId xmlns:a16="http://schemas.microsoft.com/office/drawing/2014/main" id="{069F2B02-C0CE-8FA1-C0A5-BB4FA4A9278E}"/>
              </a:ext>
            </a:extLst>
          </p:cNvPr>
          <p:cNvSpPr/>
          <p:nvPr userDrawn="1"/>
        </p:nvSpPr>
        <p:spPr>
          <a:xfrm>
            <a:off x="14115913" y="963360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68CE6D-2F09-83A0-C2A8-EA5BB7BB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365125"/>
            <a:ext cx="11181080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5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7">
            <a:extLst>
              <a:ext uri="{FF2B5EF4-FFF2-40B4-BE49-F238E27FC236}">
                <a16:creationId xmlns:a16="http://schemas.microsoft.com/office/drawing/2014/main" id="{250B4549-BC5A-2A34-F359-6B92CEEED1D8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27969CA6-8ABF-C2C5-9774-EBFA1EC7340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6B522C91-FEB0-C377-3843-423A0260731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6" name="Group 22">
            <a:extLst>
              <a:ext uri="{FF2B5EF4-FFF2-40B4-BE49-F238E27FC236}">
                <a16:creationId xmlns:a16="http://schemas.microsoft.com/office/drawing/2014/main" id="{D3A2334C-4438-3345-B7BD-74B54557A5B3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7" name="Freeform 23">
              <a:extLst>
                <a:ext uri="{FF2B5EF4-FFF2-40B4-BE49-F238E27FC236}">
                  <a16:creationId xmlns:a16="http://schemas.microsoft.com/office/drawing/2014/main" id="{2D94E663-AD6E-D3DC-41CF-2E6A051DFA9B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9E5ED93D-4637-9676-FCAE-C38B0AF13C0A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242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>
            <a:extLst>
              <a:ext uri="{FF2B5EF4-FFF2-40B4-BE49-F238E27FC236}">
                <a16:creationId xmlns:a16="http://schemas.microsoft.com/office/drawing/2014/main" id="{21AA321E-3F13-F5CB-E8F8-12CF1151747B}"/>
              </a:ext>
            </a:extLst>
          </p:cNvPr>
          <p:cNvGrpSpPr/>
          <p:nvPr userDrawn="1"/>
        </p:nvGrpSpPr>
        <p:grpSpPr>
          <a:xfrm>
            <a:off x="9759892" y="4899532"/>
            <a:ext cx="3916936" cy="3916936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1A6BE03-0725-AC77-A6FC-F26491ECDE7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F46A9CAC-15B3-C650-F88D-83093A5873F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35C376-0E7B-021B-6F25-768E984C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651510"/>
            <a:ext cx="6170612" cy="690880"/>
          </a:xfrm>
        </p:spPr>
        <p:txBody>
          <a:bodyPr anchor="b"/>
          <a:lstStyle>
            <a:lvl1pPr>
              <a:defRPr sz="3200"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3BC5-A7D4-D3BC-99DC-829FC30E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775" y="2262753"/>
            <a:ext cx="5528025" cy="41562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E4C76D62-E9D5-AC6F-8811-42274DCFBE15}"/>
              </a:ext>
            </a:extLst>
          </p:cNvPr>
          <p:cNvGrpSpPr/>
          <p:nvPr userDrawn="1"/>
        </p:nvGrpSpPr>
        <p:grpSpPr>
          <a:xfrm>
            <a:off x="1" y="0"/>
            <a:ext cx="4324026" cy="6858000"/>
            <a:chOff x="0" y="0"/>
            <a:chExt cx="1661493" cy="2709333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335E5B2F-E459-C968-D3F9-6A66FA28D3C8}"/>
                </a:ext>
              </a:extLst>
            </p:cNvPr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D365901F-D061-5240-786B-B5AD1BE70C03}"/>
                </a:ext>
              </a:extLst>
            </p:cNvPr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4F011C17-0A91-E123-0C7C-34D446EB4A2A}"/>
              </a:ext>
            </a:extLst>
          </p:cNvPr>
          <p:cNvGrpSpPr/>
          <p:nvPr userDrawn="1"/>
        </p:nvGrpSpPr>
        <p:grpSpPr>
          <a:xfrm>
            <a:off x="836612" y="5348046"/>
            <a:ext cx="868202" cy="866773"/>
            <a:chOff x="0" y="0"/>
            <a:chExt cx="812800" cy="812800"/>
          </a:xfrm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768628C-F705-B897-C37C-622936D37DF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EAE4D2"/>
              </a:solidFill>
              <a:prstDash val="solid"/>
              <a:miter/>
            </a:ln>
          </p:spPr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87282243-9A88-FA83-9217-31F0AD213BD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Freeform 6">
            <a:extLst>
              <a:ext uri="{FF2B5EF4-FFF2-40B4-BE49-F238E27FC236}">
                <a16:creationId xmlns:a16="http://schemas.microsoft.com/office/drawing/2014/main" id="{65119870-A210-B958-F832-DAC23DED017F}"/>
              </a:ext>
            </a:extLst>
          </p:cNvPr>
          <p:cNvSpPr/>
          <p:nvPr userDrawn="1"/>
        </p:nvSpPr>
        <p:spPr>
          <a:xfrm>
            <a:off x="1021705" y="1342390"/>
            <a:ext cx="4439510" cy="4439493"/>
          </a:xfrm>
          <a:custGeom>
            <a:avLst/>
            <a:gdLst/>
            <a:ahLst/>
            <a:cxnLst/>
            <a:rect l="l" t="t" r="r" b="b"/>
            <a:pathLst>
              <a:path w="6350000" h="6349975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>
            <a:blip r:embed="rId2"/>
            <a:stretch>
              <a:fillRect l="-38888" r="-38888"/>
            </a:stretch>
          </a:blipFill>
        </p:spPr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E1566E5-C488-387D-CD2C-D31638C7F0FD}"/>
              </a:ext>
            </a:extLst>
          </p:cNvPr>
          <p:cNvSpPr/>
          <p:nvPr userDrawn="1"/>
        </p:nvSpPr>
        <p:spPr>
          <a:xfrm flipV="1">
            <a:off x="5183188" y="1758925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517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14AE-49F1-D713-9AE6-C69C359D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B8733-DC0B-914A-DF0E-4C267A44D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D9060-7A52-0548-84EE-5F8D8AC9C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80906-452E-CDDF-69A9-C30B8AE2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888EC-D134-12E3-1D3B-E22B3B9F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03FB1-9998-9B3D-8AF5-B7B7EEBE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0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5CC4-DF0B-CDCA-53B0-5727700D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7A063-7F36-A367-FC74-6013AB1FC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3418-FE64-7119-50C4-B59DFF3B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A8A2-30D9-9AC0-2B86-A32F50EF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01DA-D1EA-CC40-E9D6-6803D2C6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2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2C9B4-4EDF-C5A4-F5D5-E63E3CB80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6C65-B796-35C5-BAB3-EC570982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4F5F-F8F2-689D-1239-9070B6FB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90FB-680C-5AC4-F0C8-905E6998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3E9C-D8DA-60EB-46C4-0E1303B0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>
            <a:extLst>
              <a:ext uri="{FF2B5EF4-FFF2-40B4-BE49-F238E27FC236}">
                <a16:creationId xmlns:a16="http://schemas.microsoft.com/office/drawing/2014/main" id="{DB00424A-2BF1-8838-36FE-95F2B7F6623F}"/>
              </a:ext>
            </a:extLst>
          </p:cNvPr>
          <p:cNvGrpSpPr/>
          <p:nvPr userDrawn="1"/>
        </p:nvGrpSpPr>
        <p:grpSpPr>
          <a:xfrm>
            <a:off x="8306987" y="2288729"/>
            <a:ext cx="3162983" cy="3202205"/>
            <a:chOff x="0" y="0"/>
            <a:chExt cx="812800" cy="81280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DB542203-5EBE-2434-8351-EA6054B537A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C22874A2-F694-72C0-D292-A4B61FC6E8B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07"/>
            <a:ext cx="7995834" cy="3775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42440460-284F-5748-BED1-8B2CAFB89C55}"/>
              </a:ext>
            </a:extLst>
          </p:cNvPr>
          <p:cNvGrpSpPr/>
          <p:nvPr userDrawn="1"/>
        </p:nvGrpSpPr>
        <p:grpSpPr>
          <a:xfrm>
            <a:off x="9216325" y="0"/>
            <a:ext cx="2975675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73D7998B-9D87-1958-1E88-C420403EF18B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EEEF1EE9-0E3B-5A5F-B6E1-DF269ED759E6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2523875C-DC3A-F93A-7B1A-C8A27BB12D7C}"/>
              </a:ext>
            </a:extLst>
          </p:cNvPr>
          <p:cNvSpPr/>
          <p:nvPr userDrawn="1"/>
        </p:nvSpPr>
        <p:spPr>
          <a:xfrm>
            <a:off x="10079624" y="3429000"/>
            <a:ext cx="1903040" cy="190304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74FFBD11-8EFD-813D-0134-645D0A674BCC}"/>
              </a:ext>
            </a:extLst>
          </p:cNvPr>
          <p:cNvSpPr txBox="1"/>
          <p:nvPr userDrawn="1"/>
        </p:nvSpPr>
        <p:spPr>
          <a:xfrm>
            <a:off x="9641346" y="6205214"/>
            <a:ext cx="2544196" cy="394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Rekayasa</a:t>
            </a:r>
            <a:r>
              <a:rPr lang="en-US" sz="1700" dirty="0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Perangkat</a:t>
            </a:r>
            <a:r>
              <a:rPr lang="en-US" sz="1700" dirty="0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Lunak</a:t>
            </a:r>
            <a:endParaRPr lang="en-US" sz="1700" dirty="0">
              <a:solidFill>
                <a:srgbClr val="FFFFFF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CA9D899-D8E9-1FA3-AE24-F300592AE97F}"/>
              </a:ext>
            </a:extLst>
          </p:cNvPr>
          <p:cNvSpPr/>
          <p:nvPr userDrawn="1"/>
        </p:nvSpPr>
        <p:spPr>
          <a:xfrm flipV="1">
            <a:off x="838200" y="2003722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953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3">
            <a:extLst>
              <a:ext uri="{FF2B5EF4-FFF2-40B4-BE49-F238E27FC236}">
                <a16:creationId xmlns:a16="http://schemas.microsoft.com/office/drawing/2014/main" id="{2ADD240E-26CE-83C8-9B15-420BC0EDA43E}"/>
              </a:ext>
            </a:extLst>
          </p:cNvPr>
          <p:cNvGrpSpPr/>
          <p:nvPr userDrawn="1"/>
        </p:nvGrpSpPr>
        <p:grpSpPr>
          <a:xfrm>
            <a:off x="2626765" y="-1731661"/>
            <a:ext cx="3738069" cy="3738069"/>
            <a:chOff x="0" y="0"/>
            <a:chExt cx="812800" cy="812800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C8B4857-2998-D7B5-BDB7-D4B86615378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426900BB-7CC9-BC99-414B-D52624F5820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6" name="Group 20">
            <a:extLst>
              <a:ext uri="{FF2B5EF4-FFF2-40B4-BE49-F238E27FC236}">
                <a16:creationId xmlns:a16="http://schemas.microsoft.com/office/drawing/2014/main" id="{7E1FF138-15D4-1725-F844-9EADB09A0E6A}"/>
              </a:ext>
            </a:extLst>
          </p:cNvPr>
          <p:cNvGrpSpPr/>
          <p:nvPr userDrawn="1"/>
        </p:nvGrpSpPr>
        <p:grpSpPr>
          <a:xfrm>
            <a:off x="7497685" y="1134882"/>
            <a:ext cx="340298" cy="340298"/>
            <a:chOff x="0" y="0"/>
            <a:chExt cx="812800" cy="812800"/>
          </a:xfrm>
        </p:grpSpPr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F4F2A26D-7710-D4A8-84B6-E6F592BD23F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7726D"/>
              </a:solidFill>
              <a:prstDash val="solid"/>
              <a:miter/>
            </a:ln>
          </p:spPr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E0C7D280-4D95-8E3B-03F8-B84B30E62C6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04099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6939"/>
            <a:ext cx="7315200" cy="32800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EB4D66C9-F974-7255-DE5F-D48941E91D59}"/>
              </a:ext>
            </a:extLst>
          </p:cNvPr>
          <p:cNvGrpSpPr/>
          <p:nvPr userDrawn="1"/>
        </p:nvGrpSpPr>
        <p:grpSpPr>
          <a:xfrm>
            <a:off x="9216325" y="0"/>
            <a:ext cx="2975675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ADEF0BB9-6296-6AF7-51C0-407C4B5F697F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D45D2709-9245-5FB8-7922-6EC714C0EBF0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3CC1AFE9-B500-801A-176C-F6F512204083}"/>
              </a:ext>
            </a:extLst>
          </p:cNvPr>
          <p:cNvGrpSpPr/>
          <p:nvPr userDrawn="1"/>
        </p:nvGrpSpPr>
        <p:grpSpPr>
          <a:xfrm>
            <a:off x="11540425" y="6176963"/>
            <a:ext cx="651575" cy="681037"/>
            <a:chOff x="0" y="0"/>
            <a:chExt cx="270933" cy="29910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789D7AD-39D8-5AA6-D69F-B6D6B5EAA6FB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2852FDF2-E854-CCC8-EF79-9E209173D25B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B9BC2CEB-BEBB-F560-B6E0-B2C1C7513B0A}"/>
              </a:ext>
            </a:extLst>
          </p:cNvPr>
          <p:cNvGrpSpPr/>
          <p:nvPr userDrawn="1"/>
        </p:nvGrpSpPr>
        <p:grpSpPr>
          <a:xfrm>
            <a:off x="7759288" y="434841"/>
            <a:ext cx="651575" cy="681037"/>
            <a:chOff x="0" y="0"/>
            <a:chExt cx="270933" cy="2991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B7A2F9-0058-1D07-3AEB-1CB6C418A325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ACCE18E9-175E-0816-A775-A77998BB3EFC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4" name="AutoShape 18">
            <a:extLst>
              <a:ext uri="{FF2B5EF4-FFF2-40B4-BE49-F238E27FC236}">
                <a16:creationId xmlns:a16="http://schemas.microsoft.com/office/drawing/2014/main" id="{5A72F1C2-C799-4A9A-5989-9D4AA2D904F9}"/>
              </a:ext>
            </a:extLst>
          </p:cNvPr>
          <p:cNvSpPr/>
          <p:nvPr userDrawn="1"/>
        </p:nvSpPr>
        <p:spPr>
          <a:xfrm>
            <a:off x="870165" y="1872448"/>
            <a:ext cx="0" cy="725501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EF618F19-F498-53C4-B0BE-F6F85DB255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38860" y="1115879"/>
            <a:ext cx="3101559" cy="50610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803860" cy="1325563"/>
          </a:xfrm>
        </p:spPr>
        <p:txBody>
          <a:bodyPr/>
          <a:lstStyle>
            <a:lvl1pPr>
              <a:defRPr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507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C096D8B4-9D2E-D8DA-2031-C0F8094FA99C}"/>
              </a:ext>
            </a:extLst>
          </p:cNvPr>
          <p:cNvGrpSpPr/>
          <p:nvPr userDrawn="1"/>
        </p:nvGrpSpPr>
        <p:grpSpPr>
          <a:xfrm>
            <a:off x="11112285" y="-1"/>
            <a:ext cx="1079715" cy="1690689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BE7B7C2-B43B-EFCD-C2F2-244CCE1B9107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B33B1084-28BC-1981-19C1-A3EB0A84F679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17">
            <a:extLst>
              <a:ext uri="{FF2B5EF4-FFF2-40B4-BE49-F238E27FC236}">
                <a16:creationId xmlns:a16="http://schemas.microsoft.com/office/drawing/2014/main" id="{A78CEA3C-FDF2-66F9-9917-FA3E7A57E11A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DEFC3E1D-612A-A3AD-BFE8-5A17517B844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14838CDF-25A1-65FE-5B0D-97528C99518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522A3FC1-123E-39D9-3D11-E8B40D17F78B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E55F5729-7CE9-508E-C177-9547C14DF00C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5" name="TextBox 24">
              <a:extLst>
                <a:ext uri="{FF2B5EF4-FFF2-40B4-BE49-F238E27FC236}">
                  <a16:creationId xmlns:a16="http://schemas.microsoft.com/office/drawing/2014/main" id="{70F93F42-B568-2AA1-74B4-BB162F6453C6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6" name="Group 5">
            <a:extLst>
              <a:ext uri="{FF2B5EF4-FFF2-40B4-BE49-F238E27FC236}">
                <a16:creationId xmlns:a16="http://schemas.microsoft.com/office/drawing/2014/main" id="{6184EF02-6D75-689F-ABD3-68630AC6EB7F}"/>
              </a:ext>
            </a:extLst>
          </p:cNvPr>
          <p:cNvGrpSpPr/>
          <p:nvPr userDrawn="1"/>
        </p:nvGrpSpPr>
        <p:grpSpPr>
          <a:xfrm>
            <a:off x="6642060" y="-496028"/>
            <a:ext cx="4593119" cy="4501217"/>
            <a:chOff x="0" y="0"/>
            <a:chExt cx="6350000" cy="6350000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0725C13-DFCA-D55A-CA7F-E2DA50A6FB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4838700" y="0"/>
                  </a:moveTo>
                  <a:lnTo>
                    <a:pt x="1511300" y="0"/>
                  </a:lnTo>
                  <a:cubicBezTo>
                    <a:pt x="676910" y="0"/>
                    <a:pt x="0" y="676910"/>
                    <a:pt x="0" y="1511300"/>
                  </a:cubicBezTo>
                  <a:lnTo>
                    <a:pt x="0" y="6350000"/>
                  </a:lnTo>
                  <a:lnTo>
                    <a:pt x="4838700" y="6350000"/>
                  </a:lnTo>
                  <a:cubicBezTo>
                    <a:pt x="5673090" y="6350000"/>
                    <a:pt x="6350000" y="5673090"/>
                    <a:pt x="6350000" y="4838700"/>
                  </a:cubicBezTo>
                  <a:lnTo>
                    <a:pt x="6350000" y="0"/>
                  </a:lnTo>
                  <a:lnTo>
                    <a:pt x="4838700" y="0"/>
                  </a:lnTo>
                  <a:close/>
                </a:path>
              </a:pathLst>
            </a:custGeom>
            <a:blipFill>
              <a:blip r:embed="rId2"/>
              <a:stretch>
                <a:fillRect l="-35756" r="-40067"/>
              </a:stretch>
            </a:blipFill>
          </p:spPr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F969BEE-BB35-42B4-8B99-921F9BA7F11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42061" y="4384917"/>
            <a:ext cx="5338130" cy="21079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652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DAF45971-146F-4FCB-2DA8-B55376909150}"/>
              </a:ext>
            </a:extLst>
          </p:cNvPr>
          <p:cNvGrpSpPr/>
          <p:nvPr userDrawn="1"/>
        </p:nvGrpSpPr>
        <p:grpSpPr>
          <a:xfrm>
            <a:off x="5765369" y="0"/>
            <a:ext cx="6426631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5320BAC-8342-0B2C-73E6-ECD90C900314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51BF87C4-4052-0BB4-9860-B4D57157B4E8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601705" cy="1325563"/>
          </a:xfrm>
        </p:spPr>
        <p:txBody>
          <a:bodyPr/>
          <a:lstStyle>
            <a:lvl1pPr>
              <a:defRPr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3081"/>
            <a:ext cx="5448946" cy="58118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5562F7F-66DF-3DD7-3349-48BF61475B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199" y="2180915"/>
            <a:ext cx="4540250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34272D-A4A0-D639-9B87-E53F0BB24F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199" y="4453905"/>
            <a:ext cx="4540250" cy="178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6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DAF45971-146F-4FCB-2DA8-B55376909150}"/>
              </a:ext>
            </a:extLst>
          </p:cNvPr>
          <p:cNvGrpSpPr/>
          <p:nvPr userDrawn="1"/>
        </p:nvGrpSpPr>
        <p:grpSpPr>
          <a:xfrm>
            <a:off x="0" y="0"/>
            <a:ext cx="6426631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5320BAC-8342-0B2C-73E6-ECD90C900314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51BF87C4-4052-0BB4-9860-B4D57157B4E8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31" y="388140"/>
            <a:ext cx="544894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470" y="388140"/>
            <a:ext cx="5089899" cy="61986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83F293-4741-2FD1-C31F-A4B661637F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017" y="2124632"/>
            <a:ext cx="5196076" cy="37236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530BA52E-938B-4ECD-DA47-F3765811E4C0}"/>
              </a:ext>
            </a:extLst>
          </p:cNvPr>
          <p:cNvSpPr/>
          <p:nvPr userDrawn="1"/>
        </p:nvSpPr>
        <p:spPr>
          <a:xfrm flipV="1">
            <a:off x="330631" y="1913909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595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7">
            <a:extLst>
              <a:ext uri="{FF2B5EF4-FFF2-40B4-BE49-F238E27FC236}">
                <a16:creationId xmlns:a16="http://schemas.microsoft.com/office/drawing/2014/main" id="{A0498AF5-51AD-6D92-0AED-D60F0F9F3447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F4B921B4-875E-1FF3-C720-952CD6E241D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60B736F3-96D8-62D7-728D-443A28D7D2A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2">
            <a:extLst>
              <a:ext uri="{FF2B5EF4-FFF2-40B4-BE49-F238E27FC236}">
                <a16:creationId xmlns:a16="http://schemas.microsoft.com/office/drawing/2014/main" id="{B0609229-C0D3-C3DA-E2AC-DFCF9FBF40C7}"/>
              </a:ext>
            </a:extLst>
          </p:cNvPr>
          <p:cNvGrpSpPr/>
          <p:nvPr userDrawn="1"/>
        </p:nvGrpSpPr>
        <p:grpSpPr>
          <a:xfrm>
            <a:off x="9216325" y="-120551"/>
            <a:ext cx="2975675" cy="6978551"/>
            <a:chOff x="0" y="-47625"/>
            <a:chExt cx="1321562" cy="2756958"/>
          </a:xfrm>
          <a:solidFill>
            <a:schemeClr val="bg2"/>
          </a:solidFill>
        </p:grpSpPr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54C4EB8C-12AA-692D-142E-47B45F22A8D6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E9BF052C-EA96-7F23-B46B-4C690B622C8F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23115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70521"/>
            <a:ext cx="10878519" cy="1806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0F053009-CEA6-1D55-524E-8C8667E2A1FB}"/>
              </a:ext>
            </a:extLst>
          </p:cNvPr>
          <p:cNvGrpSpPr/>
          <p:nvPr userDrawn="1"/>
        </p:nvGrpSpPr>
        <p:grpSpPr>
          <a:xfrm>
            <a:off x="7578671" y="199556"/>
            <a:ext cx="4613329" cy="1030636"/>
            <a:chOff x="0" y="0"/>
            <a:chExt cx="4816593" cy="1192858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EE05AE0-B52E-9528-634C-F049ACAABE48}"/>
                </a:ext>
              </a:extLst>
            </p:cNvPr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7058D0C8-ECDA-B4E8-FD05-78E44D9D6B7D}"/>
                </a:ext>
              </a:extLst>
            </p:cNvPr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956961B4-ECCA-EE7C-0092-3F9081B8E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199" y="2180915"/>
            <a:ext cx="2975675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317DD58-7F3E-4D37-4F3C-A95B60CED5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00411" y="2202103"/>
            <a:ext cx="2975675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AE01765E-4633-913B-D20F-B44FF8056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497" y="2139223"/>
            <a:ext cx="2975675" cy="178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337211F1-8B7E-B51F-A318-5616C98960B6}"/>
              </a:ext>
            </a:extLst>
          </p:cNvPr>
          <p:cNvGrpSpPr/>
          <p:nvPr userDrawn="1"/>
        </p:nvGrpSpPr>
        <p:grpSpPr>
          <a:xfrm>
            <a:off x="-1565992" y="4126401"/>
            <a:ext cx="4025462" cy="4075379"/>
            <a:chOff x="0" y="0"/>
            <a:chExt cx="812800" cy="8128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26F3533-1B70-E2A0-48BC-58C2D286E38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676B81AF-58BD-786C-EC61-45981F4C2F8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44A127E4-787A-1606-68B2-A90BB72C56E3}"/>
              </a:ext>
            </a:extLst>
          </p:cNvPr>
          <p:cNvSpPr/>
          <p:nvPr userDrawn="1"/>
        </p:nvSpPr>
        <p:spPr>
          <a:xfrm>
            <a:off x="7420401" y="1122363"/>
            <a:ext cx="3167416" cy="316741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C8E87-08DF-7E85-DDA3-D42EE809C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id="{AF482D0A-C192-060D-2C45-4DA3D6DF8B59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B538657B-693E-1721-CCF1-B2B34B37F418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4" name="TextBox 24">
              <a:extLst>
                <a:ext uri="{FF2B5EF4-FFF2-40B4-BE49-F238E27FC236}">
                  <a16:creationId xmlns:a16="http://schemas.microsoft.com/office/drawing/2014/main" id="{B0A3A276-3C04-5060-6D05-26BB4CD745FD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1C5503-B562-5852-F980-D254FC8A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92809"/>
            <a:ext cx="10515600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121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695D3AA7-FB7D-4292-0AD3-DEFA96EDE160}"/>
              </a:ext>
            </a:extLst>
          </p:cNvPr>
          <p:cNvGrpSpPr/>
          <p:nvPr userDrawn="1"/>
        </p:nvGrpSpPr>
        <p:grpSpPr>
          <a:xfrm>
            <a:off x="-108488" y="4339524"/>
            <a:ext cx="12300488" cy="2518475"/>
            <a:chOff x="0" y="0"/>
            <a:chExt cx="4816593" cy="1192858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8E8AE2FD-0B64-EDE8-7354-51CAFEFDD94B}"/>
                </a:ext>
              </a:extLst>
            </p:cNvPr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08EBE189-5D80-5E56-1FB9-243E324578A0}"/>
                </a:ext>
              </a:extLst>
            </p:cNvPr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00BAC6-B83E-8DCD-35FF-2E048322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919" y="365125"/>
            <a:ext cx="6037881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EDD2-BB0D-A00F-2FD8-A24995B2B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5919" y="1825625"/>
            <a:ext cx="6037881" cy="24133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E4DFF-5CA4-382A-075F-36EEAD5E2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5919" y="4373911"/>
            <a:ext cx="6037881" cy="2278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id="{B43659B6-4F9E-F3CA-0EA4-64EB4EAE7BBA}"/>
              </a:ext>
            </a:extLst>
          </p:cNvPr>
          <p:cNvGrpSpPr/>
          <p:nvPr userDrawn="1"/>
        </p:nvGrpSpPr>
        <p:grpSpPr>
          <a:xfrm>
            <a:off x="-108491" y="6176962"/>
            <a:ext cx="651575" cy="681037"/>
            <a:chOff x="0" y="0"/>
            <a:chExt cx="270933" cy="2991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14488E0-22DC-1338-91C1-CF8BFE5CCED5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9D19AE2B-BCED-64EF-1180-05F86231239A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BA93BF3-F2D7-A136-85FA-140578AFA4E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084" y="365125"/>
            <a:ext cx="4540250" cy="58118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0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A6322-24DC-0E19-0403-9AFD5C9F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BDD41-25D6-916D-EC2A-A02403997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F749-F467-1C34-718A-0CB3D3ADF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6997-6DFF-914A-B22E-CB8025CC9C0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FEE31-0B0C-1A6E-ECCD-BE0C0F777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A8265-EA4D-8CBA-EAC1-86DAD7C15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6" r:id="rId6"/>
    <p:sldLayoutId id="2147483664" r:id="rId7"/>
    <p:sldLayoutId id="2147483651" r:id="rId8"/>
    <p:sldLayoutId id="2147483652" r:id="rId9"/>
    <p:sldLayoutId id="2147483653" r:id="rId10"/>
    <p:sldLayoutId id="2147483655" r:id="rId11"/>
    <p:sldLayoutId id="2147483663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2DF3-BEEA-C231-D1DE-EFCDED0B5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br>
              <a:rPr lang="en-US" dirty="0"/>
            </a:br>
            <a:r>
              <a:rPr lang="en-US" dirty="0"/>
              <a:t>(Bag 2: List dan Tuple)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19567-298A-237A-8ABD-207A97810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RL117 – Dasar </a:t>
            </a:r>
            <a:r>
              <a:rPr lang="en-US" dirty="0" err="1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0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823D-0DC3-484F-E0B5-C4D46D11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7059-7446-9168-EB05-28BAC6D51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Menambah</a:t>
            </a:r>
            <a:r>
              <a:rPr lang="en-US" sz="1400" dirty="0"/>
              <a:t> item di list </a:t>
            </a:r>
            <a:r>
              <a:rPr lang="en-US" sz="1400" dirty="0" err="1"/>
              <a:t>dari</a:t>
            </a:r>
            <a:r>
              <a:rPr lang="en-US" sz="1400" dirty="0"/>
              <a:t> list </a:t>
            </a:r>
            <a:r>
              <a:rPr lang="en-US" sz="1400" dirty="0" err="1"/>
              <a:t>lainnya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Mengurutkan</a:t>
            </a:r>
            <a:r>
              <a:rPr lang="en-US" sz="1400" dirty="0"/>
              <a:t> item di list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abjadnya</a:t>
            </a:r>
            <a:endParaRPr lang="en-US" sz="14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2ACFF35-694A-078D-3FE2-F78D7D52A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821" y="2885442"/>
            <a:ext cx="5383675" cy="140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>
            <a:extLst>
              <a:ext uri="{FF2B5EF4-FFF2-40B4-BE49-F238E27FC236}">
                <a16:creationId xmlns:a16="http://schemas.microsoft.com/office/drawing/2014/main" id="{5DB6EFDC-7E49-F831-EFE0-67A44A942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743" y="5072118"/>
            <a:ext cx="5686747" cy="13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47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5F75-1ACF-E1A2-F6D7-608F86D4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List Method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4A2205-75E8-2792-D5C8-28FAA9034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71622"/>
              </p:ext>
            </p:extLst>
          </p:nvPr>
        </p:nvGraphicFramePr>
        <p:xfrm>
          <a:off x="1508870" y="1936709"/>
          <a:ext cx="8508780" cy="414337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525965">
                  <a:extLst>
                    <a:ext uri="{9D8B030D-6E8A-4147-A177-3AD203B41FA5}">
                      <a16:colId xmlns:a16="http://schemas.microsoft.com/office/drawing/2014/main" val="3191172637"/>
                    </a:ext>
                  </a:extLst>
                </a:gridCol>
                <a:gridCol w="6982815">
                  <a:extLst>
                    <a:ext uri="{9D8B030D-6E8A-4147-A177-3AD203B41FA5}">
                      <a16:colId xmlns:a16="http://schemas.microsoft.com/office/drawing/2014/main" val="2909272214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  <a:endParaRPr lang="en-ID" sz="2800" dirty="0">
                        <a:effectLst/>
                      </a:endParaRPr>
                    </a:p>
                  </a:txBody>
                  <a:tcPr marL="95250" marR="95250" marT="47625" marB="4762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Keterangan</a:t>
                      </a:r>
                      <a:endParaRPr lang="en-ID" sz="2800" dirty="0">
                        <a:effectLst/>
                      </a:endParaRPr>
                    </a:p>
                  </a:txBody>
                  <a:tcPr marL="95250" marR="95250" marT="47625" marB="4762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6241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clear()</a:t>
                      </a:r>
                      <a:endParaRPr lang="en-ID" sz="28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Menghapus semua item di list</a:t>
                      </a:r>
                      <a:endParaRPr lang="en-ID" sz="28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72844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copy()</a:t>
                      </a:r>
                      <a:endParaRPr lang="en-ID" sz="28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Menyalin list</a:t>
                      </a:r>
                      <a:endParaRPr lang="en-ID" sz="28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5772342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count()</a:t>
                      </a:r>
                      <a:endParaRPr lang="en-ID" sz="28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Menghitung jumlah item tertentu di pada list</a:t>
                      </a:r>
                      <a:endParaRPr lang="en-ID" sz="28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036856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extend()</a:t>
                      </a:r>
                      <a:endParaRPr lang="en-ID" sz="28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Menambah item dari list lain ke dalam list tersebut</a:t>
                      </a:r>
                      <a:endParaRPr lang="en-ID" sz="28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253691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index()</a:t>
                      </a:r>
                      <a:endParaRPr lang="en-ID" sz="28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Menampilkan index dari suatu item tertentu pada list</a:t>
                      </a:r>
                      <a:endParaRPr lang="en-ID" sz="28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6265953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remove()</a:t>
                      </a:r>
                      <a:endParaRPr lang="en-ID" sz="28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Menghapus item tertentu pada list </a:t>
                      </a:r>
                      <a:endParaRPr lang="en-ID" sz="28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020467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reverse()</a:t>
                      </a:r>
                      <a:endParaRPr lang="en-ID" sz="28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Membalikkan susunan item pada list</a:t>
                      </a:r>
                      <a:endParaRPr lang="en-ID" sz="28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896656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sort()</a:t>
                      </a:r>
                      <a:endParaRPr lang="en-ID" sz="28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Mengurutkan</a:t>
                      </a:r>
                      <a:r>
                        <a:rPr lang="en-ID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susunan</a:t>
                      </a:r>
                      <a:r>
                        <a:rPr lang="en-ID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item </a:t>
                      </a:r>
                      <a:r>
                        <a:rPr lang="en-ID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berdasarkan</a:t>
                      </a:r>
                      <a:r>
                        <a:rPr lang="en-ID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alfabet</a:t>
                      </a:r>
                      <a:r>
                        <a:rPr lang="en-ID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28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122957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AACF348-BD37-DD8A-B403-F8159089F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2295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573A-5CED-07BB-92F2-E8DC8F6B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F287-2969-6786-85F0-7B8000E9F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Manakah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yang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list di Python?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solidFill>
                  <a:schemeClr val="accent6"/>
                </a:solidFill>
              </a:rPr>
              <a:t>Mutable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Allows Duplicate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Ordered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Allows different data types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Fixed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Manakah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method pop()?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Menambah</a:t>
            </a:r>
            <a:r>
              <a:rPr lang="en-US" dirty="0"/>
              <a:t> item di index list </a:t>
            </a:r>
            <a:r>
              <a:rPr lang="en-US" dirty="0" err="1"/>
              <a:t>tertentu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olidFill>
                  <a:schemeClr val="accent6"/>
                </a:solidFill>
              </a:rPr>
              <a:t>Menghapus</a:t>
            </a:r>
            <a:r>
              <a:rPr lang="en-US" dirty="0">
                <a:solidFill>
                  <a:schemeClr val="accent6"/>
                </a:solidFill>
              </a:rPr>
              <a:t> item di index list </a:t>
            </a:r>
            <a:r>
              <a:rPr lang="en-US" dirty="0" err="1">
                <a:solidFill>
                  <a:schemeClr val="accent6"/>
                </a:solidFill>
              </a:rPr>
              <a:t>tertentu</a:t>
            </a:r>
            <a:endParaRPr lang="en-US" dirty="0">
              <a:solidFill>
                <a:schemeClr val="accent6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item pada list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item pada </a:t>
            </a:r>
            <a:r>
              <a:rPr lang="en-US" dirty="0" err="1"/>
              <a:t>sebuah</a:t>
            </a:r>
            <a:r>
              <a:rPr lang="en-US" dirty="0"/>
              <a:t> list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Menampilkan</a:t>
            </a:r>
            <a:r>
              <a:rPr lang="en-US" dirty="0"/>
              <a:t> item di index list </a:t>
            </a:r>
            <a:r>
              <a:rPr lang="en-US" dirty="0" err="1"/>
              <a:t>tertentu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0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78C034-8BC6-DEB5-5AFB-30D885CAB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23817-F048-FB53-69E8-6F4CB1A4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Type: Tuple</a:t>
            </a:r>
          </a:p>
        </p:txBody>
      </p:sp>
    </p:spTree>
    <p:extLst>
      <p:ext uri="{BB962C8B-B14F-4D97-AF65-F5344CB8AC3E}">
        <p14:creationId xmlns:p14="http://schemas.microsoft.com/office/powerpoint/2010/main" val="122343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F9BB-3DE6-1804-90D0-0DFAE748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70ED-ECFA-5709-0118-481F43AE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1600" dirty="0"/>
              <a:t>Tuple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item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variable. </a:t>
            </a:r>
            <a:r>
              <a:rPr lang="en-US" sz="1600" dirty="0" err="1"/>
              <a:t>Bersifat</a:t>
            </a:r>
            <a:r>
              <a:rPr lang="en-US" sz="1600" dirty="0"/>
              <a:t> </a:t>
            </a:r>
            <a:r>
              <a:rPr lang="en-US" sz="1600" dirty="0">
                <a:highlight>
                  <a:srgbClr val="FFFF00"/>
                </a:highlight>
              </a:rPr>
              <a:t>immutable</a:t>
            </a:r>
            <a:r>
              <a:rPr lang="en-US" sz="1600" dirty="0"/>
              <a:t>, ordered,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adanya</a:t>
            </a:r>
            <a:r>
              <a:rPr lang="en-US" sz="1600" dirty="0"/>
              <a:t> </a:t>
            </a:r>
            <a:r>
              <a:rPr lang="en-US" sz="1600" dirty="0" err="1"/>
              <a:t>duplikasi</a:t>
            </a:r>
            <a:r>
              <a:rPr lang="en-US" sz="16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Tuple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</a:t>
            </a:r>
            <a:r>
              <a:rPr lang="en-US" sz="1600" dirty="0" err="1"/>
              <a:t>buka</a:t>
            </a:r>
            <a:r>
              <a:rPr lang="en-US" sz="1600" dirty="0"/>
              <a:t> dan </a:t>
            </a:r>
            <a:r>
              <a:rPr lang="en-US" sz="1600" dirty="0" err="1"/>
              <a:t>tutup</a:t>
            </a:r>
            <a:r>
              <a:rPr lang="en-US" sz="1600" dirty="0"/>
              <a:t> “( )”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Index di tuple </a:t>
            </a:r>
            <a:r>
              <a:rPr lang="en-US" sz="1600" dirty="0" err="1"/>
              <a:t>dimulai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index [0]</a:t>
            </a:r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r>
              <a:rPr lang="en-US" sz="1600" dirty="0"/>
              <a:t>Karena </a:t>
            </a:r>
            <a:r>
              <a:rPr lang="en-US" sz="1600" dirty="0" err="1"/>
              <a:t>sifat</a:t>
            </a:r>
            <a:r>
              <a:rPr lang="en-US" sz="1600" dirty="0"/>
              <a:t> tuple </a:t>
            </a:r>
            <a:r>
              <a:rPr lang="en-US" sz="1600" dirty="0" err="1"/>
              <a:t>adalah</a:t>
            </a:r>
            <a:r>
              <a:rPr lang="en-US" sz="1600" dirty="0"/>
              <a:t> ordered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item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urutan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ditentukan</a:t>
            </a:r>
            <a:r>
              <a:rPr lang="en-US" sz="1600" dirty="0"/>
              <a:t> dan </a:t>
            </a:r>
            <a:r>
              <a:rPr lang="en-US" sz="1600" dirty="0" err="1"/>
              <a:t>urutan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berubah</a:t>
            </a:r>
            <a:endParaRPr lang="en-US" sz="1600" dirty="0"/>
          </a:p>
          <a:p>
            <a:pPr algn="just">
              <a:lnSpc>
                <a:spcPct val="100000"/>
              </a:lnSpc>
            </a:pPr>
            <a:r>
              <a:rPr lang="en-US" sz="1600" dirty="0"/>
              <a:t>Karena </a:t>
            </a:r>
            <a:r>
              <a:rPr lang="en-US" sz="1600" dirty="0" err="1"/>
              <a:t>sifatnya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duplikasi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tuple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item yang </a:t>
            </a:r>
            <a:r>
              <a:rPr lang="en-US" sz="1600" dirty="0" err="1"/>
              <a:t>sama</a:t>
            </a:r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39672B-052B-B48E-D332-865B8ADF9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8209"/>
              </p:ext>
            </p:extLst>
          </p:nvPr>
        </p:nvGraphicFramePr>
        <p:xfrm>
          <a:off x="1713139" y="4140490"/>
          <a:ext cx="5941497" cy="741045"/>
        </p:xfrm>
        <a:graphic>
          <a:graphicData uri="http://schemas.openxmlformats.org/drawingml/2006/table">
            <a:tbl>
              <a:tblPr/>
              <a:tblGrid>
                <a:gridCol w="439752">
                  <a:extLst>
                    <a:ext uri="{9D8B030D-6E8A-4147-A177-3AD203B41FA5}">
                      <a16:colId xmlns:a16="http://schemas.microsoft.com/office/drawing/2014/main" val="717682439"/>
                    </a:ext>
                  </a:extLst>
                </a:gridCol>
                <a:gridCol w="312022">
                  <a:extLst>
                    <a:ext uri="{9D8B030D-6E8A-4147-A177-3AD203B41FA5}">
                      <a16:colId xmlns:a16="http://schemas.microsoft.com/office/drawing/2014/main" val="4249684362"/>
                    </a:ext>
                  </a:extLst>
                </a:gridCol>
                <a:gridCol w="427924">
                  <a:extLst>
                    <a:ext uri="{9D8B030D-6E8A-4147-A177-3AD203B41FA5}">
                      <a16:colId xmlns:a16="http://schemas.microsoft.com/office/drawing/2014/main" val="68838512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52618782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429307458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01311247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386289077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823746248"/>
                    </a:ext>
                  </a:extLst>
                </a:gridCol>
                <a:gridCol w="427924">
                  <a:extLst>
                    <a:ext uri="{9D8B030D-6E8A-4147-A177-3AD203B41FA5}">
                      <a16:colId xmlns:a16="http://schemas.microsoft.com/office/drawing/2014/main" val="36101442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=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(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apel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”,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“jeruk”,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“ceri”,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“durian”,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apel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”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)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21452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0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2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3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4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0316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3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F9BB-3DE6-1804-90D0-0DFAE748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70ED-ECFA-5709-0118-481F43AE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sz="18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/>
          </a:p>
          <a:p>
            <a:pPr algn="just">
              <a:lnSpc>
                <a:spcPct val="100000"/>
              </a:lnSpc>
            </a:pP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melihat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item </a:t>
            </a:r>
            <a:r>
              <a:rPr lang="en-US" sz="1800" dirty="0" err="1"/>
              <a:t>dalam</a:t>
            </a:r>
            <a:r>
              <a:rPr lang="en-US" sz="1800" dirty="0"/>
              <a:t> tuple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len</a:t>
            </a:r>
            <a:r>
              <a:rPr lang="en-US" sz="1800" dirty="0"/>
              <a:t>()</a:t>
            </a:r>
          </a:p>
          <a:p>
            <a:pPr algn="just">
              <a:lnSpc>
                <a:spcPct val="100000"/>
              </a:lnSpc>
            </a:pPr>
            <a:endParaRPr lang="en-US" sz="1800" dirty="0"/>
          </a:p>
          <a:p>
            <a:pPr algn="just">
              <a:lnSpc>
                <a:spcPct val="100000"/>
              </a:lnSpc>
            </a:pPr>
            <a:endParaRPr lang="en-US" sz="1800" dirty="0"/>
          </a:p>
          <a:p>
            <a:pPr algn="just">
              <a:lnSpc>
                <a:spcPct val="100000"/>
              </a:lnSpc>
            </a:pPr>
            <a:endParaRPr lang="en-US" sz="1800" dirty="0"/>
          </a:p>
          <a:p>
            <a:pPr algn="just">
              <a:lnSpc>
                <a:spcPct val="100000"/>
              </a:lnSpc>
            </a:pPr>
            <a:endParaRPr lang="en-US" sz="1800" dirty="0"/>
          </a:p>
          <a:p>
            <a:pPr algn="just">
              <a:lnSpc>
                <a:spcPct val="100000"/>
              </a:lnSpc>
            </a:pPr>
            <a:r>
              <a:rPr lang="en-US" sz="1800" dirty="0" err="1"/>
              <a:t>Mengambil</a:t>
            </a:r>
            <a:r>
              <a:rPr lang="en-US" sz="1800" dirty="0"/>
              <a:t> item </a:t>
            </a:r>
            <a:r>
              <a:rPr lang="en-US" sz="1800" dirty="0" err="1"/>
              <a:t>tertentu</a:t>
            </a:r>
            <a:r>
              <a:rPr lang="en-US" sz="1800" dirty="0"/>
              <a:t> pada tuple: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A76F45-BFD6-242C-DE80-7F032C29A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318559"/>
              </p:ext>
            </p:extLst>
          </p:nvPr>
        </p:nvGraphicFramePr>
        <p:xfrm>
          <a:off x="1747863" y="2401307"/>
          <a:ext cx="5941497" cy="741045"/>
        </p:xfrm>
        <a:graphic>
          <a:graphicData uri="http://schemas.openxmlformats.org/drawingml/2006/table">
            <a:tbl>
              <a:tblPr/>
              <a:tblGrid>
                <a:gridCol w="439752">
                  <a:extLst>
                    <a:ext uri="{9D8B030D-6E8A-4147-A177-3AD203B41FA5}">
                      <a16:colId xmlns:a16="http://schemas.microsoft.com/office/drawing/2014/main" val="717682439"/>
                    </a:ext>
                  </a:extLst>
                </a:gridCol>
                <a:gridCol w="312022">
                  <a:extLst>
                    <a:ext uri="{9D8B030D-6E8A-4147-A177-3AD203B41FA5}">
                      <a16:colId xmlns:a16="http://schemas.microsoft.com/office/drawing/2014/main" val="4249684362"/>
                    </a:ext>
                  </a:extLst>
                </a:gridCol>
                <a:gridCol w="427924">
                  <a:extLst>
                    <a:ext uri="{9D8B030D-6E8A-4147-A177-3AD203B41FA5}">
                      <a16:colId xmlns:a16="http://schemas.microsoft.com/office/drawing/2014/main" val="68838512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52618782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429307458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01311247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386289077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823746248"/>
                    </a:ext>
                  </a:extLst>
                </a:gridCol>
                <a:gridCol w="427924">
                  <a:extLst>
                    <a:ext uri="{9D8B030D-6E8A-4147-A177-3AD203B41FA5}">
                      <a16:colId xmlns:a16="http://schemas.microsoft.com/office/drawing/2014/main" val="36101442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=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(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apel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”,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“jeruk”,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“ceri”,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“durian”,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apel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”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)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21452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0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2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3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4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0316773"/>
                  </a:ext>
                </a:extLst>
              </a:tr>
            </a:tbl>
          </a:graphicData>
        </a:graphic>
      </p:graphicFrame>
      <p:pic>
        <p:nvPicPr>
          <p:cNvPr id="14338" name="Picture 2">
            <a:extLst>
              <a:ext uri="{FF2B5EF4-FFF2-40B4-BE49-F238E27FC236}">
                <a16:creationId xmlns:a16="http://schemas.microsoft.com/office/drawing/2014/main" id="{3E784DE2-02AB-C1F1-7436-EF593C830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63" y="3787991"/>
            <a:ext cx="5396053" cy="78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229590F3-6057-DC7E-084B-08C167DE7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23" y="5579434"/>
            <a:ext cx="5268732" cy="7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27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F9BB-3DE6-1804-90D0-0DFAE748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70ED-ECFA-5709-0118-481F43AE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 err="1"/>
              <a:t>Mengambil</a:t>
            </a:r>
            <a:r>
              <a:rPr lang="en-US" sz="1600" dirty="0"/>
              <a:t> item pada tuple </a:t>
            </a:r>
            <a:r>
              <a:rPr lang="en-US" sz="1600" dirty="0" err="1"/>
              <a:t>dengan</a:t>
            </a:r>
            <a:r>
              <a:rPr lang="en-US" sz="1600" dirty="0"/>
              <a:t> range </a:t>
            </a:r>
            <a:r>
              <a:rPr lang="en-US" sz="1600" dirty="0" err="1"/>
              <a:t>tertentu</a:t>
            </a:r>
            <a:r>
              <a:rPr lang="en-US" sz="1600" dirty="0"/>
              <a:t>:</a:t>
            </a:r>
          </a:p>
          <a:p>
            <a:pPr algn="just">
              <a:lnSpc>
                <a:spcPct val="120000"/>
              </a:lnSpc>
            </a:pPr>
            <a:endParaRPr lang="en-US" sz="1600" dirty="0"/>
          </a:p>
          <a:p>
            <a:pPr marL="0" indent="0" algn="just">
              <a:lnSpc>
                <a:spcPct val="120000"/>
              </a:lnSpc>
              <a:buNone/>
            </a:pPr>
            <a:endParaRPr lang="en-US" sz="1600" dirty="0"/>
          </a:p>
          <a:p>
            <a:pPr algn="just">
              <a:lnSpc>
                <a:spcPct val="120000"/>
              </a:lnSpc>
            </a:pPr>
            <a:r>
              <a:rPr lang="en-US" sz="1600" dirty="0"/>
              <a:t>Karena immutable </a:t>
            </a:r>
            <a:r>
              <a:rPr lang="en-US" sz="1600" dirty="0" err="1"/>
              <a:t>adalah</a:t>
            </a:r>
            <a:r>
              <a:rPr lang="en-US" sz="1600" dirty="0"/>
              <a:t> 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sifat</a:t>
            </a:r>
            <a:r>
              <a:rPr lang="en-US" sz="1600" dirty="0"/>
              <a:t> tuple,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mengubah</a:t>
            </a:r>
            <a:r>
              <a:rPr lang="en-US" sz="1600" dirty="0"/>
              <a:t>, </a:t>
            </a:r>
            <a:r>
              <a:rPr lang="en-US" sz="1600" dirty="0" err="1"/>
              <a:t>menambah</a:t>
            </a:r>
            <a:r>
              <a:rPr lang="en-US" sz="1600" dirty="0"/>
              <a:t>, </a:t>
            </a:r>
            <a:r>
              <a:rPr lang="en-US" sz="1600" dirty="0" err="1"/>
              <a:t>menghapus</a:t>
            </a:r>
            <a:r>
              <a:rPr lang="en-US" sz="1600" dirty="0"/>
              <a:t> item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 di list</a:t>
            </a:r>
          </a:p>
          <a:p>
            <a:pPr algn="just">
              <a:lnSpc>
                <a:spcPct val="120000"/>
              </a:lnSpc>
            </a:pP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mengubah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item pada tuple,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mengubahnya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list </a:t>
            </a:r>
            <a:r>
              <a:rPr lang="en-US" sz="1600" dirty="0" err="1"/>
              <a:t>terlebih</a:t>
            </a:r>
            <a:r>
              <a:rPr lang="en-US" sz="1600" dirty="0"/>
              <a:t> </a:t>
            </a:r>
            <a:r>
              <a:rPr lang="en-US" sz="1600" dirty="0" err="1"/>
              <a:t>dahulu</a:t>
            </a:r>
            <a:endParaRPr lang="en-US" sz="1600" dirty="0"/>
          </a:p>
          <a:p>
            <a:pPr marL="0" indent="0" algn="just">
              <a:lnSpc>
                <a:spcPct val="120000"/>
              </a:lnSpc>
              <a:buNone/>
            </a:pPr>
            <a:endParaRPr lang="en-US" sz="1600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8B25BDB-2145-EC26-5E48-BD67F75FF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777" y="2831578"/>
            <a:ext cx="5424990" cy="79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6A09B81E-C007-F71E-FFA2-D71DD03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377" y="5159014"/>
            <a:ext cx="5857790" cy="133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93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F9BB-3DE6-1804-90D0-0DFAE748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70ED-ECFA-5709-0118-481F43AE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 err="1"/>
              <a:t>Manipulasi</a:t>
            </a:r>
            <a:r>
              <a:rPr lang="en-US" sz="1600" dirty="0"/>
              <a:t> data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menambah</a:t>
            </a:r>
            <a:r>
              <a:rPr lang="en-US" sz="1600" dirty="0"/>
              <a:t> item tuple di index </a:t>
            </a:r>
            <a:r>
              <a:rPr lang="en-US" sz="1600" dirty="0" err="1"/>
              <a:t>tertentu</a:t>
            </a: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r>
              <a:rPr lang="en-US" sz="1600" dirty="0" err="1"/>
              <a:t>Manipulasi</a:t>
            </a:r>
            <a:r>
              <a:rPr lang="en-US" sz="1600" dirty="0"/>
              <a:t> data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menghapus</a:t>
            </a:r>
            <a:r>
              <a:rPr lang="en-US" sz="1600" dirty="0"/>
              <a:t> item tuple di index </a:t>
            </a:r>
            <a:r>
              <a:rPr lang="en-US" sz="1600" dirty="0" err="1"/>
              <a:t>tertentu</a:t>
            </a:r>
            <a:endParaRPr lang="en-US" sz="1600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36AB476D-59D4-1A26-D734-F3068CA7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746" y="2998368"/>
            <a:ext cx="4722792" cy="108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>
            <a:extLst>
              <a:ext uri="{FF2B5EF4-FFF2-40B4-BE49-F238E27FC236}">
                <a16:creationId xmlns:a16="http://schemas.microsoft.com/office/drawing/2014/main" id="{3FA4D758-2E16-9412-961C-496342C0E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63" y="4895943"/>
            <a:ext cx="6010958" cy="138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608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F9BB-3DE6-1804-90D0-0DFAE748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70ED-ECFA-5709-0118-481F43AE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 err="1"/>
              <a:t>Manipulasi</a:t>
            </a:r>
            <a:r>
              <a:rPr lang="en-US" sz="1600" dirty="0"/>
              <a:t> data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menambah</a:t>
            </a:r>
            <a:r>
              <a:rPr lang="en-US" sz="1600" dirty="0"/>
              <a:t> item tuple di index </a:t>
            </a:r>
            <a:r>
              <a:rPr lang="en-US" sz="1600" dirty="0" err="1"/>
              <a:t>terakhir</a:t>
            </a: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r>
              <a:rPr lang="en-US" sz="1600" dirty="0"/>
              <a:t>Tuple juga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menyimpan</a:t>
            </a:r>
            <a:r>
              <a:rPr lang="en-US" sz="1600" dirty="0"/>
              <a:t>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yang </a:t>
            </a:r>
            <a:r>
              <a:rPr lang="en-US" sz="1600" dirty="0" err="1"/>
              <a:t>berbeda</a:t>
            </a:r>
            <a:endParaRPr lang="en-US" sz="16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06D56193-2E8F-029D-DD43-CC602A4A3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767" y="2885472"/>
            <a:ext cx="5671916" cy="130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65F92578-2DED-B7E5-A5A8-AF378C504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51" y="5249271"/>
            <a:ext cx="7255398" cy="84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249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F9BB-3DE6-1804-90D0-0DFAE748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70ED-ECFA-5709-0118-481F43AE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/>
              <a:t>Packing </a:t>
            </a:r>
            <a:r>
              <a:rPr lang="en-US" sz="1600" dirty="0" err="1"/>
              <a:t>dalam</a:t>
            </a:r>
            <a:r>
              <a:rPr lang="en-US" sz="1600" dirty="0"/>
              <a:t> tuple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ketika</a:t>
            </a:r>
            <a:r>
              <a:rPr lang="en-US" sz="1600" dirty="0"/>
              <a:t> program </a:t>
            </a:r>
            <a:r>
              <a:rPr lang="en-US" sz="1600" dirty="0" err="1"/>
              <a:t>membuat</a:t>
            </a:r>
            <a:r>
              <a:rPr lang="en-US" sz="1600" dirty="0"/>
              <a:t> tuple dan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pada tuple </a:t>
            </a:r>
            <a:r>
              <a:rPr lang="en-US" sz="1600" dirty="0" err="1"/>
              <a:t>tersebut</a:t>
            </a:r>
            <a:endParaRPr lang="en-US" sz="1600" dirty="0"/>
          </a:p>
          <a:p>
            <a:pPr algn="just">
              <a:lnSpc>
                <a:spcPct val="100000"/>
              </a:lnSpc>
            </a:pPr>
            <a:r>
              <a:rPr lang="en-US" sz="1600" dirty="0" err="1"/>
              <a:t>Dalam</a:t>
            </a:r>
            <a:r>
              <a:rPr lang="en-US" sz="1600" dirty="0"/>
              <a:t> Python, tuple juga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diekstrak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variable yang </a:t>
            </a:r>
            <a:r>
              <a:rPr lang="en-US" sz="1600" dirty="0" err="1"/>
              <a:t>disebut</a:t>
            </a:r>
            <a:r>
              <a:rPr lang="en-US" sz="1600" dirty="0"/>
              <a:t> unpacking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81AADF2-110D-5F7D-F641-9617D70BB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00209"/>
            <a:ext cx="7975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17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16A85D-BFEA-E9FD-C04F-0E0814F6D4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61CB4D-CB62-9B8E-BA53-74C54A3B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Data Type</a:t>
            </a:r>
          </a:p>
        </p:txBody>
      </p:sp>
    </p:spTree>
    <p:extLst>
      <p:ext uri="{BB962C8B-B14F-4D97-AF65-F5344CB8AC3E}">
        <p14:creationId xmlns:p14="http://schemas.microsoft.com/office/powerpoint/2010/main" val="4135226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14E4-44EA-5FA8-95A8-FBF210C3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C9B3-4E95-059D-01C6-FEA036F7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Manakah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yang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tuple di Python?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solidFill>
                  <a:schemeClr val="accent6"/>
                </a:solidFill>
              </a:rPr>
              <a:t>Mutable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Allows Duplicate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Ordered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Allows different data types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Immutable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Manakah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Tuple?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tuple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siku “[ ]”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Tuple </a:t>
            </a:r>
            <a:r>
              <a:rPr lang="en-US" dirty="0" err="1"/>
              <a:t>bersifat</a:t>
            </a:r>
            <a:r>
              <a:rPr lang="en-US" dirty="0"/>
              <a:t> mutable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itemnya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, </a:t>
            </a:r>
            <a:r>
              <a:rPr lang="en-US" dirty="0" err="1"/>
              <a:t>dihapus</a:t>
            </a:r>
            <a:r>
              <a:rPr lang="en-US" dirty="0"/>
              <a:t>, dan </a:t>
            </a:r>
            <a:r>
              <a:rPr lang="en-US" dirty="0" err="1"/>
              <a:t>diubah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Maksimal</a:t>
            </a:r>
            <a:r>
              <a:rPr lang="en-US" dirty="0"/>
              <a:t> item di tuple </a:t>
            </a:r>
            <a:r>
              <a:rPr lang="en-US" dirty="0" err="1"/>
              <a:t>yaitu</a:t>
            </a:r>
            <a:r>
              <a:rPr lang="en-US" dirty="0"/>
              <a:t> 10 </a:t>
            </a:r>
            <a:r>
              <a:rPr lang="en-US" dirty="0" err="1"/>
              <a:t>buah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Tuple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index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olidFill>
                  <a:schemeClr val="accent6"/>
                </a:solidFill>
              </a:rPr>
              <a:t>Untuk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mengubah</a:t>
            </a:r>
            <a:r>
              <a:rPr lang="en-US" dirty="0">
                <a:solidFill>
                  <a:schemeClr val="accent6"/>
                </a:solidFill>
              </a:rPr>
              <a:t> item di tuple </a:t>
            </a:r>
            <a:r>
              <a:rPr lang="en-US" dirty="0" err="1">
                <a:solidFill>
                  <a:schemeClr val="accent6"/>
                </a:solidFill>
              </a:rPr>
              <a:t>harus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diubah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ke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dalam</a:t>
            </a:r>
            <a:r>
              <a:rPr lang="en-US" dirty="0">
                <a:solidFill>
                  <a:schemeClr val="accent6"/>
                </a:solidFill>
              </a:rPr>
              <a:t> list </a:t>
            </a:r>
            <a:r>
              <a:rPr lang="en-US" dirty="0" err="1">
                <a:solidFill>
                  <a:schemeClr val="accent6"/>
                </a:solidFill>
              </a:rPr>
              <a:t>terlebih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dahulu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509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F04C96-CECB-8E26-9461-EDD21ED4F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637E95-DDDB-23EA-A598-0445CAC2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5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ECF2-CAE7-99FF-0931-F7AD64BC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E0BA-9D1F-E88C-95E8-3E3558F6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800" dirty="0" err="1"/>
              <a:t>Buatlah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list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buah</a:t>
            </a:r>
            <a:r>
              <a:rPr lang="en-US" sz="1800" dirty="0"/>
              <a:t> = ["</a:t>
            </a:r>
            <a:r>
              <a:rPr lang="en-US" sz="1800" dirty="0" err="1"/>
              <a:t>apel</a:t>
            </a:r>
            <a:r>
              <a:rPr lang="en-US" sz="1800" dirty="0"/>
              <a:t>", "</a:t>
            </a:r>
            <a:r>
              <a:rPr lang="en-US" sz="1800" dirty="0" err="1"/>
              <a:t>jeruk</a:t>
            </a:r>
            <a:r>
              <a:rPr lang="en-US" sz="1800" dirty="0"/>
              <a:t>", "</a:t>
            </a:r>
            <a:r>
              <a:rPr lang="en-US" sz="1800" dirty="0" err="1"/>
              <a:t>ceri</a:t>
            </a:r>
            <a:r>
              <a:rPr lang="en-US" sz="1800" dirty="0"/>
              <a:t>", "durian", "</a:t>
            </a:r>
            <a:r>
              <a:rPr lang="en-US" sz="1800" dirty="0" err="1"/>
              <a:t>apel</a:t>
            </a:r>
            <a:r>
              <a:rPr lang="en-US" sz="1800" dirty="0"/>
              <a:t>“, “</a:t>
            </a:r>
            <a:r>
              <a:rPr lang="en-US" sz="1800" dirty="0" err="1"/>
              <a:t>mangga</a:t>
            </a:r>
            <a:r>
              <a:rPr lang="en-US" sz="1800" dirty="0"/>
              <a:t>“]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 err="1"/>
              <a:t>Ganti</a:t>
            </a:r>
            <a:r>
              <a:rPr lang="en-US" sz="1800" dirty="0"/>
              <a:t> item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 “</a:t>
            </a:r>
            <a:r>
              <a:rPr lang="en-US" sz="1800" dirty="0" err="1"/>
              <a:t>ceri</a:t>
            </a:r>
            <a:r>
              <a:rPr lang="en-US" sz="1800" dirty="0"/>
              <a:t>” </a:t>
            </a:r>
            <a:r>
              <a:rPr lang="en-US" sz="1800" dirty="0" err="1"/>
              <a:t>menjadi</a:t>
            </a:r>
            <a:r>
              <a:rPr lang="en-US" sz="1800" dirty="0"/>
              <a:t> “cherry”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 err="1"/>
              <a:t>Tambahkan</a:t>
            </a:r>
            <a:r>
              <a:rPr lang="en-US" sz="1800" dirty="0"/>
              <a:t> item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 dan index yang </a:t>
            </a:r>
            <a:r>
              <a:rPr lang="en-US" sz="1800" dirty="0" err="1"/>
              <a:t>ditentukan</a:t>
            </a:r>
            <a:r>
              <a:rPr lang="en-US" sz="1800" dirty="0"/>
              <a:t> oleh User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 err="1"/>
              <a:t>Urutkan</a:t>
            </a:r>
            <a:r>
              <a:rPr lang="en-US" sz="1800" dirty="0"/>
              <a:t> item pada list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abjadnya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5446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93BB30-4A18-3183-E559-E9B002B77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7163A0-6FA9-F4CE-82A4-4A3280F6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Individu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11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AB80-0E70-2C45-B9F3-54C9051D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Mandiri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E3E0-8794-3B47-33A7-1C52951B8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1. </a:t>
            </a:r>
            <a:r>
              <a:rPr lang="en-US" sz="1600" dirty="0" err="1"/>
              <a:t>Diketahui</a:t>
            </a:r>
            <a:r>
              <a:rPr lang="en-US" sz="1600" dirty="0"/>
              <a:t> list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10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: 88, 75, 63, 97, 82, 74, 91, 80, 81, 63</a:t>
            </a:r>
          </a:p>
          <a:p>
            <a:pPr marL="628650" indent="-339725">
              <a:lnSpc>
                <a:spcPct val="120000"/>
              </a:lnSpc>
              <a:buFont typeface="+mj-lt"/>
              <a:buAutoNum type="alphaLcPeriod"/>
            </a:pPr>
            <a:r>
              <a:rPr lang="en-US" sz="1600" dirty="0" err="1"/>
              <a:t>Tampilkan</a:t>
            </a:r>
            <a:r>
              <a:rPr lang="en-US" sz="1600" dirty="0"/>
              <a:t> data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maksimum</a:t>
            </a:r>
            <a:r>
              <a:rPr lang="en-US" sz="1600" dirty="0"/>
              <a:t>, minimum, dan </a:t>
            </a:r>
            <a:r>
              <a:rPr lang="en-US" sz="1600" dirty="0" err="1"/>
              <a:t>nilai</a:t>
            </a:r>
            <a:r>
              <a:rPr lang="en-US" sz="1600" dirty="0"/>
              <a:t> rata-rata </a:t>
            </a:r>
            <a:r>
              <a:rPr lang="en-US" sz="1600" dirty="0" err="1"/>
              <a:t>dari</a:t>
            </a:r>
            <a:r>
              <a:rPr lang="en-US" sz="1600" dirty="0"/>
              <a:t> daftar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.</a:t>
            </a:r>
          </a:p>
          <a:p>
            <a:pPr marL="628650" indent="-339725">
              <a:lnSpc>
                <a:spcPct val="120000"/>
              </a:lnSpc>
              <a:buFont typeface="+mj-lt"/>
              <a:buAutoNum type="alphaLcPeriod"/>
            </a:pPr>
            <a:r>
              <a:rPr lang="en-US" sz="1600" dirty="0" err="1"/>
              <a:t>Tampilkan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terbesar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daftar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endParaRPr lang="en-US" sz="1600" dirty="0"/>
          </a:p>
          <a:p>
            <a:pPr marL="0" indent="0">
              <a:lnSpc>
                <a:spcPct val="120000"/>
              </a:lnSpc>
              <a:buNone/>
            </a:pPr>
            <a:br>
              <a:rPr lang="en-US" sz="1600" dirty="0"/>
            </a:br>
            <a:r>
              <a:rPr lang="en-US" sz="1600" dirty="0"/>
              <a:t>2. </a:t>
            </a:r>
            <a:r>
              <a:rPr lang="en-US" sz="1600" dirty="0" err="1"/>
              <a:t>Diketahui</a:t>
            </a:r>
            <a:r>
              <a:rPr lang="en-US" sz="1600" dirty="0"/>
              <a:t> tuple yang </a:t>
            </a:r>
            <a:r>
              <a:rPr lang="en-US" sz="1600" dirty="0" err="1"/>
              <a:t>berisi</a:t>
            </a:r>
            <a:r>
              <a:rPr lang="en-US" sz="1600" dirty="0"/>
              <a:t> daftar </a:t>
            </a:r>
            <a:r>
              <a:rPr lang="en-US" sz="1600" dirty="0" err="1"/>
              <a:t>pasangan</a:t>
            </a:r>
            <a:r>
              <a:rPr lang="en-US" sz="1600" dirty="0"/>
              <a:t> (latitude, longitude)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lokasi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:</a:t>
            </a:r>
          </a:p>
          <a:p>
            <a:pPr marL="938213" indent="-215900">
              <a:lnSpc>
                <a:spcPct val="120000"/>
              </a:lnSpc>
            </a:pPr>
            <a:r>
              <a:rPr lang="en-US" sz="1600" dirty="0" err="1"/>
              <a:t>jakarta</a:t>
            </a:r>
            <a:r>
              <a:rPr lang="en-US" sz="1600" dirty="0"/>
              <a:t> = (-6.2088, 106.8456)</a:t>
            </a:r>
          </a:p>
          <a:p>
            <a:pPr marL="938213" indent="-215900">
              <a:lnSpc>
                <a:spcPct val="120000"/>
              </a:lnSpc>
            </a:pPr>
            <a:r>
              <a:rPr lang="en-US" sz="1600" dirty="0"/>
              <a:t>Bandung: (-6.9175, 107.6191)</a:t>
            </a:r>
          </a:p>
          <a:p>
            <a:pPr marL="938213" indent="-215900">
              <a:lnSpc>
                <a:spcPct val="120000"/>
              </a:lnSpc>
            </a:pPr>
            <a:r>
              <a:rPr lang="en-US" sz="1600" dirty="0"/>
              <a:t>Surabaya: (-7.2575, 112.7521)</a:t>
            </a:r>
          </a:p>
          <a:p>
            <a:pPr marL="628650" indent="-339725">
              <a:lnSpc>
                <a:spcPct val="120000"/>
              </a:lnSpc>
              <a:buFont typeface="+mj-lt"/>
              <a:buAutoNum type="alphaLcPeriod"/>
            </a:pPr>
            <a:r>
              <a:rPr lang="en-US" sz="1600" dirty="0" err="1"/>
              <a:t>Tampilkan</a:t>
            </a:r>
            <a:r>
              <a:rPr lang="en-US" sz="1600" dirty="0"/>
              <a:t> data </a:t>
            </a:r>
            <a:r>
              <a:rPr lang="en-US" sz="1600" dirty="0" err="1"/>
              <a:t>koordinat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kota</a:t>
            </a:r>
            <a:r>
              <a:rPr lang="en-US" sz="1600" dirty="0"/>
              <a:t> </a:t>
            </a:r>
            <a:r>
              <a:rPr lang="en-US" sz="1600" dirty="0" err="1"/>
              <a:t>bandung</a:t>
            </a:r>
            <a:endParaRPr lang="en-US" sz="1600" dirty="0"/>
          </a:p>
          <a:p>
            <a:pPr marL="628650" indent="-339725">
              <a:lnSpc>
                <a:spcPct val="120000"/>
              </a:lnSpc>
              <a:buFont typeface="+mj-lt"/>
              <a:buAutoNum type="alphaLcPeriod"/>
            </a:pPr>
            <a:r>
              <a:rPr lang="en-US" sz="1600" dirty="0" err="1"/>
              <a:t>Tampilkan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lokasi</a:t>
            </a:r>
            <a:r>
              <a:rPr lang="en-US" sz="1600" dirty="0"/>
              <a:t> yang </a:t>
            </a:r>
            <a:r>
              <a:rPr lang="en-US" sz="1600" dirty="0" err="1"/>
              <a:t>tersimpan</a:t>
            </a:r>
            <a:endParaRPr lang="en-US" sz="1600" dirty="0"/>
          </a:p>
          <a:p>
            <a:pPr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301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C0AEC98-5687-08B4-CE5C-517DCD1E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68F3C2-1B71-CB5B-25BA-84AC5828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 sequence </a:t>
            </a:r>
            <a:r>
              <a:rPr lang="en-US" dirty="0" err="1"/>
              <a:t>dalam</a:t>
            </a:r>
            <a:r>
              <a:rPr lang="en-US" dirty="0"/>
              <a:t> Python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terorganisir</a:t>
            </a:r>
            <a:endParaRPr lang="en-US" dirty="0"/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pada </a:t>
            </a:r>
            <a:r>
              <a:rPr lang="en-US" dirty="0" err="1"/>
              <a:t>tipe</a:t>
            </a:r>
            <a:r>
              <a:rPr lang="en-US" dirty="0"/>
              <a:t> data sequence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0</a:t>
            </a:r>
          </a:p>
          <a:p>
            <a:r>
              <a:rPr lang="en-US" dirty="0"/>
              <a:t>Angka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index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sequence di Python</a:t>
            </a:r>
          </a:p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sequence yang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List dan Tuple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E1212-803C-8A3C-74B1-AD55BD49A8CB}"/>
              </a:ext>
            </a:extLst>
          </p:cNvPr>
          <p:cNvSpPr txBox="1"/>
          <p:nvPr/>
        </p:nvSpPr>
        <p:spPr>
          <a:xfrm>
            <a:off x="3067291" y="3183566"/>
            <a:ext cx="613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7D24D-7D6A-16C3-719F-9679F1767004}"/>
              </a:ext>
            </a:extLst>
          </p:cNvPr>
          <p:cNvSpPr txBox="1"/>
          <p:nvPr/>
        </p:nvSpPr>
        <p:spPr>
          <a:xfrm>
            <a:off x="3067291" y="3183566"/>
            <a:ext cx="613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50C98E-BC63-CF63-B7C2-27E6F942E19C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6"/>
          <a:stretch/>
        </p:blipFill>
        <p:spPr bwMode="auto">
          <a:xfrm>
            <a:off x="294189" y="2871169"/>
            <a:ext cx="5296384" cy="9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4AACBA-D133-1128-845C-03BF9D163731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1306" r="24602" b="-1306"/>
          <a:stretch/>
        </p:blipFill>
        <p:spPr bwMode="auto">
          <a:xfrm>
            <a:off x="294189" y="5145968"/>
            <a:ext cx="5296384" cy="104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6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3E66D8-B512-7CA6-5289-9B988A9CF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AE1B81-FC2A-D891-51D6-09A70ED3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: List</a:t>
            </a:r>
          </a:p>
        </p:txBody>
      </p:sp>
    </p:spTree>
    <p:extLst>
      <p:ext uri="{BB962C8B-B14F-4D97-AF65-F5344CB8AC3E}">
        <p14:creationId xmlns:p14="http://schemas.microsoft.com/office/powerpoint/2010/main" val="42897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1D11-6142-885A-3076-6E788BCE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51F6-B924-AAEC-F538-54B8ADD90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07"/>
            <a:ext cx="7995834" cy="421941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/>
              <a:t>List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item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variable. </a:t>
            </a:r>
            <a:r>
              <a:rPr lang="en-US" sz="1600" dirty="0" err="1"/>
              <a:t>Bersifat</a:t>
            </a:r>
            <a:r>
              <a:rPr lang="en-US" sz="1600" dirty="0"/>
              <a:t> mutable, ordered,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adanya</a:t>
            </a:r>
            <a:r>
              <a:rPr lang="en-US" sz="1600" dirty="0"/>
              <a:t> </a:t>
            </a:r>
            <a:r>
              <a:rPr lang="en-US" sz="1600" dirty="0" err="1"/>
              <a:t>duplikasi</a:t>
            </a:r>
            <a:r>
              <a:rPr lang="en-US" sz="16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List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siku “[ ]”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Index di list </a:t>
            </a:r>
            <a:r>
              <a:rPr lang="en-US" sz="1600" dirty="0" err="1"/>
              <a:t>dimulai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index [0]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/>
          </a:p>
          <a:p>
            <a:pPr algn="just">
              <a:lnSpc>
                <a:spcPct val="100000"/>
              </a:lnSpc>
            </a:pPr>
            <a:r>
              <a:rPr lang="en-US" sz="1600" dirty="0"/>
              <a:t>Karena </a:t>
            </a:r>
            <a:r>
              <a:rPr lang="en-US" sz="1600" dirty="0" err="1"/>
              <a:t>sifat</a:t>
            </a:r>
            <a:r>
              <a:rPr lang="en-US" sz="1600" dirty="0"/>
              <a:t> list </a:t>
            </a:r>
            <a:r>
              <a:rPr lang="en-US" sz="1600" dirty="0" err="1"/>
              <a:t>adalah</a:t>
            </a:r>
            <a:r>
              <a:rPr lang="en-US" sz="1600" dirty="0"/>
              <a:t> ordered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item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urutan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ditentukan</a:t>
            </a:r>
            <a:r>
              <a:rPr lang="en-US" sz="1600" dirty="0"/>
              <a:t> dan </a:t>
            </a:r>
            <a:r>
              <a:rPr lang="en-US" sz="1600" dirty="0" err="1"/>
              <a:t>urutan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berubah</a:t>
            </a:r>
            <a:endParaRPr lang="en-US" sz="1600" dirty="0"/>
          </a:p>
          <a:p>
            <a:pPr algn="just">
              <a:lnSpc>
                <a:spcPct val="100000"/>
              </a:lnSpc>
            </a:pPr>
            <a:r>
              <a:rPr lang="en-US" sz="1600" dirty="0"/>
              <a:t>Karena </a:t>
            </a:r>
            <a:r>
              <a:rPr lang="en-US" sz="1600" dirty="0" err="1"/>
              <a:t>sifatnya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duplikasi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list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item yang </a:t>
            </a:r>
            <a:r>
              <a:rPr lang="en-US" sz="1600" dirty="0" err="1"/>
              <a:t>sama</a:t>
            </a:r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2E787F-F330-76B2-F367-6FA279FFE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030575"/>
              </p:ext>
            </p:extLst>
          </p:nvPr>
        </p:nvGraphicFramePr>
        <p:xfrm>
          <a:off x="1701564" y="4008740"/>
          <a:ext cx="5941497" cy="741045"/>
        </p:xfrm>
        <a:graphic>
          <a:graphicData uri="http://schemas.openxmlformats.org/drawingml/2006/table">
            <a:tbl>
              <a:tblPr/>
              <a:tblGrid>
                <a:gridCol w="439752">
                  <a:extLst>
                    <a:ext uri="{9D8B030D-6E8A-4147-A177-3AD203B41FA5}">
                      <a16:colId xmlns:a16="http://schemas.microsoft.com/office/drawing/2014/main" val="717682439"/>
                    </a:ext>
                  </a:extLst>
                </a:gridCol>
                <a:gridCol w="312022">
                  <a:extLst>
                    <a:ext uri="{9D8B030D-6E8A-4147-A177-3AD203B41FA5}">
                      <a16:colId xmlns:a16="http://schemas.microsoft.com/office/drawing/2014/main" val="4249684362"/>
                    </a:ext>
                  </a:extLst>
                </a:gridCol>
                <a:gridCol w="427924">
                  <a:extLst>
                    <a:ext uri="{9D8B030D-6E8A-4147-A177-3AD203B41FA5}">
                      <a16:colId xmlns:a16="http://schemas.microsoft.com/office/drawing/2014/main" val="68838512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52618782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429307458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01311247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386289077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823746248"/>
                    </a:ext>
                  </a:extLst>
                </a:gridCol>
                <a:gridCol w="427924">
                  <a:extLst>
                    <a:ext uri="{9D8B030D-6E8A-4147-A177-3AD203B41FA5}">
                      <a16:colId xmlns:a16="http://schemas.microsoft.com/office/drawing/2014/main" val="36101442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=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[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“apel”,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jeruk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”,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“ceri”,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“durian”,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apel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”,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]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21452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0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2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3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4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031677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EB60B08-907F-DF2A-08F4-A75A04336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3630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7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1D11-6142-885A-3076-6E788BCE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51F6-B924-AAEC-F538-54B8ADD90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07"/>
            <a:ext cx="7995834" cy="42194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sz="1600" dirty="0"/>
          </a:p>
          <a:p>
            <a:pPr marL="0" indent="0">
              <a:lnSpc>
                <a:spcPct val="120000"/>
              </a:lnSpc>
              <a:buNone/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melihat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item </a:t>
            </a:r>
            <a:r>
              <a:rPr lang="en-US" sz="1600" dirty="0" err="1"/>
              <a:t>dalam</a:t>
            </a:r>
            <a:r>
              <a:rPr lang="en-US" sz="1600" dirty="0"/>
              <a:t> list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len</a:t>
            </a:r>
            <a:r>
              <a:rPr lang="en-US" sz="1600" dirty="0"/>
              <a:t>()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1600" dirty="0" err="1"/>
              <a:t>Mengambil</a:t>
            </a:r>
            <a:r>
              <a:rPr lang="en-US" sz="1600" dirty="0"/>
              <a:t> item </a:t>
            </a:r>
            <a:r>
              <a:rPr lang="en-US" sz="1600" dirty="0" err="1"/>
              <a:t>tertentu</a:t>
            </a:r>
            <a:r>
              <a:rPr lang="en-US" sz="1600" dirty="0"/>
              <a:t> pada list: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2E787F-F330-76B2-F367-6FA279FFE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55919"/>
              </p:ext>
            </p:extLst>
          </p:nvPr>
        </p:nvGraphicFramePr>
        <p:xfrm>
          <a:off x="1446922" y="2401307"/>
          <a:ext cx="5941497" cy="741045"/>
        </p:xfrm>
        <a:graphic>
          <a:graphicData uri="http://schemas.openxmlformats.org/drawingml/2006/table">
            <a:tbl>
              <a:tblPr/>
              <a:tblGrid>
                <a:gridCol w="439752">
                  <a:extLst>
                    <a:ext uri="{9D8B030D-6E8A-4147-A177-3AD203B41FA5}">
                      <a16:colId xmlns:a16="http://schemas.microsoft.com/office/drawing/2014/main" val="717682439"/>
                    </a:ext>
                  </a:extLst>
                </a:gridCol>
                <a:gridCol w="312022">
                  <a:extLst>
                    <a:ext uri="{9D8B030D-6E8A-4147-A177-3AD203B41FA5}">
                      <a16:colId xmlns:a16="http://schemas.microsoft.com/office/drawing/2014/main" val="4249684362"/>
                    </a:ext>
                  </a:extLst>
                </a:gridCol>
                <a:gridCol w="427924">
                  <a:extLst>
                    <a:ext uri="{9D8B030D-6E8A-4147-A177-3AD203B41FA5}">
                      <a16:colId xmlns:a16="http://schemas.microsoft.com/office/drawing/2014/main" val="68838512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52618782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429307458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01311247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386289077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823746248"/>
                    </a:ext>
                  </a:extLst>
                </a:gridCol>
                <a:gridCol w="427924">
                  <a:extLst>
                    <a:ext uri="{9D8B030D-6E8A-4147-A177-3AD203B41FA5}">
                      <a16:colId xmlns:a16="http://schemas.microsoft.com/office/drawing/2014/main" val="36101442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=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[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“apel”,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“jeruk”,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“ceri”,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“durian”,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apel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”,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]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21452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0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2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3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4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031677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EB60B08-907F-DF2A-08F4-A75A04336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3630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9BF114-C48C-2CA8-8ABC-B6EC939EC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14" y="3812260"/>
            <a:ext cx="6850605" cy="10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ED12715-FEDC-220C-4F80-DD450C941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14" y="5540277"/>
            <a:ext cx="6527639" cy="95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42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823D-0DC3-484F-E0B5-C4D46D11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7059-7446-9168-EB05-28BAC6D51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0543"/>
            <a:ext cx="7995834" cy="397361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400" dirty="0" err="1"/>
              <a:t>Mengambil</a:t>
            </a:r>
            <a:r>
              <a:rPr lang="en-US" sz="1400" dirty="0"/>
              <a:t> item pada list </a:t>
            </a:r>
            <a:r>
              <a:rPr lang="en-US" sz="1400" dirty="0" err="1"/>
              <a:t>dengan</a:t>
            </a:r>
            <a:r>
              <a:rPr lang="en-US" sz="1400" dirty="0"/>
              <a:t> range </a:t>
            </a:r>
            <a:r>
              <a:rPr lang="en-US" sz="1400" dirty="0" err="1"/>
              <a:t>tertentu</a:t>
            </a:r>
            <a:r>
              <a:rPr lang="en-US" sz="1400" dirty="0"/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4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4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4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400" dirty="0"/>
          </a:p>
          <a:p>
            <a:pPr algn="just">
              <a:lnSpc>
                <a:spcPct val="100000"/>
              </a:lnSpc>
            </a:pPr>
            <a:r>
              <a:rPr lang="en-US" sz="1400" dirty="0"/>
              <a:t>Karena </a:t>
            </a:r>
            <a:r>
              <a:rPr lang="en-US" sz="1400" dirty="0">
                <a:highlight>
                  <a:srgbClr val="FFFF00"/>
                </a:highlight>
              </a:rPr>
              <a:t>mutable </a:t>
            </a:r>
            <a:r>
              <a:rPr lang="en-US" sz="1400" dirty="0" err="1">
                <a:highlight>
                  <a:srgbClr val="FFFF00"/>
                </a:highlight>
              </a:rPr>
              <a:t>adalah</a:t>
            </a:r>
            <a:r>
              <a:rPr lang="en-US" sz="1400" dirty="0">
                <a:highlight>
                  <a:srgbClr val="FFFF00"/>
                </a:highlight>
              </a:rPr>
              <a:t> salah </a:t>
            </a:r>
            <a:r>
              <a:rPr lang="en-US" sz="1400" dirty="0" err="1">
                <a:highlight>
                  <a:srgbClr val="FFFF00"/>
                </a:highlight>
              </a:rPr>
              <a:t>satu</a:t>
            </a:r>
            <a:r>
              <a:rPr lang="en-US" sz="1400" dirty="0">
                <a:highlight>
                  <a:srgbClr val="FFFF00"/>
                </a:highlight>
              </a:rPr>
              <a:t> </a:t>
            </a:r>
            <a:r>
              <a:rPr lang="en-US" sz="1400" dirty="0" err="1">
                <a:highlight>
                  <a:srgbClr val="FFFF00"/>
                </a:highlight>
              </a:rPr>
              <a:t>sifat</a:t>
            </a:r>
            <a:r>
              <a:rPr lang="en-US" sz="1400" dirty="0">
                <a:highlight>
                  <a:srgbClr val="FFFF00"/>
                </a:highlight>
              </a:rPr>
              <a:t> list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mengubah</a:t>
            </a:r>
            <a:r>
              <a:rPr lang="en-US" sz="1400" dirty="0"/>
              <a:t>, </a:t>
            </a:r>
            <a:r>
              <a:rPr lang="en-US" sz="1400" dirty="0" err="1"/>
              <a:t>menambah</a:t>
            </a:r>
            <a:r>
              <a:rPr lang="en-US" sz="1400" dirty="0"/>
              <a:t>, </a:t>
            </a:r>
            <a:r>
              <a:rPr lang="en-US" sz="1400" dirty="0" err="1"/>
              <a:t>menghapus</a:t>
            </a:r>
            <a:r>
              <a:rPr lang="en-US" sz="1400" dirty="0"/>
              <a:t> item yang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 di list</a:t>
            </a:r>
          </a:p>
          <a:p>
            <a:pPr algn="just">
              <a:lnSpc>
                <a:spcPct val="100000"/>
              </a:lnSpc>
            </a:pPr>
            <a:r>
              <a:rPr lang="en-US" sz="1400" dirty="0" err="1"/>
              <a:t>Menambah</a:t>
            </a:r>
            <a:r>
              <a:rPr lang="en-US" sz="1400" dirty="0"/>
              <a:t> item di </a:t>
            </a:r>
            <a:r>
              <a:rPr lang="en-US" sz="1400" dirty="0" err="1"/>
              <a:t>akhir</a:t>
            </a:r>
            <a:r>
              <a:rPr lang="en-US" sz="1400" dirty="0"/>
              <a:t> list:  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5FA7D4-2B21-0A03-3870-19A3D65A1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720" y="2830975"/>
            <a:ext cx="6608662" cy="100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CE55B2C-7176-7065-F02B-DB03B58E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720" y="5104073"/>
            <a:ext cx="6550789" cy="11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35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823D-0DC3-484F-E0B5-C4D46D11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7059-7446-9168-EB05-28BAC6D51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Mengganti</a:t>
            </a:r>
            <a:r>
              <a:rPr lang="en-US" sz="1400" dirty="0"/>
              <a:t> item di index </a:t>
            </a:r>
            <a:r>
              <a:rPr lang="en-US" sz="1400" dirty="0" err="1"/>
              <a:t>tertentu</a:t>
            </a:r>
            <a:r>
              <a:rPr lang="en-US" sz="1400" dirty="0"/>
              <a:t> pada list: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Menambah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item di range index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tertentu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14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D" sz="1400" b="0" i="0" u="none" strike="noStrike" dirty="0">
              <a:solidFill>
                <a:srgbClr val="4A8C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8F3D0F4-740B-A317-3901-B65E920AE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95" y="2863611"/>
            <a:ext cx="6514939" cy="113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DC2035F-E5E5-BC7A-0519-FF3EADC9F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45" y="5046185"/>
            <a:ext cx="6556438" cy="113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0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823D-0DC3-484F-E0B5-C4D46D11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7059-7446-9168-EB05-28BAC6D51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07"/>
            <a:ext cx="7995834" cy="4091568"/>
          </a:xfrm>
        </p:spPr>
        <p:txBody>
          <a:bodyPr>
            <a:normAutofit/>
          </a:bodyPr>
          <a:lstStyle/>
          <a:p>
            <a:r>
              <a:rPr lang="en-US" sz="1400" dirty="0" err="1"/>
              <a:t>Menghapus</a:t>
            </a:r>
            <a:r>
              <a:rPr lang="en-US" sz="1400" dirty="0"/>
              <a:t> item di </a:t>
            </a:r>
            <a:r>
              <a:rPr lang="en-US" sz="1400" dirty="0">
                <a:highlight>
                  <a:srgbClr val="FFFF00"/>
                </a:highlight>
              </a:rPr>
              <a:t>index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r>
              <a:rPr lang="en-US" sz="1400" dirty="0"/>
              <a:t> di </a:t>
            </a:r>
            <a:r>
              <a:rPr lang="en-US" sz="1400" dirty="0" err="1"/>
              <a:t>sebuah</a:t>
            </a:r>
            <a:r>
              <a:rPr lang="en-US" sz="1400" dirty="0"/>
              <a:t> list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List juga </a:t>
            </a:r>
            <a:r>
              <a:rPr lang="en-US" sz="1400" dirty="0" err="1"/>
              <a:t>memungkinkan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tipe</a:t>
            </a:r>
            <a:r>
              <a:rPr lang="en-US" sz="1400" dirty="0"/>
              <a:t> data </a:t>
            </a:r>
            <a:r>
              <a:rPr lang="en-US" sz="1400" dirty="0" err="1"/>
              <a:t>berbeda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list</a:t>
            </a:r>
          </a:p>
          <a:p>
            <a:pPr marL="0" indent="0">
              <a:buNone/>
            </a:pP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68B2EF1-D281-5F00-443A-3A77642FE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18" y="3000307"/>
            <a:ext cx="6194526" cy="112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69A985C6-23A1-EAB2-E1FF-27F9CA944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45" y="5255590"/>
            <a:ext cx="6915111" cy="105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93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998</Words>
  <Application>Microsoft Office PowerPoint</Application>
  <PresentationFormat>Widescreen</PresentationFormat>
  <Paragraphs>244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Aharoni</vt:lpstr>
      <vt:lpstr>Arial</vt:lpstr>
      <vt:lpstr>Arial Rounded MT Bold</vt:lpstr>
      <vt:lpstr>Calibri</vt:lpstr>
      <vt:lpstr>Calibri Light</vt:lpstr>
      <vt:lpstr>Montserrat</vt:lpstr>
      <vt:lpstr>Open Sans Semi-Bold</vt:lpstr>
      <vt:lpstr>Office Theme</vt:lpstr>
      <vt:lpstr>Tipe Data  (Bag 2: List dan Tuple)</vt:lpstr>
      <vt:lpstr>Sequence Data Type</vt:lpstr>
      <vt:lpstr>Tipe Data: Sequence</vt:lpstr>
      <vt:lpstr>Data Type : List</vt:lpstr>
      <vt:lpstr>Tipe Data: List</vt:lpstr>
      <vt:lpstr>Tipe Data: List</vt:lpstr>
      <vt:lpstr>Tipe Data: List</vt:lpstr>
      <vt:lpstr>Tipe Data: List</vt:lpstr>
      <vt:lpstr>Tipe Data: List</vt:lpstr>
      <vt:lpstr>Tipe Data: List</vt:lpstr>
      <vt:lpstr>Tipe Data: List Method</vt:lpstr>
      <vt:lpstr>Quiz</vt:lpstr>
      <vt:lpstr>Data Type: Tuple</vt:lpstr>
      <vt:lpstr>Tipe Data: Tuple</vt:lpstr>
      <vt:lpstr>Tipe Data: Tuple</vt:lpstr>
      <vt:lpstr>Tipe Data: Tuple</vt:lpstr>
      <vt:lpstr>Tipe Data: Tuple</vt:lpstr>
      <vt:lpstr>Tipe Data: Tuple</vt:lpstr>
      <vt:lpstr>Tipe Data: Tuple</vt:lpstr>
      <vt:lpstr>Quiz</vt:lpstr>
      <vt:lpstr>Studi Kasus</vt:lpstr>
      <vt:lpstr>Studi Kasus</vt:lpstr>
      <vt:lpstr>Tugas Individu</vt:lpstr>
      <vt:lpstr>Tugas Mandiri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indirasyawanodya</dc:creator>
  <cp:lastModifiedBy>sinaps.357@outlook.com</cp:lastModifiedBy>
  <cp:revision>8</cp:revision>
  <dcterms:created xsi:type="dcterms:W3CDTF">2024-09-01T04:12:04Z</dcterms:created>
  <dcterms:modified xsi:type="dcterms:W3CDTF">2024-10-09T01:31:45Z</dcterms:modified>
</cp:coreProperties>
</file>