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296"/>
  </p:normalViewPr>
  <p:slideViewPr>
    <p:cSldViewPr snapToGrid="0">
      <p:cViewPr varScale="1">
        <p:scale>
          <a:sx n="113" d="100"/>
          <a:sy n="113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8411F3BD-4519-7677-790B-F5B21C6A50BC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BAD77AA7-7B84-D03A-C34E-B2ECDA076BA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F083C6F5-1788-8EAB-17AB-1D5C37937B0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9" name="Freeform 7">
            <a:extLst>
              <a:ext uri="{FF2B5EF4-FFF2-40B4-BE49-F238E27FC236}">
                <a16:creationId xmlns:a16="http://schemas.microsoft.com/office/drawing/2014/main" id="{55B7FA55-ED5D-D48C-9893-A6FA1C3917CF}"/>
              </a:ext>
            </a:extLst>
          </p:cNvPr>
          <p:cNvSpPr/>
          <p:nvPr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D0DA-E5BE-4C19-58DC-1A21AA02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cap="none" spc="0">
                <a:ln w="0"/>
                <a:solidFill>
                  <a:srgbClr val="1672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E011F-3A73-5A3A-E13C-5DE4C724E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3044" y="3602038"/>
            <a:ext cx="8574955" cy="1655762"/>
          </a:xfrm>
        </p:spPr>
        <p:txBody>
          <a:bodyPr/>
          <a:lstStyle>
            <a:lvl1pPr marL="0" indent="0" algn="l">
              <a:buNone/>
              <a:defRPr sz="2400">
                <a:latin typeface="Arial Rounded MT Bold" panose="020F070403050403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B0502DC6-398D-1F70-D845-FCB1B5C9D284}"/>
              </a:ext>
            </a:extLst>
          </p:cNvPr>
          <p:cNvSpPr/>
          <p:nvPr userDrawn="1"/>
        </p:nvSpPr>
        <p:spPr>
          <a:xfrm>
            <a:off x="446738" y="6044694"/>
            <a:ext cx="10761729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D4F807E4-0671-3C93-AB11-670D311D4DA8}"/>
              </a:ext>
            </a:extLst>
          </p:cNvPr>
          <p:cNvSpPr txBox="1"/>
          <p:nvPr/>
        </p:nvSpPr>
        <p:spPr>
          <a:xfrm>
            <a:off x="8230508" y="608063"/>
            <a:ext cx="2357309" cy="261993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479"/>
              </a:lnSpc>
            </a:pPr>
            <a:endParaRPr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8AF03BC6-6A06-675A-87AC-CE1B73F86487}"/>
              </a:ext>
            </a:extLst>
          </p:cNvPr>
          <p:cNvSpPr/>
          <p:nvPr userDrawn="1"/>
        </p:nvSpPr>
        <p:spPr>
          <a:xfrm>
            <a:off x="640556" y="530232"/>
            <a:ext cx="2508399" cy="723042"/>
          </a:xfrm>
          <a:custGeom>
            <a:avLst/>
            <a:gdLst/>
            <a:ahLst/>
            <a:cxnLst/>
            <a:rect l="l" t="t" r="r" b="b"/>
            <a:pathLst>
              <a:path w="4001632" h="1153464">
                <a:moveTo>
                  <a:pt x="0" y="0"/>
                </a:moveTo>
                <a:lnTo>
                  <a:pt x="4001632" y="0"/>
                </a:lnTo>
                <a:lnTo>
                  <a:pt x="4001632" y="1153463"/>
                </a:lnTo>
                <a:lnTo>
                  <a:pt x="0" y="1153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D39444C3-4657-B556-DC22-522436466CA7}"/>
              </a:ext>
            </a:extLst>
          </p:cNvPr>
          <p:cNvGrpSpPr/>
          <p:nvPr userDrawn="1"/>
        </p:nvGrpSpPr>
        <p:grpSpPr>
          <a:xfrm>
            <a:off x="10587817" y="677668"/>
            <a:ext cx="1241303" cy="575606"/>
            <a:chOff x="0" y="0"/>
            <a:chExt cx="326928" cy="151600"/>
          </a:xfrm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CEB2AD8-60DB-0468-2418-FE212FB931EC}"/>
                </a:ext>
              </a:extLst>
            </p:cNvPr>
            <p:cNvSpPr/>
            <p:nvPr/>
          </p:nvSpPr>
          <p:spPr>
            <a:xfrm>
              <a:off x="0" y="0"/>
              <a:ext cx="326928" cy="151600"/>
            </a:xfrm>
            <a:custGeom>
              <a:avLst/>
              <a:gdLst/>
              <a:ahLst/>
              <a:cxnLst/>
              <a:rect l="l" t="t" r="r" b="b"/>
              <a:pathLst>
                <a:path w="326928" h="151600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216ABEF2-709C-D930-0AD2-CFED8048DFE9}"/>
                </a:ext>
              </a:extLst>
            </p:cNvPr>
            <p:cNvSpPr txBox="1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5" name="Freeform 16">
            <a:extLst>
              <a:ext uri="{FF2B5EF4-FFF2-40B4-BE49-F238E27FC236}">
                <a16:creationId xmlns:a16="http://schemas.microsoft.com/office/drawing/2014/main" id="{B674AE64-59AB-E830-A0F8-DEF9F8245B4D}"/>
              </a:ext>
            </a:extLst>
          </p:cNvPr>
          <p:cNvSpPr/>
          <p:nvPr userDrawn="1"/>
        </p:nvSpPr>
        <p:spPr>
          <a:xfrm>
            <a:off x="10875583" y="826936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2A027BF6-F067-2B5B-311E-6064FE6DB005}"/>
              </a:ext>
            </a:extLst>
          </p:cNvPr>
          <p:cNvGrpSpPr/>
          <p:nvPr userDrawn="1"/>
        </p:nvGrpSpPr>
        <p:grpSpPr>
          <a:xfrm>
            <a:off x="1754529" y="3599377"/>
            <a:ext cx="373534" cy="373534"/>
            <a:chOff x="0" y="0"/>
            <a:chExt cx="812800" cy="812800"/>
          </a:xfrm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2C69616F-8EF5-7E51-60C7-E711E3D036C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1E33E0D9-65BC-BEEE-0E8C-F43F85BBD2A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9" name="Freeform 19">
            <a:extLst>
              <a:ext uri="{FF2B5EF4-FFF2-40B4-BE49-F238E27FC236}">
                <a16:creationId xmlns:a16="http://schemas.microsoft.com/office/drawing/2014/main" id="{A1991138-3B4F-18C7-1E41-8ABC86A85C5F}"/>
              </a:ext>
            </a:extLst>
          </p:cNvPr>
          <p:cNvSpPr/>
          <p:nvPr userDrawn="1"/>
        </p:nvSpPr>
        <p:spPr>
          <a:xfrm>
            <a:off x="8222603" y="6281996"/>
            <a:ext cx="315253" cy="260084"/>
          </a:xfrm>
          <a:custGeom>
            <a:avLst/>
            <a:gdLst/>
            <a:ahLst/>
            <a:cxnLst/>
            <a:rect l="l" t="t" r="r" b="b"/>
            <a:pathLst>
              <a:path w="591038" h="487607">
                <a:moveTo>
                  <a:pt x="0" y="0"/>
                </a:moveTo>
                <a:lnTo>
                  <a:pt x="591038" y="0"/>
                </a:lnTo>
                <a:lnTo>
                  <a:pt x="591038" y="487607"/>
                </a:lnTo>
                <a:lnTo>
                  <a:pt x="0" y="487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4F1C8E82-E76A-4B46-3601-A924EDC7CB19}"/>
              </a:ext>
            </a:extLst>
          </p:cNvPr>
          <p:cNvSpPr txBox="1"/>
          <p:nvPr userDrawn="1"/>
        </p:nvSpPr>
        <p:spPr>
          <a:xfrm>
            <a:off x="8599990" y="6109238"/>
            <a:ext cx="2696213" cy="390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600" dirty="0">
              <a:solidFill>
                <a:srgbClr val="000000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335846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DF28-54F5-2637-B0F0-4AC9CD29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6F706-F6E5-36F9-F1B7-9E758EAB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67012-AE79-47C3-91C4-8C98EA421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75966-EC73-3E31-EDA9-73AEC48A9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3F9D8-3033-5DFB-6A52-BEABCD85A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D8470-0621-66D8-0597-69CB86B0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F01E4-E68A-A39D-52FA-813A762F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1B327-6AE2-841B-305F-068E8375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908B548D-F1C6-B188-4805-7582034A5BDA}"/>
              </a:ext>
            </a:extLst>
          </p:cNvPr>
          <p:cNvGrpSpPr/>
          <p:nvPr userDrawn="1"/>
        </p:nvGrpSpPr>
        <p:grpSpPr>
          <a:xfrm>
            <a:off x="0" y="351825"/>
            <a:ext cx="12192000" cy="1103977"/>
            <a:chOff x="0" y="-47625"/>
            <a:chExt cx="4816593" cy="441482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2545037-9DD6-98C2-2560-A8FE8167F5B4}"/>
                </a:ext>
              </a:extLst>
            </p:cNvPr>
            <p:cNvSpPr/>
            <p:nvPr userDrawn="1"/>
          </p:nvSpPr>
          <p:spPr>
            <a:xfrm>
              <a:off x="0" y="0"/>
              <a:ext cx="4816592" cy="393857"/>
            </a:xfrm>
            <a:custGeom>
              <a:avLst/>
              <a:gdLst/>
              <a:ahLst/>
              <a:cxnLst/>
              <a:rect l="l" t="t" r="r" b="b"/>
              <a:pathLst>
                <a:path w="4816592" h="393857">
                  <a:moveTo>
                    <a:pt x="0" y="0"/>
                  </a:moveTo>
                  <a:lnTo>
                    <a:pt x="4816592" y="0"/>
                  </a:lnTo>
                  <a:lnTo>
                    <a:pt x="4816592" y="393857"/>
                  </a:lnTo>
                  <a:lnTo>
                    <a:pt x="0" y="393857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817AC283-7F02-977B-75A5-465E6F48B596}"/>
                </a:ext>
              </a:extLst>
            </p:cNvPr>
            <p:cNvSpPr txBox="1"/>
            <p:nvPr/>
          </p:nvSpPr>
          <p:spPr>
            <a:xfrm>
              <a:off x="0" y="-47625"/>
              <a:ext cx="4816593" cy="441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9" name="Freeform 6">
            <a:extLst>
              <a:ext uri="{FF2B5EF4-FFF2-40B4-BE49-F238E27FC236}">
                <a16:creationId xmlns:a16="http://schemas.microsoft.com/office/drawing/2014/main" id="{069F2B02-C0CE-8FA1-C0A5-BB4FA4A9278E}"/>
              </a:ext>
            </a:extLst>
          </p:cNvPr>
          <p:cNvSpPr/>
          <p:nvPr userDrawn="1"/>
        </p:nvSpPr>
        <p:spPr>
          <a:xfrm>
            <a:off x="14115913" y="963360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68CE6D-2F09-83A0-C2A8-EA5BB7BB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365125"/>
            <a:ext cx="11181080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5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7">
            <a:extLst>
              <a:ext uri="{FF2B5EF4-FFF2-40B4-BE49-F238E27FC236}">
                <a16:creationId xmlns:a16="http://schemas.microsoft.com/office/drawing/2014/main" id="{250B4549-BC5A-2A34-F359-6B92CEEED1D8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27969CA6-8ABF-C2C5-9774-EBFA1EC7340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6B522C91-FEB0-C377-3843-423A0260731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6" name="Group 22">
            <a:extLst>
              <a:ext uri="{FF2B5EF4-FFF2-40B4-BE49-F238E27FC236}">
                <a16:creationId xmlns:a16="http://schemas.microsoft.com/office/drawing/2014/main" id="{D3A2334C-4438-3345-B7BD-74B54557A5B3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2D94E663-AD6E-D3DC-41CF-2E6A051DFA9B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9E5ED93D-4637-9676-FCAE-C38B0AF13C0A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242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>
            <a:extLst>
              <a:ext uri="{FF2B5EF4-FFF2-40B4-BE49-F238E27FC236}">
                <a16:creationId xmlns:a16="http://schemas.microsoft.com/office/drawing/2014/main" id="{21AA321E-3F13-F5CB-E8F8-12CF1151747B}"/>
              </a:ext>
            </a:extLst>
          </p:cNvPr>
          <p:cNvGrpSpPr/>
          <p:nvPr userDrawn="1"/>
        </p:nvGrpSpPr>
        <p:grpSpPr>
          <a:xfrm>
            <a:off x="9759892" y="4899532"/>
            <a:ext cx="3916936" cy="3916936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1A6BE03-0725-AC77-A6FC-F26491ECDE7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F46A9CAC-15B3-C650-F88D-83093A5873F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35C376-0E7B-021B-6F25-768E984C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651510"/>
            <a:ext cx="6170612" cy="690880"/>
          </a:xfrm>
        </p:spPr>
        <p:txBody>
          <a:bodyPr anchor="b"/>
          <a:lstStyle>
            <a:lvl1pPr>
              <a:defRPr sz="3200"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3BC5-A7D4-D3BC-99DC-829FC30E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775" y="2262753"/>
            <a:ext cx="5528025" cy="41562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E4C76D62-E9D5-AC6F-8811-42274DCFBE15}"/>
              </a:ext>
            </a:extLst>
          </p:cNvPr>
          <p:cNvGrpSpPr/>
          <p:nvPr userDrawn="1"/>
        </p:nvGrpSpPr>
        <p:grpSpPr>
          <a:xfrm>
            <a:off x="1" y="0"/>
            <a:ext cx="4324026" cy="6858000"/>
            <a:chOff x="0" y="0"/>
            <a:chExt cx="1661493" cy="2709333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335E5B2F-E459-C968-D3F9-6A66FA28D3C8}"/>
                </a:ext>
              </a:extLst>
            </p:cNvPr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D365901F-D061-5240-786B-B5AD1BE70C03}"/>
                </a:ext>
              </a:extLst>
            </p:cNvPr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4F011C17-0A91-E123-0C7C-34D446EB4A2A}"/>
              </a:ext>
            </a:extLst>
          </p:cNvPr>
          <p:cNvGrpSpPr/>
          <p:nvPr userDrawn="1"/>
        </p:nvGrpSpPr>
        <p:grpSpPr>
          <a:xfrm>
            <a:off x="836612" y="5348046"/>
            <a:ext cx="868202" cy="866773"/>
            <a:chOff x="0" y="0"/>
            <a:chExt cx="812800" cy="812800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768628C-F705-B897-C37C-622936D37DF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AE4D2"/>
              </a:solidFill>
              <a:prstDash val="solid"/>
              <a:miter/>
            </a:ln>
          </p:spPr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87282243-9A88-FA83-9217-31F0AD213BD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6">
            <a:extLst>
              <a:ext uri="{FF2B5EF4-FFF2-40B4-BE49-F238E27FC236}">
                <a16:creationId xmlns:a16="http://schemas.microsoft.com/office/drawing/2014/main" id="{65119870-A210-B958-F832-DAC23DED017F}"/>
              </a:ext>
            </a:extLst>
          </p:cNvPr>
          <p:cNvSpPr/>
          <p:nvPr userDrawn="1"/>
        </p:nvSpPr>
        <p:spPr>
          <a:xfrm>
            <a:off x="1021705" y="1342390"/>
            <a:ext cx="4439510" cy="4439493"/>
          </a:xfrm>
          <a:custGeom>
            <a:avLst/>
            <a:gdLst/>
            <a:ahLst/>
            <a:cxnLst/>
            <a:rect l="l" t="t" r="r" b="b"/>
            <a:pathLst>
              <a:path w="6350000" h="6349975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>
            <a:blip r:embed="rId2"/>
            <a:stretch>
              <a:fillRect l="-38888" r="-38888"/>
            </a:stretch>
          </a:blipFill>
        </p:spPr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E1566E5-C488-387D-CD2C-D31638C7F0FD}"/>
              </a:ext>
            </a:extLst>
          </p:cNvPr>
          <p:cNvSpPr/>
          <p:nvPr userDrawn="1"/>
        </p:nvSpPr>
        <p:spPr>
          <a:xfrm flipV="1">
            <a:off x="5183188" y="1758925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517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4AE-49F1-D713-9AE6-C69C359D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B8733-DC0B-914A-DF0E-4C267A44D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D9060-7A52-0548-84EE-5F8D8AC9C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80906-452E-CDDF-69A9-C30B8AE2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888EC-D134-12E3-1D3B-E22B3B9F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3FB1-9998-9B3D-8AF5-B7B7EEBE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0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5CC4-DF0B-CDCA-53B0-5727700D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7A063-7F36-A367-FC74-6013AB1FC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3418-FE64-7119-50C4-B59DFF3B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A8A2-30D9-9AC0-2B86-A32F50EF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01DA-D1EA-CC40-E9D6-6803D2C6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2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C9B4-4EDF-C5A4-F5D5-E63E3CB80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6C65-B796-35C5-BAB3-EC570982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4F5F-F8F2-689D-1239-9070B6FB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90FB-680C-5AC4-F0C8-905E6998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3E9C-D8DA-60EB-46C4-0E1303B0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>
            <a:extLst>
              <a:ext uri="{FF2B5EF4-FFF2-40B4-BE49-F238E27FC236}">
                <a16:creationId xmlns:a16="http://schemas.microsoft.com/office/drawing/2014/main" id="{DB00424A-2BF1-8838-36FE-95F2B7F6623F}"/>
              </a:ext>
            </a:extLst>
          </p:cNvPr>
          <p:cNvGrpSpPr/>
          <p:nvPr userDrawn="1"/>
        </p:nvGrpSpPr>
        <p:grpSpPr>
          <a:xfrm>
            <a:off x="8306987" y="2288729"/>
            <a:ext cx="3162983" cy="3202205"/>
            <a:chOff x="0" y="0"/>
            <a:chExt cx="812800" cy="81280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DB542203-5EBE-2434-8351-EA6054B537A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C22874A2-F694-72C0-D292-A4B61FC6E8B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07"/>
            <a:ext cx="7995834" cy="3775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42440460-284F-5748-BED1-8B2CAFB89C55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73D7998B-9D87-1958-1E88-C420403EF18B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EEEF1EE9-0E3B-5A5F-B6E1-DF269ED759E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2523875C-DC3A-F93A-7B1A-C8A27BB12D7C}"/>
              </a:ext>
            </a:extLst>
          </p:cNvPr>
          <p:cNvSpPr/>
          <p:nvPr userDrawn="1"/>
        </p:nvSpPr>
        <p:spPr>
          <a:xfrm>
            <a:off x="10079624" y="3429000"/>
            <a:ext cx="1903040" cy="190304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74FFBD11-8EFD-813D-0134-645D0A674BCC}"/>
              </a:ext>
            </a:extLst>
          </p:cNvPr>
          <p:cNvSpPr txBox="1"/>
          <p:nvPr userDrawn="1"/>
        </p:nvSpPr>
        <p:spPr>
          <a:xfrm>
            <a:off x="9641346" y="6205214"/>
            <a:ext cx="2544196" cy="394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700" dirty="0">
              <a:solidFill>
                <a:srgbClr val="FFFFFF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CA9D899-D8E9-1FA3-AE24-F300592AE97F}"/>
              </a:ext>
            </a:extLst>
          </p:cNvPr>
          <p:cNvSpPr/>
          <p:nvPr userDrawn="1"/>
        </p:nvSpPr>
        <p:spPr>
          <a:xfrm flipV="1">
            <a:off x="838200" y="2003722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953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3">
            <a:extLst>
              <a:ext uri="{FF2B5EF4-FFF2-40B4-BE49-F238E27FC236}">
                <a16:creationId xmlns:a16="http://schemas.microsoft.com/office/drawing/2014/main" id="{2ADD240E-26CE-83C8-9B15-420BC0EDA43E}"/>
              </a:ext>
            </a:extLst>
          </p:cNvPr>
          <p:cNvGrpSpPr/>
          <p:nvPr userDrawn="1"/>
        </p:nvGrpSpPr>
        <p:grpSpPr>
          <a:xfrm>
            <a:off x="2626765" y="-1731661"/>
            <a:ext cx="3738069" cy="3738069"/>
            <a:chOff x="0" y="0"/>
            <a:chExt cx="812800" cy="812800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C8B4857-2998-D7B5-BDB7-D4B8661537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426900BB-7CC9-BC99-414B-D52624F5820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7E1FF138-15D4-1725-F844-9EADB09A0E6A}"/>
              </a:ext>
            </a:extLst>
          </p:cNvPr>
          <p:cNvGrpSpPr/>
          <p:nvPr userDrawn="1"/>
        </p:nvGrpSpPr>
        <p:grpSpPr>
          <a:xfrm>
            <a:off x="7497685" y="1134882"/>
            <a:ext cx="340298" cy="340298"/>
            <a:chOff x="0" y="0"/>
            <a:chExt cx="812800" cy="812800"/>
          </a:xfrm>
        </p:grpSpPr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F4F2A26D-7710-D4A8-84B6-E6F592BD23F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7726D"/>
              </a:solidFill>
              <a:prstDash val="solid"/>
              <a:miter/>
            </a:ln>
          </p:spPr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E0C7D280-4D95-8E3B-03F8-B84B30E62C6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04099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6939"/>
            <a:ext cx="7315200" cy="3280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EB4D66C9-F974-7255-DE5F-D48941E91D59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ADEF0BB9-6296-6AF7-51C0-407C4B5F697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D45D2709-9245-5FB8-7922-6EC714C0EBF0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3CC1AFE9-B500-801A-176C-F6F512204083}"/>
              </a:ext>
            </a:extLst>
          </p:cNvPr>
          <p:cNvGrpSpPr/>
          <p:nvPr userDrawn="1"/>
        </p:nvGrpSpPr>
        <p:grpSpPr>
          <a:xfrm>
            <a:off x="11540425" y="6176963"/>
            <a:ext cx="651575" cy="681037"/>
            <a:chOff x="0" y="0"/>
            <a:chExt cx="270933" cy="29910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789D7AD-39D8-5AA6-D69F-B6D6B5EAA6FB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2852FDF2-E854-CCC8-EF79-9E209173D25B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B9BC2CEB-BEBB-F560-B6E0-B2C1C7513B0A}"/>
              </a:ext>
            </a:extLst>
          </p:cNvPr>
          <p:cNvGrpSpPr/>
          <p:nvPr userDrawn="1"/>
        </p:nvGrpSpPr>
        <p:grpSpPr>
          <a:xfrm>
            <a:off x="7759288" y="434841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B7A2F9-0058-1D07-3AEB-1CB6C418A32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ACCE18E9-175E-0816-A775-A77998BB3EFC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4" name="AutoShape 18">
            <a:extLst>
              <a:ext uri="{FF2B5EF4-FFF2-40B4-BE49-F238E27FC236}">
                <a16:creationId xmlns:a16="http://schemas.microsoft.com/office/drawing/2014/main" id="{5A72F1C2-C799-4A9A-5989-9D4AA2D904F9}"/>
              </a:ext>
            </a:extLst>
          </p:cNvPr>
          <p:cNvSpPr/>
          <p:nvPr userDrawn="1"/>
        </p:nvSpPr>
        <p:spPr>
          <a:xfrm>
            <a:off x="870165" y="1872448"/>
            <a:ext cx="0" cy="725501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F618F19-F498-53C4-B0BE-F6F85DB255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38860" y="1115879"/>
            <a:ext cx="3101559" cy="50610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803860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507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C096D8B4-9D2E-D8DA-2031-C0F8094FA99C}"/>
              </a:ext>
            </a:extLst>
          </p:cNvPr>
          <p:cNvGrpSpPr/>
          <p:nvPr userDrawn="1"/>
        </p:nvGrpSpPr>
        <p:grpSpPr>
          <a:xfrm>
            <a:off x="11112285" y="-1"/>
            <a:ext cx="1079715" cy="1690689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BE7B7C2-B43B-EFCD-C2F2-244CCE1B9107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B33B1084-28BC-1981-19C1-A3EB0A84F679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17">
            <a:extLst>
              <a:ext uri="{FF2B5EF4-FFF2-40B4-BE49-F238E27FC236}">
                <a16:creationId xmlns:a16="http://schemas.microsoft.com/office/drawing/2014/main" id="{A78CEA3C-FDF2-66F9-9917-FA3E7A57E11A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DEFC3E1D-612A-A3AD-BFE8-5A17517B844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14838CDF-25A1-65FE-5B0D-97528C99518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522A3FC1-123E-39D9-3D11-E8B40D17F78B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E55F5729-7CE9-508E-C177-9547C14DF00C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70F93F42-B568-2AA1-74B4-BB162F6453C6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5">
            <a:extLst>
              <a:ext uri="{FF2B5EF4-FFF2-40B4-BE49-F238E27FC236}">
                <a16:creationId xmlns:a16="http://schemas.microsoft.com/office/drawing/2014/main" id="{6184EF02-6D75-689F-ABD3-68630AC6EB7F}"/>
              </a:ext>
            </a:extLst>
          </p:cNvPr>
          <p:cNvGrpSpPr/>
          <p:nvPr userDrawn="1"/>
        </p:nvGrpSpPr>
        <p:grpSpPr>
          <a:xfrm>
            <a:off x="6642060" y="-496028"/>
            <a:ext cx="4593119" cy="4501217"/>
            <a:chOff x="0" y="0"/>
            <a:chExt cx="6350000" cy="6350000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0725C13-DFCA-D55A-CA7F-E2DA50A6FB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4838700" y="0"/>
                  </a:moveTo>
                  <a:lnTo>
                    <a:pt x="1511300" y="0"/>
                  </a:lnTo>
                  <a:cubicBezTo>
                    <a:pt x="676910" y="0"/>
                    <a:pt x="0" y="676910"/>
                    <a:pt x="0" y="1511300"/>
                  </a:cubicBezTo>
                  <a:lnTo>
                    <a:pt x="0" y="6350000"/>
                  </a:lnTo>
                  <a:lnTo>
                    <a:pt x="4838700" y="6350000"/>
                  </a:lnTo>
                  <a:cubicBezTo>
                    <a:pt x="5673090" y="6350000"/>
                    <a:pt x="6350000" y="5673090"/>
                    <a:pt x="6350000" y="4838700"/>
                  </a:cubicBezTo>
                  <a:lnTo>
                    <a:pt x="6350000" y="0"/>
                  </a:lnTo>
                  <a:lnTo>
                    <a:pt x="4838700" y="0"/>
                  </a:lnTo>
                  <a:close/>
                </a:path>
              </a:pathLst>
            </a:custGeom>
            <a:blipFill>
              <a:blip r:embed="rId2"/>
              <a:stretch>
                <a:fillRect l="-35756" r="-40067"/>
              </a:stretch>
            </a:blipFill>
          </p:spPr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F969BEE-BB35-42B4-8B99-921F9BA7F1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42061" y="4384917"/>
            <a:ext cx="5338130" cy="21079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652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5765369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601705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3081"/>
            <a:ext cx="5448946" cy="58118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5562F7F-66DF-3DD7-3349-48BF61475B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4540250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34272D-A4A0-D639-9B87-E53F0BB24F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199" y="4453905"/>
            <a:ext cx="4540250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0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31" y="388140"/>
            <a:ext cx="544894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470" y="388140"/>
            <a:ext cx="5089899" cy="61986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83F293-4741-2FD1-C31F-A4B661637F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017" y="2124632"/>
            <a:ext cx="5196076" cy="37236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530BA52E-938B-4ECD-DA47-F3765811E4C0}"/>
              </a:ext>
            </a:extLst>
          </p:cNvPr>
          <p:cNvSpPr/>
          <p:nvPr userDrawn="1"/>
        </p:nvSpPr>
        <p:spPr>
          <a:xfrm flipV="1">
            <a:off x="330631" y="1913909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595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7">
            <a:extLst>
              <a:ext uri="{FF2B5EF4-FFF2-40B4-BE49-F238E27FC236}">
                <a16:creationId xmlns:a16="http://schemas.microsoft.com/office/drawing/2014/main" id="{A0498AF5-51AD-6D92-0AED-D60F0F9F3447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F4B921B4-875E-1FF3-C720-952CD6E241D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60B736F3-96D8-62D7-728D-443A28D7D2A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2">
            <a:extLst>
              <a:ext uri="{FF2B5EF4-FFF2-40B4-BE49-F238E27FC236}">
                <a16:creationId xmlns:a16="http://schemas.microsoft.com/office/drawing/2014/main" id="{B0609229-C0D3-C3DA-E2AC-DFCF9FBF40C7}"/>
              </a:ext>
            </a:extLst>
          </p:cNvPr>
          <p:cNvGrpSpPr/>
          <p:nvPr userDrawn="1"/>
        </p:nvGrpSpPr>
        <p:grpSpPr>
          <a:xfrm>
            <a:off x="9216325" y="-120551"/>
            <a:ext cx="2975675" cy="6978551"/>
            <a:chOff x="0" y="-47625"/>
            <a:chExt cx="1321562" cy="2756958"/>
          </a:xfrm>
          <a:solidFill>
            <a:schemeClr val="bg2"/>
          </a:solidFill>
        </p:grpSpPr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54C4EB8C-12AA-692D-142E-47B45F22A8D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E9BF052C-EA96-7F23-B46B-4C690B622C8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23115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70521"/>
            <a:ext cx="10878519" cy="1806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0F053009-CEA6-1D55-524E-8C8667E2A1FB}"/>
              </a:ext>
            </a:extLst>
          </p:cNvPr>
          <p:cNvGrpSpPr/>
          <p:nvPr userDrawn="1"/>
        </p:nvGrpSpPr>
        <p:grpSpPr>
          <a:xfrm>
            <a:off x="7578671" y="199556"/>
            <a:ext cx="4613329" cy="1030636"/>
            <a:chOff x="0" y="0"/>
            <a:chExt cx="4816593" cy="1192858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EE05AE0-B52E-9528-634C-F049ACAABE48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7058D0C8-ECDA-B4E8-FD05-78E44D9D6B7D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956961B4-ECCA-EE7C-0092-3F9081B8E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317DD58-7F3E-4D37-4F3C-A95B60CED5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00411" y="2202103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AE01765E-4633-913B-D20F-B44FF8056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497" y="2139223"/>
            <a:ext cx="2975675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337211F1-8B7E-B51F-A318-5616C98960B6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26F3533-1B70-E2A0-48BC-58C2D286E3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676B81AF-58BD-786C-EC61-45981F4C2F8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44A127E4-787A-1606-68B2-A90BB72C56E3}"/>
              </a:ext>
            </a:extLst>
          </p:cNvPr>
          <p:cNvSpPr/>
          <p:nvPr userDrawn="1"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C8E87-08DF-7E85-DDA3-D42EE809C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AF482D0A-C192-060D-2C45-4DA3D6DF8B59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B538657B-693E-1721-CCF1-B2B34B37F418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4" name="TextBox 24">
              <a:extLst>
                <a:ext uri="{FF2B5EF4-FFF2-40B4-BE49-F238E27FC236}">
                  <a16:creationId xmlns:a16="http://schemas.microsoft.com/office/drawing/2014/main" id="{B0A3A276-3C04-5060-6D05-26BB4CD745FD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1C5503-B562-5852-F980-D254FC8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92809"/>
            <a:ext cx="10515600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121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695D3AA7-FB7D-4292-0AD3-DEFA96EDE160}"/>
              </a:ext>
            </a:extLst>
          </p:cNvPr>
          <p:cNvGrpSpPr/>
          <p:nvPr userDrawn="1"/>
        </p:nvGrpSpPr>
        <p:grpSpPr>
          <a:xfrm>
            <a:off x="-108488" y="4339524"/>
            <a:ext cx="12300488" cy="2518475"/>
            <a:chOff x="0" y="0"/>
            <a:chExt cx="4816593" cy="1192858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8E8AE2FD-0B64-EDE8-7354-51CAFEFDD94B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08EBE189-5D80-5E56-1FB9-243E324578A0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00BAC6-B83E-8DCD-35FF-2E048322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919" y="365125"/>
            <a:ext cx="6037881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EDD2-BB0D-A00F-2FD8-A24995B2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5919" y="1825625"/>
            <a:ext cx="6037881" cy="24133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E4DFF-5CA4-382A-075F-36EEAD5E2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5919" y="4373911"/>
            <a:ext cx="6037881" cy="2278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B43659B6-4F9E-F3CA-0EA4-64EB4EAE7BBA}"/>
              </a:ext>
            </a:extLst>
          </p:cNvPr>
          <p:cNvGrpSpPr/>
          <p:nvPr userDrawn="1"/>
        </p:nvGrpSpPr>
        <p:grpSpPr>
          <a:xfrm>
            <a:off x="-108491" y="6176962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14488E0-22DC-1338-91C1-CF8BFE5CCED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9D19AE2B-BCED-64EF-1180-05F86231239A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BA93BF3-F2D7-A136-85FA-140578AFA4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084" y="365125"/>
            <a:ext cx="4540250" cy="58118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A6322-24DC-0E19-0403-9AFD5C9F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BDD41-25D6-916D-EC2A-A0240399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F749-F467-1C34-718A-0CB3D3ADF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6997-6DFF-914A-B22E-CB8025CC9C0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EE31-0B0C-1A6E-ECCD-BE0C0F777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A8265-EA4D-8CBA-EAC1-86DAD7C15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64" r:id="rId7"/>
    <p:sldLayoutId id="2147483651" r:id="rId8"/>
    <p:sldLayoutId id="2147483652" r:id="rId9"/>
    <p:sldLayoutId id="2147483653" r:id="rId10"/>
    <p:sldLayoutId id="2147483655" r:id="rId11"/>
    <p:sldLayoutId id="2147483663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2DF3-BEEA-C231-D1DE-EFCDED0B5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 &amp; CONDITIONAL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19567-298A-237A-8ABD-207A97810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RL117 – Dasar </a:t>
            </a:r>
            <a:r>
              <a:rPr lang="en-US" dirty="0" err="1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0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D053-BF0E-1352-F2FE-1D150F68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Operator: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251B4-4F42-BA0B-4A81-38B830302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spcBef>
                <a:spcPts val="0"/>
              </a:spcBef>
            </a:pP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comparison “equal”</a:t>
            </a:r>
          </a:p>
          <a:p>
            <a:pPr algn="just" fontAlgn="base">
              <a:spcBef>
                <a:spcPts val="0"/>
              </a:spcBef>
            </a:pPr>
            <a:endParaRPr lang="en-US" sz="2000" dirty="0"/>
          </a:p>
          <a:p>
            <a:pPr algn="just" fontAlgn="base">
              <a:spcBef>
                <a:spcPts val="0"/>
              </a:spcBef>
            </a:pPr>
            <a:endParaRPr lang="en-US" sz="2000" dirty="0"/>
          </a:p>
          <a:p>
            <a:pPr algn="just" fontAlgn="base">
              <a:spcBef>
                <a:spcPts val="0"/>
              </a:spcBef>
            </a:pPr>
            <a:endParaRPr lang="en-US" sz="2000" dirty="0"/>
          </a:p>
          <a:p>
            <a:pPr algn="just" fontAlgn="base">
              <a:spcBef>
                <a:spcPts val="0"/>
              </a:spcBef>
            </a:pPr>
            <a:endParaRPr lang="en-US" sz="2000" dirty="0"/>
          </a:p>
          <a:p>
            <a:pPr algn="just" fontAlgn="base">
              <a:spcBef>
                <a:spcPts val="0"/>
              </a:spcBef>
            </a:pPr>
            <a:endParaRPr lang="en-US" sz="2000" dirty="0"/>
          </a:p>
          <a:p>
            <a:pPr algn="just" fontAlgn="base">
              <a:spcBef>
                <a:spcPts val="0"/>
              </a:spcBef>
            </a:pPr>
            <a:endParaRPr lang="en-US" sz="2000" dirty="0"/>
          </a:p>
          <a:p>
            <a:pPr algn="just" fontAlgn="base">
              <a:spcBef>
                <a:spcPts val="0"/>
              </a:spcBef>
            </a:pP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comparison “not equal”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5DCCBC8-503C-5F9F-D300-789850D21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67" y="2790008"/>
            <a:ext cx="7454900" cy="127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A4715BB-A701-898E-3013-F715F0C65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83" y="4926215"/>
            <a:ext cx="7272867" cy="125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31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D053-BF0E-1352-F2FE-1D150F68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Operator: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251B4-4F42-BA0B-4A81-38B830302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comparison “greater than”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comparison “less than”</a:t>
            </a:r>
          </a:p>
        </p:txBody>
      </p:sp>
      <p:pic>
        <p:nvPicPr>
          <p:cNvPr id="8197" name="Picture 5">
            <a:extLst>
              <a:ext uri="{FF2B5EF4-FFF2-40B4-BE49-F238E27FC236}">
                <a16:creationId xmlns:a16="http://schemas.microsoft.com/office/drawing/2014/main" id="{D08D2691-5959-93C4-7230-789291C96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2" y="2828105"/>
            <a:ext cx="7064728" cy="120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>
            <a:extLst>
              <a:ext uri="{FF2B5EF4-FFF2-40B4-BE49-F238E27FC236}">
                <a16:creationId xmlns:a16="http://schemas.microsoft.com/office/drawing/2014/main" id="{873597CA-249C-5D77-73DD-107C822E3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2" y="4898209"/>
            <a:ext cx="7564966" cy="127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96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D053-BF0E-1352-F2FE-1D150F68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Operator: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251B4-4F42-BA0B-4A81-38B830302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comparison “greater than or equal to”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comparison “less than or equal to”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0E2AF23-2CB5-55D4-29A5-0F1B52E72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08" y="2864124"/>
            <a:ext cx="7482417" cy="130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60C8BFBD-55CD-C72F-449A-F7D53C801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08" y="5284809"/>
            <a:ext cx="6856589" cy="120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65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95A44-55A2-9C3E-76E1-334DC1CB4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AA1C53-3411-15D9-BE24-3949BA97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Operator: Assignment</a:t>
            </a:r>
          </a:p>
        </p:txBody>
      </p:sp>
    </p:spTree>
    <p:extLst>
      <p:ext uri="{BB962C8B-B14F-4D97-AF65-F5344CB8AC3E}">
        <p14:creationId xmlns:p14="http://schemas.microsoft.com/office/powerpoint/2010/main" val="123613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3A5F-DC7C-D176-3695-C51C216C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Operator: Assignment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DD87C1-EFAD-37FD-D70A-6E3993C41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947887"/>
              </p:ext>
            </p:extLst>
          </p:nvPr>
        </p:nvGraphicFramePr>
        <p:xfrm>
          <a:off x="838200" y="2458844"/>
          <a:ext cx="7996239" cy="359460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71765">
                  <a:extLst>
                    <a:ext uri="{9D8B030D-6E8A-4147-A177-3AD203B41FA5}">
                      <a16:colId xmlns:a16="http://schemas.microsoft.com/office/drawing/2014/main" val="2614865769"/>
                    </a:ext>
                  </a:extLst>
                </a:gridCol>
                <a:gridCol w="1092079">
                  <a:extLst>
                    <a:ext uri="{9D8B030D-6E8A-4147-A177-3AD203B41FA5}">
                      <a16:colId xmlns:a16="http://schemas.microsoft.com/office/drawing/2014/main" val="3982996348"/>
                    </a:ext>
                  </a:extLst>
                </a:gridCol>
                <a:gridCol w="1119844">
                  <a:extLst>
                    <a:ext uri="{9D8B030D-6E8A-4147-A177-3AD203B41FA5}">
                      <a16:colId xmlns:a16="http://schemas.microsoft.com/office/drawing/2014/main" val="2733376511"/>
                    </a:ext>
                  </a:extLst>
                </a:gridCol>
                <a:gridCol w="4812551">
                  <a:extLst>
                    <a:ext uri="{9D8B030D-6E8A-4147-A177-3AD203B41FA5}">
                      <a16:colId xmlns:a16="http://schemas.microsoft.com/office/drawing/2014/main" val="2785452484"/>
                    </a:ext>
                  </a:extLst>
                </a:gridCol>
              </a:tblGrid>
              <a:tr h="34243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Operator</a:t>
                      </a:r>
                      <a:endParaRPr lang="en-ID" sz="17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Contoh</a:t>
                      </a:r>
                      <a:endParaRPr lang="en-ID" sz="17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Artinya</a:t>
                      </a:r>
                      <a:endParaRPr lang="en-ID" sz="17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Penjelasan</a:t>
                      </a:r>
                      <a:endParaRPr lang="en-ID" sz="17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2549" marR="92549" marT="46275" marB="46275" anchor="ctr"/>
                </a:tc>
                <a:extLst>
                  <a:ext uri="{0D108BD9-81ED-4DB2-BD59-A6C34878D82A}">
                    <a16:rowId xmlns:a16="http://schemas.microsoft.com/office/drawing/2014/main" val="2051252915"/>
                  </a:ext>
                </a:extLst>
              </a:tr>
              <a:tr h="3239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= 2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= 2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Memberikan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nilai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sebelah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kiri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pada variable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sebelah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kanan</a:t>
                      </a:r>
                      <a:endParaRPr lang="en-ID" sz="1700" dirty="0">
                        <a:effectLst/>
                      </a:endParaRPr>
                    </a:p>
                  </a:txBody>
                  <a:tcPr marL="92549" marR="92549" marT="46275" marB="46275" anchor="ctr"/>
                </a:tc>
                <a:extLst>
                  <a:ext uri="{0D108BD9-81ED-4DB2-BD59-A6C34878D82A}">
                    <a16:rowId xmlns:a16="http://schemas.microsoft.com/office/drawing/2014/main" val="2967651546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+=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+= 2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= x + 2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Melakukan penjumlahan antara variable itu sendiri dengan nilai di sebelah kanan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extLst>
                  <a:ext uri="{0D108BD9-81ED-4DB2-BD59-A6C34878D82A}">
                    <a16:rowId xmlns:a16="http://schemas.microsoft.com/office/drawing/2014/main" val="2986842230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-=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-= 2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= x – 2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Melakukan pengurangan antara variable itu sendiri dengan nilai di sebelah kanan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extLst>
                  <a:ext uri="{0D108BD9-81ED-4DB2-BD59-A6C34878D82A}">
                    <a16:rowId xmlns:a16="http://schemas.microsoft.com/office/drawing/2014/main" val="890609752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*=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*= 2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= x * 2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Melakukan perkalian antara variable itu sendiri dengan nilai di sebelah kanan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extLst>
                  <a:ext uri="{0D108BD9-81ED-4DB2-BD59-A6C34878D82A}">
                    <a16:rowId xmlns:a16="http://schemas.microsoft.com/office/drawing/2014/main" val="3318284505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/=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/= 2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= x / 3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Melakukan pembagian antara variable itu sendiri dengan nilai di sebelah kanan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extLst>
                  <a:ext uri="{0D108BD9-81ED-4DB2-BD59-A6C34878D82A}">
                    <a16:rowId xmlns:a16="http://schemas.microsoft.com/office/drawing/2014/main" val="181468146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//=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//= 2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= x // 2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Melakukan floor division antara variable itu sendiri dengan nilai di sebelah kanan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extLst>
                  <a:ext uri="{0D108BD9-81ED-4DB2-BD59-A6C34878D82A}">
                    <a16:rowId xmlns:a16="http://schemas.microsoft.com/office/drawing/2014/main" val="3028985396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%=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%= 2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= x % 2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Melakukan floor division antara variable itu sendiri dengan nilai di sebelah kanan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extLst>
                  <a:ext uri="{0D108BD9-81ED-4DB2-BD59-A6C34878D82A}">
                    <a16:rowId xmlns:a16="http://schemas.microsoft.com/office/drawing/2014/main" val="3847114303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**=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**= 2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= x ** 2</a:t>
                      </a:r>
                      <a:endParaRPr lang="en-ID" sz="1700">
                        <a:effectLst/>
                      </a:endParaRPr>
                    </a:p>
                  </a:txBody>
                  <a:tcPr marL="92549" marR="92549" marT="46275" marB="4627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Melakukan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eksponensial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antara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variable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itu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sendiri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dengan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nilai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di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sebelah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kanan</a:t>
                      </a:r>
                      <a:endParaRPr lang="en-ID" sz="1700" dirty="0">
                        <a:effectLst/>
                      </a:endParaRPr>
                    </a:p>
                  </a:txBody>
                  <a:tcPr marL="92549" marR="92549" marT="46275" marB="46275" anchor="ctr"/>
                </a:tc>
                <a:extLst>
                  <a:ext uri="{0D108BD9-81ED-4DB2-BD59-A6C34878D82A}">
                    <a16:rowId xmlns:a16="http://schemas.microsoft.com/office/drawing/2014/main" val="282636845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1F36B12-5466-DBD5-FD9C-AE7E91795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9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3A5F-DC7C-D176-3695-C51C216C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3A33-E231-D7DD-85FF-4A491F2BB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578"/>
            <a:ext cx="7995834" cy="4122385"/>
          </a:xfrm>
        </p:spPr>
        <p:txBody>
          <a:bodyPr>
            <a:normAutofit/>
          </a:bodyPr>
          <a:lstStyle/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assignment “=”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assignment “+=”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assignment “-=”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8AA7DF2-E17A-CB3E-7321-F10C265E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476500"/>
            <a:ext cx="8039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7AF6C9F5-A434-2F8F-C8F1-C4F8E7EF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3947647"/>
            <a:ext cx="80772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E85EF2B9-3BF6-F94E-E922-F442FC88A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667150"/>
            <a:ext cx="80137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40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3A5F-DC7C-D176-3695-C51C216C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3A33-E231-D7DD-85FF-4A491F2BB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8444"/>
            <a:ext cx="7995834" cy="4088519"/>
          </a:xfrm>
        </p:spPr>
        <p:txBody>
          <a:bodyPr>
            <a:normAutofit/>
          </a:bodyPr>
          <a:lstStyle/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assignment “*=”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assignment “/=”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assignment “//=”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1AF08BE-4F1C-BE21-1FFB-C22B6D007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06" y="2417233"/>
            <a:ext cx="79883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73790F77-73BA-3BFE-4245-555C4027B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06" y="4132703"/>
            <a:ext cx="80264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D7A0DBC8-3725-84BA-FC28-CC856D28E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6" y="5676900"/>
            <a:ext cx="80137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391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3A5F-DC7C-D176-3695-C51C216C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3A33-E231-D7DD-85FF-4A491F2BB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assignment “%=”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assignment “**=”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B6E54FA-C7DF-9950-D265-395E324D1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27" y="2765778"/>
            <a:ext cx="80137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8189E8D7-8BFF-F597-3C7E-27B4390FE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27" y="4865511"/>
            <a:ext cx="80137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9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6D8A25-6D0E-6F50-7193-C959505AA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47AB5B-949C-559E-0933-16807D49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Logical, Membership, dan Identity </a:t>
            </a:r>
          </a:p>
        </p:txBody>
      </p:sp>
    </p:spTree>
    <p:extLst>
      <p:ext uri="{BB962C8B-B14F-4D97-AF65-F5344CB8AC3E}">
        <p14:creationId xmlns:p14="http://schemas.microsoft.com/office/powerpoint/2010/main" val="1969735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EE3B-F255-F612-66B1-34ACCB8E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Operators: Logical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6E5840-632D-6457-1F11-83D269BAE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979978"/>
              </p:ext>
            </p:extLst>
          </p:nvPr>
        </p:nvGraphicFramePr>
        <p:xfrm>
          <a:off x="1283494" y="3299778"/>
          <a:ext cx="7105650" cy="164401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542556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52175646"/>
                    </a:ext>
                  </a:extLst>
                </a:gridCol>
                <a:gridCol w="4352925">
                  <a:extLst>
                    <a:ext uri="{9D8B030D-6E8A-4147-A177-3AD203B41FA5}">
                      <a16:colId xmlns:a16="http://schemas.microsoft.com/office/drawing/2014/main" val="333723197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Operator</a:t>
                      </a:r>
                      <a:endParaRPr lang="en-ID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Contoh</a:t>
                      </a:r>
                      <a:endParaRPr lang="en-ID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Penjelasan</a:t>
                      </a:r>
                      <a:endParaRPr lang="en-ID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8696286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and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= 2 and x &lt; 5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Menghasilkan True apabila kedua statement benar, apabila salah satu statement salah maka hasilnya adalah False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22688056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or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&gt; 2 or x &lt; 4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Menghasilkan True apabila salah satu statement benar, apabila kedua statement salah maka hasilnya adalah False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46972083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not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not (x &lt; 0 and x &gt; 5)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Menghasilkan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True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apabila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salah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satu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atau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kedua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statement  salah.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Namun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bernilai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False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apabila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kedua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statement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benar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318525590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999E6B-2D2D-D4FD-9CB2-F35C0079D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4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95A44-55A2-9C3E-76E1-334DC1CB4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AA1C53-3411-15D9-BE24-3949BA97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337504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4A52-62B6-877C-6EA8-D1A5D7FE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Operators: Logical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2ED3-2957-4E21-D70F-C6FE8D59E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2311"/>
            <a:ext cx="7995834" cy="4054652"/>
          </a:xfrm>
        </p:spPr>
        <p:txBody>
          <a:bodyPr>
            <a:normAutofit/>
          </a:bodyPr>
          <a:lstStyle/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logical “and”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logical “or”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logical “not”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5836AF3-4AF8-37D0-7FDA-830D4CD2A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943" y="2584753"/>
            <a:ext cx="6876752" cy="11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E9E90F5A-0CF2-2BFE-0E48-350A6BB4A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55" y="4149637"/>
            <a:ext cx="6862940" cy="124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AFD83DDD-B2F6-CAA5-10D5-5980D7FD8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55" y="5682958"/>
            <a:ext cx="6708422" cy="11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399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6B19-2B9B-ED29-869C-3BFFDDDB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Operators: Membership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31A5E1-68C2-B701-4285-D552D248F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289264"/>
              </p:ext>
            </p:extLst>
          </p:nvPr>
        </p:nvGraphicFramePr>
        <p:xfrm>
          <a:off x="1283494" y="3682683"/>
          <a:ext cx="7105650" cy="121348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14238718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72011035"/>
                    </a:ext>
                  </a:extLst>
                </a:gridCol>
                <a:gridCol w="4352925">
                  <a:extLst>
                    <a:ext uri="{9D8B030D-6E8A-4147-A177-3AD203B41FA5}">
                      <a16:colId xmlns:a16="http://schemas.microsoft.com/office/drawing/2014/main" val="568109926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Operator</a:t>
                      </a:r>
                      <a:endParaRPr lang="en-ID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Contoh</a:t>
                      </a:r>
                      <a:endParaRPr lang="en-ID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Penjelasan</a:t>
                      </a:r>
                      <a:endParaRPr lang="en-ID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38885034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in y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Menghasilkan nilai True apabila urutan dengan nilai yang ditentukan ada pada object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08027419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not in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not in y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Menghasilkan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nilai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True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apabila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urutan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dengan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nilai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yang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ditentukan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tidak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ada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pada object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50488835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1641909-273A-C7B1-4750-509A8CA7E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7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4934-2192-E8CE-D75F-19FDE5DB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Operators: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2368-61B0-CF65-6F5E-DD5B5D7D8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operator membership “in”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operator membership “not in”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0425F3D5-9FEE-C7F7-2421-92BF9473E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47" y="2816916"/>
            <a:ext cx="5969000" cy="12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032A016D-0DEA-9A42-31E0-AA0CB167A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47" y="5007629"/>
            <a:ext cx="6626931" cy="136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875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BDCD-A136-AC14-C6A3-5A95A76B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Operators: Identity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463610-48A0-2E93-6EAD-F3245B83B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319491"/>
              </p:ext>
            </p:extLst>
          </p:nvPr>
        </p:nvGraphicFramePr>
        <p:xfrm>
          <a:off x="1283494" y="3682683"/>
          <a:ext cx="7105650" cy="121348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336327398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67034544"/>
                    </a:ext>
                  </a:extLst>
                </a:gridCol>
                <a:gridCol w="4352925">
                  <a:extLst>
                    <a:ext uri="{9D8B030D-6E8A-4147-A177-3AD203B41FA5}">
                      <a16:colId xmlns:a16="http://schemas.microsoft.com/office/drawing/2014/main" val="761404394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Operator</a:t>
                      </a:r>
                      <a:endParaRPr lang="en-ID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Contoh</a:t>
                      </a:r>
                      <a:endParaRPr lang="en-ID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Penjelasan</a:t>
                      </a:r>
                      <a:endParaRPr lang="en-ID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310986489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Is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is y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Menghasilkan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nilai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True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apabila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kedua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variable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merupakan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object yang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sama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77894205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Is not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 is not y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Menghasilkan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nilai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True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apabila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kedua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variable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merupakan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object yang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berbeda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23264666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10FD19-EBF4-E93F-AF0C-2DEF083AA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29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5CF7-51D5-4C5B-7AB4-AFA3E1FC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Operators: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5C84-CB66-4A35-9B63-3E8BFB95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467"/>
            <a:ext cx="7995834" cy="4009496"/>
          </a:xfrm>
        </p:spPr>
        <p:txBody>
          <a:bodyPr>
            <a:normAutofit/>
          </a:bodyPr>
          <a:lstStyle/>
          <a:p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operator identity “is”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operator membership “is not”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52865D5B-EF04-C1D3-CC36-92FE616A9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68" y="2472266"/>
            <a:ext cx="6320626" cy="16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471920E9-C000-C706-0837-13F8C7666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68" y="5171972"/>
            <a:ext cx="5908322" cy="14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50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CAC4-F82F-3E4A-2F45-E7A51EF7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B610-EC78-7A67-3933-F3F443A79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Manakah</a:t>
            </a:r>
            <a:r>
              <a:rPr lang="en-US" dirty="0"/>
              <a:t> logical operator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True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?</a:t>
            </a:r>
          </a:p>
          <a:p>
            <a:pPr marL="1246188" indent="-504825">
              <a:buFont typeface="+mj-lt"/>
              <a:buAutoNum type="alphaLcPeriod"/>
            </a:pPr>
            <a:r>
              <a:rPr lang="en-US" dirty="0"/>
              <a:t>not</a:t>
            </a:r>
          </a:p>
          <a:p>
            <a:pPr marL="1246188" indent="-504825">
              <a:buFont typeface="+mj-lt"/>
              <a:buAutoNum type="alphaLcPeriod"/>
            </a:pPr>
            <a:r>
              <a:rPr lang="en-US" dirty="0"/>
              <a:t>or</a:t>
            </a:r>
          </a:p>
          <a:p>
            <a:pPr marL="1246188" indent="-504825">
              <a:buFont typeface="+mj-lt"/>
              <a:buAutoNum type="alphaLcPeriod"/>
            </a:pPr>
            <a:r>
              <a:rPr lang="en-US" dirty="0"/>
              <a:t>if</a:t>
            </a:r>
          </a:p>
          <a:p>
            <a:pPr marL="1246188" indent="-504825">
              <a:buFont typeface="+mj-lt"/>
              <a:buAutoNum type="alphaLcPeriod"/>
            </a:pPr>
            <a:r>
              <a:rPr lang="en-US" dirty="0"/>
              <a:t>and</a:t>
            </a:r>
          </a:p>
          <a:p>
            <a:pPr marL="1246188" indent="-504825">
              <a:buFont typeface="+mj-lt"/>
              <a:buAutoNum type="alphaLcPeriod"/>
            </a:pPr>
            <a:r>
              <a:rPr lang="en-US" dirty="0"/>
              <a:t>must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x </a:t>
            </a:r>
            <a:r>
              <a:rPr lang="en-US" dirty="0" err="1"/>
              <a:t>jika</a:t>
            </a:r>
            <a:r>
              <a:rPr lang="en-US" dirty="0"/>
              <a:t> x = 17 // 2 ?</a:t>
            </a:r>
          </a:p>
          <a:p>
            <a:pPr marL="1292225" indent="-506413">
              <a:buFont typeface="+mj-lt"/>
              <a:buAutoNum type="alphaLcPeriod"/>
            </a:pPr>
            <a:r>
              <a:rPr lang="en-US" dirty="0"/>
              <a:t>x = 15</a:t>
            </a:r>
          </a:p>
          <a:p>
            <a:pPr marL="1292225" indent="-506413">
              <a:buFont typeface="+mj-lt"/>
              <a:buAutoNum type="alphaLcPeriod"/>
            </a:pPr>
            <a:r>
              <a:rPr lang="en-US" dirty="0"/>
              <a:t>x = 8</a:t>
            </a:r>
          </a:p>
          <a:p>
            <a:pPr marL="1292225" indent="-506413">
              <a:buFont typeface="+mj-lt"/>
              <a:buAutoNum type="alphaLcPeriod"/>
            </a:pPr>
            <a:r>
              <a:rPr lang="en-US" dirty="0"/>
              <a:t>x = 1</a:t>
            </a:r>
          </a:p>
          <a:p>
            <a:pPr marL="1292225" indent="-506413">
              <a:buFont typeface="+mj-lt"/>
              <a:buAutoNum type="alphaLcPeriod"/>
            </a:pPr>
            <a:r>
              <a:rPr lang="en-US" dirty="0"/>
              <a:t>x = 8.5</a:t>
            </a:r>
          </a:p>
          <a:p>
            <a:pPr marL="1292225" indent="-506413">
              <a:buFont typeface="+mj-lt"/>
              <a:buAutoNum type="alphaLcPeriod"/>
            </a:pPr>
            <a:r>
              <a:rPr lang="en-US" dirty="0"/>
              <a:t>x = 19</a:t>
            </a:r>
          </a:p>
        </p:txBody>
      </p:sp>
    </p:spTree>
    <p:extLst>
      <p:ext uri="{BB962C8B-B14F-4D97-AF65-F5344CB8AC3E}">
        <p14:creationId xmlns:p14="http://schemas.microsoft.com/office/powerpoint/2010/main" val="1335431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A563DE-5971-22E5-60F9-78D061254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FCB62F-234F-8F7A-E978-68FF66A0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Statement</a:t>
            </a:r>
          </a:p>
        </p:txBody>
      </p:sp>
    </p:spTree>
    <p:extLst>
      <p:ext uri="{BB962C8B-B14F-4D97-AF65-F5344CB8AC3E}">
        <p14:creationId xmlns:p14="http://schemas.microsoft.com/office/powerpoint/2010/main" val="968642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B710-F704-E9DE-A37A-636BA144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Berkondisi</a:t>
            </a:r>
            <a:r>
              <a:rPr lang="en-US" dirty="0"/>
              <a:t>: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4F22-F22F-24DA-9866-238CA0432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Pada Bahasa </a:t>
            </a:r>
            <a:r>
              <a:rPr lang="en-US" dirty="0" err="1"/>
              <a:t>Pemograman</a:t>
            </a:r>
            <a:r>
              <a:rPr lang="en-US" dirty="0"/>
              <a:t> Python, </a:t>
            </a:r>
            <a:r>
              <a:rPr lang="en-US" dirty="0" err="1"/>
              <a:t>terdapat</a:t>
            </a:r>
            <a:r>
              <a:rPr lang="en-US" dirty="0"/>
              <a:t> statement </a:t>
            </a:r>
            <a:r>
              <a:rPr lang="en-US" dirty="0" err="1"/>
              <a:t>percabangan</a:t>
            </a:r>
            <a:r>
              <a:rPr lang="en-US" dirty="0"/>
              <a:t> IF </a:t>
            </a:r>
            <a:r>
              <a:rPr lang="en-US" dirty="0" err="1"/>
              <a:t>seperti</a:t>
            </a:r>
            <a:r>
              <a:rPr lang="en-US" dirty="0"/>
              <a:t> Bahasa </a:t>
            </a:r>
            <a:r>
              <a:rPr lang="en-US" dirty="0" err="1"/>
              <a:t>pemograman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Penyataan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if dan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Jika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penyataan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True,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statement di </a:t>
            </a:r>
            <a:r>
              <a:rPr lang="en-US" dirty="0" err="1"/>
              <a:t>dalam</a:t>
            </a:r>
            <a:r>
              <a:rPr lang="en-US" dirty="0"/>
              <a:t> if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block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Block if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indentasi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(:)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905C003F-4B4F-167C-183A-B7907C91F4EF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-2430" r="42569" b="3699"/>
          <a:stretch/>
        </p:blipFill>
        <p:spPr bwMode="auto">
          <a:xfrm>
            <a:off x="191910" y="2992299"/>
            <a:ext cx="6118579" cy="150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570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7A70-B374-7ADE-CEA6-04DE58ED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Berkondisi</a:t>
            </a:r>
            <a:r>
              <a:rPr lang="en-US" dirty="0"/>
              <a:t>: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64D10-78D4-75F8-BAF2-1FCD2CE50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Kondisi</a:t>
            </a:r>
            <a:r>
              <a:rPr lang="en-US" sz="2000" dirty="0"/>
              <a:t> if  </a:t>
            </a:r>
            <a:r>
              <a:rPr lang="en-US" sz="2000" dirty="0" err="1"/>
              <a:t>mengeksekusi</a:t>
            </a:r>
            <a:r>
              <a:rPr lang="en-US" sz="2000" dirty="0"/>
              <a:t> program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True. Jika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False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DEDF0D18-41B4-F638-0A7A-DEE08EF64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22" y="3112507"/>
            <a:ext cx="5562533" cy="85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>
            <a:extLst>
              <a:ext uri="{FF2B5EF4-FFF2-40B4-BE49-F238E27FC236}">
                <a16:creationId xmlns:a16="http://schemas.microsoft.com/office/drawing/2014/main" id="{27597F18-6A1F-016E-5CED-C92D2E5C0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22" y="4369605"/>
            <a:ext cx="5571419" cy="61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1D4389FB-D635-5771-08C9-03ECEBE7B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22" y="5386785"/>
            <a:ext cx="5615848" cy="83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671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EF96-03BE-F3CB-7B97-EB5F5E9E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Berkondisi</a:t>
            </a:r>
            <a:r>
              <a:rPr lang="en-US" dirty="0"/>
              <a:t>: Else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6BEC7-153C-9E54-64DC-319A517EE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Else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dikombinasikan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if statement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False</a:t>
            </a:r>
          </a:p>
          <a:p>
            <a:r>
              <a:rPr lang="en-US" dirty="0"/>
              <a:t>Else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didahului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if statement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statement, </a:t>
            </a:r>
            <a:r>
              <a:rPr lang="en-US" dirty="0" err="1"/>
              <a:t>maka</a:t>
            </a:r>
            <a:r>
              <a:rPr lang="en-US" dirty="0"/>
              <a:t> program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di else statement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511A4ADB-0F8A-5798-DE62-B2CF7527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9" y="2931865"/>
            <a:ext cx="662781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20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4F5D-147C-2154-EA7D-629E6DA4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80289-6D03-F765-0854-4C0B51DF8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Operator </a:t>
            </a:r>
            <a:r>
              <a:rPr lang="en-US" sz="1600" dirty="0" err="1"/>
              <a:t>adalah</a:t>
            </a:r>
            <a:r>
              <a:rPr lang="en-US" sz="1600" dirty="0"/>
              <a:t> symbol </a:t>
            </a:r>
            <a:r>
              <a:rPr lang="en-US" sz="1600" dirty="0" err="1"/>
              <a:t>standar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pada </a:t>
            </a:r>
            <a:r>
              <a:rPr lang="en-US" sz="1600" dirty="0" err="1"/>
              <a:t>nilai</a:t>
            </a:r>
            <a:r>
              <a:rPr lang="en-US" sz="1600" dirty="0"/>
              <a:t> dan variable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Di Python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operator </a:t>
            </a:r>
            <a:r>
              <a:rPr lang="en-US" sz="1600" dirty="0" err="1"/>
              <a:t>antara</a:t>
            </a:r>
            <a:r>
              <a:rPr lang="en-US" sz="1600" dirty="0"/>
              <a:t> lain:</a:t>
            </a:r>
          </a:p>
          <a:p>
            <a:pPr marL="719138" indent="-338138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Arithmetic operators</a:t>
            </a:r>
          </a:p>
          <a:p>
            <a:pPr marL="719138" indent="-338138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Comparison operators</a:t>
            </a:r>
          </a:p>
          <a:p>
            <a:pPr marL="719138" indent="-338138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Assignment operators</a:t>
            </a:r>
          </a:p>
          <a:p>
            <a:pPr marL="719138" indent="-338138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Logical operators</a:t>
            </a:r>
          </a:p>
          <a:p>
            <a:pPr marL="719138" indent="-338138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Membership operators</a:t>
            </a:r>
          </a:p>
          <a:p>
            <a:pPr marL="719138" indent="-338138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Identity operators</a:t>
            </a:r>
          </a:p>
          <a:p>
            <a:pPr marL="719138" indent="-338138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2590789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4BA3-7E87-F168-FBA5-A204CCED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Berkondisi</a:t>
            </a:r>
            <a:r>
              <a:rPr lang="en-US" dirty="0"/>
              <a:t>: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AF91-E277-C2D9-BD84-9974A496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159" y="388140"/>
            <a:ext cx="5089899" cy="6198640"/>
          </a:xfrm>
        </p:spPr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if, else 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A37905B2-F9FA-75CC-217B-AD822411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31" y="2434696"/>
            <a:ext cx="5833534" cy="117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3">
            <a:extLst>
              <a:ext uri="{FF2B5EF4-FFF2-40B4-BE49-F238E27FC236}">
                <a16:creationId xmlns:a16="http://schemas.microsoft.com/office/drawing/2014/main" id="{8BAAFA49-6DCC-25F6-3CB1-54C57DCF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3" y="4195762"/>
            <a:ext cx="5769127" cy="134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787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44B1-709E-F314-38DF-D1B484D7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Berkondisi</a:t>
            </a:r>
            <a:r>
              <a:rPr lang="en-US" dirty="0"/>
              <a:t>: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B1649-3298-3E2B-3387-5BB30F5BD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“Else if”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if </a:t>
            </a:r>
            <a:r>
              <a:rPr lang="en-US" dirty="0" err="1"/>
              <a:t>bertingkat</a:t>
            </a:r>
            <a:r>
              <a:rPr lang="en-US" dirty="0"/>
              <a:t> .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bertingkat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en-US" dirty="0"/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,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 dan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opsional</a:t>
            </a:r>
            <a:endParaRPr lang="en-US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F224D6BF-4209-E30F-6B0D-182A08D21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31" y="4358248"/>
            <a:ext cx="6618111" cy="149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62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B667-8A2C-28A3-A7D6-4B4D6CA7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Berkondisi</a:t>
            </a:r>
            <a:r>
              <a:rPr lang="en-US" dirty="0"/>
              <a:t>: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6C35-6BC7-E257-06C7-CE6FD9FA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endParaRPr lang="en-US" dirty="0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B817DC8E-C48B-8B1D-C997-8505D1BE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31" y="2224251"/>
            <a:ext cx="6488289" cy="197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Picture 3">
            <a:extLst>
              <a:ext uri="{FF2B5EF4-FFF2-40B4-BE49-F238E27FC236}">
                <a16:creationId xmlns:a16="http://schemas.microsoft.com/office/drawing/2014/main" id="{D01CC999-E45D-08D2-014C-0DA2BE72C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135" y="4545391"/>
            <a:ext cx="6457684" cy="196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344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AE7E-7E49-842D-4A09-A3618B4A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Pernyataan</a:t>
            </a:r>
            <a:r>
              <a:rPr lang="en-US" sz="3600" dirty="0"/>
              <a:t> </a:t>
            </a:r>
            <a:r>
              <a:rPr lang="en-US" sz="3600" dirty="0" err="1"/>
              <a:t>Berkondisi</a:t>
            </a:r>
            <a:r>
              <a:rPr lang="en-US" sz="3600" dirty="0"/>
              <a:t>: Shorthand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9DA469-D99D-5E78-EBE6-61BD56E0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Jika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r>
              <a:rPr lang="en-US" sz="2000" dirty="0"/>
              <a:t> if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Penulisan</a:t>
            </a:r>
            <a:r>
              <a:rPr lang="en-US" sz="2000" dirty="0"/>
              <a:t> program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singkat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if dan else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15EFE7BC-129E-2175-B7C1-5EC8EBD8D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966" y="3127375"/>
            <a:ext cx="5783212" cy="100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7" name="Picture 3">
            <a:extLst>
              <a:ext uri="{FF2B5EF4-FFF2-40B4-BE49-F238E27FC236}">
                <a16:creationId xmlns:a16="http://schemas.microsoft.com/office/drawing/2014/main" id="{E821F1FC-A900-BCED-302A-26AAA83E6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966" y="4854031"/>
            <a:ext cx="7205663" cy="12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92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70D7-D158-2646-096C-F69C25B4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Pernyataan</a:t>
            </a:r>
            <a:r>
              <a:rPr lang="en-US" sz="4400" dirty="0"/>
              <a:t> </a:t>
            </a:r>
            <a:r>
              <a:rPr lang="en-US" sz="4400" dirty="0" err="1"/>
              <a:t>Berkondisi</a:t>
            </a:r>
            <a:r>
              <a:rPr lang="en-US" sz="4400" dirty="0"/>
              <a:t>: </a:t>
            </a:r>
            <a:br>
              <a:rPr lang="en-US" sz="4400" dirty="0"/>
            </a:br>
            <a:r>
              <a:rPr lang="en-US" sz="4400" dirty="0"/>
              <a:t>Shorthand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A080-1D9F-A8F7-9E3D-4949CBDF3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711"/>
            <a:ext cx="7995834" cy="4156252"/>
          </a:xfrm>
        </p:spPr>
        <p:txBody>
          <a:bodyPr>
            <a:normAutofit/>
          </a:bodyPr>
          <a:lstStyle/>
          <a:p>
            <a:r>
              <a:rPr lang="en-US" sz="2400" dirty="0" err="1"/>
              <a:t>Penulisan</a:t>
            </a:r>
            <a:r>
              <a:rPr lang="en-US" sz="2400" dirty="0"/>
              <a:t> program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singkat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if else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endParaRPr lang="en-US" sz="2400" dirty="0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E79AB158-6F2C-F4C1-28F0-AED4A2522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67" y="2840439"/>
            <a:ext cx="6985000" cy="117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1" name="Picture 3">
            <a:extLst>
              <a:ext uri="{FF2B5EF4-FFF2-40B4-BE49-F238E27FC236}">
                <a16:creationId xmlns:a16="http://schemas.microsoft.com/office/drawing/2014/main" id="{5E286D8B-517B-34A8-3E66-F01E2F3FD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67" y="4162197"/>
            <a:ext cx="7007210" cy="117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AB8C6A4F-553C-B5E0-97D8-4473AA948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67" y="5509040"/>
            <a:ext cx="6951685" cy="125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357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C70F-A0DD-5423-F3C7-D1CDC861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Pernyataan</a:t>
            </a:r>
            <a:r>
              <a:rPr lang="en-US" sz="3600" dirty="0"/>
              <a:t> </a:t>
            </a:r>
            <a:r>
              <a:rPr lang="en-US" sz="3600" dirty="0" err="1"/>
              <a:t>Berkondisi</a:t>
            </a:r>
            <a:r>
              <a:rPr lang="en-US" sz="3600" dirty="0"/>
              <a:t>: If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B683-FB1C-4D2A-BC38-88B90CEE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if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dikombinasikan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operator,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logical operator and, or, dan not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303B2D92-4794-49E3-CBC4-88C464AF3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41" y="3027931"/>
            <a:ext cx="6376106" cy="252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045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F470-5211-B7B3-0830-37EEEF0D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Pernyataan</a:t>
            </a:r>
            <a:r>
              <a:rPr lang="en-US" sz="3600" dirty="0"/>
              <a:t> </a:t>
            </a:r>
            <a:r>
              <a:rPr lang="en-US" sz="3600" dirty="0" err="1"/>
              <a:t>Berkondisi</a:t>
            </a:r>
            <a:r>
              <a:rPr lang="en-US" sz="3600" dirty="0"/>
              <a:t>: If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C8C0-A4E2-B95B-704C-B76703A0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logical operator “or” dan “not”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60B7579C-76BB-9E36-E839-0250A25C7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8" y="2432841"/>
            <a:ext cx="6014156" cy="172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9" name="Picture 3">
            <a:extLst>
              <a:ext uri="{FF2B5EF4-FFF2-40B4-BE49-F238E27FC236}">
                <a16:creationId xmlns:a16="http://schemas.microsoft.com/office/drawing/2014/main" id="{1E4058EB-7E4D-71A9-3421-1F621501B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8" y="4549669"/>
            <a:ext cx="7211991" cy="182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573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FEEF-63ED-1CB3-55F9-2EE46248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Berkondisi</a:t>
            </a:r>
            <a:r>
              <a:rPr lang="en-US" dirty="0"/>
              <a:t>: Nested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26A6-5BDB-34C0-700E-1DAA90BEB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Nested if </a:t>
            </a:r>
            <a:r>
              <a:rPr lang="en-US" dirty="0" err="1"/>
              <a:t>atau</a:t>
            </a:r>
            <a:r>
              <a:rPr lang="en-US" dirty="0"/>
              <a:t> if </a:t>
            </a:r>
            <a:r>
              <a:rPr lang="en-US" dirty="0" err="1"/>
              <a:t>bersarang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statement if di </a:t>
            </a:r>
            <a:r>
              <a:rPr lang="en-US" dirty="0" err="1"/>
              <a:t>dalam</a:t>
            </a:r>
            <a:r>
              <a:rPr lang="en-US" dirty="0"/>
              <a:t> statement if.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16214080-DF4B-EF58-D587-DFD002616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9" y="2687461"/>
            <a:ext cx="80772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396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9357-6581-1F4E-F82F-F4C3022E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Berkondisi</a:t>
            </a:r>
            <a:r>
              <a:rPr lang="en-US" dirty="0"/>
              <a:t>: Nested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C2D9-C414-966E-D770-BA18B3CD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Penggunaan</a:t>
            </a:r>
            <a:r>
              <a:rPr lang="en-US" dirty="0"/>
              <a:t> nested if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dan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B5EBB3AA-3616-2382-2ABE-FEA996D36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978" y="2556148"/>
            <a:ext cx="6556728" cy="327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405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D5F3-9A0F-2806-63C4-119FF679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Pernyataan</a:t>
            </a:r>
            <a:r>
              <a:rPr lang="en-US" sz="3600" dirty="0"/>
              <a:t> </a:t>
            </a:r>
            <a:r>
              <a:rPr lang="en-US" sz="3600" dirty="0" err="1"/>
              <a:t>Berkondisi</a:t>
            </a:r>
            <a:r>
              <a:rPr lang="en-US" sz="3600" dirty="0"/>
              <a:t>: Pass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9504F-62C1-A129-2849-154E094D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Pernyataan</a:t>
            </a:r>
            <a:r>
              <a:rPr lang="en-US" dirty="0"/>
              <a:t> if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penyataan</a:t>
            </a:r>
            <a:r>
              <a:rPr lang="en-US" dirty="0"/>
              <a:t> if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error pada program,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“pass”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8303FB40-25DC-DA87-39DC-1B8BF99D8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31" y="3175040"/>
            <a:ext cx="6644470" cy="187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1" name="Picture 3">
            <a:extLst>
              <a:ext uri="{FF2B5EF4-FFF2-40B4-BE49-F238E27FC236}">
                <a16:creationId xmlns:a16="http://schemas.microsoft.com/office/drawing/2014/main" id="{36496B6E-98C4-0577-D88A-4AE3F3626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564" y="5167505"/>
            <a:ext cx="6633940" cy="153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55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95A44-55A2-9C3E-76E1-334DC1CB4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AA1C53-3411-15D9-BE24-3949BA97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Operator: Arithmetic</a:t>
            </a:r>
          </a:p>
        </p:txBody>
      </p:sp>
    </p:spTree>
    <p:extLst>
      <p:ext uri="{BB962C8B-B14F-4D97-AF65-F5344CB8AC3E}">
        <p14:creationId xmlns:p14="http://schemas.microsoft.com/office/powerpoint/2010/main" val="3555389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381EB6-3958-39AC-050D-63EB9CF88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754414-80AB-22CD-B08C-3B61BBCC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93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C817-8EA0-E1B3-C37A-B2314CF8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F721D-1717-228C-2A0C-ED9F3FFE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err="1"/>
              <a:t>Buatlah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program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pengecekan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di input oleh user, </a:t>
            </a:r>
            <a:r>
              <a:rPr lang="en-US" sz="1800" dirty="0" err="1"/>
              <a:t>apabila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&gt;= 90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bernilai</a:t>
            </a:r>
            <a:r>
              <a:rPr lang="en-US" sz="1800" dirty="0"/>
              <a:t> A, </a:t>
            </a:r>
            <a:r>
              <a:rPr lang="en-US" sz="1800" dirty="0" err="1"/>
              <a:t>apabila</a:t>
            </a:r>
            <a:r>
              <a:rPr lang="en-US" sz="1800" dirty="0"/>
              <a:t> 90 &lt; </a:t>
            </a:r>
            <a:r>
              <a:rPr lang="en-US" sz="1800" dirty="0" err="1"/>
              <a:t>nilai</a:t>
            </a:r>
            <a:r>
              <a:rPr lang="en-US" sz="1800" dirty="0"/>
              <a:t> &gt;= 80 </a:t>
            </a:r>
            <a:r>
              <a:rPr lang="en-US" sz="1800" dirty="0" err="1"/>
              <a:t>bernilai</a:t>
            </a:r>
            <a:r>
              <a:rPr lang="en-US" sz="1800" dirty="0"/>
              <a:t> B, </a:t>
            </a:r>
            <a:r>
              <a:rPr lang="en-US" sz="1800" dirty="0" err="1"/>
              <a:t>apabila</a:t>
            </a:r>
            <a:r>
              <a:rPr lang="en-US" sz="1800" dirty="0"/>
              <a:t>  80 &lt; </a:t>
            </a:r>
            <a:r>
              <a:rPr lang="en-US" sz="1800" dirty="0" err="1"/>
              <a:t>nilai</a:t>
            </a:r>
            <a:r>
              <a:rPr lang="en-US" sz="1800" dirty="0"/>
              <a:t> &lt;= 70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bernilai</a:t>
            </a:r>
            <a:r>
              <a:rPr lang="en-US" sz="1800" dirty="0"/>
              <a:t> C, dan </a:t>
            </a:r>
            <a:r>
              <a:rPr lang="en-US" sz="1800" dirty="0" err="1"/>
              <a:t>apabila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&lt; 70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nilainya</a:t>
            </a:r>
            <a:r>
              <a:rPr lang="en-US" sz="1800" dirty="0"/>
              <a:t> D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ID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Buatlah</a:t>
            </a:r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program yang </a:t>
            </a:r>
            <a:r>
              <a:rPr lang="en-ID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memprediksi</a:t>
            </a:r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seseorang</a:t>
            </a:r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seorang</a:t>
            </a:r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 catwalk. </a:t>
            </a:r>
            <a:r>
              <a:rPr lang="en-ID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ketentuan</a:t>
            </a:r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81063" indent="-285750"/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Wanita/</a:t>
            </a:r>
            <a:r>
              <a:rPr lang="en-ID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pria</a:t>
            </a:r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berumur</a:t>
            </a:r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18-25 </a:t>
            </a:r>
            <a:r>
              <a:rPr lang="en-ID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tahun</a:t>
            </a:r>
            <a:endParaRPr lang="en-ID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1063" indent="-285750"/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Tinggi badan 170 (Wanita), dan 175 (</a:t>
            </a:r>
            <a:r>
              <a:rPr lang="en-ID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pria</a:t>
            </a:r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81063" indent="-285750"/>
            <a:r>
              <a:rPr lang="en-ID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pengetahuan</a:t>
            </a:r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luas</a:t>
            </a:r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IQ minimal 130</a:t>
            </a:r>
          </a:p>
        </p:txBody>
      </p:sp>
    </p:spTree>
    <p:extLst>
      <p:ext uri="{BB962C8B-B14F-4D97-AF65-F5344CB8AC3E}">
        <p14:creationId xmlns:p14="http://schemas.microsoft.com/office/powerpoint/2010/main" val="56900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E8F-C49B-8144-FED6-30F651C3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Operator: Arithmetic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73D33E-E159-C2C9-6E4C-C04D25932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54247"/>
              </p:ext>
            </p:extLst>
          </p:nvPr>
        </p:nvGraphicFramePr>
        <p:xfrm>
          <a:off x="1245570" y="2562225"/>
          <a:ext cx="7000875" cy="28803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93778709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166376122"/>
                    </a:ext>
                  </a:extLst>
                </a:gridCol>
                <a:gridCol w="3514725">
                  <a:extLst>
                    <a:ext uri="{9D8B030D-6E8A-4147-A177-3AD203B41FA5}">
                      <a16:colId xmlns:a16="http://schemas.microsoft.com/office/drawing/2014/main" val="287600063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04034292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Operator</a:t>
                      </a:r>
                      <a:endParaRPr lang="en-ID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Nama</a:t>
                      </a:r>
                      <a:endParaRPr lang="en-ID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Penjelasan</a:t>
                      </a:r>
                      <a:endParaRPr lang="en-ID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Contoh</a:t>
                      </a:r>
                      <a:endParaRPr lang="en-ID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413516447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Penjumlahan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Melakukan penjumlahan nilai dari bilangan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 + 2 = 4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52575307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Pengurangan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Melakukan pengurangan nilai dari bilangan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 – 4 = 1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56417964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*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Perkalian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Menghasilkan perkalian nilai dari bilangan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 * 5 = 15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37340685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Pembagian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Menghasilkan pembagian nilai dari bilangan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 / 2 = 5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332416381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//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Floor Division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Pembagian dengan membulatkan hasilnya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 // 2 = 7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22854874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%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Modulus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Menghasilkan nilai sisa pembagian ketika nilai di sebelah kiri dibagi oleh nilai di sebelah kanan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13 % 3 = 1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43435799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**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Eksponensial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Memangkatkan nilai di sebelah kiri dengan nilai di sebelah kanan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 ** 3 = 8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96939279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C4A854A-2D75-34FF-4459-34DAD2301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0311" y="-203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1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E8F-C49B-8144-FED6-30F651C3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Operator: Arithmetic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C4A854A-2D75-34FF-4459-34DAD2301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0311" y="-203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ECB52-6E49-A841-C626-D1A48E41A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578"/>
            <a:ext cx="7995834" cy="4122385"/>
          </a:xfrm>
        </p:spPr>
        <p:txBody>
          <a:bodyPr>
            <a:normAutofit/>
          </a:bodyPr>
          <a:lstStyle/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</a:t>
            </a:r>
            <a:r>
              <a:rPr lang="en-US" sz="2000" dirty="0" err="1"/>
              <a:t>penjumlahan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</a:t>
            </a:r>
            <a:r>
              <a:rPr lang="en-US" sz="2000" dirty="0" err="1"/>
              <a:t>pengurangan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</a:t>
            </a:r>
            <a:r>
              <a:rPr lang="en-US" sz="2000" dirty="0" err="1"/>
              <a:t>perkalian</a:t>
            </a:r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901EA5-E3C7-F12E-D04B-68806B567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78" y="2451100"/>
            <a:ext cx="80264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8FEF1E4-8973-5DD1-3A5D-601FE6F4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78" y="4115770"/>
            <a:ext cx="80010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7C50C72-DDFD-9F59-8D37-DFE9F70EA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78" y="5675313"/>
            <a:ext cx="80518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71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E8F-C49B-8144-FED6-30F651C3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Operator: Arithmetic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C4A854A-2D75-34FF-4459-34DAD2301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0311" y="-203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ECB52-6E49-A841-C626-D1A48E41A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578"/>
            <a:ext cx="7995834" cy="4122385"/>
          </a:xfrm>
        </p:spPr>
        <p:txBody>
          <a:bodyPr>
            <a:normAutofit/>
          </a:bodyPr>
          <a:lstStyle/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</a:t>
            </a:r>
            <a:r>
              <a:rPr lang="en-US" sz="2000" dirty="0" err="1"/>
              <a:t>pembagian</a:t>
            </a:r>
            <a:r>
              <a:rPr lang="en-US" sz="2000" dirty="0"/>
              <a:t> dan floor division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operator modulus dan </a:t>
            </a:r>
            <a:r>
              <a:rPr lang="en-US" sz="2000" dirty="0" err="1"/>
              <a:t>eksponensial</a:t>
            </a:r>
            <a:endParaRPr lang="en-US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34AF8AA-62AF-6452-6152-ED930E821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66" y="2507986"/>
            <a:ext cx="7067550" cy="160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97F6416-D59F-D208-7A94-79F9D62F8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66" y="4676775"/>
            <a:ext cx="7067550" cy="160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02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95A44-55A2-9C3E-76E1-334DC1CB4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AA1C53-3411-15D9-BE24-3949BA97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Operator: Comparison</a:t>
            </a:r>
          </a:p>
        </p:txBody>
      </p:sp>
    </p:spTree>
    <p:extLst>
      <p:ext uri="{BB962C8B-B14F-4D97-AF65-F5344CB8AC3E}">
        <p14:creationId xmlns:p14="http://schemas.microsoft.com/office/powerpoint/2010/main" val="19536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D19910-A771-3F8C-6EB1-80CB7803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Operator: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32120E5-F5DD-39F1-808F-3EEAD801B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839687"/>
              </p:ext>
            </p:extLst>
          </p:nvPr>
        </p:nvGraphicFramePr>
        <p:xfrm>
          <a:off x="838200" y="2738336"/>
          <a:ext cx="7996238" cy="310217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817797">
                  <a:extLst>
                    <a:ext uri="{9D8B030D-6E8A-4147-A177-3AD203B41FA5}">
                      <a16:colId xmlns:a16="http://schemas.microsoft.com/office/drawing/2014/main" val="4235803971"/>
                    </a:ext>
                  </a:extLst>
                </a:gridCol>
                <a:gridCol w="1817327">
                  <a:extLst>
                    <a:ext uri="{9D8B030D-6E8A-4147-A177-3AD203B41FA5}">
                      <a16:colId xmlns:a16="http://schemas.microsoft.com/office/drawing/2014/main" val="3668758586"/>
                    </a:ext>
                  </a:extLst>
                </a:gridCol>
                <a:gridCol w="4470624">
                  <a:extLst>
                    <a:ext uri="{9D8B030D-6E8A-4147-A177-3AD203B41FA5}">
                      <a16:colId xmlns:a16="http://schemas.microsoft.com/office/drawing/2014/main" val="1800983194"/>
                    </a:ext>
                  </a:extLst>
                </a:gridCol>
                <a:gridCol w="890490">
                  <a:extLst>
                    <a:ext uri="{9D8B030D-6E8A-4147-A177-3AD203B41FA5}">
                      <a16:colId xmlns:a16="http://schemas.microsoft.com/office/drawing/2014/main" val="3586141145"/>
                    </a:ext>
                  </a:extLst>
                </a:gridCol>
              </a:tblGrid>
              <a:tr h="31803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Operator</a:t>
                      </a:r>
                      <a:endParaRPr lang="en-ID" sz="17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0866" marR="90866" marT="45433" marB="454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Nama</a:t>
                      </a:r>
                      <a:endParaRPr lang="en-ID" sz="17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0866" marR="90866" marT="45433" marB="454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Penjelasan</a:t>
                      </a:r>
                      <a:endParaRPr lang="en-ID" sz="17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0866" marR="90866" marT="45433" marB="454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Contoh</a:t>
                      </a:r>
                      <a:endParaRPr lang="en-ID" sz="17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90866" marR="90866" marT="45433" marB="45433" anchor="ctr"/>
                </a:tc>
                <a:extLst>
                  <a:ext uri="{0D108BD9-81ED-4DB2-BD59-A6C34878D82A}">
                    <a16:rowId xmlns:a16="http://schemas.microsoft.com/office/drawing/2014/main" val="2871724489"/>
                  </a:ext>
                </a:extLst>
              </a:tr>
              <a:tr h="41071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==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Equal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Memeriksa apakah kedua nilai memiliki nilai yang </a:t>
                      </a:r>
                      <a:r>
                        <a:rPr lang="en-ID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sama</a:t>
                      </a: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, jika kondisi benar maka akan bernilai True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 == 2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extLst>
                  <a:ext uri="{0D108BD9-81ED-4DB2-BD59-A6C34878D82A}">
                    <a16:rowId xmlns:a16="http://schemas.microsoft.com/office/drawing/2014/main" val="1846262729"/>
                  </a:ext>
                </a:extLst>
              </a:tr>
              <a:tr h="41071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!=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Not equal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Memeriksa apakah kedua nilai memiliki nilai yang </a:t>
                      </a:r>
                      <a:r>
                        <a:rPr lang="en-ID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tidak sama </a:t>
                      </a: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/ berbeda, jika kondisi benar maka akan bernilai True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 != 3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extLst>
                  <a:ext uri="{0D108BD9-81ED-4DB2-BD59-A6C34878D82A}">
                    <a16:rowId xmlns:a16="http://schemas.microsoft.com/office/drawing/2014/main" val="382610395"/>
                  </a:ext>
                </a:extLst>
              </a:tr>
              <a:tr h="41071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Greater than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Memeriksa apakah nilai di sebelah kiri </a:t>
                      </a:r>
                      <a:r>
                        <a:rPr lang="en-ID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lebih besar</a:t>
                      </a: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 dari nilai sebelah kanan, jika kondisi benar maka akan bernilai True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 &gt; 3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extLst>
                  <a:ext uri="{0D108BD9-81ED-4DB2-BD59-A6C34878D82A}">
                    <a16:rowId xmlns:a16="http://schemas.microsoft.com/office/drawing/2014/main" val="3103659747"/>
                  </a:ext>
                </a:extLst>
              </a:tr>
              <a:tr h="41071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Less than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Memeriksa apakah nilai di sebelah kiri </a:t>
                      </a:r>
                      <a:r>
                        <a:rPr lang="en-ID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lebih kecil</a:t>
                      </a: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 dari nilai sebelah kanan, jika kondisi benar maka akan bernilai True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 &lt; 1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extLst>
                  <a:ext uri="{0D108BD9-81ED-4DB2-BD59-A6C34878D82A}">
                    <a16:rowId xmlns:a16="http://schemas.microsoft.com/office/drawing/2014/main" val="235597314"/>
                  </a:ext>
                </a:extLst>
              </a:tr>
              <a:tr h="57064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&gt;=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Greater than or equal to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Memeriksa apakah nilai di sebelah kiri </a:t>
                      </a:r>
                      <a:r>
                        <a:rPr lang="en-ID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lebih besar dari atau sama dengan </a:t>
                      </a: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nilai sebelah kanan , jika kondisi benar maka akan bernilai True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 &gt;= 2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extLst>
                  <a:ext uri="{0D108BD9-81ED-4DB2-BD59-A6C34878D82A}">
                    <a16:rowId xmlns:a16="http://schemas.microsoft.com/office/drawing/2014/main" val="2837992484"/>
                  </a:ext>
                </a:extLst>
              </a:tr>
              <a:tr h="57064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&lt;=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Less than or equal to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Memeriksa apakah nilai di sebelah kiri </a:t>
                      </a:r>
                      <a:r>
                        <a:rPr lang="en-ID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lebih kecil dari atau sama dengan </a:t>
                      </a:r>
                      <a:r>
                        <a:rPr lang="en-ID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nilai sebelah kanan , jika kondisi benar maka akan bernilai True</a:t>
                      </a:r>
                      <a:endParaRPr lang="en-ID" sz="1700">
                        <a:effectLst/>
                      </a:endParaRPr>
                    </a:p>
                  </a:txBody>
                  <a:tcPr marL="90866" marR="90866" marT="45433" marB="454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 &lt;= 6</a:t>
                      </a:r>
                      <a:endParaRPr lang="en-ID" sz="1700" dirty="0">
                        <a:effectLst/>
                      </a:endParaRPr>
                    </a:p>
                  </a:txBody>
                  <a:tcPr marL="90866" marR="90866" marT="45433" marB="45433" anchor="ctr"/>
                </a:tc>
                <a:extLst>
                  <a:ext uri="{0D108BD9-81ED-4DB2-BD59-A6C34878D82A}">
                    <a16:rowId xmlns:a16="http://schemas.microsoft.com/office/drawing/2014/main" val="122862560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13B0E38F-9BF2-93AA-0B56-E7867EC61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48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1379</Words>
  <Application>Microsoft Macintosh PowerPoint</Application>
  <PresentationFormat>Widescreen</PresentationFormat>
  <Paragraphs>307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Aharoni</vt:lpstr>
      <vt:lpstr>Arial</vt:lpstr>
      <vt:lpstr>Arial Rounded MT Bold</vt:lpstr>
      <vt:lpstr>Calibri</vt:lpstr>
      <vt:lpstr>Calibri Light</vt:lpstr>
      <vt:lpstr>Open Sans Semi-Bold</vt:lpstr>
      <vt:lpstr>Office Theme</vt:lpstr>
      <vt:lpstr>OPERATOR &amp; CONDITIONAL STATEMENT</vt:lpstr>
      <vt:lpstr>Operators</vt:lpstr>
      <vt:lpstr>Operators</vt:lpstr>
      <vt:lpstr>Operator: Arithmetic</vt:lpstr>
      <vt:lpstr>Operator: Arithmetic</vt:lpstr>
      <vt:lpstr>Operator: Arithmetic</vt:lpstr>
      <vt:lpstr>Operator: Arithmetic</vt:lpstr>
      <vt:lpstr>Operator: Comparison</vt:lpstr>
      <vt:lpstr>Operator: Comparison</vt:lpstr>
      <vt:lpstr>Operator: Comparison</vt:lpstr>
      <vt:lpstr>Operator: Comparison</vt:lpstr>
      <vt:lpstr>Operator: Comparison</vt:lpstr>
      <vt:lpstr>Operator: Assignment</vt:lpstr>
      <vt:lpstr>Operator: Assignment</vt:lpstr>
      <vt:lpstr>Operator: Assignment</vt:lpstr>
      <vt:lpstr>Operator: Assignment</vt:lpstr>
      <vt:lpstr>Operator: Assignment</vt:lpstr>
      <vt:lpstr>Logical, Membership, dan Identity </vt:lpstr>
      <vt:lpstr>Operators: Logical</vt:lpstr>
      <vt:lpstr>Operators: Logical</vt:lpstr>
      <vt:lpstr>Operators: Membership</vt:lpstr>
      <vt:lpstr>Operators: Membership</vt:lpstr>
      <vt:lpstr>Operators: Identity</vt:lpstr>
      <vt:lpstr>Operators: Identity</vt:lpstr>
      <vt:lpstr>Quiz</vt:lpstr>
      <vt:lpstr>Conditional Statement</vt:lpstr>
      <vt:lpstr>Pernyataan Berkondisi: If</vt:lpstr>
      <vt:lpstr>Pernyataan Berkondisi: If</vt:lpstr>
      <vt:lpstr>Pernyataan Berkondisi: Else</vt:lpstr>
      <vt:lpstr>Pernyataan Berkondisi: Else</vt:lpstr>
      <vt:lpstr>Pernyataan Berkondisi: Elif</vt:lpstr>
      <vt:lpstr>Pernyataan Berkondisi: Elif</vt:lpstr>
      <vt:lpstr>Pernyataan Berkondisi: Shorthand</vt:lpstr>
      <vt:lpstr>Pernyataan Berkondisi:  Shorthand</vt:lpstr>
      <vt:lpstr>Pernyataan Berkondisi: If and Operators</vt:lpstr>
      <vt:lpstr>Pernyataan Berkondisi: If and Operators</vt:lpstr>
      <vt:lpstr>Pernyataan Berkondisi: Nested If</vt:lpstr>
      <vt:lpstr>Pernyataan Berkondisi: Nested If</vt:lpstr>
      <vt:lpstr>Pernyataan Berkondisi: Pass Statement</vt:lpstr>
      <vt:lpstr>Studi Kasus</vt:lpstr>
      <vt:lpstr>Studi Kasus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indirasyawanodya</dc:creator>
  <cp:lastModifiedBy>indirasyawanodya</cp:lastModifiedBy>
  <cp:revision>10</cp:revision>
  <dcterms:created xsi:type="dcterms:W3CDTF">2024-09-01T04:12:04Z</dcterms:created>
  <dcterms:modified xsi:type="dcterms:W3CDTF">2024-10-15T02:48:39Z</dcterms:modified>
</cp:coreProperties>
</file>