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96"/>
  </p:normalViewPr>
  <p:slideViewPr>
    <p:cSldViewPr snapToGrid="0">
      <p:cViewPr varScale="1">
        <p:scale>
          <a:sx n="113" d="100"/>
          <a:sy n="113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AND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04E3-C3E7-A693-14D8-7B48C8B8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143C-C83B-0A66-00C2-6FF64268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Karena </a:t>
            </a:r>
            <a:r>
              <a:rPr lang="en-US" dirty="0" err="1"/>
              <a:t>susunan</a:t>
            </a:r>
            <a:r>
              <a:rPr lang="en-US" dirty="0"/>
              <a:t> argument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memperhatikannya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(5, 2) dan (2,5)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function </a:t>
            </a:r>
            <a:r>
              <a:rPr lang="en-US" dirty="0" err="1"/>
              <a:t>pengurangan</a:t>
            </a:r>
            <a:r>
              <a:rPr lang="en-US" dirty="0"/>
              <a:t>, argument </a:t>
            </a:r>
            <a:r>
              <a:rPr lang="en-US" dirty="0" err="1"/>
              <a:t>pertama</a:t>
            </a:r>
            <a:r>
              <a:rPr lang="en-US" dirty="0"/>
              <a:t> (a) yang </a:t>
            </a:r>
            <a:r>
              <a:rPr lang="en-US" dirty="0" err="1"/>
              <a:t>dikurang</a:t>
            </a:r>
            <a:r>
              <a:rPr lang="en-US" dirty="0"/>
              <a:t> oleh argument </a:t>
            </a:r>
            <a:r>
              <a:rPr lang="en-US" dirty="0" err="1"/>
              <a:t>kedua</a:t>
            </a:r>
            <a:r>
              <a:rPr lang="en-US" dirty="0"/>
              <a:t> (b)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87DBFEDF-E26E-713C-D02D-2D32231F6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83"/>
          <a:stretch/>
        </p:blipFill>
        <p:spPr bwMode="auto">
          <a:xfrm>
            <a:off x="692150" y="2896304"/>
            <a:ext cx="5252307" cy="28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0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2D6-4F83-46BB-DD6A-E73871FB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BF17-345D-8201-B06D-E0A867E2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Baik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argument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maupun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parameter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memiliki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arti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yaitu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informasi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diteruskan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suatu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function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Montserrat" pitchFamily="2" charset="77"/>
            </a:endParaRP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Dari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sudut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pandang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function, parameter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variable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tercantum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tanda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kurung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definisi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function. 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Montserrat" pitchFamily="2" charset="77"/>
            </a:endParaRP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Sedangkan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argument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merupakan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nilai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dikirim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function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dipanggil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Montserrat" pitchFamily="2" charset="7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AEBA59-86D0-7EB6-1A25-66BD579BE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 bwMode="auto">
          <a:xfrm>
            <a:off x="757889" y="3318127"/>
            <a:ext cx="5089315" cy="17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7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BB30-682F-B38E-0815-15C4B939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5724-E6CF-CF8C-3313-375092DA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function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argument-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kurang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jumlah</a:t>
            </a:r>
            <a:r>
              <a:rPr lang="en-US" dirty="0"/>
              <a:t> argument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EFF4DB1-6707-DE12-B161-ABBFBD028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285936"/>
            <a:ext cx="5949950" cy="21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0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5843-BBB4-CDC3-2C11-D04A2D0D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29FF-6702-0403-0730-F4C53A3F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parameter agar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function </a:t>
            </a:r>
            <a:r>
              <a:rPr lang="en-US" dirty="0" err="1"/>
              <a:t>tanpa</a:t>
            </a:r>
            <a:r>
              <a:rPr lang="en-US" dirty="0"/>
              <a:t> argument, function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bawaannya</a:t>
            </a:r>
            <a:r>
              <a:rPr lang="en-US" dirty="0"/>
              <a:t> (default value)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7E436D-DC1C-E4A9-0AFD-5CC550795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22"/>
          <a:stretch/>
        </p:blipFill>
        <p:spPr bwMode="auto">
          <a:xfrm>
            <a:off x="1406878" y="2578100"/>
            <a:ext cx="3774722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1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6F76-4B63-DAA2-E7A5-F1F8503F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8294-5353-48FA-287F-CE476A6E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argument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key = value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argument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dipermasalahkan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7C84AB-7BAF-0F98-32C1-8A5DA522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4" y="3429000"/>
            <a:ext cx="79883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11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672E-3CBC-BBE6-73FF-A192D4B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509F-B490-D05D-3DC3-FDC93CA1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argument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function </a:t>
            </a:r>
            <a:r>
              <a:rPr lang="en-US" dirty="0" err="1"/>
              <a:t>tidak</a:t>
            </a:r>
            <a:r>
              <a:rPr lang="en-US" dirty="0"/>
              <a:t>/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(*)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arbitrary arguments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*</a:t>
            </a:r>
            <a:r>
              <a:rPr lang="en-US" dirty="0" err="1"/>
              <a:t>args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BF79F4F-6854-D845-315B-6FFCD60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2" y="2849057"/>
            <a:ext cx="5448947" cy="9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AC169AF2-7673-E98B-009E-57A0FE70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1" y="4967479"/>
            <a:ext cx="5284465" cy="9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7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B3A-F66A-D9A1-34B4-62581960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743B-D57B-18D8-BE64-57EA5D03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keyword argument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function </a:t>
            </a:r>
            <a:r>
              <a:rPr lang="en-US" dirty="0" err="1"/>
              <a:t>tidak</a:t>
            </a:r>
            <a:r>
              <a:rPr lang="en-US" dirty="0"/>
              <a:t>/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(**)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arbitrary keyword arguments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**</a:t>
            </a:r>
            <a:r>
              <a:rPr lang="en-US" dirty="0" err="1"/>
              <a:t>kwargs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4D76C83-9243-0885-2052-2A48A664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4480879"/>
            <a:ext cx="6987821" cy="19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1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0FD5-0E53-5C03-C7FE-64F226D6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 from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1077-B01A-6FE9-3EDC-6A299213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Kita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argument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function</a:t>
            </a:r>
          </a:p>
          <a:p>
            <a:pPr algn="just">
              <a:lnSpc>
                <a:spcPct val="100000"/>
              </a:lnSpc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argument </a:t>
            </a:r>
            <a:r>
              <a:rPr lang="en-US" dirty="0" err="1"/>
              <a:t>dari</a:t>
            </a:r>
            <a:r>
              <a:rPr lang="en-US" dirty="0"/>
              <a:t> list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02A4A2-D9A7-F0D8-5298-73F5C0D32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62" y="3269545"/>
            <a:ext cx="80391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1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F8C317-E52E-E080-7CF2-7FC329E1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AA095-73BB-569C-763B-74B400F1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program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function yang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statement return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DA9CD43-58AD-DC8F-2C9A-3F42866CE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60"/>
          <a:stretch/>
        </p:blipFill>
        <p:spPr bwMode="auto">
          <a:xfrm>
            <a:off x="354110" y="2242973"/>
            <a:ext cx="2972762" cy="15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A467F143-7CEE-5C67-2E4E-F6F963E9D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65"/>
          <a:stretch/>
        </p:blipFill>
        <p:spPr bwMode="auto">
          <a:xfrm>
            <a:off x="3713167" y="2240076"/>
            <a:ext cx="2382834" cy="11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9A31EE27-1436-F7B1-8492-3FFC77DA9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16"/>
          <a:stretch/>
        </p:blipFill>
        <p:spPr bwMode="auto">
          <a:xfrm>
            <a:off x="6482296" y="2217804"/>
            <a:ext cx="2641600" cy="14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3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11D-87EA-3A37-5197-802878F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1080-6757-4166-956D-EAFB24C9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function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error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876A474-C265-8EB4-4DDA-7711CF26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2" y="2309938"/>
            <a:ext cx="8148800" cy="15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EE8707B1-D1A4-E199-87E9-67CEBF42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80368"/>
            <a:ext cx="7611534" cy="144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7CD-2538-9FCC-EC83-E426EEB8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Dasar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0A2F-6756-AEE6-DC86-01CF4E6E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diberikan</a:t>
            </a:r>
            <a:r>
              <a:rPr lang="en-US" dirty="0"/>
              <a:t>. </a:t>
            </a:r>
            <a:endParaRPr lang="en-US"/>
          </a:p>
        </p:txBody>
      </p:sp>
      <p:pic>
        <p:nvPicPr>
          <p:cNvPr id="8" name="Picture 7" descr="A diagram of program code&#10;&#10;Description automatically generated">
            <a:extLst>
              <a:ext uri="{FF2B5EF4-FFF2-40B4-BE49-F238E27FC236}">
                <a16:creationId xmlns:a16="http://schemas.microsoft.com/office/drawing/2014/main" id="{C56C9CAA-702B-CA61-1103-5038260F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7" y="2833511"/>
            <a:ext cx="6026595" cy="3058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36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79D323-38B6-0901-DC29-39BDF5FE8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A4B9D5-D9EC-6544-1000-7A89681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0A16-50FF-9FF6-C1A0-CD4642CD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0819-896E-0CD6-D21B-97BBE1F9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: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volume </a:t>
            </a:r>
            <a:r>
              <a:rPr lang="en-US" dirty="0" err="1"/>
              <a:t>tabung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total dan </a:t>
            </a:r>
            <a:r>
              <a:rPr lang="en-US" dirty="0" err="1"/>
              <a:t>nilai</a:t>
            </a:r>
            <a:r>
              <a:rPr lang="en-US" dirty="0"/>
              <a:t> rata-</a:t>
            </a:r>
            <a:r>
              <a:rPr lang="en-US" dirty="0" err="1"/>
              <a:t>ratanya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total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1381125" indent="0">
              <a:lnSpc>
                <a:spcPct val="120000"/>
              </a:lnSpc>
              <a:buNone/>
            </a:pPr>
            <a:r>
              <a:rPr lang="en-US" dirty="0"/>
              <a:t>Input: 2, 3, 5, dan 10</a:t>
            </a:r>
          </a:p>
          <a:p>
            <a:pPr marL="1381125" indent="0">
              <a:lnSpc>
                <a:spcPct val="120000"/>
              </a:lnSpc>
              <a:buNone/>
            </a:pPr>
            <a:r>
              <a:rPr lang="en-US" dirty="0"/>
              <a:t>Total: 2 + 3 + 5 + 10 = 20</a:t>
            </a:r>
          </a:p>
          <a:p>
            <a:pPr marL="1381125" indent="0">
              <a:lnSpc>
                <a:spcPct val="120000"/>
              </a:lnSpc>
              <a:buNone/>
            </a:pPr>
            <a:r>
              <a:rPr lang="en-US" dirty="0"/>
              <a:t>Rata-rata = 20 / 5 = 4</a:t>
            </a:r>
          </a:p>
        </p:txBody>
      </p:sp>
    </p:spTree>
    <p:extLst>
      <p:ext uri="{BB962C8B-B14F-4D97-AF65-F5344CB8AC3E}">
        <p14:creationId xmlns:p14="http://schemas.microsoft.com/office/powerpoint/2010/main" val="241396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AE60-18D9-7F8E-DEA0-2C4BB8E3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0EA0-9128-C658-C7E0-2A3FF2EA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Pak </a:t>
            </a:r>
            <a:r>
              <a:rPr lang="en-US" dirty="0" err="1"/>
              <a:t>Dedi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SMAN 2 Harapan.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menu login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password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salah </a:t>
            </a:r>
            <a:r>
              <a:rPr lang="en-US" dirty="0" err="1"/>
              <a:t>sebanyak</a:t>
            </a:r>
            <a:r>
              <a:rPr lang="en-US" dirty="0"/>
              <a:t> 3 kali. Ketika user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password yang salah,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menu login </a:t>
            </a:r>
            <a:r>
              <a:rPr lang="en-US" dirty="0" err="1"/>
              <a:t>tersebut</a:t>
            </a:r>
            <a:r>
              <a:rPr lang="en-US" dirty="0"/>
              <a:t>. Pak </a:t>
            </a:r>
            <a:r>
              <a:rPr lang="en-US" dirty="0" err="1"/>
              <a:t>budi</a:t>
            </a:r>
            <a:r>
              <a:rPr lang="en-US" dirty="0"/>
              <a:t> juga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password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di </a:t>
            </a:r>
            <a:r>
              <a:rPr lang="en-US" dirty="0" err="1"/>
              <a:t>buat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password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memperdulikan</a:t>
            </a:r>
            <a:r>
              <a:rPr lang="en-US" dirty="0"/>
              <a:t> username.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Login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kesempatan</a:t>
            </a:r>
            <a:r>
              <a:rPr lang="en-US" dirty="0"/>
              <a:t> Admin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username : Daspro2023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password : Latihan</a:t>
            </a:r>
          </a:p>
        </p:txBody>
      </p:sp>
    </p:spTree>
    <p:extLst>
      <p:ext uri="{BB962C8B-B14F-4D97-AF65-F5344CB8AC3E}">
        <p14:creationId xmlns:p14="http://schemas.microsoft.com/office/powerpoint/2010/main" val="88602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A3E2-CB36-5619-D383-8295077C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BCCD-C8BD-193A-A002-849A53B4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Aira </a:t>
            </a:r>
            <a:r>
              <a:rPr lang="en-US" sz="1000" dirty="0" err="1"/>
              <a:t>diminta</a:t>
            </a:r>
            <a:r>
              <a:rPr lang="en-US" sz="1000" dirty="0"/>
              <a:t> guru </a:t>
            </a:r>
            <a:r>
              <a:rPr lang="en-US" sz="1000" dirty="0" err="1"/>
              <a:t>Olahraganya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teman-temannya</a:t>
            </a:r>
            <a:r>
              <a:rPr lang="en-US" sz="1000" dirty="0"/>
              <a:t> </a:t>
            </a:r>
            <a:r>
              <a:rPr lang="en-US" sz="1000" dirty="0" err="1"/>
              <a:t>mulai</a:t>
            </a:r>
            <a:r>
              <a:rPr lang="en-US" sz="1000" dirty="0"/>
              <a:t> </a:t>
            </a:r>
            <a:r>
              <a:rPr lang="en-US" sz="1000" dirty="0" err="1"/>
              <a:t>berlari</a:t>
            </a:r>
            <a:r>
              <a:rPr lang="en-US" sz="1000" dirty="0"/>
              <a:t> dan </a:t>
            </a:r>
            <a:r>
              <a:rPr lang="en-US" sz="1000" dirty="0" err="1"/>
              <a:t>selesai</a:t>
            </a:r>
            <a:r>
              <a:rPr lang="en-US" sz="1000" dirty="0"/>
              <a:t> </a:t>
            </a:r>
            <a:r>
              <a:rPr lang="en-US" sz="1000" dirty="0" err="1"/>
              <a:t>berlari</a:t>
            </a:r>
            <a:r>
              <a:rPr lang="en-US" sz="1000" dirty="0"/>
              <a:t>. </a:t>
            </a:r>
            <a:r>
              <a:rPr lang="en-US" sz="1000" dirty="0" err="1"/>
              <a:t>Ia</a:t>
            </a:r>
            <a:r>
              <a:rPr lang="en-US" sz="1000" dirty="0"/>
              <a:t> juga </a:t>
            </a:r>
            <a:r>
              <a:rPr lang="en-US" sz="1000" dirty="0" err="1"/>
              <a:t>diminta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menghitung</a:t>
            </a:r>
            <a:r>
              <a:rPr lang="en-US" sz="1000" dirty="0"/>
              <a:t> </a:t>
            </a:r>
            <a:r>
              <a:rPr lang="en-US" sz="1000" dirty="0" err="1"/>
              <a:t>selisih</a:t>
            </a:r>
            <a:r>
              <a:rPr lang="en-US" sz="1000" dirty="0"/>
              <a:t> </a:t>
            </a:r>
            <a:r>
              <a:rPr lang="en-US" sz="1000" dirty="0" err="1"/>
              <a:t>waktu</a:t>
            </a:r>
            <a:r>
              <a:rPr lang="en-US" sz="1000" dirty="0"/>
              <a:t> yang </a:t>
            </a:r>
            <a:r>
              <a:rPr lang="en-US" sz="1000" dirty="0" err="1"/>
              <a:t>dia</a:t>
            </a:r>
            <a:r>
              <a:rPr lang="en-US" sz="1000" dirty="0"/>
              <a:t> </a:t>
            </a:r>
            <a:r>
              <a:rPr lang="en-US" sz="1000" dirty="0" err="1"/>
              <a:t>buat</a:t>
            </a:r>
            <a:r>
              <a:rPr lang="en-US" sz="1000" dirty="0"/>
              <a:t> dan </a:t>
            </a:r>
            <a:r>
              <a:rPr lang="en-US" sz="1000" dirty="0" err="1"/>
              <a:t>menuliskan</a:t>
            </a:r>
            <a:r>
              <a:rPr lang="en-US" sz="1000" dirty="0"/>
              <a:t> </a:t>
            </a:r>
            <a:r>
              <a:rPr lang="en-US" sz="1000" dirty="0" err="1"/>
              <a:t>hasilnya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format Jam - </a:t>
            </a:r>
            <a:r>
              <a:rPr lang="en-US" sz="1000" dirty="0" err="1"/>
              <a:t>Menit</a:t>
            </a:r>
            <a:r>
              <a:rPr lang="en-US" sz="1000" dirty="0"/>
              <a:t> - </a:t>
            </a:r>
            <a:r>
              <a:rPr lang="en-US" sz="1000" dirty="0" err="1"/>
              <a:t>Detik</a:t>
            </a:r>
            <a:r>
              <a:rPr lang="en-US" sz="1000" dirty="0"/>
              <a:t>. </a:t>
            </a:r>
            <a:r>
              <a:rPr lang="en-US" sz="1000" dirty="0" err="1"/>
              <a:t>Bantulah</a:t>
            </a:r>
            <a:r>
              <a:rPr lang="en-US" sz="1000" dirty="0"/>
              <a:t> Aira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menyelesaikan</a:t>
            </a:r>
            <a:r>
              <a:rPr lang="en-US" sz="1000" dirty="0"/>
              <a:t> </a:t>
            </a:r>
            <a:r>
              <a:rPr lang="en-US" sz="1000" dirty="0" err="1"/>
              <a:t>masalah</a:t>
            </a:r>
            <a:r>
              <a:rPr lang="en-US" sz="1000" dirty="0"/>
              <a:t> </a:t>
            </a:r>
            <a:r>
              <a:rPr lang="en-US" sz="1000" dirty="0" err="1"/>
              <a:t>tersebut</a:t>
            </a:r>
            <a:r>
              <a:rPr lang="en-US" sz="1000" dirty="0"/>
              <a:t> agar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cepat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Hitung</a:t>
            </a:r>
            <a:r>
              <a:rPr lang="en-US" sz="1000" dirty="0"/>
              <a:t> </a:t>
            </a:r>
            <a:r>
              <a:rPr lang="en-US" sz="1000" dirty="0" err="1"/>
              <a:t>selisih</a:t>
            </a:r>
            <a:r>
              <a:rPr lang="en-US" sz="1000" dirty="0"/>
              <a:t> jam - </a:t>
            </a:r>
            <a:r>
              <a:rPr lang="en-US" sz="1000" dirty="0" err="1"/>
              <a:t>menit</a:t>
            </a:r>
            <a:r>
              <a:rPr lang="en-US" sz="1000" dirty="0"/>
              <a:t> - </a:t>
            </a:r>
            <a:r>
              <a:rPr lang="en-US" sz="1000" dirty="0" err="1"/>
              <a:t>detik</a:t>
            </a:r>
            <a:r>
              <a:rPr lang="en-US" sz="1000" dirty="0"/>
              <a:t> .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b="1" dirty="0"/>
              <a:t>Input </a:t>
            </a:r>
            <a:r>
              <a:rPr lang="en-US" sz="1000" b="1" dirty="0" err="1"/>
              <a:t>mulai</a:t>
            </a:r>
            <a:r>
              <a:rPr lang="en-US" sz="1000" b="1" dirty="0"/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Jam: 08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Menit</a:t>
            </a:r>
            <a:r>
              <a:rPr lang="en-US" sz="1000" dirty="0"/>
              <a:t>: 10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Detik</a:t>
            </a:r>
            <a:r>
              <a:rPr lang="en-US" sz="1000" dirty="0"/>
              <a:t>: 20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b="1" dirty="0"/>
              <a:t>Input </a:t>
            </a:r>
            <a:r>
              <a:rPr lang="en-US" sz="1000" b="1" dirty="0" err="1"/>
              <a:t>selesai</a:t>
            </a:r>
            <a:r>
              <a:rPr lang="en-US" sz="1000" b="1" dirty="0"/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Jam: 09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Menit</a:t>
            </a:r>
            <a:r>
              <a:rPr lang="en-US" sz="1000" dirty="0"/>
              <a:t>: 15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Detik</a:t>
            </a:r>
            <a:r>
              <a:rPr lang="en-US" sz="1000" dirty="0"/>
              <a:t>: 30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b="1" dirty="0" err="1"/>
              <a:t>Hitung</a:t>
            </a:r>
            <a:r>
              <a:rPr lang="en-US" sz="1000" b="1" dirty="0"/>
              <a:t> </a:t>
            </a:r>
            <a:r>
              <a:rPr lang="en-US" sz="1000" b="1" dirty="0" err="1"/>
              <a:t>selisih</a:t>
            </a:r>
            <a:r>
              <a:rPr lang="en-US" sz="1000" b="1" dirty="0"/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b="1" dirty="0"/>
              <a:t>Output</a:t>
            </a:r>
            <a:r>
              <a:rPr lang="en-US" sz="1000" dirty="0"/>
              <a:t>: 1 jam - 5 </a:t>
            </a:r>
            <a:r>
              <a:rPr lang="en-US" sz="1000" dirty="0" err="1"/>
              <a:t>menit</a:t>
            </a:r>
            <a:r>
              <a:rPr lang="en-US" sz="1000" dirty="0"/>
              <a:t> - 10 </a:t>
            </a:r>
            <a:r>
              <a:rPr lang="en-US" sz="1000" dirty="0" err="1"/>
              <a:t>detik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423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16A8F-7089-AEE6-9F10-B54BC119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69B7-A921-CDE0-5D4B-B385CDA2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function di Python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agar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(input) dan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(output)</a:t>
            </a:r>
            <a:r>
              <a:rPr lang="en-US" sz="2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dan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"</a:t>
            </a:r>
            <a:r>
              <a:rPr lang="en-US" sz="2000" b="1" dirty="0"/>
              <a:t>return</a:t>
            </a:r>
            <a:r>
              <a:rPr lang="en-US" sz="2000" dirty="0"/>
              <a:t>"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pemanggilnya</a:t>
            </a:r>
            <a:r>
              <a:rPr lang="en-US" sz="2000" dirty="0"/>
              <a:t>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5AF6033-90EE-E6C6-2B28-8C369B839A3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5272" r="4405"/>
          <a:stretch/>
        </p:blipFill>
        <p:spPr>
          <a:xfrm>
            <a:off x="195498" y="4552156"/>
            <a:ext cx="5448946" cy="17827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52C72-8FC0-0CBC-33BD-8B3C64859AE7}"/>
              </a:ext>
            </a:extLst>
          </p:cNvPr>
          <p:cNvSpPr txBox="1"/>
          <p:nvPr/>
        </p:nvSpPr>
        <p:spPr>
          <a:xfrm>
            <a:off x="838198" y="2610631"/>
            <a:ext cx="4540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Fungsi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merupakan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proses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diantara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1" u="none" strike="noStrike" dirty="0">
                <a:solidFill>
                  <a:srgbClr val="000000"/>
                </a:solidFill>
                <a:effectLst/>
              </a:rPr>
              <a:t>input 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dan </a:t>
            </a:r>
            <a:r>
              <a:rPr lang="en-ID" sz="2400" b="0" i="1" u="none" strike="noStrike" dirty="0">
                <a:solidFill>
                  <a:srgbClr val="000000"/>
                </a:solidFill>
                <a:effectLst/>
              </a:rPr>
              <a:t>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62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B1DA-551A-3A53-7DA3-0D9A5F86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C099-AE6F-DF47-494F-56BDDF72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(input),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lain.</a:t>
            </a:r>
          </a:p>
          <a:p>
            <a:pPr algn="just">
              <a:lnSpc>
                <a:spcPct val="120000"/>
              </a:lnSpc>
            </a:pPr>
            <a:r>
              <a:rPr lang="en-US" sz="2000" dirty="0" err="1"/>
              <a:t>Biasanya</a:t>
            </a:r>
            <a:r>
              <a:rPr lang="en-US" sz="2000" dirty="0"/>
              <a:t>,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"print"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Pada Python,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sintak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dan </a:t>
            </a:r>
            <a:r>
              <a:rPr lang="en-US" sz="2000" dirty="0" err="1"/>
              <a:t>prosedur</a:t>
            </a:r>
            <a:r>
              <a:rPr lang="en-US" sz="2000" dirty="0"/>
              <a:t> Adak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endParaRPr lang="en-US" sz="2000" dirty="0"/>
          </a:p>
          <a:p>
            <a:pPr algn="just">
              <a:lnSpc>
                <a:spcPct val="120000"/>
              </a:lnSpc>
            </a:pPr>
            <a:r>
              <a:rPr lang="en-US" sz="2000" dirty="0"/>
              <a:t>Python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formal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dan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membedakannya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0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153-5B6A-8EE2-2313-F2A162F4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Procedure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184305-5856-B050-700E-23CBED90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" y="1690688"/>
            <a:ext cx="5913391" cy="237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E512EC-FBCB-C561-34A3-04D4FF9B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43" y="3931772"/>
            <a:ext cx="7120467" cy="26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D9FC-EC76-2D15-2834-C24B4EE7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CF09-D19D-6C2F-CCEA-4055B366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program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 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b="1" dirty="0" err="1"/>
              <a:t>lokal</a:t>
            </a:r>
            <a:r>
              <a:rPr lang="en-US" dirty="0"/>
              <a:t>: variable yang </a:t>
            </a:r>
            <a:r>
              <a:rPr lang="en-US" dirty="0" err="1"/>
              <a:t>dideklarasikan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 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Variable </a:t>
            </a:r>
            <a:r>
              <a:rPr lang="en-US" b="1" dirty="0"/>
              <a:t>global</a:t>
            </a:r>
            <a:r>
              <a:rPr lang="en-US" dirty="0"/>
              <a:t>: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 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Jangkauan</a:t>
            </a:r>
            <a:r>
              <a:rPr lang="en-US" dirty="0"/>
              <a:t> pada variable global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program. 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(redeclared) di subprogram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error </a:t>
            </a:r>
            <a:r>
              <a:rPr lang="en-US" dirty="0" err="1"/>
              <a:t>jika</a:t>
            </a:r>
            <a:r>
              <a:rPr lang="en-US" dirty="0"/>
              <a:t> program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dan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5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5D2C-B38C-E63E-AB10-147283D5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BB17CF-5C23-846A-7BB8-1F402FB52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32" y="1690688"/>
            <a:ext cx="5616362" cy="27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9C49D66-56A7-AD6F-BACA-2287A270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54" y="4365535"/>
            <a:ext cx="5140268" cy="21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CA1E-8F6B-D0C3-9B11-A486107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15A5-B40A-B9E5-8586-7251B34E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simple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function di Python</a:t>
            </a:r>
          </a:p>
          <a:p>
            <a:pPr algn="just">
              <a:lnSpc>
                <a:spcPct val="120000"/>
              </a:lnSpc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memaggil</a:t>
            </a:r>
            <a:r>
              <a:rPr lang="en-US" sz="1800" dirty="0"/>
              <a:t> function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nama_function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diikuti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kurung</a:t>
            </a:r>
            <a:r>
              <a:rPr lang="en-US" sz="1800" dirty="0"/>
              <a:t> </a:t>
            </a:r>
            <a:r>
              <a:rPr lang="en-US" sz="1800" dirty="0" err="1"/>
              <a:t>buka</a:t>
            </a:r>
            <a:r>
              <a:rPr lang="en-US" sz="1800" dirty="0"/>
              <a:t> </a:t>
            </a:r>
            <a:r>
              <a:rPr lang="en-US" sz="1800" dirty="0" err="1"/>
              <a:t>tutup</a:t>
            </a:r>
            <a:r>
              <a:rPr lang="en-US" sz="1800" dirty="0"/>
              <a:t> ()</a:t>
            </a:r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algn="just">
              <a:lnSpc>
                <a:spcPct val="120000"/>
              </a:lnSpc>
            </a:pPr>
            <a:endParaRPr 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800" dirty="0"/>
          </a:p>
          <a:p>
            <a:pPr algn="just">
              <a:lnSpc>
                <a:spcPct val="120000"/>
              </a:lnSpc>
            </a:pPr>
            <a:r>
              <a:rPr lang="en-US" sz="1800" dirty="0" err="1"/>
              <a:t>Posisi</a:t>
            </a:r>
            <a:r>
              <a:rPr lang="en-US" sz="1800" dirty="0"/>
              <a:t> parameter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function </a:t>
            </a:r>
            <a:r>
              <a:rPr lang="en-US" sz="1800" dirty="0" err="1"/>
              <a:t>dibuat</a:t>
            </a:r>
            <a:endParaRPr lang="en-US" sz="1800" dirty="0"/>
          </a:p>
          <a:p>
            <a:pPr algn="just">
              <a:lnSpc>
                <a:spcPct val="120000"/>
              </a:lnSpc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parameter </a:t>
            </a:r>
            <a:r>
              <a:rPr lang="en-US" sz="1800" dirty="0" err="1"/>
              <a:t>tersebut</a:t>
            </a:r>
            <a:r>
              <a:rPr lang="en-US" sz="1800" dirty="0"/>
              <a:t> juga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urutannya</a:t>
            </a:r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7AAE39-C0B1-103D-2BF9-0B179556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22" y="3796061"/>
            <a:ext cx="5547078" cy="98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6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90DF-BF8C-7165-B5CE-352B77F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94F7-43D7-BC5E-589C-2C7BF803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err="1"/>
              <a:t>Dengan</a:t>
            </a:r>
            <a:r>
              <a:rPr lang="en-US" sz="1600" dirty="0"/>
              <a:t> function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mendeklarasikan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kali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Argumen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yang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dan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()</a:t>
            </a:r>
          </a:p>
          <a:p>
            <a:pPr algn="just">
              <a:lnSpc>
                <a:spcPct val="120000"/>
              </a:lnSpc>
            </a:pPr>
            <a:r>
              <a:rPr lang="en-US" sz="1600" dirty="0"/>
              <a:t>Pada </a:t>
            </a:r>
            <a:r>
              <a:rPr lang="en-US" sz="1600" dirty="0" err="1"/>
              <a:t>sebuah</a:t>
            </a:r>
            <a:r>
              <a:rPr lang="en-US" sz="1600" dirty="0"/>
              <a:t> function,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argument yang </a:t>
            </a:r>
            <a:r>
              <a:rPr lang="en-US" sz="1600" dirty="0" err="1"/>
              <a:t>diperlukan</a:t>
            </a:r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 err="1"/>
              <a:t>Setiap</a:t>
            </a:r>
            <a:r>
              <a:rPr lang="en-US" sz="1600" dirty="0"/>
              <a:t> argument </a:t>
            </a:r>
            <a:r>
              <a:rPr lang="en-US" sz="1600" dirty="0" err="1"/>
              <a:t>dipisahkan</a:t>
            </a:r>
            <a:r>
              <a:rPr lang="en-US" sz="1600" dirty="0"/>
              <a:t> oleh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argument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function greeting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4F8491-196D-34A7-FCB4-9C31208F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2" y="5000598"/>
            <a:ext cx="6574367" cy="149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997</Words>
  <Application>Microsoft Macintosh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Aharoni</vt:lpstr>
      <vt:lpstr>Arial</vt:lpstr>
      <vt:lpstr>Arial Rounded MT Bold</vt:lpstr>
      <vt:lpstr>Calibri</vt:lpstr>
      <vt:lpstr>Calibri Light</vt:lpstr>
      <vt:lpstr>Consolas</vt:lpstr>
      <vt:lpstr>Montserrat</vt:lpstr>
      <vt:lpstr>Open Sans Semi-Bold</vt:lpstr>
      <vt:lpstr>Office Theme</vt:lpstr>
      <vt:lpstr>FUNCTION AND PROCEDURE</vt:lpstr>
      <vt:lpstr>Konsep Dasar</vt:lpstr>
      <vt:lpstr>Function</vt:lpstr>
      <vt:lpstr>Procedure</vt:lpstr>
      <vt:lpstr>Function vs Procedure</vt:lpstr>
      <vt:lpstr>Jangkauan Variabel</vt:lpstr>
      <vt:lpstr>Contoh Jangkauan Variabel</vt:lpstr>
      <vt:lpstr>Membuat Function</vt:lpstr>
      <vt:lpstr>Membuat Function</vt:lpstr>
      <vt:lpstr>Arguments</vt:lpstr>
      <vt:lpstr>Arguments</vt:lpstr>
      <vt:lpstr>Arguments</vt:lpstr>
      <vt:lpstr>Default Parameter Value</vt:lpstr>
      <vt:lpstr>Keyword Arguments</vt:lpstr>
      <vt:lpstr>Arbitrary Argument</vt:lpstr>
      <vt:lpstr>Arbitrary Keyword Arguments</vt:lpstr>
      <vt:lpstr>Argument from List</vt:lpstr>
      <vt:lpstr>PowerPoint Presentation</vt:lpstr>
      <vt:lpstr>Pass</vt:lpstr>
      <vt:lpstr>Latihan Soal</vt:lpstr>
      <vt:lpstr>Latihan - 1</vt:lpstr>
      <vt:lpstr>Latihan - 2</vt:lpstr>
      <vt:lpstr>Latihan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5</cp:revision>
  <cp:lastPrinted>2024-11-04T14:02:20Z</cp:lastPrinted>
  <dcterms:created xsi:type="dcterms:W3CDTF">2024-09-01T04:12:04Z</dcterms:created>
  <dcterms:modified xsi:type="dcterms:W3CDTF">2024-11-05T05:01:30Z</dcterms:modified>
</cp:coreProperties>
</file>