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9" d="100"/>
          <a:sy n="79" d="100"/>
        </p:scale>
        <p:origin x="821"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F4EC9B-FE24-4CA7-843E-F9A135C95B35}"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A71C-1169-40AC-BDB0-1C40DE668395}" type="slidenum">
              <a:rPr lang="en-US" smtClean="0"/>
              <a:t>‹#›</a:t>
            </a:fld>
            <a:endParaRPr lang="en-US"/>
          </a:p>
        </p:txBody>
      </p:sp>
    </p:spTree>
    <p:extLst>
      <p:ext uri="{BB962C8B-B14F-4D97-AF65-F5344CB8AC3E}">
        <p14:creationId xmlns:p14="http://schemas.microsoft.com/office/powerpoint/2010/main" val="1335683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F4EC9B-FE24-4CA7-843E-F9A135C95B35}"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A71C-1169-40AC-BDB0-1C40DE668395}" type="slidenum">
              <a:rPr lang="en-US" smtClean="0"/>
              <a:t>‹#›</a:t>
            </a:fld>
            <a:endParaRPr lang="en-US"/>
          </a:p>
        </p:txBody>
      </p:sp>
    </p:spTree>
    <p:extLst>
      <p:ext uri="{BB962C8B-B14F-4D97-AF65-F5344CB8AC3E}">
        <p14:creationId xmlns:p14="http://schemas.microsoft.com/office/powerpoint/2010/main" val="801286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F4EC9B-FE24-4CA7-843E-F9A135C95B35}"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A71C-1169-40AC-BDB0-1C40DE668395}" type="slidenum">
              <a:rPr lang="en-US" smtClean="0"/>
              <a:t>‹#›</a:t>
            </a:fld>
            <a:endParaRPr lang="en-US"/>
          </a:p>
        </p:txBody>
      </p:sp>
    </p:spTree>
    <p:extLst>
      <p:ext uri="{BB962C8B-B14F-4D97-AF65-F5344CB8AC3E}">
        <p14:creationId xmlns:p14="http://schemas.microsoft.com/office/powerpoint/2010/main" val="317494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F4EC9B-FE24-4CA7-843E-F9A135C95B35}"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A71C-1169-40AC-BDB0-1C40DE668395}" type="slidenum">
              <a:rPr lang="en-US" smtClean="0"/>
              <a:t>‹#›</a:t>
            </a:fld>
            <a:endParaRPr lang="en-US"/>
          </a:p>
        </p:txBody>
      </p:sp>
    </p:spTree>
    <p:extLst>
      <p:ext uri="{BB962C8B-B14F-4D97-AF65-F5344CB8AC3E}">
        <p14:creationId xmlns:p14="http://schemas.microsoft.com/office/powerpoint/2010/main" val="2525037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F4EC9B-FE24-4CA7-843E-F9A135C95B35}"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A71C-1169-40AC-BDB0-1C40DE668395}" type="slidenum">
              <a:rPr lang="en-US" smtClean="0"/>
              <a:t>‹#›</a:t>
            </a:fld>
            <a:endParaRPr lang="en-US"/>
          </a:p>
        </p:txBody>
      </p:sp>
    </p:spTree>
    <p:extLst>
      <p:ext uri="{BB962C8B-B14F-4D97-AF65-F5344CB8AC3E}">
        <p14:creationId xmlns:p14="http://schemas.microsoft.com/office/powerpoint/2010/main" val="3812073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F4EC9B-FE24-4CA7-843E-F9A135C95B35}"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3A71C-1169-40AC-BDB0-1C40DE668395}" type="slidenum">
              <a:rPr lang="en-US" smtClean="0"/>
              <a:t>‹#›</a:t>
            </a:fld>
            <a:endParaRPr lang="en-US"/>
          </a:p>
        </p:txBody>
      </p:sp>
    </p:spTree>
    <p:extLst>
      <p:ext uri="{BB962C8B-B14F-4D97-AF65-F5344CB8AC3E}">
        <p14:creationId xmlns:p14="http://schemas.microsoft.com/office/powerpoint/2010/main" val="2378848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F4EC9B-FE24-4CA7-843E-F9A135C95B35}"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B3A71C-1169-40AC-BDB0-1C40DE668395}" type="slidenum">
              <a:rPr lang="en-US" smtClean="0"/>
              <a:t>‹#›</a:t>
            </a:fld>
            <a:endParaRPr lang="en-US"/>
          </a:p>
        </p:txBody>
      </p:sp>
    </p:spTree>
    <p:extLst>
      <p:ext uri="{BB962C8B-B14F-4D97-AF65-F5344CB8AC3E}">
        <p14:creationId xmlns:p14="http://schemas.microsoft.com/office/powerpoint/2010/main" val="122483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F4EC9B-FE24-4CA7-843E-F9A135C95B35}"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B3A71C-1169-40AC-BDB0-1C40DE668395}" type="slidenum">
              <a:rPr lang="en-US" smtClean="0"/>
              <a:t>‹#›</a:t>
            </a:fld>
            <a:endParaRPr lang="en-US"/>
          </a:p>
        </p:txBody>
      </p:sp>
    </p:spTree>
    <p:extLst>
      <p:ext uri="{BB962C8B-B14F-4D97-AF65-F5344CB8AC3E}">
        <p14:creationId xmlns:p14="http://schemas.microsoft.com/office/powerpoint/2010/main" val="1992437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F4EC9B-FE24-4CA7-843E-F9A135C95B35}" type="datetimeFigureOut">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B3A71C-1169-40AC-BDB0-1C40DE668395}" type="slidenum">
              <a:rPr lang="en-US" smtClean="0"/>
              <a:t>‹#›</a:t>
            </a:fld>
            <a:endParaRPr lang="en-US"/>
          </a:p>
        </p:txBody>
      </p:sp>
    </p:spTree>
    <p:extLst>
      <p:ext uri="{BB962C8B-B14F-4D97-AF65-F5344CB8AC3E}">
        <p14:creationId xmlns:p14="http://schemas.microsoft.com/office/powerpoint/2010/main" val="382067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F4EC9B-FE24-4CA7-843E-F9A135C95B35}"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3A71C-1169-40AC-BDB0-1C40DE668395}" type="slidenum">
              <a:rPr lang="en-US" smtClean="0"/>
              <a:t>‹#›</a:t>
            </a:fld>
            <a:endParaRPr lang="en-US"/>
          </a:p>
        </p:txBody>
      </p:sp>
    </p:spTree>
    <p:extLst>
      <p:ext uri="{BB962C8B-B14F-4D97-AF65-F5344CB8AC3E}">
        <p14:creationId xmlns:p14="http://schemas.microsoft.com/office/powerpoint/2010/main" val="2734692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F4EC9B-FE24-4CA7-843E-F9A135C95B35}"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3A71C-1169-40AC-BDB0-1C40DE668395}" type="slidenum">
              <a:rPr lang="en-US" smtClean="0"/>
              <a:t>‹#›</a:t>
            </a:fld>
            <a:endParaRPr lang="en-US"/>
          </a:p>
        </p:txBody>
      </p:sp>
    </p:spTree>
    <p:extLst>
      <p:ext uri="{BB962C8B-B14F-4D97-AF65-F5344CB8AC3E}">
        <p14:creationId xmlns:p14="http://schemas.microsoft.com/office/powerpoint/2010/main" val="2305273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F4EC9B-FE24-4CA7-843E-F9A135C95B35}" type="datetimeFigureOut">
              <a:rPr lang="en-US" smtClean="0"/>
              <a:t>11/5/2024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B3A71C-1169-40AC-BDB0-1C40DE668395}" type="slidenum">
              <a:rPr lang="en-US" smtClean="0"/>
              <a:t>‹#›</a:t>
            </a:fld>
            <a:endParaRPr lang="en-US"/>
          </a:p>
        </p:txBody>
      </p:sp>
    </p:spTree>
    <p:extLst>
      <p:ext uri="{BB962C8B-B14F-4D97-AF65-F5344CB8AC3E}">
        <p14:creationId xmlns:p14="http://schemas.microsoft.com/office/powerpoint/2010/main" val="738069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9754"/>
            <a:ext cx="9144000" cy="981367"/>
          </a:xfrm>
        </p:spPr>
        <p:txBody>
          <a:bodyPr/>
          <a:lstStyle/>
          <a:p>
            <a:r>
              <a:rPr lang="fa-IR" dirty="0" smtClean="0"/>
              <a:t>به نام خدا</a:t>
            </a:r>
            <a:endParaRPr lang="en-US" dirty="0"/>
          </a:p>
        </p:txBody>
      </p:sp>
      <p:sp>
        <p:nvSpPr>
          <p:cNvPr id="3" name="Subtitle 2"/>
          <p:cNvSpPr>
            <a:spLocks noGrp="1"/>
          </p:cNvSpPr>
          <p:nvPr>
            <p:ph type="subTitle" idx="1"/>
          </p:nvPr>
        </p:nvSpPr>
        <p:spPr>
          <a:xfrm>
            <a:off x="1524000" y="1940767"/>
            <a:ext cx="9144000" cy="3317033"/>
          </a:xfrm>
        </p:spPr>
        <p:txBody>
          <a:bodyPr/>
          <a:lstStyle/>
          <a:p>
            <a:pPr rtl="1"/>
            <a:r>
              <a:rPr lang="fa-IR" dirty="0" smtClean="0"/>
              <a:t>نام و نام خانوادگی : سینا رستمی</a:t>
            </a:r>
          </a:p>
          <a:p>
            <a:pPr rtl="1"/>
            <a:r>
              <a:rPr lang="fa-IR" dirty="0" smtClean="0"/>
              <a:t>موضوع : تحقیق درباره </a:t>
            </a:r>
            <a:r>
              <a:rPr lang="en-US" dirty="0" smtClean="0"/>
              <a:t>Power BI</a:t>
            </a:r>
          </a:p>
          <a:p>
            <a:pPr rtl="1"/>
            <a:r>
              <a:rPr lang="fa-IR" dirty="0" smtClean="0"/>
              <a:t>تمرین چهارم</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024" y="3727315"/>
            <a:ext cx="2166431" cy="2166431"/>
          </a:xfrm>
          <a:prstGeom prst="rect">
            <a:avLst/>
          </a:prstGeom>
        </p:spPr>
      </p:pic>
    </p:spTree>
    <p:extLst>
      <p:ext uri="{BB962C8B-B14F-4D97-AF65-F5344CB8AC3E}">
        <p14:creationId xmlns:p14="http://schemas.microsoft.com/office/powerpoint/2010/main" val="3463115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latin typeface="Vazirmatn" pitchFamily="2" charset="-78"/>
                <a:cs typeface="Vazirmatn" pitchFamily="2" charset="-78"/>
              </a:rPr>
              <a:t>تاریخچه</a:t>
            </a:r>
            <a:endParaRPr lang="en-US" dirty="0">
              <a:latin typeface="Vazirmatn" pitchFamily="2" charset="-78"/>
              <a:cs typeface="Vazirmatn" pitchFamily="2" charset="-78"/>
            </a:endParaRPr>
          </a:p>
        </p:txBody>
      </p:sp>
      <p:sp>
        <p:nvSpPr>
          <p:cNvPr id="3" name="Content Placeholder 2"/>
          <p:cNvSpPr>
            <a:spLocks noGrp="1"/>
          </p:cNvSpPr>
          <p:nvPr>
            <p:ph idx="1"/>
          </p:nvPr>
        </p:nvSpPr>
        <p:spPr>
          <a:xfrm>
            <a:off x="838200" y="1825625"/>
            <a:ext cx="10515600" cy="3698097"/>
          </a:xfrm>
        </p:spPr>
        <p:txBody>
          <a:bodyPr>
            <a:normAutofit fontScale="62500" lnSpcReduction="20000"/>
          </a:bodyPr>
          <a:lstStyle/>
          <a:p>
            <a:pPr marL="0" indent="0" algn="just" rtl="1">
              <a:lnSpc>
                <a:spcPct val="170000"/>
              </a:lnSpc>
              <a:buNone/>
            </a:pPr>
            <a:r>
              <a:rPr lang="en-US" b="1" dirty="0" smtClean="0">
                <a:latin typeface="Vazirmatn" pitchFamily="2" charset="-78"/>
                <a:cs typeface="Vazirmatn" pitchFamily="2" charset="-78"/>
              </a:rPr>
              <a:t> Power </a:t>
            </a:r>
            <a:r>
              <a:rPr lang="en-US" b="1" dirty="0">
                <a:latin typeface="Vazirmatn" pitchFamily="2" charset="-78"/>
                <a:cs typeface="Vazirmatn" pitchFamily="2" charset="-78"/>
              </a:rPr>
              <a:t>BI</a:t>
            </a:r>
            <a:r>
              <a:rPr lang="en-US" dirty="0">
                <a:latin typeface="Vazirmatn" pitchFamily="2" charset="-78"/>
                <a:cs typeface="Vazirmatn" pitchFamily="2" charset="-78"/>
              </a:rPr>
              <a:t> </a:t>
            </a:r>
            <a:r>
              <a:rPr lang="fa-IR" dirty="0">
                <a:latin typeface="Vazirmatn" pitchFamily="2" charset="-78"/>
                <a:cs typeface="Vazirmatn" pitchFamily="2" charset="-78"/>
              </a:rPr>
              <a:t>یک نرم‌افزار تحلیل داده‌ها و گرافیکی است که توسط شرکت </a:t>
            </a:r>
            <a:r>
              <a:rPr lang="en-US" b="1" dirty="0" smtClean="0">
                <a:latin typeface="Vazirmatn" pitchFamily="2" charset="-78"/>
                <a:cs typeface="Vazirmatn" pitchFamily="2" charset="-78"/>
              </a:rPr>
              <a:t>Microsoft</a:t>
            </a:r>
            <a:r>
              <a:rPr lang="fa-IR" b="1" dirty="0" smtClean="0">
                <a:latin typeface="Vazirmatn" pitchFamily="2" charset="-78"/>
                <a:cs typeface="Vazirmatn" pitchFamily="2" charset="-78"/>
              </a:rPr>
              <a:t> </a:t>
            </a:r>
            <a:r>
              <a:rPr lang="fa-IR" dirty="0" smtClean="0">
                <a:latin typeface="Vazirmatn" pitchFamily="2" charset="-78"/>
                <a:cs typeface="Vazirmatn" pitchFamily="2" charset="-78"/>
              </a:rPr>
              <a:t>توسعه </a:t>
            </a:r>
            <a:r>
              <a:rPr lang="fa-IR" dirty="0">
                <a:latin typeface="Vazirmatn" pitchFamily="2" charset="-78"/>
                <a:cs typeface="Vazirmatn" pitchFamily="2" charset="-78"/>
              </a:rPr>
              <a:t>یافته است. این برنامه ابتدا در سال </a:t>
            </a:r>
            <a:r>
              <a:rPr lang="fa-IR" b="1" dirty="0">
                <a:latin typeface="Vazirmatn" pitchFamily="2" charset="-78"/>
                <a:cs typeface="Vazirmatn" pitchFamily="2" charset="-78"/>
              </a:rPr>
              <a:t>2013</a:t>
            </a:r>
            <a:r>
              <a:rPr lang="fa-IR" dirty="0">
                <a:latin typeface="Vazirmatn" pitchFamily="2" charset="-78"/>
                <a:cs typeface="Vazirmatn" pitchFamily="2" charset="-78"/>
              </a:rPr>
              <a:t> به‌عنوان یک ابزار برای تحلیل داده‌ها و ایجاد گرافیک‌های تحلیلی و گزارش‌های تجاری معرفی شد. از آن زمان </a:t>
            </a:r>
            <a:r>
              <a:rPr lang="fa-IR" dirty="0" smtClean="0">
                <a:latin typeface="Vazirmatn" pitchFamily="2" charset="-78"/>
                <a:cs typeface="Vazirmatn" pitchFamily="2" charset="-78"/>
              </a:rPr>
              <a:t>به‌بعد،</a:t>
            </a:r>
            <a:r>
              <a:rPr lang="en-US" dirty="0" smtClean="0">
                <a:latin typeface="Vazirmatn" pitchFamily="2" charset="-78"/>
                <a:cs typeface="Vazirmatn" pitchFamily="2" charset="-78"/>
              </a:rPr>
              <a:t>Power </a:t>
            </a:r>
            <a:r>
              <a:rPr lang="en-US" dirty="0">
                <a:latin typeface="Vazirmatn" pitchFamily="2" charset="-78"/>
                <a:cs typeface="Vazirmatn" pitchFamily="2" charset="-78"/>
              </a:rPr>
              <a:t>BI </a:t>
            </a:r>
            <a:r>
              <a:rPr lang="fa-IR" dirty="0" smtClean="0">
                <a:latin typeface="Vazirmatn" pitchFamily="2" charset="-78"/>
                <a:cs typeface="Vazirmatn" pitchFamily="2" charset="-78"/>
              </a:rPr>
              <a:t> به‌تدریج </a:t>
            </a:r>
            <a:r>
              <a:rPr lang="fa-IR" dirty="0">
                <a:latin typeface="Vazirmatn" pitchFamily="2" charset="-78"/>
                <a:cs typeface="Vazirmatn" pitchFamily="2" charset="-78"/>
              </a:rPr>
              <a:t>توسعه یافته و امکانات بیشتری اضافه شده است.</a:t>
            </a:r>
          </a:p>
          <a:p>
            <a:pPr marL="0" indent="0" algn="just" rtl="1">
              <a:lnSpc>
                <a:spcPct val="170000"/>
              </a:lnSpc>
              <a:buNone/>
            </a:pPr>
            <a:r>
              <a:rPr lang="fa-IR" dirty="0">
                <a:latin typeface="Vazirmatn" pitchFamily="2" charset="-78"/>
                <a:cs typeface="Vazirmatn" pitchFamily="2" charset="-78"/>
              </a:rPr>
              <a:t>در سال </a:t>
            </a:r>
            <a:r>
              <a:rPr lang="fa-IR" b="1" dirty="0">
                <a:latin typeface="Vazirmatn" pitchFamily="2" charset="-78"/>
                <a:cs typeface="Vazirmatn" pitchFamily="2" charset="-78"/>
              </a:rPr>
              <a:t>2015</a:t>
            </a:r>
            <a:r>
              <a:rPr lang="fa-IR" dirty="0">
                <a:latin typeface="Vazirmatn" pitchFamily="2" charset="-78"/>
                <a:cs typeface="Vazirmatn" pitchFamily="2" charset="-78"/>
              </a:rPr>
              <a:t>، </a:t>
            </a:r>
            <a:r>
              <a:rPr lang="en-US" dirty="0">
                <a:latin typeface="Vazirmatn" pitchFamily="2" charset="-78"/>
                <a:cs typeface="Vazirmatn" pitchFamily="2" charset="-78"/>
              </a:rPr>
              <a:t>Microsoft Power BI Desktop 1.0 </a:t>
            </a:r>
            <a:r>
              <a:rPr lang="fa-IR" dirty="0" smtClean="0">
                <a:latin typeface="Vazirmatn" pitchFamily="2" charset="-78"/>
                <a:cs typeface="Vazirmatn" pitchFamily="2" charset="-78"/>
              </a:rPr>
              <a:t> منتشر </a:t>
            </a:r>
            <a:r>
              <a:rPr lang="fa-IR" dirty="0">
                <a:latin typeface="Vazirmatn" pitchFamily="2" charset="-78"/>
                <a:cs typeface="Vazirmatn" pitchFamily="2" charset="-78"/>
              </a:rPr>
              <a:t>شد که ابزاری برای کار روی دستگاه‌های شخصی برای ایجاد گرافیک‌های تحلیلی بود. از سال </a:t>
            </a:r>
            <a:r>
              <a:rPr lang="fa-IR" b="1" dirty="0">
                <a:latin typeface="Vazirmatn" pitchFamily="2" charset="-78"/>
                <a:cs typeface="Vazirmatn" pitchFamily="2" charset="-78"/>
              </a:rPr>
              <a:t>2016</a:t>
            </a:r>
            <a:r>
              <a:rPr lang="fa-IR" dirty="0">
                <a:latin typeface="Vazirmatn" pitchFamily="2" charset="-78"/>
                <a:cs typeface="Vazirmatn" pitchFamily="2" charset="-78"/>
              </a:rPr>
              <a:t> به‌بعد، </a:t>
            </a:r>
            <a:r>
              <a:rPr lang="en-US" dirty="0">
                <a:latin typeface="Vazirmatn" pitchFamily="2" charset="-78"/>
                <a:cs typeface="Vazirmatn" pitchFamily="2" charset="-78"/>
              </a:rPr>
              <a:t>Power BI </a:t>
            </a:r>
            <a:r>
              <a:rPr lang="fa-IR" dirty="0" smtClean="0">
                <a:latin typeface="Vazirmatn" pitchFamily="2" charset="-78"/>
                <a:cs typeface="Vazirmatn" pitchFamily="2" charset="-78"/>
              </a:rPr>
              <a:t> به‌عنوان </a:t>
            </a:r>
            <a:r>
              <a:rPr lang="fa-IR" dirty="0">
                <a:latin typeface="Vazirmatn" pitchFamily="2" charset="-78"/>
                <a:cs typeface="Vazirmatn" pitchFamily="2" charset="-78"/>
              </a:rPr>
              <a:t>یکی از ابزارهای اصلی در مجموعه‌ی </a:t>
            </a:r>
            <a:r>
              <a:rPr lang="en-US" dirty="0">
                <a:latin typeface="Vazirmatn" pitchFamily="2" charset="-78"/>
                <a:cs typeface="Vazirmatn" pitchFamily="2" charset="-78"/>
              </a:rPr>
              <a:t>Microsoft Office </a:t>
            </a:r>
            <a:r>
              <a:rPr lang="fa-IR" dirty="0" smtClean="0">
                <a:latin typeface="Vazirmatn" pitchFamily="2" charset="-78"/>
                <a:cs typeface="Vazirmatn" pitchFamily="2" charset="-78"/>
              </a:rPr>
              <a:t> گسترش </a:t>
            </a:r>
            <a:r>
              <a:rPr lang="fa-IR" dirty="0">
                <a:latin typeface="Vazirmatn" pitchFamily="2" charset="-78"/>
                <a:cs typeface="Vazirmatn" pitchFamily="2" charset="-78"/>
              </a:rPr>
              <a:t>یافت و امکاناتی مانند </a:t>
            </a:r>
            <a:r>
              <a:rPr lang="en-US" dirty="0" smtClean="0">
                <a:latin typeface="Vazirmatn" pitchFamily="2" charset="-78"/>
                <a:cs typeface="Vazirmatn" pitchFamily="2" charset="-78"/>
              </a:rPr>
              <a:t>Power </a:t>
            </a:r>
            <a:r>
              <a:rPr lang="en-US" dirty="0">
                <a:latin typeface="Vazirmatn" pitchFamily="2" charset="-78"/>
                <a:cs typeface="Vazirmatn" pitchFamily="2" charset="-78"/>
              </a:rPr>
              <a:t>BI Service (SaaS</a:t>
            </a:r>
            <a:r>
              <a:rPr lang="en-US" dirty="0" smtClean="0">
                <a:latin typeface="Vazirmatn" pitchFamily="2" charset="-78"/>
                <a:cs typeface="Vazirmatn" pitchFamily="2" charset="-78"/>
              </a:rPr>
              <a:t>)</a:t>
            </a:r>
            <a:r>
              <a:rPr lang="fa-IR" dirty="0" smtClean="0">
                <a:latin typeface="Vazirmatn" pitchFamily="2" charset="-78"/>
                <a:cs typeface="Vazirmatn" pitchFamily="2" charset="-78"/>
              </a:rPr>
              <a:t> و </a:t>
            </a:r>
            <a:r>
              <a:rPr lang="en-US" dirty="0">
                <a:latin typeface="Vazirmatn" pitchFamily="2" charset="-78"/>
                <a:cs typeface="Vazirmatn" pitchFamily="2" charset="-78"/>
              </a:rPr>
              <a:t>Power BI Mobile </a:t>
            </a:r>
            <a:r>
              <a:rPr lang="fa-IR" dirty="0" smtClean="0">
                <a:latin typeface="Vazirmatn" pitchFamily="2" charset="-78"/>
                <a:cs typeface="Vazirmatn" pitchFamily="2" charset="-78"/>
              </a:rPr>
              <a:t> اضافه </a:t>
            </a:r>
            <a:r>
              <a:rPr lang="fa-IR" dirty="0">
                <a:latin typeface="Vazirmatn" pitchFamily="2" charset="-78"/>
                <a:cs typeface="Vazirmatn" pitchFamily="2" charset="-78"/>
              </a:rPr>
              <a:t>شدند.</a:t>
            </a:r>
          </a:p>
          <a:p>
            <a:pPr marL="0" indent="0" algn="just" rtl="1">
              <a:lnSpc>
                <a:spcPct val="170000"/>
              </a:lnSpc>
              <a:buNone/>
            </a:pPr>
            <a:r>
              <a:rPr lang="fa-IR" dirty="0">
                <a:latin typeface="Vazirmatn" pitchFamily="2" charset="-78"/>
                <a:cs typeface="Vazirmatn" pitchFamily="2" charset="-78"/>
              </a:rPr>
              <a:t>در سال‌های بعدی، </a:t>
            </a:r>
            <a:r>
              <a:rPr lang="en-US" dirty="0">
                <a:latin typeface="Vazirmatn" pitchFamily="2" charset="-78"/>
                <a:cs typeface="Vazirmatn" pitchFamily="2" charset="-78"/>
              </a:rPr>
              <a:t>Power BI </a:t>
            </a:r>
            <a:r>
              <a:rPr lang="fa-IR" dirty="0">
                <a:latin typeface="Vazirmatn" pitchFamily="2" charset="-78"/>
                <a:cs typeface="Vazirmatn" pitchFamily="2" charset="-78"/>
              </a:rPr>
              <a:t>با افزایش امکاناتی مانند تحلیل داده‌های تحقیقاتی، ارتباط با سرویس‌های دیگر، و افزایش کارایی و سرعت، به‌یکی از ابزارهای محبوب برای تحلیل داده‌ها و گرافیکی تبدیل شد.</a:t>
            </a:r>
          </a:p>
          <a:p>
            <a:pPr marL="0" indent="0" algn="just" rtl="1">
              <a:lnSpc>
                <a:spcPct val="170000"/>
              </a:lnSpc>
              <a:buNone/>
            </a:pPr>
            <a:endParaRPr lang="en-US" dirty="0">
              <a:latin typeface="Vazirmatn" pitchFamily="2" charset="-78"/>
              <a:cs typeface="Vazirmatn" pitchFamily="2" charset="-78"/>
            </a:endParaRPr>
          </a:p>
        </p:txBody>
      </p:sp>
    </p:spTree>
    <p:extLst>
      <p:ext uri="{BB962C8B-B14F-4D97-AF65-F5344CB8AC3E}">
        <p14:creationId xmlns:p14="http://schemas.microsoft.com/office/powerpoint/2010/main" val="3628940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latin typeface="Vazirmatn" pitchFamily="2" charset="-78"/>
                <a:cs typeface="Vazirmatn" pitchFamily="2" charset="-78"/>
              </a:rPr>
              <a:t>فواید</a:t>
            </a:r>
            <a:endParaRPr lang="en-US" dirty="0">
              <a:latin typeface="Vazirmatn" pitchFamily="2" charset="-78"/>
              <a:cs typeface="Vazirmatn" pitchFamily="2" charset="-78"/>
            </a:endParaRPr>
          </a:p>
        </p:txBody>
      </p:sp>
      <p:sp>
        <p:nvSpPr>
          <p:cNvPr id="3" name="Content Placeholder 2"/>
          <p:cNvSpPr>
            <a:spLocks noGrp="1"/>
          </p:cNvSpPr>
          <p:nvPr>
            <p:ph idx="1"/>
          </p:nvPr>
        </p:nvSpPr>
        <p:spPr>
          <a:xfrm>
            <a:off x="838200" y="1825625"/>
            <a:ext cx="10515600" cy="4425885"/>
          </a:xfrm>
        </p:spPr>
        <p:txBody>
          <a:bodyPr>
            <a:normAutofit fontScale="55000" lnSpcReduction="20000"/>
          </a:bodyPr>
          <a:lstStyle/>
          <a:p>
            <a:pPr algn="just" rtl="1">
              <a:lnSpc>
                <a:spcPct val="170000"/>
              </a:lnSpc>
            </a:pPr>
            <a:r>
              <a:rPr lang="fa-IR" dirty="0" smtClean="0">
                <a:latin typeface="Vazirmatn" pitchFamily="2" charset="-78"/>
                <a:cs typeface="Vazirmatn" pitchFamily="2" charset="-78"/>
              </a:rPr>
              <a:t>برنامه </a:t>
            </a:r>
            <a:r>
              <a:rPr lang="en-US" dirty="0" smtClean="0">
                <a:latin typeface="Vazirmatn" pitchFamily="2" charset="-78"/>
                <a:cs typeface="Vazirmatn" pitchFamily="2" charset="-78"/>
              </a:rPr>
              <a:t>Power BI </a:t>
            </a:r>
            <a:r>
              <a:rPr lang="fa-IR" dirty="0" smtClean="0">
                <a:latin typeface="Vazirmatn" pitchFamily="2" charset="-78"/>
                <a:cs typeface="Vazirmatn" pitchFamily="2" charset="-78"/>
              </a:rPr>
              <a:t>دارای فواید و مزایای متعددی است که آن را به ابزاری بسیار محبوب برای تحلیل داده‌ها و گزارش‌گیری تبدیل کرده است:</a:t>
            </a:r>
          </a:p>
          <a:p>
            <a:pPr algn="just" rtl="1">
              <a:lnSpc>
                <a:spcPct val="170000"/>
              </a:lnSpc>
            </a:pPr>
            <a:r>
              <a:rPr lang="fa-IR" b="1" dirty="0" smtClean="0">
                <a:latin typeface="Vazirmatn" pitchFamily="2" charset="-78"/>
                <a:cs typeface="Vazirmatn" pitchFamily="2" charset="-78"/>
              </a:rPr>
              <a:t>تحلیل داده‌ها و تجسم داده‌ها</a:t>
            </a:r>
            <a:r>
              <a:rPr lang="fa-IR" dirty="0" smtClean="0">
                <a:latin typeface="Vazirmatn" pitchFamily="2" charset="-78"/>
                <a:cs typeface="Vazirmatn" pitchFamily="2" charset="-78"/>
              </a:rPr>
              <a:t>:</a:t>
            </a:r>
          </a:p>
          <a:p>
            <a:pPr lvl="1" algn="just" rtl="1">
              <a:lnSpc>
                <a:spcPct val="170000"/>
              </a:lnSpc>
            </a:pPr>
            <a:r>
              <a:rPr lang="fa-IR" dirty="0" smtClean="0">
                <a:latin typeface="Vazirmatn" pitchFamily="2" charset="-78"/>
                <a:cs typeface="Vazirmatn" pitchFamily="2" charset="-78"/>
              </a:rPr>
              <a:t>امکان ایجاد گرافیک‌های تعاملی و داشبوردهای زیبا و کاربردی.</a:t>
            </a:r>
          </a:p>
          <a:p>
            <a:pPr lvl="1" algn="just" rtl="1">
              <a:lnSpc>
                <a:spcPct val="170000"/>
              </a:lnSpc>
            </a:pPr>
            <a:r>
              <a:rPr lang="fa-IR" dirty="0" smtClean="0">
                <a:latin typeface="Vazirmatn" pitchFamily="2" charset="-78"/>
                <a:cs typeface="Vazirmatn" pitchFamily="2" charset="-78"/>
              </a:rPr>
              <a:t>شناسایی الگوها، روندها، و ناهنجاری‌ها در داده‌ها با استفاده از گرافیک‌های بصری.</a:t>
            </a:r>
          </a:p>
          <a:p>
            <a:pPr algn="just" rtl="1">
              <a:lnSpc>
                <a:spcPct val="170000"/>
              </a:lnSpc>
            </a:pPr>
            <a:r>
              <a:rPr lang="fa-IR" b="1" dirty="0" smtClean="0">
                <a:latin typeface="Vazirmatn" pitchFamily="2" charset="-78"/>
                <a:cs typeface="Vazirmatn" pitchFamily="2" charset="-78"/>
              </a:rPr>
              <a:t>اشتراک‌گذاری و همکاری آسان</a:t>
            </a:r>
            <a:r>
              <a:rPr lang="fa-IR" dirty="0" smtClean="0">
                <a:latin typeface="Vazirmatn" pitchFamily="2" charset="-78"/>
                <a:cs typeface="Vazirmatn" pitchFamily="2" charset="-78"/>
              </a:rPr>
              <a:t>:</a:t>
            </a:r>
          </a:p>
          <a:p>
            <a:pPr lvl="1" algn="just" rtl="1">
              <a:lnSpc>
                <a:spcPct val="170000"/>
              </a:lnSpc>
            </a:pPr>
            <a:r>
              <a:rPr lang="fa-IR" dirty="0" smtClean="0">
                <a:latin typeface="Vazirmatn" pitchFamily="2" charset="-78"/>
                <a:cs typeface="Vazirmatn" pitchFamily="2" charset="-78"/>
              </a:rPr>
              <a:t>به اشتراک گذاری گزارش‌ها و داشبوردها با همکاران و تیم‌ها.</a:t>
            </a:r>
          </a:p>
          <a:p>
            <a:pPr lvl="1" algn="just" rtl="1">
              <a:lnSpc>
                <a:spcPct val="170000"/>
              </a:lnSpc>
            </a:pPr>
            <a:r>
              <a:rPr lang="fa-IR" dirty="0" smtClean="0">
                <a:latin typeface="Vazirmatn" pitchFamily="2" charset="-78"/>
                <a:cs typeface="Vazirmatn" pitchFamily="2" charset="-78"/>
              </a:rPr>
              <a:t>همکاری همزمان در تحلیل داده‌ها و ایجاد گزارش‌ها.</a:t>
            </a:r>
          </a:p>
          <a:p>
            <a:pPr algn="just" rtl="1">
              <a:lnSpc>
                <a:spcPct val="170000"/>
              </a:lnSpc>
            </a:pPr>
            <a:r>
              <a:rPr lang="fa-IR" b="1" dirty="0" smtClean="0">
                <a:latin typeface="Vazirmatn" pitchFamily="2" charset="-78"/>
                <a:cs typeface="Vazirmatn" pitchFamily="2" charset="-78"/>
              </a:rPr>
              <a:t>دسترسی به داده‌ها در هر زمان و مکان</a:t>
            </a:r>
            <a:r>
              <a:rPr lang="fa-IR" dirty="0" smtClean="0">
                <a:latin typeface="Vazirmatn" pitchFamily="2" charset="-78"/>
                <a:cs typeface="Vazirmatn" pitchFamily="2" charset="-78"/>
              </a:rPr>
              <a:t>:</a:t>
            </a:r>
          </a:p>
          <a:p>
            <a:pPr lvl="1" algn="just" rtl="1">
              <a:lnSpc>
                <a:spcPct val="170000"/>
              </a:lnSpc>
            </a:pPr>
            <a:r>
              <a:rPr lang="fa-IR" dirty="0" smtClean="0">
                <a:latin typeface="Vazirmatn" pitchFamily="2" charset="-78"/>
                <a:cs typeface="Vazirmatn" pitchFamily="2" charset="-78"/>
              </a:rPr>
              <a:t>دسترسی به گزارش‌ها و داشبوردها از طریق دستگاه‌های موبایل و وب.</a:t>
            </a:r>
          </a:p>
          <a:p>
            <a:pPr lvl="1" algn="just" rtl="1">
              <a:lnSpc>
                <a:spcPct val="170000"/>
              </a:lnSpc>
            </a:pPr>
            <a:r>
              <a:rPr lang="fa-IR" dirty="0" smtClean="0">
                <a:latin typeface="Vazirmatn" pitchFamily="2" charset="-78"/>
                <a:cs typeface="Vazirmatn" pitchFamily="2" charset="-78"/>
              </a:rPr>
              <a:t>پشتیبانی از </a:t>
            </a:r>
            <a:r>
              <a:rPr lang="en-US" dirty="0" smtClean="0">
                <a:latin typeface="Vazirmatn" pitchFamily="2" charset="-78"/>
                <a:cs typeface="Vazirmatn" pitchFamily="2" charset="-78"/>
              </a:rPr>
              <a:t>Power BI Mobile </a:t>
            </a:r>
            <a:r>
              <a:rPr lang="fa-IR" dirty="0" smtClean="0">
                <a:latin typeface="Vazirmatn" pitchFamily="2" charset="-78"/>
                <a:cs typeface="Vazirmatn" pitchFamily="2" charset="-78"/>
              </a:rPr>
              <a:t>برای دسترسی به داده‌ها در حین حرکت.</a:t>
            </a:r>
            <a:endParaRPr lang="fa-IR" dirty="0">
              <a:latin typeface="Vazirmatn" pitchFamily="2" charset="-78"/>
              <a:cs typeface="Vazirmatn" pitchFamily="2" charset="-78"/>
            </a:endParaRPr>
          </a:p>
        </p:txBody>
      </p:sp>
    </p:spTree>
    <p:extLst>
      <p:ext uri="{BB962C8B-B14F-4D97-AF65-F5344CB8AC3E}">
        <p14:creationId xmlns:p14="http://schemas.microsoft.com/office/powerpoint/2010/main" val="1325019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4690" y="202098"/>
            <a:ext cx="10515600" cy="5368278"/>
          </a:xfrm>
        </p:spPr>
        <p:txBody>
          <a:bodyPr>
            <a:normAutofit fontScale="70000" lnSpcReduction="20000"/>
          </a:bodyPr>
          <a:lstStyle/>
          <a:p>
            <a:pPr algn="just" rtl="1">
              <a:lnSpc>
                <a:spcPct val="160000"/>
              </a:lnSpc>
            </a:pPr>
            <a:r>
              <a:rPr lang="fa-IR" b="1" dirty="0">
                <a:latin typeface="Vazirmatn" pitchFamily="2" charset="-78"/>
                <a:cs typeface="Vazirmatn" pitchFamily="2" charset="-78"/>
              </a:rPr>
              <a:t>تکامل داده‌ها و به‌روزرسانی خودکار</a:t>
            </a:r>
            <a:r>
              <a:rPr lang="fa-IR" dirty="0">
                <a:latin typeface="Vazirmatn" pitchFamily="2" charset="-78"/>
                <a:cs typeface="Vazirmatn" pitchFamily="2" charset="-78"/>
              </a:rPr>
              <a:t>:</a:t>
            </a:r>
          </a:p>
          <a:p>
            <a:pPr lvl="1" algn="just" rtl="1">
              <a:lnSpc>
                <a:spcPct val="160000"/>
              </a:lnSpc>
            </a:pPr>
            <a:r>
              <a:rPr lang="fa-IR" dirty="0">
                <a:latin typeface="Vazirmatn" pitchFamily="2" charset="-78"/>
                <a:cs typeface="Vazirmatn" pitchFamily="2" charset="-78"/>
              </a:rPr>
              <a:t>به‌روزرسانی داده‌ها به صورت خودکار و مداوم.</a:t>
            </a:r>
          </a:p>
          <a:p>
            <a:pPr lvl="1" algn="just" rtl="1">
              <a:lnSpc>
                <a:spcPct val="160000"/>
              </a:lnSpc>
            </a:pPr>
            <a:r>
              <a:rPr lang="fa-IR" dirty="0">
                <a:latin typeface="Vazirmatn" pitchFamily="2" charset="-78"/>
                <a:cs typeface="Vazirmatn" pitchFamily="2" charset="-78"/>
              </a:rPr>
              <a:t>اتصال به منابع داده‌های مختلف برای جمع‌آوری و تحلیل داده‌ها.</a:t>
            </a:r>
          </a:p>
          <a:p>
            <a:pPr algn="just" rtl="1">
              <a:lnSpc>
                <a:spcPct val="160000"/>
              </a:lnSpc>
            </a:pPr>
            <a:r>
              <a:rPr lang="fa-IR" b="1" dirty="0">
                <a:latin typeface="Vazirmatn" pitchFamily="2" charset="-78"/>
                <a:cs typeface="Vazirmatn" pitchFamily="2" charset="-78"/>
              </a:rPr>
              <a:t>ابزارهای تحلیل پیشرفته</a:t>
            </a:r>
            <a:r>
              <a:rPr lang="fa-IR" dirty="0">
                <a:latin typeface="Vazirmatn" pitchFamily="2" charset="-78"/>
                <a:cs typeface="Vazirmatn" pitchFamily="2" charset="-78"/>
              </a:rPr>
              <a:t>:</a:t>
            </a:r>
          </a:p>
          <a:p>
            <a:pPr lvl="1" algn="just" rtl="1">
              <a:lnSpc>
                <a:spcPct val="160000"/>
              </a:lnSpc>
            </a:pPr>
            <a:r>
              <a:rPr lang="fa-IR" dirty="0">
                <a:latin typeface="Vazirmatn" pitchFamily="2" charset="-78"/>
                <a:cs typeface="Vazirmatn" pitchFamily="2" charset="-78"/>
              </a:rPr>
              <a:t>پشتیبانی از تحلیل‌های پیشرفته مانند داده‌کاوی و ماشین‌آموزی.</a:t>
            </a:r>
          </a:p>
          <a:p>
            <a:pPr lvl="1" algn="just" rtl="1">
              <a:lnSpc>
                <a:spcPct val="160000"/>
              </a:lnSpc>
            </a:pPr>
            <a:r>
              <a:rPr lang="fa-IR" dirty="0">
                <a:latin typeface="Vazirmatn" pitchFamily="2" charset="-78"/>
                <a:cs typeface="Vazirmatn" pitchFamily="2" charset="-78"/>
              </a:rPr>
              <a:t>ایجاد محاسبات سفارشی و استفاده از زبان </a:t>
            </a:r>
            <a:r>
              <a:rPr lang="en-US" dirty="0">
                <a:latin typeface="Vazirmatn" pitchFamily="2" charset="-78"/>
                <a:cs typeface="Vazirmatn" pitchFamily="2" charset="-78"/>
              </a:rPr>
              <a:t>DAX </a:t>
            </a:r>
            <a:r>
              <a:rPr lang="fa-IR" dirty="0">
                <a:latin typeface="Vazirmatn" pitchFamily="2" charset="-78"/>
                <a:cs typeface="Vazirmatn" pitchFamily="2" charset="-78"/>
              </a:rPr>
              <a:t>برای تحلیل داده‌ها.</a:t>
            </a:r>
          </a:p>
          <a:p>
            <a:pPr algn="just" rtl="1">
              <a:lnSpc>
                <a:spcPct val="160000"/>
              </a:lnSpc>
            </a:pPr>
            <a:r>
              <a:rPr lang="fa-IR" b="1" dirty="0">
                <a:latin typeface="Vazirmatn" pitchFamily="2" charset="-78"/>
                <a:cs typeface="Vazirmatn" pitchFamily="2" charset="-78"/>
              </a:rPr>
              <a:t>امنیت و مدیریت داده‌ها</a:t>
            </a:r>
            <a:r>
              <a:rPr lang="fa-IR" dirty="0">
                <a:latin typeface="Vazirmatn" pitchFamily="2" charset="-78"/>
                <a:cs typeface="Vazirmatn" pitchFamily="2" charset="-78"/>
              </a:rPr>
              <a:t>:</a:t>
            </a:r>
          </a:p>
          <a:p>
            <a:pPr lvl="1" algn="just" rtl="1">
              <a:lnSpc>
                <a:spcPct val="160000"/>
              </a:lnSpc>
            </a:pPr>
            <a:r>
              <a:rPr lang="fa-IR" dirty="0">
                <a:latin typeface="Vazirmatn" pitchFamily="2" charset="-78"/>
                <a:cs typeface="Vazirmatn" pitchFamily="2" charset="-78"/>
              </a:rPr>
              <a:t>امکانات مدیریت و کنترل دسترسی به داده‌ها.</a:t>
            </a:r>
          </a:p>
          <a:p>
            <a:pPr lvl="1" algn="just" rtl="1">
              <a:lnSpc>
                <a:spcPct val="160000"/>
              </a:lnSpc>
            </a:pPr>
            <a:r>
              <a:rPr lang="fa-IR" dirty="0">
                <a:latin typeface="Vazirmatn" pitchFamily="2" charset="-78"/>
                <a:cs typeface="Vazirmatn" pitchFamily="2" charset="-78"/>
              </a:rPr>
              <a:t>پشتیبانی از استانداردهای امنیتی مختلف برای حفظ امنیت اطلاعات.</a:t>
            </a:r>
          </a:p>
          <a:p>
            <a:pPr marL="0" indent="0" algn="just" rtl="1">
              <a:lnSpc>
                <a:spcPct val="160000"/>
              </a:lnSpc>
              <a:buNone/>
            </a:pPr>
            <a:r>
              <a:rPr lang="en-US" dirty="0">
                <a:latin typeface="Vazirmatn" pitchFamily="2" charset="-78"/>
                <a:cs typeface="Vazirmatn" pitchFamily="2" charset="-78"/>
              </a:rPr>
              <a:t>Power </a:t>
            </a:r>
            <a:r>
              <a:rPr lang="en-US" dirty="0" smtClean="0">
                <a:latin typeface="Vazirmatn" pitchFamily="2" charset="-78"/>
                <a:cs typeface="Vazirmatn" pitchFamily="2" charset="-78"/>
              </a:rPr>
              <a:t>BI </a:t>
            </a:r>
            <a:r>
              <a:rPr lang="fa-IR" dirty="0">
                <a:latin typeface="Vazirmatn" pitchFamily="2" charset="-78"/>
                <a:cs typeface="Vazirmatn" pitchFamily="2" charset="-78"/>
              </a:rPr>
              <a:t>با ارائه این ویژگی‌ها و امکانات، به کاربران کمک می‌کند تا تصمیم‌گیری‌های داده‌محور و آگاهانه‌تری داشته باشند و از داده‌ها به بهترین شکل ممکن استفاده کنند.</a:t>
            </a:r>
          </a:p>
        </p:txBody>
      </p:sp>
    </p:spTree>
    <p:extLst>
      <p:ext uri="{BB962C8B-B14F-4D97-AF65-F5344CB8AC3E}">
        <p14:creationId xmlns:p14="http://schemas.microsoft.com/office/powerpoint/2010/main" val="3964317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latin typeface="Vazirmatn" pitchFamily="2" charset="-78"/>
                <a:cs typeface="Vazirmatn" pitchFamily="2" charset="-78"/>
              </a:rPr>
              <a:t>نحوه کار با این نرم افزار</a:t>
            </a:r>
            <a:endParaRPr lang="en-US" dirty="0">
              <a:latin typeface="Vazirmatn" pitchFamily="2" charset="-78"/>
              <a:cs typeface="Vazirmatn" pitchFamily="2" charset="-78"/>
            </a:endParaRPr>
          </a:p>
        </p:txBody>
      </p:sp>
      <p:sp>
        <p:nvSpPr>
          <p:cNvPr id="3" name="Content Placeholder 2"/>
          <p:cNvSpPr>
            <a:spLocks noGrp="1"/>
          </p:cNvSpPr>
          <p:nvPr>
            <p:ph idx="1"/>
          </p:nvPr>
        </p:nvSpPr>
        <p:spPr>
          <a:xfrm>
            <a:off x="6102220" y="1825625"/>
            <a:ext cx="5251580" cy="4425885"/>
          </a:xfrm>
        </p:spPr>
        <p:txBody>
          <a:bodyPr>
            <a:normAutofit/>
          </a:bodyPr>
          <a:lstStyle/>
          <a:p>
            <a:pPr marL="0" indent="0" algn="just" rtl="1">
              <a:lnSpc>
                <a:spcPct val="170000"/>
              </a:lnSpc>
              <a:buNone/>
            </a:pPr>
            <a:r>
              <a:rPr lang="fa-IR" sz="2000" dirty="0" smtClean="0">
                <a:latin typeface="Vazirmatn" pitchFamily="2" charset="-78"/>
                <a:cs typeface="Vazirmatn" pitchFamily="2" charset="-78"/>
              </a:rPr>
              <a:t>برای کار با این نرم افزار ، کافی است دیتا بیسی آماده داشته باشید تا با وارد کردن آن به این نرم افزار به بررسی و تحلیل داده های دیتا بیستان بپردازید.</a:t>
            </a:r>
          </a:p>
          <a:p>
            <a:pPr marL="0" indent="0" algn="just" rtl="1">
              <a:lnSpc>
                <a:spcPct val="170000"/>
              </a:lnSpc>
              <a:buNone/>
            </a:pPr>
            <a:r>
              <a:rPr lang="fa-IR" sz="2000" dirty="0" smtClean="0">
                <a:latin typeface="Vazirmatn" pitchFamily="2" charset="-78"/>
                <a:cs typeface="Vazirmatn" pitchFamily="2" charset="-78"/>
              </a:rPr>
              <a:t>به عنوان مثال داده های ما درون یک فایل </a:t>
            </a:r>
            <a:r>
              <a:rPr lang="en-US" sz="2000" dirty="0" smtClean="0">
                <a:latin typeface="Vazirmatn" pitchFamily="2" charset="-78"/>
                <a:cs typeface="Vazirmatn" pitchFamily="2" charset="-78"/>
              </a:rPr>
              <a:t>Excel</a:t>
            </a:r>
            <a:r>
              <a:rPr lang="fa-IR" sz="2000" dirty="0" smtClean="0">
                <a:latin typeface="Vazirmatn" pitchFamily="2" charset="-78"/>
                <a:cs typeface="Vazirmatn" pitchFamily="2" charset="-78"/>
              </a:rPr>
              <a:t> هستش. برای وارد کردن آن به نرم افزار کافی است بعد از اجرای آن گزینه </a:t>
            </a:r>
            <a:r>
              <a:rPr lang="en-US" sz="2000" dirty="0" err="1" smtClean="0">
                <a:latin typeface="Vazirmatn" pitchFamily="2" charset="-78"/>
                <a:cs typeface="Vazirmatn" pitchFamily="2" charset="-78"/>
              </a:rPr>
              <a:t>Execel</a:t>
            </a:r>
            <a:r>
              <a:rPr lang="en-US" sz="2000" dirty="0" smtClean="0">
                <a:latin typeface="Vazirmatn" pitchFamily="2" charset="-78"/>
                <a:cs typeface="Vazirmatn" pitchFamily="2" charset="-78"/>
              </a:rPr>
              <a:t> workbook</a:t>
            </a:r>
            <a:r>
              <a:rPr lang="fa-IR" sz="2000" dirty="0" smtClean="0">
                <a:latin typeface="Vazirmatn" pitchFamily="2" charset="-78"/>
                <a:cs typeface="Vazirmatn" pitchFamily="2" charset="-78"/>
              </a:rPr>
              <a:t> را انتخاب کنید و سپس تیبل های مورد بررسیتان را تیک بزنید و آنها را وارد کنید.</a:t>
            </a:r>
            <a:endParaRPr lang="fa-IR" sz="2000" dirty="0">
              <a:latin typeface="Vazirmatn" pitchFamily="2" charset="-78"/>
              <a:cs typeface="Vazirmatn" pitchFamily="2" charset="-78"/>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136" b="5986"/>
          <a:stretch/>
        </p:blipFill>
        <p:spPr>
          <a:xfrm>
            <a:off x="0" y="365125"/>
            <a:ext cx="5884577" cy="3116424"/>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1352" t="6939" r="21173" b="12245"/>
          <a:stretch/>
        </p:blipFill>
        <p:spPr>
          <a:xfrm>
            <a:off x="1034143" y="3481549"/>
            <a:ext cx="4051041" cy="3204153"/>
          </a:xfrm>
          <a:prstGeom prst="rect">
            <a:avLst/>
          </a:prstGeom>
        </p:spPr>
      </p:pic>
    </p:spTree>
    <p:extLst>
      <p:ext uri="{BB962C8B-B14F-4D97-AF65-F5344CB8AC3E}">
        <p14:creationId xmlns:p14="http://schemas.microsoft.com/office/powerpoint/2010/main" val="1302917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54486" y="496111"/>
            <a:ext cx="8299314" cy="5680852"/>
          </a:xfrm>
        </p:spPr>
        <p:txBody>
          <a:bodyPr>
            <a:normAutofit/>
          </a:bodyPr>
          <a:lstStyle/>
          <a:p>
            <a:pPr marL="0" indent="0" algn="just" rtl="1">
              <a:lnSpc>
                <a:spcPct val="150000"/>
              </a:lnSpc>
              <a:buNone/>
            </a:pPr>
            <a:r>
              <a:rPr lang="fa-IR" sz="2000" dirty="0" smtClean="0">
                <a:latin typeface="Vazirmatn" pitchFamily="2" charset="-78"/>
                <a:cs typeface="Vazirmatn" pitchFamily="2" charset="-78"/>
              </a:rPr>
              <a:t>در ادامه در  قسمت </a:t>
            </a:r>
            <a:r>
              <a:rPr lang="en-US" sz="2000" dirty="0" smtClean="0">
                <a:latin typeface="Vazirmatn" pitchFamily="2" charset="-78"/>
                <a:cs typeface="Vazirmatn" pitchFamily="2" charset="-78"/>
              </a:rPr>
              <a:t>Visualizations</a:t>
            </a:r>
            <a:r>
              <a:rPr lang="fa-IR" sz="2000" dirty="0" smtClean="0">
                <a:latin typeface="Vazirmatn" pitchFamily="2" charset="-78"/>
                <a:cs typeface="Vazirmatn" pitchFamily="2" charset="-78"/>
              </a:rPr>
              <a:t> میتوانید نوع نموداری که میخواهید با آن داده هایتان را بررسی کنید را انتخاب کنید. </a:t>
            </a:r>
          </a:p>
          <a:p>
            <a:pPr marL="0" indent="0" algn="just" rtl="1">
              <a:lnSpc>
                <a:spcPct val="150000"/>
              </a:lnSpc>
              <a:buNone/>
            </a:pPr>
            <a:r>
              <a:rPr lang="fa-IR" sz="2000" dirty="0" smtClean="0">
                <a:latin typeface="Vazirmatn" pitchFamily="2" charset="-78"/>
                <a:cs typeface="Vazirmatn" pitchFamily="2" charset="-78"/>
              </a:rPr>
              <a:t>همچنین میتوانید با کلیک بر روی فلش رو به پایین تیبل انتخاب شده ، تعیین کنید که نمودارتان بر چه اساسی تنظیم شود. بر اساس میانگین داده ها ( </a:t>
            </a:r>
            <a:r>
              <a:rPr lang="en-US" sz="2000" dirty="0" smtClean="0">
                <a:latin typeface="Vazirmatn" pitchFamily="2" charset="-78"/>
                <a:cs typeface="Vazirmatn" pitchFamily="2" charset="-78"/>
              </a:rPr>
              <a:t>Average</a:t>
            </a:r>
            <a:r>
              <a:rPr lang="fa-IR" sz="2000" dirty="0" smtClean="0">
                <a:latin typeface="Vazirmatn" pitchFamily="2" charset="-78"/>
                <a:cs typeface="Vazirmatn" pitchFamily="2" charset="-78"/>
              </a:rPr>
              <a:t> </a:t>
            </a:r>
            <a:r>
              <a:rPr lang="en-US" sz="2000" dirty="0" smtClean="0">
                <a:latin typeface="Vazirmatn" pitchFamily="2" charset="-78"/>
                <a:cs typeface="Vazirmatn" pitchFamily="2" charset="-78"/>
              </a:rPr>
              <a:t>(</a:t>
            </a:r>
            <a:r>
              <a:rPr lang="fa-IR" sz="2000" dirty="0" smtClean="0">
                <a:latin typeface="Vazirmatn" pitchFamily="2" charset="-78"/>
                <a:cs typeface="Vazirmatn" pitchFamily="2" charset="-78"/>
              </a:rPr>
              <a:t> ، کوچکترین ( </a:t>
            </a:r>
            <a:r>
              <a:rPr lang="en-US" sz="2000" dirty="0" smtClean="0">
                <a:latin typeface="Vazirmatn" pitchFamily="2" charset="-78"/>
                <a:cs typeface="Vazirmatn" pitchFamily="2" charset="-78"/>
              </a:rPr>
              <a:t> Minimum</a:t>
            </a:r>
            <a:r>
              <a:rPr lang="fa-IR" sz="2000" dirty="0" smtClean="0">
                <a:latin typeface="Vazirmatn" pitchFamily="2" charset="-78"/>
                <a:cs typeface="Vazirmatn" pitchFamily="2" charset="-78"/>
              </a:rPr>
              <a:t>) ، بزرگترین</a:t>
            </a:r>
            <a:r>
              <a:rPr lang="en-US" sz="2000" dirty="0" smtClean="0">
                <a:latin typeface="Vazirmatn" pitchFamily="2" charset="-78"/>
                <a:cs typeface="Vazirmatn" pitchFamily="2" charset="-78"/>
              </a:rPr>
              <a:t> </a:t>
            </a:r>
            <a:r>
              <a:rPr lang="fa-IR" sz="2000" dirty="0" smtClean="0">
                <a:latin typeface="Vazirmatn" pitchFamily="2" charset="-78"/>
                <a:cs typeface="Vazirmatn" pitchFamily="2" charset="-78"/>
              </a:rPr>
              <a:t>( </a:t>
            </a:r>
            <a:r>
              <a:rPr lang="en-US" sz="2000" dirty="0" smtClean="0">
                <a:latin typeface="Vazirmatn" pitchFamily="2" charset="-78"/>
                <a:cs typeface="Vazirmatn" pitchFamily="2" charset="-78"/>
              </a:rPr>
              <a:t>Maximum</a:t>
            </a:r>
            <a:r>
              <a:rPr lang="fa-IR" sz="2000" dirty="0" smtClean="0">
                <a:latin typeface="Vazirmatn" pitchFamily="2" charset="-78"/>
                <a:cs typeface="Vazirmatn" pitchFamily="2" charset="-78"/>
              </a:rPr>
              <a:t> ) و یا سایر موارد.</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6356" t="18440" r="11675" b="45390"/>
          <a:stretch/>
        </p:blipFill>
        <p:spPr>
          <a:xfrm>
            <a:off x="0" y="0"/>
            <a:ext cx="2237361" cy="380351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6356" t="18723" b="10497"/>
          <a:stretch/>
        </p:blipFill>
        <p:spPr>
          <a:xfrm>
            <a:off x="9679021" y="2966936"/>
            <a:ext cx="2491904" cy="3891064"/>
          </a:xfrm>
          <a:prstGeom prst="rect">
            <a:avLst/>
          </a:prstGeom>
        </p:spPr>
      </p:pic>
    </p:spTree>
    <p:extLst>
      <p:ext uri="{BB962C8B-B14F-4D97-AF65-F5344CB8AC3E}">
        <p14:creationId xmlns:p14="http://schemas.microsoft.com/office/powerpoint/2010/main" val="9177985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8152" y="408562"/>
            <a:ext cx="6053847" cy="5768401"/>
          </a:xfrm>
        </p:spPr>
        <p:txBody>
          <a:bodyPr>
            <a:normAutofit/>
          </a:bodyPr>
          <a:lstStyle/>
          <a:p>
            <a:pPr marL="0" indent="0" algn="r" rtl="1">
              <a:buNone/>
            </a:pPr>
            <a:r>
              <a:rPr lang="fa-IR" sz="2000" dirty="0" smtClean="0">
                <a:latin typeface="Vazirmatn" pitchFamily="2" charset="-78"/>
                <a:cs typeface="Vazirmatn" pitchFamily="2" charset="-78"/>
              </a:rPr>
              <a:t>در ادامه نمونه هایی از نمودار هارا مشاهده میکنید :</a:t>
            </a:r>
          </a:p>
          <a:p>
            <a:pPr marL="0" indent="0" algn="r" rtl="1">
              <a:buNone/>
            </a:pPr>
            <a:endParaRPr lang="fa-IR" sz="2000" dirty="0">
              <a:latin typeface="Vazirmatn" pitchFamily="2" charset="-78"/>
              <a:cs typeface="Vazirmatn" pitchFamily="2" charset="-78"/>
            </a:endParaRPr>
          </a:p>
          <a:p>
            <a:pPr marL="0" indent="0" algn="r" rtl="1">
              <a:buNone/>
            </a:pPr>
            <a:r>
              <a:rPr lang="en-US" sz="2000" dirty="0" smtClean="0">
                <a:latin typeface="Vazirmatn" pitchFamily="2" charset="-78"/>
                <a:cs typeface="Vazirmatn" pitchFamily="2" charset="-78"/>
              </a:rPr>
              <a:t>                                   </a:t>
            </a:r>
          </a:p>
          <a:p>
            <a:pPr marL="0" indent="0" algn="r" rtl="1">
              <a:buNone/>
            </a:pPr>
            <a:r>
              <a:rPr lang="en-US" sz="2000" dirty="0">
                <a:latin typeface="Vazirmatn" pitchFamily="2" charset="-78"/>
                <a:cs typeface="Vazirmatn" pitchFamily="2" charset="-78"/>
              </a:rPr>
              <a:t> </a:t>
            </a:r>
            <a:r>
              <a:rPr lang="en-US" sz="2000" dirty="0" smtClean="0">
                <a:latin typeface="Vazirmatn" pitchFamily="2" charset="-78"/>
                <a:cs typeface="Vazirmatn" pitchFamily="2" charset="-78"/>
              </a:rPr>
              <a:t>                                      </a:t>
            </a:r>
            <a:r>
              <a:rPr lang="fa-IR" sz="2000" dirty="0" smtClean="0">
                <a:latin typeface="Vazirmatn" pitchFamily="2" charset="-78"/>
                <a:cs typeface="Vazirmatn" pitchFamily="2" charset="-78"/>
              </a:rPr>
              <a:t>نمودار </a:t>
            </a:r>
            <a:r>
              <a:rPr lang="en-US" sz="2000" dirty="0" smtClean="0">
                <a:latin typeface="Vazirmatn" pitchFamily="2" charset="-78"/>
                <a:cs typeface="Vazirmatn" pitchFamily="2" charset="-78"/>
              </a:rPr>
              <a:t>Stacked </a:t>
            </a:r>
            <a:r>
              <a:rPr lang="en-US" sz="2000" dirty="0" err="1" smtClean="0">
                <a:latin typeface="Vazirmatn" pitchFamily="2" charset="-78"/>
                <a:cs typeface="Vazirmatn" pitchFamily="2" charset="-78"/>
              </a:rPr>
              <a:t>culmn</a:t>
            </a:r>
            <a:r>
              <a:rPr lang="en-US" sz="2000" dirty="0" smtClean="0">
                <a:latin typeface="Vazirmatn" pitchFamily="2" charset="-78"/>
                <a:cs typeface="Vazirmatn" pitchFamily="2" charset="-78"/>
              </a:rPr>
              <a:t> chart</a:t>
            </a:r>
          </a:p>
          <a:p>
            <a:pPr marL="0" indent="0" algn="r" rtl="1">
              <a:buNone/>
            </a:pPr>
            <a:endParaRPr lang="en-US" sz="2000" dirty="0">
              <a:latin typeface="Vazirmatn" pitchFamily="2" charset="-78"/>
              <a:cs typeface="Vazirmatn" pitchFamily="2" charset="-78"/>
            </a:endParaRPr>
          </a:p>
          <a:p>
            <a:pPr marL="0" indent="0" algn="r" rtl="1">
              <a:buNone/>
            </a:pPr>
            <a:endParaRPr lang="en-US" sz="2000" dirty="0" smtClean="0">
              <a:latin typeface="Vazirmatn" pitchFamily="2" charset="-78"/>
              <a:cs typeface="Vazirmatn" pitchFamily="2" charset="-78"/>
            </a:endParaRPr>
          </a:p>
          <a:p>
            <a:pPr marL="0" indent="0" algn="r" rtl="1">
              <a:buNone/>
            </a:pPr>
            <a:endParaRPr lang="en-US" sz="2000" dirty="0">
              <a:latin typeface="Vazirmatn" pitchFamily="2" charset="-78"/>
              <a:cs typeface="Vazirmatn" pitchFamily="2" charset="-78"/>
            </a:endParaRPr>
          </a:p>
          <a:p>
            <a:pPr marL="0" indent="0" algn="r" rtl="1">
              <a:buNone/>
            </a:pPr>
            <a:endParaRPr lang="en-US" sz="2000" dirty="0" smtClean="0">
              <a:latin typeface="Vazirmatn" pitchFamily="2" charset="-78"/>
              <a:cs typeface="Vazirmatn" pitchFamily="2" charset="-78"/>
            </a:endParaRPr>
          </a:p>
          <a:p>
            <a:pPr marL="0" indent="0" algn="r" rtl="1">
              <a:buNone/>
            </a:pPr>
            <a:endParaRPr lang="en-US" sz="2000" dirty="0">
              <a:latin typeface="Vazirmatn" pitchFamily="2" charset="-78"/>
              <a:cs typeface="Vazirmatn" pitchFamily="2" charset="-78"/>
            </a:endParaRPr>
          </a:p>
          <a:p>
            <a:pPr marL="0" indent="0" algn="r" rtl="1">
              <a:buNone/>
            </a:pPr>
            <a:endParaRPr lang="en-US" sz="2000" dirty="0" smtClean="0">
              <a:latin typeface="Vazirmatn" pitchFamily="2" charset="-78"/>
              <a:cs typeface="Vazirmatn" pitchFamily="2" charset="-78"/>
            </a:endParaRPr>
          </a:p>
          <a:p>
            <a:pPr marL="0" indent="0" algn="r" rtl="1">
              <a:buNone/>
            </a:pPr>
            <a:r>
              <a:rPr lang="en-US" sz="2000" dirty="0">
                <a:latin typeface="Vazirmatn" pitchFamily="2" charset="-78"/>
                <a:cs typeface="Vazirmatn" pitchFamily="2" charset="-78"/>
              </a:rPr>
              <a:t> </a:t>
            </a:r>
            <a:r>
              <a:rPr lang="en-US" sz="2000" dirty="0" smtClean="0">
                <a:latin typeface="Vazirmatn" pitchFamily="2" charset="-78"/>
                <a:cs typeface="Vazirmatn" pitchFamily="2" charset="-78"/>
              </a:rPr>
              <a:t>                                                       </a:t>
            </a:r>
            <a:r>
              <a:rPr lang="fa-IR" sz="2000" dirty="0" smtClean="0">
                <a:latin typeface="Vazirmatn" pitchFamily="2" charset="-78"/>
                <a:cs typeface="Vazirmatn" pitchFamily="2" charset="-78"/>
              </a:rPr>
              <a:t>نمودار </a:t>
            </a:r>
            <a:r>
              <a:rPr lang="en-US" sz="2000" dirty="0" smtClean="0">
                <a:latin typeface="Vazirmatn" pitchFamily="2" charset="-78"/>
                <a:cs typeface="Vazirmatn" pitchFamily="2" charset="-78"/>
              </a:rPr>
              <a:t>Pie chart</a:t>
            </a:r>
            <a:r>
              <a:rPr lang="fa-IR" sz="2000" dirty="0" smtClean="0">
                <a:latin typeface="Vazirmatn" pitchFamily="2" charset="-78"/>
                <a:cs typeface="Vazirmatn" pitchFamily="2" charset="-78"/>
              </a:rPr>
              <a:t> </a:t>
            </a:r>
            <a:endParaRPr lang="en-US" sz="2000" dirty="0">
              <a:latin typeface="Vazirmatn" pitchFamily="2" charset="-78"/>
              <a:cs typeface="Vazirmatn" pitchFamily="2" charset="-78"/>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6138153" cy="345271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405288"/>
            <a:ext cx="6138153" cy="3452711"/>
          </a:xfrm>
          <a:prstGeom prst="rect">
            <a:avLst/>
          </a:prstGeom>
        </p:spPr>
      </p:pic>
    </p:spTree>
    <p:extLst>
      <p:ext uri="{BB962C8B-B14F-4D97-AF65-F5344CB8AC3E}">
        <p14:creationId xmlns:p14="http://schemas.microsoft.com/office/powerpoint/2010/main" val="2661857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9379"/>
            <a:ext cx="10515600" cy="5797584"/>
          </a:xfrm>
        </p:spPr>
        <p:txBody>
          <a:bodyPr>
            <a:normAutofit/>
          </a:bodyPr>
          <a:lstStyle/>
          <a:p>
            <a:pPr marL="0" indent="0" algn="just" rtl="1">
              <a:lnSpc>
                <a:spcPct val="150000"/>
              </a:lnSpc>
              <a:buNone/>
            </a:pPr>
            <a:r>
              <a:rPr lang="fa-IR" sz="2000" dirty="0" smtClean="0">
                <a:latin typeface="Vazirmatn" pitchFamily="2" charset="-78"/>
                <a:cs typeface="Vazirmatn" pitchFamily="2" charset="-78"/>
              </a:rPr>
              <a:t>همچنین شما میتوانید در قسمت </a:t>
            </a:r>
            <a:r>
              <a:rPr lang="en-US" sz="2000" dirty="0" smtClean="0">
                <a:latin typeface="Vazirmatn" pitchFamily="2" charset="-78"/>
                <a:cs typeface="Vazirmatn" pitchFamily="2" charset="-78"/>
              </a:rPr>
              <a:t>Table view</a:t>
            </a:r>
            <a:r>
              <a:rPr lang="fa-IR" sz="2000" dirty="0" smtClean="0">
                <a:latin typeface="Vazirmatn" pitchFamily="2" charset="-78"/>
                <a:cs typeface="Vazirmatn" pitchFamily="2" charset="-78"/>
              </a:rPr>
              <a:t> ، جدول داده هایتان را مشاهده و حتی فیلد ها و سطون هایی را به آنها اضافه کنید. همچین </a:t>
            </a:r>
            <a:r>
              <a:rPr lang="en-US" sz="2000" dirty="0" smtClean="0">
                <a:latin typeface="Vazirmatn" pitchFamily="2" charset="-78"/>
                <a:cs typeface="Vazirmatn" pitchFamily="2" charset="-78"/>
              </a:rPr>
              <a:t>Power BI</a:t>
            </a:r>
            <a:r>
              <a:rPr lang="fa-IR" sz="2000" dirty="0" smtClean="0">
                <a:latin typeface="Vazirmatn" pitchFamily="2" charset="-78"/>
                <a:cs typeface="Vazirmatn" pitchFamily="2" charset="-78"/>
              </a:rPr>
              <a:t> در این قسمت نوار ریاضیاتی در اختیارتان قرار میدهد که با استفاده از فرمول های ریاضی میتوانید فیلد های داده هایتان را پر کنید. نمونه ای از این کار را در تصویر زیر میتوانید مشاهده کنید :</a:t>
            </a:r>
          </a:p>
          <a:p>
            <a:pPr marL="0" indent="0" algn="just" rtl="1">
              <a:lnSpc>
                <a:spcPct val="150000"/>
              </a:lnSpc>
              <a:buNone/>
            </a:pPr>
            <a:endParaRPr lang="en-US" sz="2000" dirty="0">
              <a:latin typeface="Vazirmatn" pitchFamily="2" charset="-78"/>
              <a:cs typeface="Vazirmatn"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393" y="1907229"/>
            <a:ext cx="8161506" cy="4590847"/>
          </a:xfrm>
          <a:prstGeom prst="rect">
            <a:avLst/>
          </a:prstGeom>
        </p:spPr>
      </p:pic>
    </p:spTree>
    <p:extLst>
      <p:ext uri="{BB962C8B-B14F-4D97-AF65-F5344CB8AC3E}">
        <p14:creationId xmlns:p14="http://schemas.microsoft.com/office/powerpoint/2010/main" val="2794815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651" y="1474079"/>
            <a:ext cx="10515600" cy="1325563"/>
          </a:xfrm>
        </p:spPr>
        <p:txBody>
          <a:bodyPr/>
          <a:lstStyle/>
          <a:p>
            <a:pPr algn="ctr"/>
            <a:r>
              <a:rPr lang="fa-IR" dirty="0" smtClean="0">
                <a:latin typeface="Vazirmatn" pitchFamily="2" charset="-78"/>
                <a:cs typeface="Vazirmatn" pitchFamily="2" charset="-78"/>
              </a:rPr>
              <a:t>پایان</a:t>
            </a:r>
            <a:endParaRPr lang="en-US" dirty="0">
              <a:latin typeface="Vazirmatn" pitchFamily="2" charset="-78"/>
              <a:cs typeface="Vazirmatn"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3640" y="3435080"/>
            <a:ext cx="2409622" cy="2409622"/>
          </a:xfrm>
          <a:prstGeom prst="rect">
            <a:avLst/>
          </a:prstGeom>
        </p:spPr>
      </p:pic>
    </p:spTree>
    <p:extLst>
      <p:ext uri="{BB962C8B-B14F-4D97-AF65-F5344CB8AC3E}">
        <p14:creationId xmlns:p14="http://schemas.microsoft.com/office/powerpoint/2010/main" val="276830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630</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Vazirmatn</vt:lpstr>
      <vt:lpstr>Office Theme</vt:lpstr>
      <vt:lpstr>به نام خدا</vt:lpstr>
      <vt:lpstr>تاریخچه</vt:lpstr>
      <vt:lpstr>فواید</vt:lpstr>
      <vt:lpstr>PowerPoint Presentation</vt:lpstr>
      <vt:lpstr>نحوه کار با این نرم افزار</vt:lpstr>
      <vt:lpstr>PowerPoint Presentation</vt:lpstr>
      <vt:lpstr>PowerPoint Presentation</vt:lpstr>
      <vt:lpstr>PowerPoint Presentation</vt:lpstr>
      <vt:lpstr>پایان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به نام خدا</dc:title>
  <dc:creator>MySQL</dc:creator>
  <cp:lastModifiedBy>MySQL</cp:lastModifiedBy>
  <cp:revision>9</cp:revision>
  <dcterms:created xsi:type="dcterms:W3CDTF">2024-11-05T05:43:38Z</dcterms:created>
  <dcterms:modified xsi:type="dcterms:W3CDTF">2024-11-05T06:43:23Z</dcterms:modified>
</cp:coreProperties>
</file>