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5" r:id="rId5"/>
    <p:sldId id="281" r:id="rId6"/>
    <p:sldId id="282" r:id="rId7"/>
    <p:sldId id="283" r:id="rId8"/>
    <p:sldId id="284" r:id="rId9"/>
    <p:sldId id="259" r:id="rId10"/>
    <p:sldId id="268" r:id="rId11"/>
    <p:sldId id="285" r:id="rId12"/>
    <p:sldId id="260" r:id="rId13"/>
    <p:sldId id="286" r:id="rId14"/>
    <p:sldId id="287" r:id="rId15"/>
    <p:sldId id="288" r:id="rId16"/>
    <p:sldId id="289" r:id="rId17"/>
    <p:sldId id="290" r:id="rId18"/>
    <p:sldId id="261" r:id="rId19"/>
    <p:sldId id="291" r:id="rId20"/>
    <p:sldId id="292" r:id="rId21"/>
    <p:sldId id="293" r:id="rId22"/>
    <p:sldId id="294" r:id="rId23"/>
    <p:sldId id="295" r:id="rId24"/>
    <p:sldId id="296" r:id="rId25"/>
    <p:sldId id="279" r:id="rId26"/>
    <p:sldId id="262" r:id="rId27"/>
  </p:sldIdLst>
  <p:sldSz cx="12192000" cy="6858000"/>
  <p:notesSz cx="7104063" cy="10234613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6060C-DB04-488A-91E4-1A4B2DE5FEDD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DFF21-0DD5-4753-ACEF-5F9989306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72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DFF21-0DD5-4753-ACEF-5F9989306CC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068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DFF21-0DD5-4753-ACEF-5F9989306CC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503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D5B20-AAB2-F673-F8E1-903923ED7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3529A0A-174C-B689-E308-84D5CEEE22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535827E-2C4C-2A54-B898-E761D1C830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236038-CB86-DC3E-8FCD-EEE99516CC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DFF21-0DD5-4753-ACEF-5F9989306CC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35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DFF21-0DD5-4753-ACEF-5F9989306CC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987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E9F59-7CDF-7566-E2AF-3F6F62485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11E46CB-B044-7D45-247F-60B7213FB0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5F8640B-A0FE-02C0-6CEB-DCF236961D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BCE33A-8965-2150-ED53-59C50F6058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DFF21-0DD5-4753-ACEF-5F9989306CC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121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5A23C-1675-035A-4D73-BCAE2406E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7D36B99-2593-C3F1-B64B-163C5E3290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087D14F-4B7C-29FC-09F9-23C8C66FED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79969C-7D3A-7566-C33D-BA760CCACE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DFF21-0DD5-4753-ACEF-5F9989306CC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399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885E9-AE26-CC5A-21B9-CB8C48FF3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0954727-FE10-0C19-4E10-317E6E87B5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23AFE65-75A9-973B-378A-A76E702548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25A8DC-1936-F798-5EE9-F9036923CE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DFF21-0DD5-4753-ACEF-5F9989306CC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073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D8FEC-927C-6376-9EE4-806BA498D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17ACC4A-C775-69F8-AD05-CF1A786E0B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C82974C-7F78-F9C7-58D1-1A823E579A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B8D342-7E02-AAB4-E2F2-6AE345B8AA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DFF21-0DD5-4753-ACEF-5F9989306CC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935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0F8C0-E7B1-EA55-958B-97B8EBE8D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173CB1D-9627-1C56-77C9-6368931E14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6DE8F41-2A3D-121E-2E82-321FD36AB9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3C2218-A208-BAB9-2006-9C8BF42E42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DFF21-0DD5-4753-ACEF-5F9989306CC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960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DFF21-0DD5-4753-ACEF-5F9989306CC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2615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E5DB8-4E04-F975-2C68-AF5F32161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022F0E9-13A0-EA92-B0C9-EC38400B3F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077CCBE-597A-EF53-1CBC-576ECFADA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F630C1-7C73-E776-790D-FECFCCC8A2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DFF21-0DD5-4753-ACEF-5F9989306CC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756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DFF21-0DD5-4753-ACEF-5F9989306CC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0996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3441C-1556-F5C7-04DE-5760F1302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A9497C9-BC74-3FC0-BCD1-6D022D5015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CAEC024-B141-CB72-B4D5-EFB5E77683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15A0C6-83C1-02D9-4698-6D50961D3F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DFF21-0DD5-4753-ACEF-5F9989306CC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3414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B549C-CE18-1717-C224-92E1736E3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2AF21DB-674C-EE21-F0E3-1C583D23A2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C3A7C8C-33E9-AEB2-711A-2F1BC2C703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619C6D-C945-3A67-F027-AC79419D56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DFF21-0DD5-4753-ACEF-5F9989306CC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4957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E6C9F-D078-6AEA-2540-E9C92699D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E144E34-DDAF-5D41-17CB-1F64477AC4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F26366C-2729-5080-0270-07B181A59A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FFF234-A06A-4A4B-873A-BFCA3EFE45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DFF21-0DD5-4753-ACEF-5F9989306CC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2637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FF80E-73D5-BA9C-EEF5-D96F47FA6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9ECD928-F316-09DF-FA14-1D74052206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CBD92DE-096B-4D95-2E18-10E420ECDB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D0FF14-331F-8907-0BCE-80300B5BCD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DFF21-0DD5-4753-ACEF-5F9989306CC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8154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1820B-854C-087C-6446-D54077862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2AF38F6-7458-FA17-3B46-9F479813DF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A34A832-2CA3-6309-5291-0B2F1F4587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4D3A63-B546-8F87-2CAF-F564D9F4BA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DFF21-0DD5-4753-ACEF-5F9989306CC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3072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DFF21-0DD5-4753-ACEF-5F9989306CC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1997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DFF21-0DD5-4753-ACEF-5F9989306CC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318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DFF21-0DD5-4753-ACEF-5F9989306CC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118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DFF21-0DD5-4753-ACEF-5F9989306CC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365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8C5FF-FF08-AAD8-9486-F3CED89B4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A594D84-39A8-CF56-22EB-84914E0426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7F82FFD-751F-BEE3-2DEF-A5F76FD20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4647A7-8929-0555-CBB0-8E7C6AD0BE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DFF21-0DD5-4753-ACEF-5F9989306CC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740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2FDD6-8BE1-296B-A9C3-278277C0E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C7C4AEC-5045-BC41-703F-A382881CD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7600522-F1CF-8DDB-2D26-BCAF664752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E2D94E-1184-ECC9-B862-8ED3C47751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DFF21-0DD5-4753-ACEF-5F9989306CC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122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C5EA3-0789-53E4-5808-37480386F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CB5D4BE-3FC0-64D4-C2FE-0B19E23608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23E818F-1DAB-5B4F-DA53-465675E07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621770-A1B7-C759-9B00-6B90ACF35B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DFF21-0DD5-4753-ACEF-5F9989306CC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556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DF18B-1C22-091D-6EAD-19E98D13E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A1CB6DD-C2B5-61EA-99DE-35A001DE45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F919B1E-1322-D9CF-DB40-F5545A93EA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293CE9-A7D4-5B10-66DA-80CCBDFA99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DFF21-0DD5-4753-ACEF-5F9989306CC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825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DFF21-0DD5-4753-ACEF-5F9989306CC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157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09dd6d4613dba9f2281aa96944521b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5400000">
            <a:off x="2666365" y="-2668270"/>
            <a:ext cx="6859270" cy="121945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70381" y="2965449"/>
            <a:ext cx="9815803" cy="716280"/>
          </a:xfrm>
          <a:prstGeom prst="rect">
            <a:avLst/>
          </a:prstGeom>
          <a:noFill/>
          <a:effectLst/>
        </p:spPr>
        <p:txBody>
          <a:bodyPr wrap="square" rtlCol="0">
            <a:normAutofit fontScale="70000" lnSpcReduction="20000"/>
          </a:bodyPr>
          <a:lstStyle/>
          <a:p>
            <a:pPr algn="ctr"/>
            <a:r>
              <a:rPr lang="en-US" sz="4100" dirty="0">
                <a:solidFill>
                  <a:srgbClr val="6AE7FF"/>
                </a:solidFill>
                <a:latin typeface="Source Han Sans SC"/>
                <a:ea typeface="Source Han Sans SC"/>
              </a:rPr>
              <a:t>A Discrete Event </a:t>
            </a:r>
            <a:r>
              <a:rPr lang="en-US" sz="4000" dirty="0">
                <a:solidFill>
                  <a:srgbClr val="6AE7FF"/>
                </a:solidFill>
                <a:latin typeface="Source Han Sans SC"/>
                <a:ea typeface="Source Han Sans SC"/>
              </a:rPr>
              <a:t>Simulation</a:t>
            </a:r>
            <a:r>
              <a:rPr lang="en-US" sz="4100" dirty="0">
                <a:solidFill>
                  <a:srgbClr val="6AE7FF"/>
                </a:solidFill>
                <a:latin typeface="Source Han Sans SC"/>
                <a:ea typeface="Source Han Sans SC"/>
              </a:rPr>
              <a:t> Approach for Robotic Assistance</a:t>
            </a:r>
            <a:endParaRPr lang="en-US" sz="4100" dirty="0">
              <a:solidFill>
                <a:srgbClr val="6AE7FF"/>
              </a:solidFill>
              <a:effectLst/>
              <a:latin typeface="Source Han Sans SC"/>
              <a:ea typeface="Source Han Sans SC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0" y="2366326"/>
            <a:ext cx="10375641" cy="599123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3200" dirty="0">
                <a:solidFill>
                  <a:srgbClr val="6AE7FF"/>
                </a:solidFill>
                <a:latin typeface="Source Han Sans SC"/>
                <a:ea typeface="Source Han Sans SC"/>
              </a:rPr>
              <a:t>Enhancing Accessibility in Academic Buildings:</a:t>
            </a:r>
            <a:endParaRPr lang="en-US" altLang="zh-CN" sz="3200" dirty="0">
              <a:solidFill>
                <a:srgbClr val="6AE7FF"/>
              </a:solidFill>
              <a:effectLst/>
              <a:latin typeface="Source Han Sans SC"/>
              <a:ea typeface="Source Han Sans SC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60849" y="4577183"/>
            <a:ext cx="4634865" cy="2743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en-US" sz="1200" dirty="0">
                <a:solidFill>
                  <a:srgbClr val="10FBFE"/>
                </a:solidFill>
                <a:latin typeface="Source Han Sans SC"/>
                <a:ea typeface="Source Han Sans SC"/>
              </a:rPr>
              <a:t>Lecturer: Sina </a:t>
            </a:r>
            <a:r>
              <a:rPr lang="en-US" altLang="en-US" sz="1200" dirty="0" err="1">
                <a:solidFill>
                  <a:srgbClr val="10FBFE"/>
                </a:solidFill>
                <a:latin typeface="Source Han Sans SC"/>
                <a:ea typeface="Source Han Sans SC"/>
              </a:rPr>
              <a:t>Beyrami</a:t>
            </a:r>
            <a:endParaRPr lang="en-US" altLang="en-US" sz="1200" dirty="0">
              <a:solidFill>
                <a:srgbClr val="10FBFE"/>
              </a:solidFill>
              <a:latin typeface="Source Han Sans SC"/>
              <a:ea typeface="Source Han Sans SC"/>
            </a:endParaRPr>
          </a:p>
        </p:txBody>
      </p:sp>
      <p:sp>
        <p:nvSpPr>
          <p:cNvPr id="15" name="矩形 9"/>
          <p:cNvSpPr/>
          <p:nvPr/>
        </p:nvSpPr>
        <p:spPr>
          <a:xfrm>
            <a:off x="2122712" y="3681729"/>
            <a:ext cx="7511143" cy="59912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fontAlgn="base">
              <a:lnSpc>
                <a:spcPct val="150000"/>
              </a:lnSpc>
              <a:buFont typeface="Arial" panose="020B0604020202020204" pitchFamily="34" charset="0"/>
            </a:pPr>
            <a:r>
              <a:rPr lang="en-US" sz="1000" dirty="0">
                <a:solidFill>
                  <a:srgbClr val="6AE7FF"/>
                </a:solidFill>
                <a:latin typeface="Source Han Sans SC"/>
                <a:ea typeface="Source Han Sans SC"/>
                <a:cs typeface="Arial" panose="020B0604020202020204" pitchFamily="34" charset="0"/>
                <a:sym typeface="+mn-ea"/>
              </a:rPr>
              <a:t>By: DIANA GADZHIMUSIEVA, ANASTASIIA GORELOVA, SANTIAGO MELIÁ BEIGBEDER, AND GONZALO LORENZO LLEDÓ</a:t>
            </a:r>
          </a:p>
          <a:p>
            <a:pPr algn="ctr" fontAlgn="base">
              <a:lnSpc>
                <a:spcPct val="150000"/>
              </a:lnSpc>
              <a:buFont typeface="Arial" panose="020B0604020202020204" pitchFamily="34" charset="0"/>
            </a:pPr>
            <a:r>
              <a:rPr lang="en-US" sz="1000" dirty="0">
                <a:solidFill>
                  <a:srgbClr val="6AE7FF"/>
                </a:solidFill>
                <a:latin typeface="Source Han Sans SC"/>
                <a:ea typeface="Source Han Sans SC"/>
                <a:cs typeface="Arial" panose="020B0604020202020204" pitchFamily="34" charset="0"/>
                <a:sym typeface="+mn-ea"/>
              </a:rPr>
              <a:t>2024</a:t>
            </a:r>
          </a:p>
        </p:txBody>
      </p:sp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55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050"/>
                            </p:stCondLst>
                            <p:childTnLst>
                              <p:par>
                                <p:cTn id="24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4" grpId="0"/>
      <p:bldP spid="15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2735" y="254635"/>
            <a:ext cx="11605895" cy="6348095"/>
          </a:xfrm>
          <a:prstGeom prst="rect">
            <a:avLst/>
          </a:prstGeom>
          <a:solidFill>
            <a:schemeClr val="tx1">
              <a:alpha val="50000"/>
            </a:schemeClr>
          </a:solidFill>
          <a:ln w="19050">
            <a:solidFill>
              <a:srgbClr val="6A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文本框 263"/>
          <p:cNvSpPr txBox="1"/>
          <p:nvPr/>
        </p:nvSpPr>
        <p:spPr>
          <a:xfrm>
            <a:off x="292735" y="254635"/>
            <a:ext cx="2349500" cy="365760"/>
          </a:xfrm>
          <a:prstGeom prst="rect">
            <a:avLst/>
          </a:prstGeom>
          <a:solidFill>
            <a:srgbClr val="6AE7FF"/>
          </a:solidFill>
        </p:spPr>
        <p:txBody>
          <a:bodyPr wrap="square" rtlCol="0">
            <a:normAutofit/>
          </a:bodyPr>
          <a:lstStyle/>
          <a:p>
            <a:pPr algn="ctr"/>
            <a:r>
              <a:rPr lang="en-US" altLang="en-US" b="1" dirty="0">
                <a:solidFill>
                  <a:schemeClr val="tx2">
                    <a:lumMod val="50000"/>
                  </a:schemeClr>
                </a:solidFill>
                <a:latin typeface="Source Han Sans SC"/>
                <a:ea typeface="Source Han Sans SC"/>
              </a:rPr>
              <a:t>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0836" name="TextBox 35"/>
          <p:cNvSpPr txBox="1">
            <a:spLocks noChangeArrowheads="1"/>
          </p:cNvSpPr>
          <p:nvPr/>
        </p:nvSpPr>
        <p:spPr bwMode="auto">
          <a:xfrm>
            <a:off x="1013460" y="1668745"/>
            <a:ext cx="4469765" cy="57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9pPr>
          </a:lstStyle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Involving a robot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Without robot</a:t>
            </a:r>
          </a:p>
        </p:txBody>
      </p:sp>
      <p:sp>
        <p:nvSpPr>
          <p:cNvPr id="50" name="文本框 7"/>
          <p:cNvSpPr txBox="1">
            <a:spLocks noChangeArrowheads="1"/>
          </p:cNvSpPr>
          <p:nvPr/>
        </p:nvSpPr>
        <p:spPr bwMode="auto">
          <a:xfrm>
            <a:off x="1013460" y="1387306"/>
            <a:ext cx="4761748" cy="216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b="1" dirty="0">
                <a:solidFill>
                  <a:srgbClr val="10FBFE"/>
                </a:solidFill>
                <a:latin typeface="Source Han Sans SC"/>
                <a:ea typeface="Source Han Sans SC"/>
                <a:sym typeface="+mn-ea"/>
              </a:rPr>
              <a:t>We have modeled 2 scenarios</a:t>
            </a:r>
            <a:endParaRPr lang="zh-CN" altLang="en-US" sz="54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1013460" y="2868116"/>
            <a:ext cx="4469765" cy="4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Evaluating whether such a robot in the Polytechnic IV building is suitable for implementation</a:t>
            </a:r>
            <a:endParaRPr lang="en-US" altLang="zh-CN" sz="240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16" name="TextBox 35"/>
          <p:cNvSpPr txBox="1">
            <a:spLocks noChangeArrowheads="1"/>
          </p:cNvSpPr>
          <p:nvPr/>
        </p:nvSpPr>
        <p:spPr bwMode="auto">
          <a:xfrm>
            <a:off x="1004570" y="4015061"/>
            <a:ext cx="7464024" cy="1455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We choose DES: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The state of the systems changes based on a set of discrete events that occur at specific points in time</a:t>
            </a:r>
            <a:endParaRPr lang="en-US" altLang="zh-CN" sz="1600" dirty="0">
              <a:solidFill>
                <a:srgbClr val="10FBFE"/>
              </a:solidFill>
              <a:latin typeface="Source Han Sans SC"/>
              <a:ea typeface="微软雅黑" panose="020B0503020204020204" charset="-122"/>
              <a:cs typeface="+mn-ea"/>
              <a:sym typeface="+mn-lt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10FBFE"/>
                </a:solidFill>
                <a:latin typeface="Source Han Sans SC"/>
                <a:ea typeface="微软雅黑" panose="020B0503020204020204" charset="-122"/>
                <a:cs typeface="+mn-ea"/>
                <a:sym typeface="+mn-lt"/>
              </a:rPr>
              <a:t>DES is a good choice for irregularity and unpredictability</a:t>
            </a:r>
            <a:endParaRPr lang="en-US" altLang="zh-CN" sz="2400" dirty="0">
              <a:solidFill>
                <a:schemeClr val="bg1"/>
              </a:solidFill>
              <a:ea typeface="微软雅黑" panose="020B0503020204020204" charset="-122"/>
              <a:sym typeface="+mn-lt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10FBFE"/>
                </a:solidFill>
                <a:latin typeface="Source Han Sans SC"/>
                <a:ea typeface="微软雅黑" panose="020B0503020204020204" charset="-122"/>
                <a:cs typeface="+mn-ea"/>
                <a:sym typeface="+mn-lt"/>
              </a:rPr>
              <a:t>Movement of students from one location to another represents a stochastic phenomenon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10FBFE"/>
              </a:solidFill>
              <a:latin typeface="Source Han Sans SC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" name="文本框 7">
            <a:extLst>
              <a:ext uri="{FF2B5EF4-FFF2-40B4-BE49-F238E27FC236}">
                <a16:creationId xmlns:a16="http://schemas.microsoft.com/office/drawing/2014/main" id="{F2419060-6D88-1E36-1CE5-3674B4F55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570" y="2616318"/>
            <a:ext cx="2682240" cy="1981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b="1" dirty="0">
                <a:solidFill>
                  <a:srgbClr val="10FBFE"/>
                </a:solidFill>
                <a:latin typeface="Source Han Sans SC"/>
                <a:ea typeface="Source Han Sans SC"/>
                <a:sym typeface="+mn-ea"/>
              </a:rPr>
              <a:t>Purpose</a:t>
            </a:r>
            <a:endParaRPr lang="zh-CN" altLang="en-US" sz="54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6" name="文本框 7">
            <a:extLst>
              <a:ext uri="{FF2B5EF4-FFF2-40B4-BE49-F238E27FC236}">
                <a16:creationId xmlns:a16="http://schemas.microsoft.com/office/drawing/2014/main" id="{45A87DA3-23A1-3EDC-0713-11D3FE5EC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60" y="3740841"/>
            <a:ext cx="4295218" cy="3346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b="1" dirty="0">
                <a:solidFill>
                  <a:srgbClr val="10FBFE"/>
                </a:solidFill>
                <a:latin typeface="Source Han Sans SC"/>
                <a:ea typeface="Source Han Sans SC"/>
                <a:sym typeface="+mn-ea"/>
              </a:rPr>
              <a:t>Simulation before implementation</a:t>
            </a:r>
            <a:endParaRPr lang="zh-CN" altLang="en-US" sz="54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9" name="Picture 8" descr="A cloud with a connected dot and a blue gear&#10;&#10;Description automatically generated with medium confidence">
            <a:extLst>
              <a:ext uri="{FF2B5EF4-FFF2-40B4-BE49-F238E27FC236}">
                <a16:creationId xmlns:a16="http://schemas.microsoft.com/office/drawing/2014/main" id="{37AC2EEF-F54E-7360-FDCE-0854FACBA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933" y="913009"/>
            <a:ext cx="4451860" cy="3255923"/>
          </a:xfrm>
          <a:prstGeom prst="rect">
            <a:avLst/>
          </a:prstGeom>
        </p:spPr>
      </p:pic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4" grpId="0" animBg="1"/>
      <p:bldP spid="30836" grpId="0"/>
      <p:bldP spid="50" grpId="0"/>
      <p:bldP spid="14" grpId="0"/>
      <p:bldP spid="16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B94CF-1EB4-C8E5-204B-BF8242559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B914456-4E49-5F0F-1CCC-84A8409197B1}"/>
              </a:ext>
            </a:extLst>
          </p:cNvPr>
          <p:cNvSpPr/>
          <p:nvPr/>
        </p:nvSpPr>
        <p:spPr>
          <a:xfrm>
            <a:off x="292735" y="254635"/>
            <a:ext cx="11605895" cy="6348095"/>
          </a:xfrm>
          <a:prstGeom prst="rect">
            <a:avLst/>
          </a:prstGeom>
          <a:solidFill>
            <a:schemeClr val="tx1">
              <a:alpha val="50000"/>
            </a:schemeClr>
          </a:solidFill>
          <a:ln w="19050">
            <a:solidFill>
              <a:srgbClr val="6A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4C227020-B0B4-ED7B-DEE7-0524117C2A2E}"/>
              </a:ext>
            </a:extLst>
          </p:cNvPr>
          <p:cNvSpPr txBox="1"/>
          <p:nvPr/>
        </p:nvSpPr>
        <p:spPr>
          <a:xfrm>
            <a:off x="292735" y="254635"/>
            <a:ext cx="2349500" cy="365760"/>
          </a:xfrm>
          <a:prstGeom prst="rect">
            <a:avLst/>
          </a:prstGeom>
          <a:solidFill>
            <a:srgbClr val="6AE7FF"/>
          </a:solidFill>
        </p:spPr>
        <p:txBody>
          <a:bodyPr wrap="square" rtlCol="0">
            <a:normAutofit/>
          </a:bodyPr>
          <a:lstStyle/>
          <a:p>
            <a:pPr algn="ctr"/>
            <a:r>
              <a:rPr lang="en-US" altLang="en-US" b="1" dirty="0">
                <a:solidFill>
                  <a:schemeClr val="tx2">
                    <a:lumMod val="50000"/>
                  </a:schemeClr>
                </a:solidFill>
                <a:latin typeface="Source Han Sans SC"/>
                <a:ea typeface="Source Han Sans SC"/>
              </a:rPr>
              <a:t>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0836" name="TextBox 35">
            <a:extLst>
              <a:ext uri="{FF2B5EF4-FFF2-40B4-BE49-F238E27FC236}">
                <a16:creationId xmlns:a16="http://schemas.microsoft.com/office/drawing/2014/main" id="{AC8E20AD-5942-EE52-338E-3693C6323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59" y="1668745"/>
            <a:ext cx="6553667" cy="57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Virtual mirrors of physical objects or processes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Better understanding, prediction, and optimization of their performance</a:t>
            </a:r>
          </a:p>
        </p:txBody>
      </p:sp>
      <p:sp>
        <p:nvSpPr>
          <p:cNvPr id="50" name="文本框 7">
            <a:extLst>
              <a:ext uri="{FF2B5EF4-FFF2-40B4-BE49-F238E27FC236}">
                <a16:creationId xmlns:a16="http://schemas.microsoft.com/office/drawing/2014/main" id="{EF1CD863-BF02-4823-0F8C-DCB5BFE6D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60" y="1387306"/>
            <a:ext cx="4761748" cy="216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b="1" dirty="0">
                <a:solidFill>
                  <a:srgbClr val="10FBFE"/>
                </a:solidFill>
                <a:latin typeface="Source Han Sans SC"/>
                <a:ea typeface="Source Han Sans SC"/>
                <a:sym typeface="+mn-ea"/>
              </a:rPr>
              <a:t>We use Digital Twin (DT)</a:t>
            </a:r>
            <a:endParaRPr lang="zh-CN" altLang="en-US" sz="54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4" name="TextBox 35">
            <a:extLst>
              <a:ext uri="{FF2B5EF4-FFF2-40B4-BE49-F238E27FC236}">
                <a16:creationId xmlns:a16="http://schemas.microsoft.com/office/drawing/2014/main" id="{927450EC-E77C-215D-0BCD-EEE857825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59" y="3341986"/>
            <a:ext cx="6637642" cy="897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Individual objects, such as robots, students, and building IoT devices</a:t>
            </a:r>
            <a:endParaRPr lang="en-US" sz="2400" dirty="0">
              <a:solidFill>
                <a:schemeClr val="bg1"/>
              </a:solidFill>
              <a:ea typeface="微软雅黑" panose="020B0503020204020204" charset="-122"/>
              <a:sym typeface="+mn-lt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Customized to different scenarios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0FBFE"/>
              </a:solidFill>
              <a:latin typeface="Source Han Sans SC"/>
              <a:ea typeface="Source Han Sans SC"/>
              <a:cs typeface="+mn-ea"/>
              <a:sym typeface="+mn-lt"/>
            </a:endParaRPr>
          </a:p>
        </p:txBody>
      </p:sp>
      <p:sp>
        <p:nvSpPr>
          <p:cNvPr id="16" name="TextBox 35">
            <a:extLst>
              <a:ext uri="{FF2B5EF4-FFF2-40B4-BE49-F238E27FC236}">
                <a16:creationId xmlns:a16="http://schemas.microsoft.com/office/drawing/2014/main" id="{C5387466-B709-8CD9-BD09-8C03093B4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59" y="4855219"/>
            <a:ext cx="7464024" cy="706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Two Student Twins - one with disabilities and the other without.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Robot Twin which has an event-based state machine</a:t>
            </a:r>
          </a:p>
        </p:txBody>
      </p:sp>
      <p:sp>
        <p:nvSpPr>
          <p:cNvPr id="5" name="文本框 7">
            <a:extLst>
              <a:ext uri="{FF2B5EF4-FFF2-40B4-BE49-F238E27FC236}">
                <a16:creationId xmlns:a16="http://schemas.microsoft.com/office/drawing/2014/main" id="{9A78F1BF-FBB5-73EF-3CAE-F929EA0F2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59" y="3017491"/>
            <a:ext cx="3576761" cy="2517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b="1" dirty="0">
                <a:solidFill>
                  <a:srgbClr val="10FBFE"/>
                </a:solidFill>
                <a:latin typeface="Source Han Sans SC"/>
                <a:ea typeface="Source Han Sans SC"/>
                <a:sym typeface="+mn-ea"/>
              </a:rPr>
              <a:t>Usages of Digital Twins:</a:t>
            </a:r>
            <a:endParaRPr lang="zh-CN" altLang="en-US" sz="54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6" name="文本框 7">
            <a:extLst>
              <a:ext uri="{FF2B5EF4-FFF2-40B4-BE49-F238E27FC236}">
                <a16:creationId xmlns:a16="http://schemas.microsoft.com/office/drawing/2014/main" id="{C9D1104D-D153-CD77-B22F-A517AF6E9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59" y="4520565"/>
            <a:ext cx="4295218" cy="3346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b="1" dirty="0">
                <a:solidFill>
                  <a:srgbClr val="10FBFE"/>
                </a:solidFill>
                <a:latin typeface="Source Han Sans SC"/>
                <a:ea typeface="Source Han Sans SC"/>
                <a:sym typeface="+mn-ea"/>
              </a:rPr>
              <a:t>In this case:</a:t>
            </a:r>
            <a:endParaRPr lang="zh-CN" altLang="en-US" sz="54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7172" name="Picture 4" descr="Unlocking the Potential of Digital Twins in Supply Chains">
            <a:extLst>
              <a:ext uri="{FF2B5EF4-FFF2-40B4-BE49-F238E27FC236}">
                <a16:creationId xmlns:a16="http://schemas.microsoft.com/office/drawing/2014/main" id="{C1A72B16-F8F4-D133-D296-BB86147A6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389741" y="1852360"/>
            <a:ext cx="5587740" cy="293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371459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4" grpId="0" animBg="1"/>
      <p:bldP spid="30836" grpId="0"/>
      <p:bldP spid="50" grpId="0"/>
      <p:bldP spid="14" grpId="0"/>
      <p:bldP spid="16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0220" y="456565"/>
            <a:ext cx="11212195" cy="5944235"/>
          </a:xfrm>
          <a:prstGeom prst="rect">
            <a:avLst/>
          </a:prstGeom>
          <a:solidFill>
            <a:schemeClr val="tx1">
              <a:alpha val="50000"/>
            </a:schemeClr>
          </a:solidFill>
          <a:ln w="19050">
            <a:solidFill>
              <a:srgbClr val="6A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110355" y="2141855"/>
            <a:ext cx="7581900" cy="5080"/>
            <a:chOff x="7259" y="3373"/>
            <a:chExt cx="11940" cy="8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485775" y="4707255"/>
            <a:ext cx="8279130" cy="5080"/>
            <a:chOff x="0" y="7413"/>
            <a:chExt cx="13038" cy="8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1876425" y="2644775"/>
            <a:ext cx="1513205" cy="15684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z="9600">
                <a:solidFill>
                  <a:srgbClr val="6AE7FF"/>
                </a:solidFill>
              </a:rPr>
              <a:t>03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110355" y="2760980"/>
            <a:ext cx="3735705" cy="457200"/>
          </a:xfrm>
          <a:prstGeom prst="rect">
            <a:avLst/>
          </a:prstGeom>
          <a:noFill/>
        </p:spPr>
        <p:txBody>
          <a:bodyPr wrap="square" rtlCol="0">
            <a:normAutofit fontScale="85000" lnSpcReduction="10000"/>
          </a:bodyPr>
          <a:lstStyle/>
          <a:p>
            <a:r>
              <a:rPr lang="en-US" altLang="en-US" sz="2400" dirty="0">
                <a:solidFill>
                  <a:srgbClr val="10FBFE"/>
                </a:solidFill>
                <a:latin typeface="Source Han Sans SC"/>
                <a:ea typeface="Source Han Sans SC"/>
              </a:rPr>
              <a:t>Simulation in Academic Building</a:t>
            </a:r>
          </a:p>
        </p:txBody>
      </p:sp>
      <p:sp>
        <p:nvSpPr>
          <p:cNvPr id="359" name="矩形 358"/>
          <p:cNvSpPr/>
          <p:nvPr/>
        </p:nvSpPr>
        <p:spPr>
          <a:xfrm>
            <a:off x="4110355" y="3336289"/>
            <a:ext cx="5001260" cy="10713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fontAlgn="base">
              <a:lnSpc>
                <a:spcPct val="150000"/>
              </a:lnSpc>
              <a:buFont typeface="Arial" panose="020B0604020202020204" pitchFamily="34" charset="0"/>
            </a:pPr>
            <a:r>
              <a:rPr lang="en-US" sz="1200" dirty="0">
                <a:solidFill>
                  <a:srgbClr val="6AE7FF"/>
                </a:solidFill>
                <a:latin typeface="Source Han Sans SC"/>
                <a:ea typeface="Source Han Sans SC"/>
                <a:cs typeface="Arial" panose="020B0604020202020204" pitchFamily="34" charset="0"/>
                <a:sym typeface="+mn-ea"/>
              </a:rPr>
              <a:t>Analysis of the case study (two buildings at the University of Alicante), including the simulation process, the methods employed, and the results obtained from the Discrete-Event Simulation</a:t>
            </a:r>
            <a:endParaRPr lang="zh-CN" altLang="en-US" sz="1200" spc="300" dirty="0">
              <a:solidFill>
                <a:srgbClr val="6AE7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35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4" grpId="0"/>
      <p:bldP spid="35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12F6F-0D3B-4806-FE27-0F39F2C35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92B6A16-F64C-4C13-D137-658E0E8B7BA7}"/>
              </a:ext>
            </a:extLst>
          </p:cNvPr>
          <p:cNvSpPr/>
          <p:nvPr/>
        </p:nvSpPr>
        <p:spPr>
          <a:xfrm>
            <a:off x="292735" y="254635"/>
            <a:ext cx="11605895" cy="6348095"/>
          </a:xfrm>
          <a:prstGeom prst="rect">
            <a:avLst/>
          </a:prstGeom>
          <a:solidFill>
            <a:schemeClr val="tx1">
              <a:alpha val="50000"/>
            </a:schemeClr>
          </a:solidFill>
          <a:ln w="19050">
            <a:solidFill>
              <a:srgbClr val="6A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613BACF5-6BB1-58C2-0580-C1E01129938E}"/>
              </a:ext>
            </a:extLst>
          </p:cNvPr>
          <p:cNvSpPr txBox="1"/>
          <p:nvPr/>
        </p:nvSpPr>
        <p:spPr>
          <a:xfrm>
            <a:off x="292735" y="254635"/>
            <a:ext cx="2349500" cy="365760"/>
          </a:xfrm>
          <a:prstGeom prst="rect">
            <a:avLst/>
          </a:prstGeom>
          <a:solidFill>
            <a:srgbClr val="6AE7FF"/>
          </a:solidFill>
        </p:spPr>
        <p:txBody>
          <a:bodyPr wrap="square" rtlCol="0">
            <a:normAutofit/>
          </a:bodyPr>
          <a:lstStyle/>
          <a:p>
            <a:pPr algn="ctr"/>
            <a:r>
              <a:rPr lang="en-US" altLang="en-US" b="1" dirty="0">
                <a:solidFill>
                  <a:schemeClr val="tx2">
                    <a:lumMod val="50000"/>
                  </a:schemeClr>
                </a:solidFill>
                <a:latin typeface="Source Han Sans SC"/>
                <a:ea typeface="Source Han Sans SC"/>
              </a:rPr>
              <a:t>03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0836" name="TextBox 35">
            <a:extLst>
              <a:ext uri="{FF2B5EF4-FFF2-40B4-BE49-F238E27FC236}">
                <a16:creationId xmlns:a16="http://schemas.microsoft.com/office/drawing/2014/main" id="{3A438CBC-C4ED-D387-2F8B-B6F6FAAC7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59" y="1668745"/>
            <a:ext cx="7141496" cy="181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Building IV of the Polytechnic School of the University: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The basement and ground floors comprise 35 classrooms, laboratories, and halls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And the first and second floors: 131 offices and laboratories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Data: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There are a total of 56 students with disabilities: 3% hearing, 11% visual, 53% mental, 9% mobility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0FBFE"/>
              </a:solidFill>
              <a:latin typeface="Source Han Sans SC"/>
              <a:ea typeface="Source Han Sans SC"/>
              <a:cs typeface="+mn-ea"/>
              <a:sym typeface="+mn-lt"/>
            </a:endParaRPr>
          </a:p>
        </p:txBody>
      </p:sp>
      <p:sp>
        <p:nvSpPr>
          <p:cNvPr id="50" name="文本框 7">
            <a:extLst>
              <a:ext uri="{FF2B5EF4-FFF2-40B4-BE49-F238E27FC236}">
                <a16:creationId xmlns:a16="http://schemas.microsoft.com/office/drawing/2014/main" id="{D4C28A92-D310-23B7-F7AE-D30A0DA96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60" y="1387306"/>
            <a:ext cx="4761748" cy="216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b="1" dirty="0">
                <a:solidFill>
                  <a:srgbClr val="10FBFE"/>
                </a:solidFill>
                <a:latin typeface="Source Han Sans SC"/>
                <a:ea typeface="Source Han Sans SC"/>
                <a:sym typeface="+mn-ea"/>
              </a:rPr>
              <a:t>First case study</a:t>
            </a:r>
            <a:endParaRPr lang="zh-CN" altLang="en-US" sz="54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35">
                <a:extLst>
                  <a:ext uri="{FF2B5EF4-FFF2-40B4-BE49-F238E27FC236}">
                    <a16:creationId xmlns:a16="http://schemas.microsoft.com/office/drawing/2014/main" id="{1C920E26-406B-908F-0AF9-1D14AEC221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3459" y="4321623"/>
                <a:ext cx="6637642" cy="2032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no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9pPr>
              </a:lstStyle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10FBFE"/>
                    </a:solidFill>
                    <a:latin typeface="Source Han Sans SC"/>
                    <a:ea typeface="Source Han Sans SC"/>
                    <a:cs typeface="+mn-ea"/>
                    <a:sym typeface="+mn-lt"/>
                  </a:rPr>
                  <a:t>Student inter-arrival times </a:t>
                </a:r>
                <a:r>
                  <a:rPr lang="en-US" sz="1600" dirty="0">
                    <a:solidFill>
                      <a:srgbClr val="10FBFE"/>
                    </a:solidFill>
                    <a:latin typeface="Source Han Sans SC"/>
                    <a:ea typeface="Source Han Sans SC"/>
                    <a:cs typeface="+mn-ea"/>
                    <a:sym typeface="Wingdings" panose="05000000000000000000" pitchFamily="2" charset="2"/>
                  </a:rPr>
                  <a:t> Exponential Distribution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10FBFE"/>
                    </a:solidFill>
                    <a:latin typeface="Source Han Sans SC"/>
                    <a:ea typeface="Source Han Sans SC"/>
                    <a:cs typeface="+mn-ea"/>
                    <a:sym typeface="+mn-lt"/>
                  </a:rPr>
                  <a:t>different arrival rates (</a:t>
                </a:r>
                <a:r>
                  <a:rPr lang="el-GR" sz="1600" dirty="0">
                    <a:solidFill>
                      <a:srgbClr val="10FBFE"/>
                    </a:solidFill>
                    <a:latin typeface="Source Han Sans SC"/>
                    <a:ea typeface="Source Han Sans SC"/>
                    <a:cs typeface="+mn-ea"/>
                    <a:sym typeface="+mn-lt"/>
                  </a:rPr>
                  <a:t>λ)</a:t>
                </a:r>
                <a:r>
                  <a:rPr lang="en-US" sz="1600" dirty="0">
                    <a:solidFill>
                      <a:srgbClr val="10FBFE"/>
                    </a:solidFill>
                    <a:latin typeface="Source Han Sans SC"/>
                    <a:ea typeface="Source Han Sans SC"/>
                    <a:cs typeface="+mn-ea"/>
                    <a:sym typeface="+mn-lt"/>
                  </a:rPr>
                  <a:t> specifically university’s class schedule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10FBFE"/>
                          </a:solidFill>
                          <a:latin typeface="Cambria Math" panose="02040503050406030204" pitchFamily="18" charset="0"/>
                          <a:ea typeface="Source Han Sans SC"/>
                          <a:cs typeface="+mn-ea"/>
                          <a:sym typeface="+mn-lt"/>
                        </a:rPr>
                        <m:t>𝑑𝑡</m:t>
                      </m:r>
                      <m:r>
                        <a:rPr lang="en-US" sz="1600" b="0" i="1" smtClean="0">
                          <a:solidFill>
                            <a:srgbClr val="10FBFE"/>
                          </a:solidFill>
                          <a:latin typeface="Cambria Math" panose="02040503050406030204" pitchFamily="18" charset="0"/>
                          <a:ea typeface="Source Han Sans SC"/>
                          <a:cs typeface="+mn-ea"/>
                          <a:sym typeface="+mn-lt"/>
                        </a:rPr>
                        <m:t>=−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rgbClr val="10FBFE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10FBFE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10FBF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𝜆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rgbClr val="10FBF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×(1−</m:t>
                      </m:r>
                      <m:r>
                        <a:rPr lang="en-US" sz="1600" b="0" i="1" smtClean="0">
                          <a:solidFill>
                            <a:srgbClr val="10FBF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𝑈</m:t>
                      </m:r>
                      <m:r>
                        <a:rPr lang="en-US" sz="1600" b="0" i="1" smtClean="0">
                          <a:solidFill>
                            <a:srgbClr val="10FBF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10FBFE"/>
                  </a:solidFill>
                  <a:latin typeface="Source Han Sans SC"/>
                  <a:ea typeface="Source Han Sans SC"/>
                  <a:cs typeface="+mn-ea"/>
                  <a:sym typeface="+mn-lt"/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10FBFE"/>
                    </a:solidFill>
                    <a:latin typeface="Source Han Sans SC"/>
                    <a:ea typeface="Source Han Sans SC"/>
                    <a:cs typeface="+mn-ea"/>
                    <a:sym typeface="+mn-lt"/>
                  </a:rPr>
                  <a:t>U := Random variable distributed in the interval [0,1]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10FBFE"/>
                          </a:solidFill>
                          <a:latin typeface="Cambria Math" panose="02040503050406030204" pitchFamily="18" charset="0"/>
                          <a:ea typeface="Source Han Sans SC"/>
                          <a:cs typeface="+mn-ea"/>
                          <a:sym typeface="+mn-lt"/>
                        </a:rPr>
                        <m:t>𝑇𝑛𝑒𝑤</m:t>
                      </m:r>
                      <m:r>
                        <a:rPr lang="en-US" sz="1600" b="0" i="1" smtClean="0">
                          <a:solidFill>
                            <a:srgbClr val="10FBFE"/>
                          </a:solidFill>
                          <a:latin typeface="Cambria Math" panose="02040503050406030204" pitchFamily="18" charset="0"/>
                          <a:ea typeface="Source Han Sans SC"/>
                          <a:cs typeface="+mn-ea"/>
                          <a:sym typeface="+mn-lt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10FBFE"/>
                          </a:solidFill>
                          <a:latin typeface="Cambria Math" panose="02040503050406030204" pitchFamily="18" charset="0"/>
                          <a:ea typeface="Source Han Sans SC"/>
                          <a:cs typeface="+mn-ea"/>
                          <a:sym typeface="+mn-lt"/>
                        </a:rPr>
                        <m:t>𝑇𝑜𝑙𝑑</m:t>
                      </m:r>
                      <m:r>
                        <a:rPr lang="en-US" sz="1600" b="0" i="1" smtClean="0">
                          <a:solidFill>
                            <a:srgbClr val="10FBFE"/>
                          </a:solidFill>
                          <a:latin typeface="Cambria Math" panose="02040503050406030204" pitchFamily="18" charset="0"/>
                          <a:ea typeface="Source Han Sans SC"/>
                          <a:cs typeface="+mn-ea"/>
                          <a:sym typeface="+mn-lt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rgbClr val="10FBFE"/>
                          </a:solidFill>
                          <a:latin typeface="Cambria Math" panose="02040503050406030204" pitchFamily="18" charset="0"/>
                          <a:ea typeface="Source Han Sans SC"/>
                          <a:cs typeface="+mn-ea"/>
                          <a:sym typeface="+mn-lt"/>
                        </a:rPr>
                        <m:t>𝑑𝑡</m:t>
                      </m:r>
                    </m:oMath>
                  </m:oMathPara>
                </a14:m>
                <a:endParaRPr lang="en-US" sz="1600" dirty="0">
                  <a:solidFill>
                    <a:srgbClr val="10FBFE"/>
                  </a:solidFill>
                  <a:latin typeface="Source Han Sans SC"/>
                  <a:ea typeface="Source Han Sans SC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14" name="TextBox 35">
                <a:extLst>
                  <a:ext uri="{FF2B5EF4-FFF2-40B4-BE49-F238E27FC236}">
                    <a16:creationId xmlns:a16="http://schemas.microsoft.com/office/drawing/2014/main" id="{1C920E26-406B-908F-0AF9-1D14AEC22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3459" y="4321623"/>
                <a:ext cx="6637642" cy="2032524"/>
              </a:xfrm>
              <a:prstGeom prst="rect">
                <a:avLst/>
              </a:prstGeom>
              <a:blipFill>
                <a:blip r:embed="rId3"/>
                <a:stretch>
                  <a:fillRect l="-3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7">
            <a:extLst>
              <a:ext uri="{FF2B5EF4-FFF2-40B4-BE49-F238E27FC236}">
                <a16:creationId xmlns:a16="http://schemas.microsoft.com/office/drawing/2014/main" id="{D71BE131-E07B-CF12-AB6C-9ED8B50FF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59" y="3998872"/>
            <a:ext cx="3576761" cy="2517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b="1" dirty="0">
                <a:solidFill>
                  <a:srgbClr val="10FBFE"/>
                </a:solidFill>
                <a:latin typeface="Source Han Sans SC"/>
                <a:ea typeface="Source Han Sans SC"/>
                <a:sym typeface="+mn-ea"/>
              </a:rPr>
              <a:t>Modeling details:</a:t>
            </a:r>
            <a:endParaRPr lang="zh-CN" altLang="en-US" sz="54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4" name="Picture 3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24FE8D6E-7D53-18D5-8BC3-340BB4094D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180" y="4364187"/>
            <a:ext cx="4998416" cy="154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55766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4" grpId="0" animBg="1"/>
      <p:bldP spid="30836" grpId="0"/>
      <p:bldP spid="50" grpId="0"/>
      <p:bldP spid="1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AD36B-8FD5-0C8D-8F0F-8391C1AB8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C6098D-B322-8881-F9E2-E4D3A0A81379}"/>
              </a:ext>
            </a:extLst>
          </p:cNvPr>
          <p:cNvSpPr/>
          <p:nvPr/>
        </p:nvSpPr>
        <p:spPr>
          <a:xfrm>
            <a:off x="292735" y="254635"/>
            <a:ext cx="11605895" cy="6348095"/>
          </a:xfrm>
          <a:prstGeom prst="rect">
            <a:avLst/>
          </a:prstGeom>
          <a:solidFill>
            <a:schemeClr val="tx1">
              <a:alpha val="50000"/>
            </a:schemeClr>
          </a:solidFill>
          <a:ln w="19050">
            <a:solidFill>
              <a:srgbClr val="6A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27B3F18A-C513-427B-1979-A8199869885E}"/>
              </a:ext>
            </a:extLst>
          </p:cNvPr>
          <p:cNvSpPr txBox="1"/>
          <p:nvPr/>
        </p:nvSpPr>
        <p:spPr>
          <a:xfrm>
            <a:off x="292735" y="254635"/>
            <a:ext cx="2349500" cy="365760"/>
          </a:xfrm>
          <a:prstGeom prst="rect">
            <a:avLst/>
          </a:prstGeom>
          <a:solidFill>
            <a:srgbClr val="6AE7FF"/>
          </a:solidFill>
        </p:spPr>
        <p:txBody>
          <a:bodyPr wrap="square" rtlCol="0">
            <a:normAutofit/>
          </a:bodyPr>
          <a:lstStyle/>
          <a:p>
            <a:pPr algn="ctr"/>
            <a:r>
              <a:rPr lang="en-US" altLang="en-US" b="1" dirty="0">
                <a:solidFill>
                  <a:schemeClr val="tx2">
                    <a:lumMod val="50000"/>
                  </a:schemeClr>
                </a:solidFill>
                <a:latin typeface="Source Han Sans SC"/>
                <a:ea typeface="Source Han Sans SC"/>
              </a:rPr>
              <a:t>03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0836" name="TextBox 35">
            <a:extLst>
              <a:ext uri="{FF2B5EF4-FFF2-40B4-BE49-F238E27FC236}">
                <a16:creationId xmlns:a16="http://schemas.microsoft.com/office/drawing/2014/main" id="{25D36AEF-F514-91A7-BE4D-6A8E73DC8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59" y="1668745"/>
            <a:ext cx="7141496" cy="181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Speed ranges have been derived from previous studies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In the robot scenario we used average value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For students with motor disabilities electric and manual chairs was considered</a:t>
            </a:r>
          </a:p>
        </p:txBody>
      </p:sp>
      <p:sp>
        <p:nvSpPr>
          <p:cNvPr id="50" name="文本框 7">
            <a:extLst>
              <a:ext uri="{FF2B5EF4-FFF2-40B4-BE49-F238E27FC236}">
                <a16:creationId xmlns:a16="http://schemas.microsoft.com/office/drawing/2014/main" id="{CCD3A1C0-5220-5893-E257-1B1C0FD6A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60" y="1387306"/>
            <a:ext cx="4761748" cy="216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10FBFE"/>
                </a:solidFill>
                <a:latin typeface="Source Han Sans SC"/>
                <a:sym typeface="+mn-ea"/>
              </a:rPr>
              <a:t>Other data details</a:t>
            </a:r>
            <a:endParaRPr lang="zh-CN" altLang="en-US" sz="54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35">
                <a:extLst>
                  <a:ext uri="{FF2B5EF4-FFF2-40B4-BE49-F238E27FC236}">
                    <a16:creationId xmlns:a16="http://schemas.microsoft.com/office/drawing/2014/main" id="{B32E52B4-3343-18B5-1094-17B5185EFB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7446" y="3546461"/>
                <a:ext cx="5934530" cy="2574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no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9pPr>
              </a:lstStyle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10FBFE"/>
                    </a:solidFill>
                    <a:latin typeface="Source Han Sans SC"/>
                    <a:ea typeface="Source Han Sans SC"/>
                    <a:cs typeface="+mn-ea"/>
                    <a:sym typeface="+mn-lt"/>
                  </a:rPr>
                  <a:t>In calculating distance travel time, probability of error in finding the correct destination is added: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10FBFE"/>
                          </a:solidFill>
                          <a:latin typeface="Cambria Math" panose="02040503050406030204" pitchFamily="18" charset="0"/>
                          <a:ea typeface="Source Han Sans SC"/>
                          <a:cs typeface="+mn-ea"/>
                          <a:sym typeface="+mn-lt"/>
                        </a:rPr>
                        <m:t>𝑇</m:t>
                      </m:r>
                      <m:r>
                        <a:rPr lang="en-US" sz="1600" b="0" i="1" smtClean="0">
                          <a:solidFill>
                            <a:srgbClr val="10FBFE"/>
                          </a:solidFill>
                          <a:latin typeface="Cambria Math" panose="02040503050406030204" pitchFamily="18" charset="0"/>
                          <a:ea typeface="Source Han Sans SC"/>
                          <a:cs typeface="+mn-ea"/>
                          <a:sym typeface="+mn-lt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10FBFE"/>
                          </a:solidFill>
                          <a:latin typeface="Cambria Math" panose="02040503050406030204" pitchFamily="18" charset="0"/>
                          <a:ea typeface="Source Han Sans SC"/>
                          <a:cs typeface="+mn-ea"/>
                          <a:sym typeface="+mn-lt"/>
                        </a:rPr>
                        <m:t>𝐹</m:t>
                      </m:r>
                      <m:r>
                        <a:rPr lang="en-US" sz="1600" b="0" i="1" smtClean="0">
                          <a:solidFill>
                            <a:srgbClr val="10FBFE"/>
                          </a:solidFill>
                          <a:latin typeface="Cambria Math" panose="02040503050406030204" pitchFamily="18" charset="0"/>
                          <a:ea typeface="Source Han Sans SC"/>
                          <a:cs typeface="+mn-ea"/>
                          <a:sym typeface="+mn-lt"/>
                        </a:rPr>
                        <m:t> ×(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rgbClr val="10FBF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10FBF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𝑆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10FBF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𝑉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rgbClr val="10FBF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rgbClr val="10FBF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𝑃</m:t>
                      </m:r>
                      <m:r>
                        <a:rPr lang="en-US" sz="1600" b="0" i="1" smtClean="0">
                          <a:solidFill>
                            <a:srgbClr val="10FBF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×</m:t>
                      </m:r>
                      <m:r>
                        <a:rPr lang="en-US" sz="1600" b="0" i="1" smtClean="0">
                          <a:solidFill>
                            <a:srgbClr val="10FBF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𝑀</m:t>
                      </m:r>
                      <m:r>
                        <a:rPr lang="en-US" sz="1600" b="0" i="1" smtClean="0">
                          <a:solidFill>
                            <a:srgbClr val="10FBF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10FBFE"/>
                  </a:solidFill>
                  <a:latin typeface="Source Han Sans SC"/>
                  <a:ea typeface="Source Han Sans SC"/>
                  <a:cs typeface="+mn-ea"/>
                  <a:sym typeface="+mn-lt"/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10FBFE"/>
                    </a:solidFill>
                    <a:latin typeface="Source Han Sans SC"/>
                    <a:ea typeface="Source Han Sans SC"/>
                    <a:cs typeface="+mn-ea"/>
                    <a:sym typeface="+mn-lt"/>
                  </a:rPr>
                  <a:t>F for the first attempt without prior knowledge (Randomly go up to 50%)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10FBFE"/>
                    </a:solidFill>
                    <a:latin typeface="Source Han Sans SC"/>
                    <a:ea typeface="Source Han Sans SC"/>
                    <a:cs typeface="+mn-ea"/>
                    <a:sym typeface="+mn-lt"/>
                  </a:rPr>
                  <a:t>Probability (P) of making a mistake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10FBF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≈</m:t>
                    </m:r>
                    <m:r>
                      <a:rPr lang="en-US" sz="1600" b="0" i="1" smtClean="0">
                        <a:solidFill>
                          <a:srgbClr val="10FBF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10%</m:t>
                    </m:r>
                  </m:oMath>
                </a14:m>
                <a:endParaRPr lang="en-US" sz="1600" dirty="0">
                  <a:solidFill>
                    <a:srgbClr val="10FBFE"/>
                  </a:solidFill>
                  <a:latin typeface="Source Han Sans SC"/>
                  <a:ea typeface="Source Han Sans SC"/>
                  <a:cs typeface="+mn-ea"/>
                  <a:sym typeface="+mn-lt"/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10FBFE"/>
                    </a:solidFill>
                    <a:latin typeface="Source Han Sans SC"/>
                    <a:ea typeface="Source Han Sans SC"/>
                    <a:cs typeface="+mn-ea"/>
                    <a:sym typeface="+mn-lt"/>
                  </a:rPr>
                  <a:t>Penalty per mistake (M) based on the average distance</a:t>
                </a:r>
              </a:p>
            </p:txBody>
          </p:sp>
        </mc:Choice>
        <mc:Fallback>
          <p:sp>
            <p:nvSpPr>
              <p:cNvPr id="14" name="TextBox 35">
                <a:extLst>
                  <a:ext uri="{FF2B5EF4-FFF2-40B4-BE49-F238E27FC236}">
                    <a16:creationId xmlns:a16="http://schemas.microsoft.com/office/drawing/2014/main" id="{B32E52B4-3343-18B5-1094-17B5185EF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7446" y="3546461"/>
                <a:ext cx="5934530" cy="2574421"/>
              </a:xfrm>
              <a:prstGeom prst="rect">
                <a:avLst/>
              </a:prstGeom>
              <a:blipFill>
                <a:blip r:embed="rId3"/>
                <a:stretch>
                  <a:fillRect l="-4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7">
            <a:extLst>
              <a:ext uri="{FF2B5EF4-FFF2-40B4-BE49-F238E27FC236}">
                <a16:creationId xmlns:a16="http://schemas.microsoft.com/office/drawing/2014/main" id="{004128E0-8CB9-1C73-FF84-35762BF36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446" y="3059706"/>
            <a:ext cx="3576761" cy="2517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b="1" dirty="0">
                <a:solidFill>
                  <a:srgbClr val="10FBFE"/>
                </a:solidFill>
                <a:latin typeface="Source Han Sans SC"/>
                <a:ea typeface="Source Han Sans SC"/>
                <a:sym typeface="+mn-ea"/>
              </a:rPr>
              <a:t>Other modeling details:</a:t>
            </a:r>
            <a:endParaRPr lang="zh-CN" altLang="en-US" sz="54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6" name="Picture 5" descr="A table with text on it&#10;&#10;Description automatically generated">
            <a:extLst>
              <a:ext uri="{FF2B5EF4-FFF2-40B4-BE49-F238E27FC236}">
                <a16:creationId xmlns:a16="http://schemas.microsoft.com/office/drawing/2014/main" id="{A0D5BD64-7DBA-1C65-7C6A-F5BA3410A5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208" y="2752186"/>
            <a:ext cx="4451430" cy="264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8044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4" grpId="0" animBg="1"/>
      <p:bldP spid="30836" grpId="0"/>
      <p:bldP spid="50" grpId="0"/>
      <p:bldP spid="1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B9915-0306-29C8-2257-6A36BBE11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1284970-6C08-0BB5-BCD4-9B07CEBD56D8}"/>
              </a:ext>
            </a:extLst>
          </p:cNvPr>
          <p:cNvSpPr/>
          <p:nvPr/>
        </p:nvSpPr>
        <p:spPr>
          <a:xfrm>
            <a:off x="292735" y="254635"/>
            <a:ext cx="11605895" cy="6348095"/>
          </a:xfrm>
          <a:prstGeom prst="rect">
            <a:avLst/>
          </a:prstGeom>
          <a:solidFill>
            <a:schemeClr val="tx1">
              <a:alpha val="50000"/>
            </a:schemeClr>
          </a:solidFill>
          <a:ln w="19050">
            <a:solidFill>
              <a:srgbClr val="6A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B57F8ABA-8CE7-FCB6-30AB-E9DBB0C08D71}"/>
              </a:ext>
            </a:extLst>
          </p:cNvPr>
          <p:cNvSpPr txBox="1"/>
          <p:nvPr/>
        </p:nvSpPr>
        <p:spPr>
          <a:xfrm>
            <a:off x="292735" y="254635"/>
            <a:ext cx="2349500" cy="365760"/>
          </a:xfrm>
          <a:prstGeom prst="rect">
            <a:avLst/>
          </a:prstGeom>
          <a:solidFill>
            <a:srgbClr val="6AE7FF"/>
          </a:solidFill>
        </p:spPr>
        <p:txBody>
          <a:bodyPr wrap="square" rtlCol="0">
            <a:normAutofit/>
          </a:bodyPr>
          <a:lstStyle/>
          <a:p>
            <a:pPr algn="ctr"/>
            <a:r>
              <a:rPr lang="en-US" altLang="en-US" b="1" dirty="0">
                <a:solidFill>
                  <a:schemeClr val="tx2">
                    <a:lumMod val="50000"/>
                  </a:schemeClr>
                </a:solidFill>
                <a:latin typeface="Source Han Sans SC"/>
                <a:ea typeface="Source Han Sans SC"/>
              </a:rPr>
              <a:t>03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0836" name="TextBox 35">
            <a:extLst>
              <a:ext uri="{FF2B5EF4-FFF2-40B4-BE49-F238E27FC236}">
                <a16:creationId xmlns:a16="http://schemas.microsoft.com/office/drawing/2014/main" id="{B1062CEB-833D-A3EC-1161-16EAFAFF8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59" y="1410187"/>
            <a:ext cx="7141496" cy="3239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14 and a half hours from 7:30 a.m. to 10 p.m.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Peak hours at the start of classes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Generators create two flows of students with and without disabilities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Combination of two flows of students into a common queue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Two attributes: 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Distance between the origin and destination points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Exact start time of the trip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Two subsystems represented by the classroom and consultation blocks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Within each subsystem separate students based on disability status by a switch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0FBFE"/>
              </a:solidFill>
              <a:latin typeface="Source Han Sans SC"/>
              <a:ea typeface="Source Han Sans SC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sz="1600" dirty="0">
              <a:solidFill>
                <a:srgbClr val="10FBFE"/>
              </a:solidFill>
              <a:latin typeface="Source Han Sans SC"/>
              <a:ea typeface="Source Han Sans SC"/>
              <a:cs typeface="+mn-ea"/>
              <a:sym typeface="+mn-lt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0FBFE"/>
              </a:solidFill>
              <a:latin typeface="Source Han Sans SC"/>
              <a:ea typeface="Source Han Sans SC"/>
              <a:cs typeface="+mn-ea"/>
              <a:sym typeface="+mn-lt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0FBFE"/>
              </a:solidFill>
              <a:latin typeface="Source Han Sans SC"/>
              <a:ea typeface="Source Han Sans SC"/>
              <a:cs typeface="+mn-ea"/>
              <a:sym typeface="+mn-lt"/>
            </a:endParaRPr>
          </a:p>
        </p:txBody>
      </p:sp>
      <p:sp>
        <p:nvSpPr>
          <p:cNvPr id="50" name="文本框 7">
            <a:extLst>
              <a:ext uri="{FF2B5EF4-FFF2-40B4-BE49-F238E27FC236}">
                <a16:creationId xmlns:a16="http://schemas.microsoft.com/office/drawing/2014/main" id="{CA42B97C-00DD-0D77-74A2-DB6367FA8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59" y="1036532"/>
            <a:ext cx="4761748" cy="216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10FBFE"/>
                </a:solidFill>
                <a:latin typeface="Source Han Sans SC"/>
                <a:sym typeface="+mn-ea"/>
              </a:rPr>
              <a:t>STUDENT’ S FLOW WITHOUT ROBOTS</a:t>
            </a:r>
            <a:endParaRPr lang="zh-CN" altLang="en-US" sz="54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2DCEF6B4-9384-5125-0588-19DFD033F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934" y="4214203"/>
            <a:ext cx="7141496" cy="212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11903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4" grpId="0" animBg="1"/>
      <p:bldP spid="30836" grpId="0"/>
      <p:bldP spid="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0D9A9-7228-95E0-DE09-4E5970DBD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2A276FE-9904-0EA5-125A-E1070724BB85}"/>
              </a:ext>
            </a:extLst>
          </p:cNvPr>
          <p:cNvSpPr/>
          <p:nvPr/>
        </p:nvSpPr>
        <p:spPr>
          <a:xfrm>
            <a:off x="292735" y="254635"/>
            <a:ext cx="11605895" cy="6348095"/>
          </a:xfrm>
          <a:prstGeom prst="rect">
            <a:avLst/>
          </a:prstGeom>
          <a:solidFill>
            <a:schemeClr val="tx1">
              <a:alpha val="50000"/>
            </a:schemeClr>
          </a:solidFill>
          <a:ln w="19050">
            <a:solidFill>
              <a:srgbClr val="6A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2C62A721-079E-EBD9-9000-28A4AAD85609}"/>
              </a:ext>
            </a:extLst>
          </p:cNvPr>
          <p:cNvSpPr txBox="1"/>
          <p:nvPr/>
        </p:nvSpPr>
        <p:spPr>
          <a:xfrm>
            <a:off x="292735" y="254635"/>
            <a:ext cx="2349500" cy="365760"/>
          </a:xfrm>
          <a:prstGeom prst="rect">
            <a:avLst/>
          </a:prstGeom>
          <a:solidFill>
            <a:srgbClr val="6AE7FF"/>
          </a:solidFill>
        </p:spPr>
        <p:txBody>
          <a:bodyPr wrap="square" rtlCol="0">
            <a:normAutofit/>
          </a:bodyPr>
          <a:lstStyle/>
          <a:p>
            <a:pPr algn="ctr"/>
            <a:r>
              <a:rPr lang="en-US" altLang="en-US" b="1" dirty="0">
                <a:solidFill>
                  <a:schemeClr val="tx2">
                    <a:lumMod val="50000"/>
                  </a:schemeClr>
                </a:solidFill>
                <a:latin typeface="Source Han Sans SC"/>
                <a:ea typeface="Source Han Sans SC"/>
              </a:rPr>
              <a:t>03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0836" name="TextBox 35">
            <a:extLst>
              <a:ext uri="{FF2B5EF4-FFF2-40B4-BE49-F238E27FC236}">
                <a16:creationId xmlns:a16="http://schemas.microsoft.com/office/drawing/2014/main" id="{D8305779-B9DE-8D14-F050-9B471F2DE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58" y="1334799"/>
            <a:ext cx="7374761" cy="1081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Essentially comprises the same blocks as the first model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The addition of a Discrete-Event Chart block identified as a Robot Twin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Based on events rather than time intervals </a:t>
            </a: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Wingdings" panose="05000000000000000000" pitchFamily="2" charset="2"/>
              </a:rPr>
              <a:t> exceptional level of timing precision</a:t>
            </a:r>
            <a:endParaRPr lang="en-US" sz="1600" dirty="0">
              <a:solidFill>
                <a:srgbClr val="10FBFE"/>
              </a:solidFill>
              <a:latin typeface="Source Han Sans SC"/>
              <a:ea typeface="Source Han Sans SC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sz="1600" dirty="0">
              <a:solidFill>
                <a:srgbClr val="10FBFE"/>
              </a:solidFill>
              <a:latin typeface="Source Han Sans SC"/>
              <a:ea typeface="Source Han Sans SC"/>
              <a:cs typeface="+mn-ea"/>
              <a:sym typeface="+mn-lt"/>
            </a:endParaRPr>
          </a:p>
        </p:txBody>
      </p:sp>
      <p:sp>
        <p:nvSpPr>
          <p:cNvPr id="50" name="文本框 7">
            <a:extLst>
              <a:ext uri="{FF2B5EF4-FFF2-40B4-BE49-F238E27FC236}">
                <a16:creationId xmlns:a16="http://schemas.microsoft.com/office/drawing/2014/main" id="{0F63E619-6970-72F9-D7BA-DC244C18A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59" y="1036532"/>
            <a:ext cx="4761748" cy="216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10FBFE"/>
                </a:solidFill>
                <a:latin typeface="Source Han Sans SC"/>
                <a:sym typeface="+mn-ea"/>
              </a:rPr>
              <a:t>STUDENTS FLOW WITH ROBOT ASSISTANT</a:t>
            </a:r>
            <a:endParaRPr lang="zh-CN" altLang="en-US" sz="54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EF68C5-2E9C-32E8-CF64-D3CA33D3D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06" y="2711115"/>
            <a:ext cx="3471302" cy="2990512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F5088318-1CEF-4A44-8DA3-9E1F066478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806" y="788347"/>
            <a:ext cx="3547426" cy="4913280"/>
          </a:xfrm>
          <a:prstGeom prst="rect">
            <a:avLst/>
          </a:prstGeom>
        </p:spPr>
      </p:pic>
      <p:sp>
        <p:nvSpPr>
          <p:cNvPr id="9" name="文本框 7">
            <a:extLst>
              <a:ext uri="{FF2B5EF4-FFF2-40B4-BE49-F238E27FC236}">
                <a16:creationId xmlns:a16="http://schemas.microsoft.com/office/drawing/2014/main" id="{3B8B1BAC-0F91-DD42-F171-A6CC9D1C4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58" y="2444347"/>
            <a:ext cx="4761748" cy="216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10FBFE"/>
                </a:solidFill>
                <a:latin typeface="Source Han Sans SC"/>
                <a:sym typeface="+mn-ea"/>
              </a:rPr>
              <a:t>DEC of robot’s twin</a:t>
            </a:r>
            <a:endParaRPr lang="zh-CN" altLang="en-US" sz="54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0" name="TextBox 35">
            <a:extLst>
              <a:ext uri="{FF2B5EF4-FFF2-40B4-BE49-F238E27FC236}">
                <a16:creationId xmlns:a16="http://schemas.microsoft.com/office/drawing/2014/main" id="{0FA6DA56-1F4F-6674-FA9A-8BC0922F6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58" y="2726468"/>
            <a:ext cx="3471302" cy="1081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States: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Active, low battery, and on charge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Charging time depends on temp</a:t>
            </a: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0D293E64-9C5D-166F-AF3C-9A2CF145F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58" y="3833518"/>
            <a:ext cx="4761748" cy="216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10FBFE"/>
                </a:solidFill>
                <a:latin typeface="Source Han Sans SC"/>
                <a:sym typeface="+mn-ea"/>
              </a:rPr>
              <a:t>DEC of model scenario</a:t>
            </a:r>
            <a:endParaRPr lang="zh-CN" altLang="en-US" sz="54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12BE207A-4AC4-F688-BCDB-B528E854D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58" y="4141603"/>
            <a:ext cx="3471302" cy="1081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Entry point: system verifies the Robot’s battery charge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Robot returns with 1.4 m/s speed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Prioritizing people with disabilities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Models were launched 128 times</a:t>
            </a:r>
          </a:p>
        </p:txBody>
      </p:sp>
    </p:spTree>
    <p:extLst>
      <p:ext uri="{BB962C8B-B14F-4D97-AF65-F5344CB8AC3E}">
        <p14:creationId xmlns:p14="http://schemas.microsoft.com/office/powerpoint/2010/main" val="3336653928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4" grpId="0" animBg="1"/>
      <p:bldP spid="30836" grpId="0"/>
      <p:bldP spid="50" grpId="0"/>
      <p:bldP spid="9" grpId="0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2732E-C55F-DA9C-6FAF-712212E6E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050DE61-FD3F-D993-AE25-EC9AC53D09E3}"/>
              </a:ext>
            </a:extLst>
          </p:cNvPr>
          <p:cNvSpPr/>
          <p:nvPr/>
        </p:nvSpPr>
        <p:spPr>
          <a:xfrm>
            <a:off x="292735" y="254635"/>
            <a:ext cx="11605895" cy="6348095"/>
          </a:xfrm>
          <a:prstGeom prst="rect">
            <a:avLst/>
          </a:prstGeom>
          <a:solidFill>
            <a:schemeClr val="tx1">
              <a:alpha val="50000"/>
            </a:schemeClr>
          </a:solidFill>
          <a:ln w="19050">
            <a:solidFill>
              <a:srgbClr val="6A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535172FE-2263-FDA7-232D-4F87F1EE4A8B}"/>
              </a:ext>
            </a:extLst>
          </p:cNvPr>
          <p:cNvSpPr txBox="1"/>
          <p:nvPr/>
        </p:nvSpPr>
        <p:spPr>
          <a:xfrm>
            <a:off x="292735" y="254635"/>
            <a:ext cx="2349500" cy="365760"/>
          </a:xfrm>
          <a:prstGeom prst="rect">
            <a:avLst/>
          </a:prstGeom>
          <a:solidFill>
            <a:srgbClr val="6AE7FF"/>
          </a:solidFill>
        </p:spPr>
        <p:txBody>
          <a:bodyPr wrap="square" rtlCol="0">
            <a:normAutofit/>
          </a:bodyPr>
          <a:lstStyle/>
          <a:p>
            <a:pPr algn="ctr"/>
            <a:r>
              <a:rPr lang="en-US" altLang="en-US" b="1" dirty="0">
                <a:solidFill>
                  <a:schemeClr val="tx2">
                    <a:lumMod val="50000"/>
                  </a:schemeClr>
                </a:solidFill>
                <a:latin typeface="Source Han Sans SC"/>
                <a:ea typeface="Source Han Sans SC"/>
              </a:rPr>
              <a:t>03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0836" name="TextBox 35">
            <a:extLst>
              <a:ext uri="{FF2B5EF4-FFF2-40B4-BE49-F238E27FC236}">
                <a16:creationId xmlns:a16="http://schemas.microsoft.com/office/drawing/2014/main" id="{5D53760D-A4B2-FFE1-2D91-8B6DE28B3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59" y="2165967"/>
            <a:ext cx="7141496" cy="3239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Another building of the university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Data input sourced from the Faculty of Business and Economics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Significant increase in the number of students at the Faculty of Social Sciences and Law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Totaling 222 students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Greater need of accessibility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The number of entrances, elevators and main staircases is different from the previous building</a:t>
            </a:r>
          </a:p>
        </p:txBody>
      </p:sp>
      <p:sp>
        <p:nvSpPr>
          <p:cNvPr id="50" name="文本框 7">
            <a:extLst>
              <a:ext uri="{FF2B5EF4-FFF2-40B4-BE49-F238E27FC236}">
                <a16:creationId xmlns:a16="http://schemas.microsoft.com/office/drawing/2014/main" id="{33455813-04F5-9DC3-3CA3-580083B02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59" y="1689675"/>
            <a:ext cx="4761748" cy="216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10FBFE"/>
                </a:solidFill>
                <a:latin typeface="Source Han Sans SC"/>
                <a:sym typeface="+mn-ea"/>
              </a:rPr>
              <a:t>ENHANCING CREDIBILITY</a:t>
            </a:r>
            <a:endParaRPr lang="zh-CN" altLang="en-US" sz="6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6" name="Picture 5" descr="A blue background with white text and a triangle&#10;&#10;Description automatically generated">
            <a:extLst>
              <a:ext uri="{FF2B5EF4-FFF2-40B4-BE49-F238E27FC236}">
                <a16:creationId xmlns:a16="http://schemas.microsoft.com/office/drawing/2014/main" id="{6EF71DA7-4D6F-D677-6649-8861042C2F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617" y="2165967"/>
            <a:ext cx="2754085" cy="275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27175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4" grpId="0" animBg="1"/>
      <p:bldP spid="30836" grpId="0"/>
      <p:bldP spid="5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0220" y="456565"/>
            <a:ext cx="11212195" cy="5944235"/>
          </a:xfrm>
          <a:prstGeom prst="rect">
            <a:avLst/>
          </a:prstGeom>
          <a:solidFill>
            <a:schemeClr val="tx1">
              <a:alpha val="50000"/>
            </a:schemeClr>
          </a:solidFill>
          <a:ln w="19050">
            <a:solidFill>
              <a:srgbClr val="6A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110355" y="2141855"/>
            <a:ext cx="7581900" cy="5080"/>
            <a:chOff x="7259" y="3373"/>
            <a:chExt cx="11940" cy="8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485775" y="4707255"/>
            <a:ext cx="8279130" cy="5080"/>
            <a:chOff x="0" y="7413"/>
            <a:chExt cx="13038" cy="8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1876425" y="2644775"/>
            <a:ext cx="1513205" cy="15684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z="9600">
                <a:solidFill>
                  <a:srgbClr val="6AE7FF"/>
                </a:solidFill>
              </a:rPr>
              <a:t>04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110355" y="2760980"/>
            <a:ext cx="3735705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altLang="en-US" sz="2400" dirty="0">
                <a:solidFill>
                  <a:srgbClr val="10FBFE"/>
                </a:solidFill>
                <a:latin typeface="Source Han Sans SC"/>
                <a:ea typeface="Source Han Sans SC"/>
              </a:rPr>
              <a:t>Results and Conclusion</a:t>
            </a:r>
          </a:p>
        </p:txBody>
      </p:sp>
      <p:sp>
        <p:nvSpPr>
          <p:cNvPr id="359" name="矩形 358"/>
          <p:cNvSpPr/>
          <p:nvPr/>
        </p:nvSpPr>
        <p:spPr>
          <a:xfrm>
            <a:off x="4110355" y="3336290"/>
            <a:ext cx="5001260" cy="645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 fontAlgn="base">
              <a:lnSpc>
                <a:spcPct val="150000"/>
              </a:lnSpc>
              <a:buFont typeface="Arial" panose="020B0604020202020204" pitchFamily="34" charset="0"/>
            </a:pPr>
            <a:r>
              <a:rPr lang="en-US" sz="1200">
                <a:solidFill>
                  <a:srgbClr val="6AE7FF"/>
                </a:solidFill>
                <a:latin typeface="Source Han Sans SC"/>
                <a:ea typeface="Source Han Sans SC"/>
                <a:cs typeface="Arial" panose="020B0604020202020204" pitchFamily="34" charset="0"/>
                <a:sym typeface="+mn-ea"/>
              </a:rPr>
              <a:t>For our ever-lasting friendship, send sincere blessings and warm greetings to my friends whom I miss so much.</a:t>
            </a:r>
            <a:endParaRPr lang="zh-CN" altLang="en-US" sz="1200" spc="300">
              <a:solidFill>
                <a:srgbClr val="6AE7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95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4" grpId="0"/>
      <p:bldP spid="35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230F2-C03A-0833-6145-81CECDC9C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2691399-1E29-38B6-5D36-AED4F1E5C2F5}"/>
              </a:ext>
            </a:extLst>
          </p:cNvPr>
          <p:cNvSpPr/>
          <p:nvPr/>
        </p:nvSpPr>
        <p:spPr>
          <a:xfrm>
            <a:off x="292735" y="254635"/>
            <a:ext cx="11605895" cy="6348095"/>
          </a:xfrm>
          <a:prstGeom prst="rect">
            <a:avLst/>
          </a:prstGeom>
          <a:solidFill>
            <a:schemeClr val="tx1">
              <a:alpha val="50000"/>
            </a:schemeClr>
          </a:solidFill>
          <a:ln w="19050">
            <a:solidFill>
              <a:srgbClr val="6A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7AE887D8-870E-B56F-0C32-FBEC99A9754F}"/>
              </a:ext>
            </a:extLst>
          </p:cNvPr>
          <p:cNvSpPr txBox="1"/>
          <p:nvPr/>
        </p:nvSpPr>
        <p:spPr>
          <a:xfrm>
            <a:off x="292735" y="254635"/>
            <a:ext cx="2349500" cy="365760"/>
          </a:xfrm>
          <a:prstGeom prst="rect">
            <a:avLst/>
          </a:prstGeom>
          <a:solidFill>
            <a:srgbClr val="6AE7FF"/>
          </a:solidFill>
        </p:spPr>
        <p:txBody>
          <a:bodyPr wrap="square" rtlCol="0">
            <a:normAutofit/>
          </a:bodyPr>
          <a:lstStyle/>
          <a:p>
            <a:pPr algn="ctr"/>
            <a:r>
              <a:rPr lang="en-US" altLang="en-US" b="1" dirty="0">
                <a:solidFill>
                  <a:schemeClr val="tx2">
                    <a:lumMod val="50000"/>
                  </a:schemeClr>
                </a:solidFill>
                <a:latin typeface="Source Han Sans SC"/>
                <a:ea typeface="Source Han Sans SC"/>
              </a:rPr>
              <a:t>04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0836" name="TextBox 35">
            <a:extLst>
              <a:ext uri="{FF2B5EF4-FFF2-40B4-BE49-F238E27FC236}">
                <a16:creationId xmlns:a16="http://schemas.microsoft.com/office/drawing/2014/main" id="{430AC0DB-CD27-520F-A521-51710017B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60" y="1753066"/>
            <a:ext cx="8317154" cy="4134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Both models were run 128 times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For each iteration:</a:t>
            </a:r>
          </a:p>
          <a:p>
            <a:pPr marL="1028700"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4 random values for the number of arriving students, class and counseling times</a:t>
            </a:r>
          </a:p>
          <a:p>
            <a:pPr marL="1028700"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2 values for the student movement speed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Running simulations repeatedly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Reduces the margin of error and improves the reliability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Average time with and without using a robot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Average number of students served by the robot.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Simulation has a length of 14.5 hours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Final goal: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The proposed resource allocation solution is better than the current solution.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0FBFE"/>
              </a:solidFill>
              <a:latin typeface="Source Han Sans SC"/>
              <a:ea typeface="Source Han Sans SC"/>
              <a:cs typeface="+mn-ea"/>
              <a:sym typeface="+mn-lt"/>
            </a:endParaRPr>
          </a:p>
        </p:txBody>
      </p:sp>
      <p:sp>
        <p:nvSpPr>
          <p:cNvPr id="50" name="文本框 7">
            <a:extLst>
              <a:ext uri="{FF2B5EF4-FFF2-40B4-BE49-F238E27FC236}">
                <a16:creationId xmlns:a16="http://schemas.microsoft.com/office/drawing/2014/main" id="{2F69D62F-2CF8-9B79-3C16-8801B5ABE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60" y="1387306"/>
            <a:ext cx="4761748" cy="216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10FBFE"/>
                </a:solidFill>
                <a:latin typeface="Source Han Sans SC"/>
                <a:sym typeface="+mn-ea"/>
              </a:rPr>
              <a:t>Simulation process details</a:t>
            </a:r>
            <a:endParaRPr lang="zh-CN" altLang="en-US" sz="54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0808102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4" grpId="0" animBg="1"/>
      <p:bldP spid="30836" grpId="0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0220" y="456565"/>
            <a:ext cx="11212195" cy="5944235"/>
          </a:xfrm>
          <a:prstGeom prst="rect">
            <a:avLst/>
          </a:prstGeom>
          <a:solidFill>
            <a:schemeClr val="tx1">
              <a:alpha val="50000"/>
            </a:schemeClr>
          </a:solidFill>
          <a:ln w="19050">
            <a:solidFill>
              <a:srgbClr val="6A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256405" y="929006"/>
            <a:ext cx="3679190" cy="87180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en-US" sz="4800" b="1" dirty="0">
                <a:solidFill>
                  <a:srgbClr val="6AE7FF"/>
                </a:solidFill>
                <a:latin typeface="Source Han Sans SC"/>
                <a:ea typeface="Source Han Sans SC"/>
              </a:rPr>
              <a:t>Contents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81125" y="2569210"/>
            <a:ext cx="819785" cy="706755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r"/>
            <a:r>
              <a:rPr lang="en-US" altLang="zh-CN" sz="4000" b="1">
                <a:solidFill>
                  <a:srgbClr val="6AE7FF"/>
                </a:solidFill>
                <a:latin typeface="Source Han Sans SC"/>
                <a:ea typeface="Source Han Sans SC"/>
              </a:rPr>
              <a:t>01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2378710" y="2732489"/>
            <a:ext cx="3180080" cy="379561"/>
          </a:xfrm>
          <a:prstGeom prst="roundRect">
            <a:avLst/>
          </a:prstGeom>
          <a:noFill/>
          <a:ln w="12700" cmpd="sng">
            <a:solidFill>
              <a:srgbClr val="6AE7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altLang="en-US" b="1" dirty="0">
                <a:solidFill>
                  <a:srgbClr val="6AE7FF"/>
                </a:solidFill>
                <a:latin typeface="Source Han Sans SC"/>
                <a:ea typeface="Source Han Sans SC"/>
              </a:rPr>
              <a:t>Introduction and Background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513830" y="2569210"/>
            <a:ext cx="819785" cy="706755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r"/>
            <a:r>
              <a:rPr lang="en-US" altLang="zh-CN" sz="4000" b="1">
                <a:solidFill>
                  <a:srgbClr val="6AE7FF"/>
                </a:solidFill>
                <a:latin typeface="Source Han Sans SC"/>
                <a:ea typeface="Source Han Sans SC"/>
              </a:rPr>
              <a:t>02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7511415" y="2716390"/>
            <a:ext cx="3180080" cy="412941"/>
          </a:xfrm>
          <a:prstGeom prst="roundRect">
            <a:avLst/>
          </a:prstGeom>
          <a:noFill/>
          <a:ln w="12700" cmpd="sng">
            <a:solidFill>
              <a:srgbClr val="6AE7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 algn="ctr"/>
            <a:r>
              <a:rPr lang="en-US" altLang="en-US" b="1" dirty="0">
                <a:solidFill>
                  <a:srgbClr val="6AE7FF"/>
                </a:solidFill>
                <a:latin typeface="Source Han Sans SC"/>
                <a:ea typeface="Source Han Sans SC"/>
              </a:rPr>
              <a:t>Discrete-Event Simulation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381125" y="4347845"/>
            <a:ext cx="819785" cy="706755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r"/>
            <a:r>
              <a:rPr lang="en-US" altLang="zh-CN" sz="4000" b="1">
                <a:solidFill>
                  <a:srgbClr val="6AE7FF"/>
                </a:solidFill>
                <a:latin typeface="Source Han Sans SC"/>
                <a:ea typeface="Source Han Sans SC"/>
              </a:rPr>
              <a:t>03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378710" y="4502779"/>
            <a:ext cx="3180080" cy="396252"/>
          </a:xfrm>
          <a:prstGeom prst="roundRect">
            <a:avLst/>
          </a:prstGeom>
          <a:noFill/>
          <a:ln w="12700" cmpd="sng">
            <a:solidFill>
              <a:srgbClr val="6AE7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altLang="en-US" sz="1600" b="1" dirty="0">
                <a:solidFill>
                  <a:srgbClr val="6AE7FF"/>
                </a:solidFill>
                <a:latin typeface="Source Han Sans SC"/>
                <a:ea typeface="Source Han Sans SC"/>
              </a:rPr>
              <a:t>Simulation in Academic Building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513830" y="4347845"/>
            <a:ext cx="819785" cy="706755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r"/>
            <a:r>
              <a:rPr lang="en-US" altLang="zh-CN" sz="4000" b="1">
                <a:solidFill>
                  <a:srgbClr val="6AE7FF"/>
                </a:solidFill>
                <a:latin typeface="Source Han Sans SC"/>
                <a:ea typeface="Source Han Sans SC"/>
              </a:rPr>
              <a:t>04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7511415" y="4494434"/>
            <a:ext cx="3180080" cy="412942"/>
          </a:xfrm>
          <a:prstGeom prst="roundRect">
            <a:avLst/>
          </a:prstGeom>
          <a:noFill/>
          <a:ln w="12700" cmpd="sng">
            <a:solidFill>
              <a:srgbClr val="6AE7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 algn="ctr"/>
            <a:r>
              <a:rPr lang="en-US" altLang="en-US" b="1" dirty="0">
                <a:solidFill>
                  <a:srgbClr val="6AE7FF"/>
                </a:solidFill>
                <a:latin typeface="Source Han Sans SC"/>
                <a:ea typeface="Source Han Sans SC"/>
              </a:rPr>
              <a:t>Results and Conclusion</a:t>
            </a:r>
          </a:p>
        </p:txBody>
      </p:sp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35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850"/>
                            </p:stCondLst>
                            <p:childTnLst>
                              <p:par>
                                <p:cTn id="23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3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850"/>
                            </p:stCondLst>
                            <p:childTnLst>
                              <p:par>
                                <p:cTn id="35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35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850"/>
                            </p:stCondLst>
                            <p:childTnLst>
                              <p:par>
                                <p:cTn id="47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35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850"/>
                            </p:stCondLst>
                            <p:childTnLst>
                              <p:par>
                                <p:cTn id="59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8" grpId="0"/>
      <p:bldP spid="9" grpId="1" animBg="1"/>
      <p:bldP spid="10" grpId="0"/>
      <p:bldP spid="11" grpId="1" animBg="1"/>
      <p:bldP spid="12" grpId="0"/>
      <p:bldP spid="13" grpId="1" animBg="1"/>
      <p:bldP spid="32" grpId="0"/>
      <p:bldP spid="3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68D1B-9D23-5CD5-6CD3-44D3362AE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4616452-3D4A-3DCE-3AFF-57468DE2C21D}"/>
              </a:ext>
            </a:extLst>
          </p:cNvPr>
          <p:cNvSpPr/>
          <p:nvPr/>
        </p:nvSpPr>
        <p:spPr>
          <a:xfrm>
            <a:off x="292735" y="254635"/>
            <a:ext cx="11605895" cy="6348095"/>
          </a:xfrm>
          <a:prstGeom prst="rect">
            <a:avLst/>
          </a:prstGeom>
          <a:solidFill>
            <a:schemeClr val="tx1">
              <a:alpha val="50000"/>
            </a:schemeClr>
          </a:solidFill>
          <a:ln w="19050">
            <a:solidFill>
              <a:srgbClr val="6A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65E2D3FF-4A47-025E-18A1-3DBE0EAC4266}"/>
              </a:ext>
            </a:extLst>
          </p:cNvPr>
          <p:cNvSpPr txBox="1"/>
          <p:nvPr/>
        </p:nvSpPr>
        <p:spPr>
          <a:xfrm>
            <a:off x="292735" y="254635"/>
            <a:ext cx="2349500" cy="365760"/>
          </a:xfrm>
          <a:prstGeom prst="rect">
            <a:avLst/>
          </a:prstGeom>
          <a:solidFill>
            <a:srgbClr val="6AE7FF"/>
          </a:solidFill>
        </p:spPr>
        <p:txBody>
          <a:bodyPr wrap="square" rtlCol="0">
            <a:normAutofit/>
          </a:bodyPr>
          <a:lstStyle/>
          <a:p>
            <a:pPr algn="ctr"/>
            <a:r>
              <a:rPr lang="en-US" altLang="en-US" b="1" dirty="0">
                <a:solidFill>
                  <a:schemeClr val="tx2">
                    <a:lumMod val="50000"/>
                  </a:schemeClr>
                </a:solidFill>
                <a:latin typeface="Source Han Sans SC"/>
                <a:ea typeface="Source Han Sans SC"/>
              </a:rPr>
              <a:t>04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0836" name="TextBox 35">
            <a:extLst>
              <a:ext uri="{FF2B5EF4-FFF2-40B4-BE49-F238E27FC236}">
                <a16:creationId xmlns:a16="http://schemas.microsoft.com/office/drawing/2014/main" id="{EBE3B8DC-79CF-C36D-9D59-C92DB3C66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59" y="1668744"/>
            <a:ext cx="7141496" cy="454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Results in four discrete groups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Significant decrease in the mean value in all groups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Specifically, the group of disabled students: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Travel time for classes: 2.13 to 1.37 min (35% reduction)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Travel time for consultations: 2.87 to 1.38 min (52% reduction)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Group of students without disabilities: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Travel time for classes: 28% reduction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Travel time for consultations: 25% reduction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Overall: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43% for disabled students and 27% for students without disabilities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Wide spread of the standard deviation:</a:t>
            </a:r>
          </a:p>
          <a:p>
            <a:pPr marL="1028700"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Variability in student speed</a:t>
            </a:r>
          </a:p>
          <a:p>
            <a:pPr marL="1028700"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Unfamiliarity with the building</a:t>
            </a:r>
          </a:p>
          <a:p>
            <a:pPr marL="1028700"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Difference in the range of the destination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Using the robot also reduces the deviation range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0FBFE"/>
              </a:solidFill>
              <a:latin typeface="Source Han Sans SC"/>
              <a:ea typeface="Source Han Sans SC"/>
              <a:cs typeface="+mn-ea"/>
              <a:sym typeface="+mn-lt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0FBFE"/>
              </a:solidFill>
              <a:latin typeface="Source Han Sans SC"/>
              <a:ea typeface="Source Han Sans SC"/>
              <a:cs typeface="+mn-ea"/>
              <a:sym typeface="+mn-lt"/>
            </a:endParaRPr>
          </a:p>
        </p:txBody>
      </p:sp>
      <p:sp>
        <p:nvSpPr>
          <p:cNvPr id="50" name="文本框 7">
            <a:extLst>
              <a:ext uri="{FF2B5EF4-FFF2-40B4-BE49-F238E27FC236}">
                <a16:creationId xmlns:a16="http://schemas.microsoft.com/office/drawing/2014/main" id="{F09AF578-AEBA-5C63-958C-E10AED11B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59" y="1275338"/>
            <a:ext cx="4761748" cy="216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10FBFE"/>
                </a:solidFill>
                <a:latin typeface="Source Han Sans SC"/>
                <a:sym typeface="+mn-ea"/>
              </a:rPr>
              <a:t>Results and interpretation</a:t>
            </a:r>
            <a:endParaRPr lang="zh-CN" altLang="en-US" sz="6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4" name="Picture 3" descr="A table with text and numbers&#10;&#10;Description automatically generated">
            <a:extLst>
              <a:ext uri="{FF2B5EF4-FFF2-40B4-BE49-F238E27FC236}">
                <a16:creationId xmlns:a16="http://schemas.microsoft.com/office/drawing/2014/main" id="{64A6F478-1BAC-01BE-1CEA-559D53CD6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652" y="2033957"/>
            <a:ext cx="4274533" cy="329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78375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4" grpId="0" animBg="1"/>
      <p:bldP spid="30836" grpId="0"/>
      <p:bldP spid="5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25E69-0DDA-DFCC-E9A7-71F7E2E1B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AA85EDD-846F-53BD-D364-343B9AE778F5}"/>
              </a:ext>
            </a:extLst>
          </p:cNvPr>
          <p:cNvSpPr/>
          <p:nvPr/>
        </p:nvSpPr>
        <p:spPr>
          <a:xfrm>
            <a:off x="292735" y="254635"/>
            <a:ext cx="11605895" cy="6348095"/>
          </a:xfrm>
          <a:prstGeom prst="rect">
            <a:avLst/>
          </a:prstGeom>
          <a:solidFill>
            <a:schemeClr val="tx1">
              <a:alpha val="50000"/>
            </a:schemeClr>
          </a:solidFill>
          <a:ln w="19050">
            <a:solidFill>
              <a:srgbClr val="6A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7E21ED10-48C7-7C5B-00DB-081901F37B7C}"/>
              </a:ext>
            </a:extLst>
          </p:cNvPr>
          <p:cNvSpPr txBox="1"/>
          <p:nvPr/>
        </p:nvSpPr>
        <p:spPr>
          <a:xfrm>
            <a:off x="292735" y="254635"/>
            <a:ext cx="2349500" cy="365760"/>
          </a:xfrm>
          <a:prstGeom prst="rect">
            <a:avLst/>
          </a:prstGeom>
          <a:solidFill>
            <a:srgbClr val="6AE7FF"/>
          </a:solidFill>
        </p:spPr>
        <p:txBody>
          <a:bodyPr wrap="square" rtlCol="0">
            <a:normAutofit/>
          </a:bodyPr>
          <a:lstStyle/>
          <a:p>
            <a:pPr algn="ctr"/>
            <a:r>
              <a:rPr lang="en-US" altLang="en-US" b="1" dirty="0">
                <a:solidFill>
                  <a:schemeClr val="tx2">
                    <a:lumMod val="50000"/>
                  </a:schemeClr>
                </a:solidFill>
                <a:latin typeface="Source Han Sans SC"/>
                <a:ea typeface="Source Han Sans SC"/>
              </a:rPr>
              <a:t>04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0836" name="TextBox 35">
            <a:extLst>
              <a:ext uri="{FF2B5EF4-FFF2-40B4-BE49-F238E27FC236}">
                <a16:creationId xmlns:a16="http://schemas.microsoft.com/office/drawing/2014/main" id="{09A03D9A-5BB5-53AF-E24D-7876D9FDE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59" y="1668743"/>
            <a:ext cx="7141496" cy="4442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The average number of students served by the robot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Average of 13 students with disabilities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Average of 7 students without disabilities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Success Rate in serving students: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About 30% of students who require assistance received the help they need</a:t>
            </a:r>
          </a:p>
        </p:txBody>
      </p:sp>
      <p:sp>
        <p:nvSpPr>
          <p:cNvPr id="50" name="文本框 7">
            <a:extLst>
              <a:ext uri="{FF2B5EF4-FFF2-40B4-BE49-F238E27FC236}">
                <a16:creationId xmlns:a16="http://schemas.microsoft.com/office/drawing/2014/main" id="{9FBD408C-C06C-26AE-E093-E18EB97CE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58" y="1275338"/>
            <a:ext cx="5424663" cy="365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10FBFE"/>
                </a:solidFill>
                <a:latin typeface="Source Han Sans SC"/>
                <a:sym typeface="+mn-ea"/>
              </a:rPr>
              <a:t>Results and interpretation for the second metric</a:t>
            </a:r>
            <a:endParaRPr lang="zh-CN" altLang="en-US" sz="54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5" name="Picture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D430D1F3-745A-CA12-69BD-241CDFD93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655" y="3339358"/>
            <a:ext cx="5624047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43796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4" grpId="0" animBg="1"/>
      <p:bldP spid="30836" grpId="0"/>
      <p:bldP spid="5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D84A2-4929-9708-AA52-5CE1BA6EA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FBDA6C5-8705-785B-399C-62E900D8B17A}"/>
              </a:ext>
            </a:extLst>
          </p:cNvPr>
          <p:cNvSpPr/>
          <p:nvPr/>
        </p:nvSpPr>
        <p:spPr>
          <a:xfrm>
            <a:off x="292735" y="254635"/>
            <a:ext cx="11605895" cy="6348095"/>
          </a:xfrm>
          <a:prstGeom prst="rect">
            <a:avLst/>
          </a:prstGeom>
          <a:solidFill>
            <a:schemeClr val="tx1">
              <a:alpha val="50000"/>
            </a:schemeClr>
          </a:solidFill>
          <a:ln w="19050">
            <a:solidFill>
              <a:srgbClr val="6A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03C2B11D-A3C1-E9B3-E96E-F5182019F92C}"/>
              </a:ext>
            </a:extLst>
          </p:cNvPr>
          <p:cNvSpPr txBox="1"/>
          <p:nvPr/>
        </p:nvSpPr>
        <p:spPr>
          <a:xfrm>
            <a:off x="292735" y="254635"/>
            <a:ext cx="2349500" cy="365760"/>
          </a:xfrm>
          <a:prstGeom prst="rect">
            <a:avLst/>
          </a:prstGeom>
          <a:solidFill>
            <a:srgbClr val="6AE7FF"/>
          </a:solidFill>
        </p:spPr>
        <p:txBody>
          <a:bodyPr wrap="square" rtlCol="0">
            <a:normAutofit/>
          </a:bodyPr>
          <a:lstStyle/>
          <a:p>
            <a:pPr algn="ctr"/>
            <a:r>
              <a:rPr lang="en-US" altLang="en-US" b="1" dirty="0">
                <a:solidFill>
                  <a:schemeClr val="tx2">
                    <a:lumMod val="50000"/>
                  </a:schemeClr>
                </a:solidFill>
                <a:latin typeface="Source Han Sans SC"/>
                <a:ea typeface="Source Han Sans SC"/>
              </a:rPr>
              <a:t>04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0836" name="TextBox 35">
            <a:extLst>
              <a:ext uri="{FF2B5EF4-FFF2-40B4-BE49-F238E27FC236}">
                <a16:creationId xmlns:a16="http://schemas.microsoft.com/office/drawing/2014/main" id="{3A3EA16D-CDF8-3804-0094-9CC78344E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59" y="1668744"/>
            <a:ext cx="7141496" cy="454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The group of disabled students: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Travel time for classes: 35% reduction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Travel time for consultations: 39% reduction 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Group of students without disabilities: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Travel time for classes: 31% reduction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Travel time for consultations: 29% reduction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0FBFE"/>
              </a:solidFill>
              <a:latin typeface="Source Han Sans SC"/>
              <a:ea typeface="Source Han Sans SC"/>
              <a:cs typeface="+mn-ea"/>
              <a:sym typeface="+mn-lt"/>
            </a:endParaRPr>
          </a:p>
        </p:txBody>
      </p:sp>
      <p:sp>
        <p:nvSpPr>
          <p:cNvPr id="50" name="文本框 7">
            <a:extLst>
              <a:ext uri="{FF2B5EF4-FFF2-40B4-BE49-F238E27FC236}">
                <a16:creationId xmlns:a16="http://schemas.microsoft.com/office/drawing/2014/main" id="{83A66E39-D7BB-1034-EE25-ACADF3301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59" y="1275338"/>
            <a:ext cx="6012492" cy="39340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10FBFE"/>
                </a:solidFill>
                <a:latin typeface="Source Han Sans SC"/>
                <a:sym typeface="+mn-ea"/>
              </a:rPr>
              <a:t>Results and interpretation in the second case</a:t>
            </a:r>
            <a:endParaRPr lang="zh-CN" altLang="en-US" sz="6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5" name="Picture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52442162-FA0C-AEC3-2C6A-942D7341E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85" y="2323687"/>
            <a:ext cx="5307829" cy="403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88452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4" grpId="0" animBg="1"/>
      <p:bldP spid="30836" grpId="0"/>
      <p:bldP spid="5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EC670-66BE-A108-5ADC-5C8B2228B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3140194-5251-8ACD-DBE8-1CDC2C3567AD}"/>
              </a:ext>
            </a:extLst>
          </p:cNvPr>
          <p:cNvSpPr/>
          <p:nvPr/>
        </p:nvSpPr>
        <p:spPr>
          <a:xfrm>
            <a:off x="292735" y="254635"/>
            <a:ext cx="11605895" cy="6348095"/>
          </a:xfrm>
          <a:prstGeom prst="rect">
            <a:avLst/>
          </a:prstGeom>
          <a:solidFill>
            <a:schemeClr val="tx1">
              <a:alpha val="50000"/>
            </a:schemeClr>
          </a:solidFill>
          <a:ln w="19050">
            <a:solidFill>
              <a:srgbClr val="6A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9B404421-DD9A-52FD-3D50-33B35894D6DB}"/>
              </a:ext>
            </a:extLst>
          </p:cNvPr>
          <p:cNvSpPr txBox="1"/>
          <p:nvPr/>
        </p:nvSpPr>
        <p:spPr>
          <a:xfrm>
            <a:off x="292735" y="254635"/>
            <a:ext cx="2349500" cy="365760"/>
          </a:xfrm>
          <a:prstGeom prst="rect">
            <a:avLst/>
          </a:prstGeom>
          <a:solidFill>
            <a:srgbClr val="6AE7FF"/>
          </a:solidFill>
        </p:spPr>
        <p:txBody>
          <a:bodyPr wrap="square" rtlCol="0">
            <a:normAutofit/>
          </a:bodyPr>
          <a:lstStyle/>
          <a:p>
            <a:pPr algn="ctr"/>
            <a:r>
              <a:rPr lang="en-US" altLang="en-US" b="1" dirty="0">
                <a:solidFill>
                  <a:schemeClr val="tx2">
                    <a:lumMod val="50000"/>
                  </a:schemeClr>
                </a:solidFill>
                <a:latin typeface="Source Han Sans SC"/>
                <a:ea typeface="Source Han Sans SC"/>
              </a:rPr>
              <a:t>04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0836" name="TextBox 35">
            <a:extLst>
              <a:ext uri="{FF2B5EF4-FFF2-40B4-BE49-F238E27FC236}">
                <a16:creationId xmlns:a16="http://schemas.microsoft.com/office/drawing/2014/main" id="{E8510342-98AC-3D43-DD79-A29D94FCB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59" y="1668743"/>
            <a:ext cx="7141496" cy="4442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The average number of students served by the robot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Average of 21 students with disabilities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Average of 5 students without disabilities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Success Rate in serving students: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About 18% of students who require assistance received the help they need</a:t>
            </a:r>
          </a:p>
        </p:txBody>
      </p:sp>
      <p:sp>
        <p:nvSpPr>
          <p:cNvPr id="50" name="文本框 7">
            <a:extLst>
              <a:ext uri="{FF2B5EF4-FFF2-40B4-BE49-F238E27FC236}">
                <a16:creationId xmlns:a16="http://schemas.microsoft.com/office/drawing/2014/main" id="{E53B249B-E1FD-2F7B-F43D-04052690E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58" y="1275338"/>
            <a:ext cx="5424663" cy="365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10FBFE"/>
                </a:solidFill>
                <a:latin typeface="Source Han Sans SC"/>
                <a:sym typeface="+mn-ea"/>
              </a:rPr>
              <a:t>Results and interpretation for the second metric</a:t>
            </a:r>
            <a:endParaRPr lang="zh-CN" altLang="en-US" sz="54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7" name="Picture 6" descr="A table with text and numbers&#10;&#10;Description automatically generated">
            <a:extLst>
              <a:ext uri="{FF2B5EF4-FFF2-40B4-BE49-F238E27FC236}">
                <a16:creationId xmlns:a16="http://schemas.microsoft.com/office/drawing/2014/main" id="{9902EF32-B1F8-C07C-847D-719B338AE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682" y="3491772"/>
            <a:ext cx="5616427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1813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4" grpId="0" animBg="1"/>
      <p:bldP spid="30836" grpId="0"/>
      <p:bldP spid="5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8D285-F77B-A6E8-CDAF-599CA76E0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92A0889-E132-E8EA-99D4-C951587A875B}"/>
              </a:ext>
            </a:extLst>
          </p:cNvPr>
          <p:cNvSpPr/>
          <p:nvPr/>
        </p:nvSpPr>
        <p:spPr>
          <a:xfrm>
            <a:off x="292735" y="254635"/>
            <a:ext cx="11605895" cy="6348095"/>
          </a:xfrm>
          <a:prstGeom prst="rect">
            <a:avLst/>
          </a:prstGeom>
          <a:solidFill>
            <a:schemeClr val="tx1">
              <a:alpha val="50000"/>
            </a:schemeClr>
          </a:solidFill>
          <a:ln w="19050">
            <a:solidFill>
              <a:srgbClr val="6A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9B6F972F-BEBC-E9F8-62B3-9DA5A5563C80}"/>
              </a:ext>
            </a:extLst>
          </p:cNvPr>
          <p:cNvSpPr txBox="1"/>
          <p:nvPr/>
        </p:nvSpPr>
        <p:spPr>
          <a:xfrm>
            <a:off x="292735" y="254635"/>
            <a:ext cx="2349500" cy="365760"/>
          </a:xfrm>
          <a:prstGeom prst="rect">
            <a:avLst/>
          </a:prstGeom>
          <a:solidFill>
            <a:srgbClr val="6AE7FF"/>
          </a:solidFill>
        </p:spPr>
        <p:txBody>
          <a:bodyPr wrap="square" rtlCol="0">
            <a:normAutofit/>
          </a:bodyPr>
          <a:lstStyle/>
          <a:p>
            <a:pPr algn="ctr"/>
            <a:r>
              <a:rPr lang="en-US" altLang="en-US" b="1" dirty="0">
                <a:solidFill>
                  <a:schemeClr val="tx2">
                    <a:lumMod val="50000"/>
                  </a:schemeClr>
                </a:solidFill>
                <a:latin typeface="Source Han Sans SC"/>
                <a:ea typeface="Source Han Sans SC"/>
              </a:rPr>
              <a:t>04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0836" name="TextBox 35">
            <a:extLst>
              <a:ext uri="{FF2B5EF4-FFF2-40B4-BE49-F238E27FC236}">
                <a16:creationId xmlns:a16="http://schemas.microsoft.com/office/drawing/2014/main" id="{5F653BF2-ACAD-27BD-607E-9D17759FA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58" y="1537926"/>
            <a:ext cx="8037235" cy="345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Interdisciplinary applications of DES mark a meaningful stride but …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Dependency on the accuracy and comprehensiveness of the simulation model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Small discrepancies:</a:t>
            </a:r>
          </a:p>
          <a:p>
            <a:pPr marL="1028700"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Variations in human behavior</a:t>
            </a:r>
          </a:p>
          <a:p>
            <a:pPr marL="1028700"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Unforeseen environmental factors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Scalability and adaptability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Replicating success in other buildings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Solutions:</a:t>
            </a:r>
          </a:p>
          <a:p>
            <a:pPr marL="1028700"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Collaborations with practitioners</a:t>
            </a:r>
          </a:p>
          <a:p>
            <a:pPr marL="1028700"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Pilot implementations and user feedback</a:t>
            </a:r>
          </a:p>
        </p:txBody>
      </p:sp>
      <p:sp>
        <p:nvSpPr>
          <p:cNvPr id="50" name="文本框 7">
            <a:extLst>
              <a:ext uri="{FF2B5EF4-FFF2-40B4-BE49-F238E27FC236}">
                <a16:creationId xmlns:a16="http://schemas.microsoft.com/office/drawing/2014/main" id="{37EC9985-E31E-8B89-E587-D2C771D1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58" y="1155035"/>
            <a:ext cx="4761748" cy="4762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10FBFE"/>
                </a:solidFill>
                <a:latin typeface="Source Han Sans SC"/>
                <a:sym typeface="+mn-ea"/>
              </a:rPr>
              <a:t>Potential threats</a:t>
            </a:r>
            <a:endParaRPr lang="zh-CN" altLang="en-US" sz="6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" name="文本框 7">
            <a:extLst>
              <a:ext uri="{FF2B5EF4-FFF2-40B4-BE49-F238E27FC236}">
                <a16:creationId xmlns:a16="http://schemas.microsoft.com/office/drawing/2014/main" id="{7991FE87-BBAF-83DA-884A-146E34A79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58" y="5082389"/>
            <a:ext cx="4761748" cy="4762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10FBFE"/>
                </a:solidFill>
                <a:latin typeface="Source Han Sans SC"/>
                <a:sym typeface="+mn-ea"/>
              </a:rPr>
              <a:t>FUTURE WORK</a:t>
            </a:r>
            <a:endParaRPr lang="zh-CN" altLang="en-US" sz="6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5" name="TextBox 35">
            <a:extLst>
              <a:ext uri="{FF2B5EF4-FFF2-40B4-BE49-F238E27FC236}">
                <a16:creationId xmlns:a16="http://schemas.microsoft.com/office/drawing/2014/main" id="{9C9A2567-19A7-E0FF-C808-6F2281A22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57" y="5456689"/>
            <a:ext cx="10640478" cy="67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Simulation using multiple robot assistants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The present study can be extended to various universities, hospitals, and other public buildings</a:t>
            </a:r>
          </a:p>
        </p:txBody>
      </p:sp>
    </p:spTree>
    <p:extLst>
      <p:ext uri="{BB962C8B-B14F-4D97-AF65-F5344CB8AC3E}">
        <p14:creationId xmlns:p14="http://schemas.microsoft.com/office/powerpoint/2010/main" val="191267816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4" grpId="0" animBg="1"/>
      <p:bldP spid="30836" grpId="0"/>
      <p:bldP spid="50" grpId="0"/>
      <p:bldP spid="3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2735" y="254635"/>
            <a:ext cx="11605895" cy="6348095"/>
          </a:xfrm>
          <a:prstGeom prst="rect">
            <a:avLst/>
          </a:prstGeom>
          <a:solidFill>
            <a:schemeClr val="tx1">
              <a:alpha val="50000"/>
            </a:schemeClr>
          </a:solidFill>
          <a:ln w="19050">
            <a:solidFill>
              <a:srgbClr val="6A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4" name="文本框 263"/>
          <p:cNvSpPr txBox="1"/>
          <p:nvPr/>
        </p:nvSpPr>
        <p:spPr>
          <a:xfrm>
            <a:off x="292735" y="254635"/>
            <a:ext cx="2349500" cy="365760"/>
          </a:xfrm>
          <a:prstGeom prst="rect">
            <a:avLst/>
          </a:prstGeom>
          <a:solidFill>
            <a:srgbClr val="6AE7FF"/>
          </a:solidFill>
        </p:spPr>
        <p:txBody>
          <a:bodyPr wrap="square" rtlCol="0">
            <a:normAutofit/>
          </a:bodyPr>
          <a:lstStyle/>
          <a:p>
            <a:pPr algn="ctr"/>
            <a:r>
              <a:rPr lang="en-US" altLang="en-US" b="1" dirty="0">
                <a:solidFill>
                  <a:schemeClr val="tx2">
                    <a:lumMod val="50000"/>
                  </a:schemeClr>
                </a:solidFill>
                <a:latin typeface="Source Han Sans SC"/>
                <a:ea typeface="Source Han Sans SC"/>
              </a:rPr>
              <a:t>References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52416" y="1693484"/>
            <a:ext cx="2392607" cy="3831306"/>
            <a:chOff x="1809" y="2422"/>
            <a:chExt cx="3768" cy="6034"/>
          </a:xfrm>
        </p:grpSpPr>
        <p:sp>
          <p:nvSpPr>
            <p:cNvPr id="4" name="圆角矩形 3"/>
            <p:cNvSpPr/>
            <p:nvPr/>
          </p:nvSpPr>
          <p:spPr>
            <a:xfrm>
              <a:off x="1888" y="2503"/>
              <a:ext cx="3586" cy="5857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rgbClr val="6AE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" name="矩形 93"/>
            <p:cNvSpPr/>
            <p:nvPr/>
          </p:nvSpPr>
          <p:spPr>
            <a:xfrm>
              <a:off x="1809" y="2422"/>
              <a:ext cx="605" cy="605"/>
            </a:xfrm>
            <a:custGeom>
              <a:avLst/>
              <a:gdLst/>
              <a:ahLst/>
              <a:cxnLst/>
              <a:rect l="l" t="t" r="r" b="b"/>
              <a:pathLst>
                <a:path w="504056" h="504056">
                  <a:moveTo>
                    <a:pt x="0" y="0"/>
                  </a:moveTo>
                  <a:lnTo>
                    <a:pt x="504056" y="0"/>
                  </a:lnTo>
                  <a:lnTo>
                    <a:pt x="504056" y="144016"/>
                  </a:lnTo>
                  <a:lnTo>
                    <a:pt x="144016" y="144016"/>
                  </a:lnTo>
                  <a:lnTo>
                    <a:pt x="144016" y="504056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" name="矩形 93"/>
            <p:cNvSpPr/>
            <p:nvPr/>
          </p:nvSpPr>
          <p:spPr>
            <a:xfrm rot="10800000">
              <a:off x="4972" y="7851"/>
              <a:ext cx="605" cy="605"/>
            </a:xfrm>
            <a:custGeom>
              <a:avLst/>
              <a:gdLst/>
              <a:ahLst/>
              <a:cxnLst/>
              <a:rect l="l" t="t" r="r" b="b"/>
              <a:pathLst>
                <a:path w="504056" h="504056">
                  <a:moveTo>
                    <a:pt x="0" y="0"/>
                  </a:moveTo>
                  <a:lnTo>
                    <a:pt x="504056" y="0"/>
                  </a:lnTo>
                  <a:lnTo>
                    <a:pt x="504056" y="144016"/>
                  </a:lnTo>
                  <a:lnTo>
                    <a:pt x="144016" y="144016"/>
                  </a:lnTo>
                  <a:lnTo>
                    <a:pt x="144016" y="504056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49" name="Rectangle 26"/>
          <p:cNvSpPr>
            <a:spLocks noChangeArrowheads="1"/>
          </p:cNvSpPr>
          <p:nvPr/>
        </p:nvSpPr>
        <p:spPr bwMode="auto">
          <a:xfrm>
            <a:off x="1200269" y="1908617"/>
            <a:ext cx="2072005" cy="3449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Y.-J. Chang and T.-Y. Wang, ‘‘Indoor wayfinding based on wireless sensor</a:t>
            </a:r>
          </a:p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networks for individuals with multiple special needs,’’</a:t>
            </a:r>
          </a:p>
          <a:p>
            <a:pPr algn="ctr">
              <a:lnSpc>
                <a:spcPct val="120000"/>
              </a:lnSpc>
            </a:pPr>
            <a:endParaRPr lang="en-US" sz="1000" dirty="0">
              <a:solidFill>
                <a:srgbClr val="10FBFE"/>
              </a:solidFill>
              <a:latin typeface="Source Han Sans SC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H. </a:t>
            </a:r>
            <a:r>
              <a:rPr lang="en-US" sz="1000" dirty="0" err="1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AlMazrua</a:t>
            </a:r>
            <a:r>
              <a:rPr lang="en-US" sz="10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 and A. B. Najjar, ‘‘Towards the development of a brain</a:t>
            </a:r>
          </a:p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semi-controlled wheelchair for navigation in indoor environments,’’</a:t>
            </a:r>
          </a:p>
          <a:p>
            <a:pPr algn="ctr">
              <a:lnSpc>
                <a:spcPct val="120000"/>
              </a:lnSpc>
            </a:pPr>
            <a:endParaRPr lang="en-US" sz="1000" dirty="0">
              <a:solidFill>
                <a:srgbClr val="10FBFE"/>
              </a:solidFill>
              <a:latin typeface="Source Han Sans SC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P.-J. Duh, Y.-C. Sung, L. F. Chiang, Y.-J. Chang, and K.-W. Chen,</a:t>
            </a:r>
          </a:p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‘‘V-eye: A vision-based navigation system for the visually impaired,’’</a:t>
            </a:r>
          </a:p>
          <a:p>
            <a:pPr algn="ctr">
              <a:lnSpc>
                <a:spcPct val="120000"/>
              </a:lnSpc>
            </a:pPr>
            <a:endParaRPr lang="en-US" sz="1000" dirty="0">
              <a:solidFill>
                <a:srgbClr val="10FBFE"/>
              </a:solidFill>
              <a:latin typeface="Source Han Sans SC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G. </a:t>
            </a:r>
            <a:r>
              <a:rPr lang="en-US" sz="1000" dirty="0" err="1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Delnevo</a:t>
            </a:r>
            <a:r>
              <a:rPr lang="en-US" sz="10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, L. Monti, F. Foschini, and L. </a:t>
            </a:r>
            <a:r>
              <a:rPr lang="en-US" sz="1000" dirty="0" err="1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Santonastasi</a:t>
            </a:r>
            <a:r>
              <a:rPr lang="en-US" sz="10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, ‘‘On enhancing</a:t>
            </a:r>
          </a:p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accessible smart buildings using IoT,’’</a:t>
            </a:r>
            <a:endParaRPr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4899378" y="1718960"/>
            <a:ext cx="2392607" cy="3831306"/>
            <a:chOff x="1809" y="2422"/>
            <a:chExt cx="3768" cy="6034"/>
          </a:xfrm>
        </p:grpSpPr>
        <p:sp>
          <p:nvSpPr>
            <p:cNvPr id="56" name="圆角矩形 55"/>
            <p:cNvSpPr/>
            <p:nvPr/>
          </p:nvSpPr>
          <p:spPr>
            <a:xfrm>
              <a:off x="1888" y="2503"/>
              <a:ext cx="3586" cy="5857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rgbClr val="6AE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7" name="矩形 93"/>
            <p:cNvSpPr/>
            <p:nvPr/>
          </p:nvSpPr>
          <p:spPr>
            <a:xfrm>
              <a:off x="1809" y="2422"/>
              <a:ext cx="605" cy="605"/>
            </a:xfrm>
            <a:custGeom>
              <a:avLst/>
              <a:gdLst/>
              <a:ahLst/>
              <a:cxnLst/>
              <a:rect l="l" t="t" r="r" b="b"/>
              <a:pathLst>
                <a:path w="504056" h="504056">
                  <a:moveTo>
                    <a:pt x="0" y="0"/>
                  </a:moveTo>
                  <a:lnTo>
                    <a:pt x="504056" y="0"/>
                  </a:lnTo>
                  <a:lnTo>
                    <a:pt x="504056" y="144016"/>
                  </a:lnTo>
                  <a:lnTo>
                    <a:pt x="144016" y="144016"/>
                  </a:lnTo>
                  <a:lnTo>
                    <a:pt x="144016" y="504056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矩形 93"/>
            <p:cNvSpPr/>
            <p:nvPr/>
          </p:nvSpPr>
          <p:spPr>
            <a:xfrm rot="10800000">
              <a:off x="4972" y="7851"/>
              <a:ext cx="605" cy="605"/>
            </a:xfrm>
            <a:custGeom>
              <a:avLst/>
              <a:gdLst/>
              <a:ahLst/>
              <a:cxnLst/>
              <a:rect l="l" t="t" r="r" b="b"/>
              <a:pathLst>
                <a:path w="504056" h="504056">
                  <a:moveTo>
                    <a:pt x="0" y="0"/>
                  </a:moveTo>
                  <a:lnTo>
                    <a:pt x="504056" y="0"/>
                  </a:lnTo>
                  <a:lnTo>
                    <a:pt x="504056" y="144016"/>
                  </a:lnTo>
                  <a:lnTo>
                    <a:pt x="144016" y="144016"/>
                  </a:lnTo>
                  <a:lnTo>
                    <a:pt x="144016" y="504056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59" name="Rectangle 26"/>
          <p:cNvSpPr>
            <a:spLocks noChangeArrowheads="1"/>
          </p:cNvSpPr>
          <p:nvPr/>
        </p:nvSpPr>
        <p:spPr bwMode="auto">
          <a:xfrm>
            <a:off x="5046732" y="1908618"/>
            <a:ext cx="2072005" cy="3449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C.-L. Lu, Z.-Y. Liu, J.-T. Huang, C.-I. Huang, B.-H. Wang, Y. Chen, N.-H. Wu, H.-C. Wang, L. </a:t>
            </a:r>
            <a:r>
              <a:rPr lang="en-US" sz="1000" dirty="0" err="1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Giarré</a:t>
            </a:r>
            <a:r>
              <a:rPr lang="en-US" sz="10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, and P.-Y. Kuo, ‘‘Assistive navigation using deep reinforcement learning guiding robot with UWB/voice beacons and semantic feedbacks for blind and visually impaired people,’’</a:t>
            </a:r>
          </a:p>
          <a:p>
            <a:pPr algn="ctr">
              <a:lnSpc>
                <a:spcPct val="120000"/>
              </a:lnSpc>
            </a:pPr>
            <a:endParaRPr lang="en-US" sz="1000" dirty="0">
              <a:solidFill>
                <a:srgbClr val="10FBFE"/>
              </a:solidFill>
              <a:latin typeface="Source Han Sans SC"/>
              <a:ea typeface="Source Han Sans SC"/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S. Liu, A. Hasan, K. Hong, C.-K. Yao, J. Lin, W. Liang, M. A. Bayles,</a:t>
            </a:r>
          </a:p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W. A. Rogers, and K. Driggs-Campbell, ‘‘Designing a wayfinding robot</a:t>
            </a:r>
          </a:p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for people with visual impairments,’’</a:t>
            </a:r>
          </a:p>
          <a:p>
            <a:pPr algn="ctr">
              <a:lnSpc>
                <a:spcPct val="120000"/>
              </a:lnSpc>
            </a:pPr>
            <a:endParaRPr lang="en-US" sz="1000" dirty="0">
              <a:solidFill>
                <a:srgbClr val="10FBFE"/>
              </a:solidFill>
              <a:latin typeface="Source Han Sans SC"/>
              <a:ea typeface="Source Han Sans SC"/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H. S. Grewal, N. T. Jayaprakash, A. Matthews, C. </a:t>
            </a:r>
            <a:r>
              <a:rPr lang="en-US" sz="1000" dirty="0" err="1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Shrivastav</a:t>
            </a:r>
            <a:r>
              <a:rPr lang="en-US" sz="10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, and</a:t>
            </a:r>
          </a:p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K. George, ‘‘Autonomous wheelchair navigation in unmapped indoor environments,’’</a:t>
            </a:r>
          </a:p>
          <a:p>
            <a:pPr algn="ctr">
              <a:lnSpc>
                <a:spcPct val="120000"/>
              </a:lnSpc>
            </a:pPr>
            <a:endParaRPr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8680937" y="1715594"/>
            <a:ext cx="2392607" cy="3831306"/>
            <a:chOff x="1809" y="2422"/>
            <a:chExt cx="3768" cy="6034"/>
          </a:xfrm>
        </p:grpSpPr>
        <p:sp>
          <p:nvSpPr>
            <p:cNvPr id="61" name="圆角矩形 60"/>
            <p:cNvSpPr/>
            <p:nvPr/>
          </p:nvSpPr>
          <p:spPr>
            <a:xfrm>
              <a:off x="1888" y="2503"/>
              <a:ext cx="3586" cy="5857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rgbClr val="6AE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2" name="矩形 93"/>
            <p:cNvSpPr/>
            <p:nvPr/>
          </p:nvSpPr>
          <p:spPr>
            <a:xfrm>
              <a:off x="1809" y="2422"/>
              <a:ext cx="605" cy="605"/>
            </a:xfrm>
            <a:custGeom>
              <a:avLst/>
              <a:gdLst/>
              <a:ahLst/>
              <a:cxnLst/>
              <a:rect l="l" t="t" r="r" b="b"/>
              <a:pathLst>
                <a:path w="504056" h="504056">
                  <a:moveTo>
                    <a:pt x="0" y="0"/>
                  </a:moveTo>
                  <a:lnTo>
                    <a:pt x="504056" y="0"/>
                  </a:lnTo>
                  <a:lnTo>
                    <a:pt x="504056" y="144016"/>
                  </a:lnTo>
                  <a:lnTo>
                    <a:pt x="144016" y="144016"/>
                  </a:lnTo>
                  <a:lnTo>
                    <a:pt x="144016" y="504056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3" name="矩形 93"/>
            <p:cNvSpPr/>
            <p:nvPr/>
          </p:nvSpPr>
          <p:spPr>
            <a:xfrm rot="10800000">
              <a:off x="4972" y="7851"/>
              <a:ext cx="605" cy="605"/>
            </a:xfrm>
            <a:custGeom>
              <a:avLst/>
              <a:gdLst/>
              <a:ahLst/>
              <a:cxnLst/>
              <a:rect l="l" t="t" r="r" b="b"/>
              <a:pathLst>
                <a:path w="504056" h="504056">
                  <a:moveTo>
                    <a:pt x="0" y="0"/>
                  </a:moveTo>
                  <a:lnTo>
                    <a:pt x="504056" y="0"/>
                  </a:lnTo>
                  <a:lnTo>
                    <a:pt x="504056" y="144016"/>
                  </a:lnTo>
                  <a:lnTo>
                    <a:pt x="144016" y="144016"/>
                  </a:lnTo>
                  <a:lnTo>
                    <a:pt x="144016" y="504056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64" name="Rectangle 26"/>
          <p:cNvSpPr>
            <a:spLocks noChangeArrowheads="1"/>
          </p:cNvSpPr>
          <p:nvPr/>
        </p:nvSpPr>
        <p:spPr bwMode="auto">
          <a:xfrm>
            <a:off x="8832041" y="2046425"/>
            <a:ext cx="2072005" cy="3449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N. S. M. </a:t>
            </a:r>
            <a:r>
              <a:rPr lang="en-US" sz="1000" dirty="0" err="1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Yusoff</a:t>
            </a:r>
            <a:r>
              <a:rPr lang="en-US" sz="10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, C.-Y. Liong, A. Y. M. Noh, and W. R. Ismail, ‘‘Discrete</a:t>
            </a:r>
          </a:p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event simulation and data envelopment analysis models for selecting the</a:t>
            </a:r>
          </a:p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best resource allocation alternative at an emergency department’s green</a:t>
            </a:r>
          </a:p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zone,’’</a:t>
            </a:r>
            <a:endParaRPr lang="en-US" sz="1000" dirty="0">
              <a:solidFill>
                <a:srgbClr val="10FBFE"/>
              </a:solidFill>
              <a:latin typeface="Source Han Sans SC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endParaRPr lang="en-US" sz="1000" dirty="0">
              <a:solidFill>
                <a:srgbClr val="10FBFE"/>
              </a:solidFill>
              <a:latin typeface="Source Han Sans SC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M. </a:t>
            </a:r>
            <a:r>
              <a:rPr lang="en-US" sz="1000" dirty="0" err="1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Zouri</a:t>
            </a:r>
            <a:r>
              <a:rPr lang="en-US" sz="10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, C. </a:t>
            </a:r>
            <a:r>
              <a:rPr lang="en-US" sz="1000" dirty="0" err="1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Cumpat</a:t>
            </a:r>
            <a:r>
              <a:rPr lang="en-US" sz="10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, N. </a:t>
            </a:r>
            <a:r>
              <a:rPr lang="en-US" sz="1000" dirty="0" err="1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Zouri</a:t>
            </a:r>
            <a:r>
              <a:rPr lang="en-US" sz="10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, M.-M. Leon, A. </a:t>
            </a:r>
            <a:r>
              <a:rPr lang="en-US" sz="1000" dirty="0" err="1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Mastaleru</a:t>
            </a:r>
            <a:r>
              <a:rPr lang="en-US" sz="10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, and A. </a:t>
            </a:r>
            <a:r>
              <a:rPr lang="en-US" sz="1000" dirty="0" err="1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Ferworn</a:t>
            </a:r>
            <a:r>
              <a:rPr lang="en-US" sz="10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, ‘‘Decision support for resource optimization using discrete event simulation in rehabilitation hospitals,’’</a:t>
            </a:r>
          </a:p>
          <a:p>
            <a:pPr algn="ctr">
              <a:lnSpc>
                <a:spcPct val="120000"/>
              </a:lnSpc>
            </a:pPr>
            <a:endParaRPr lang="en-US" sz="1000" dirty="0">
              <a:solidFill>
                <a:srgbClr val="10FBFE"/>
              </a:solidFill>
              <a:latin typeface="Source Han Sans SC"/>
              <a:ea typeface="Source Han Sans SC"/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S. Robinson, ‘‘Conceptual modeling for simulation,’’</a:t>
            </a:r>
          </a:p>
        </p:txBody>
      </p:sp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4" grpId="0" animBg="1"/>
      <p:bldP spid="49" grpId="0"/>
      <p:bldP spid="59" grpId="0"/>
      <p:bldP spid="6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357120" y="2308860"/>
            <a:ext cx="7479665" cy="11988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>
                <a:solidFill>
                  <a:srgbClr val="6AE7FF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THANK YOU</a:t>
            </a:r>
          </a:p>
        </p:txBody>
      </p:sp>
      <p:sp>
        <p:nvSpPr>
          <p:cNvPr id="15" name="矩形 9"/>
          <p:cNvSpPr/>
          <p:nvPr/>
        </p:nvSpPr>
        <p:spPr>
          <a:xfrm>
            <a:off x="3410585" y="3623310"/>
            <a:ext cx="5372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  <a:buFont typeface="Arial" panose="020B0604020202020204" pitchFamily="34" charset="0"/>
            </a:pPr>
            <a:r>
              <a:rPr lang="en-US" sz="1400" b="1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Sina </a:t>
            </a:r>
            <a:r>
              <a:rPr lang="en-US" sz="1400" b="1" dirty="0" err="1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Beyrami</a:t>
            </a:r>
            <a:endParaRPr lang="en-US" sz="1400" b="1" dirty="0">
              <a:solidFill>
                <a:srgbClr val="6AE7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algn="ctr" fontAlgn="base">
              <a:lnSpc>
                <a:spcPct val="150000"/>
              </a:lnSpc>
              <a:buFont typeface="Arial" panose="020B0604020202020204" pitchFamily="34" charset="0"/>
            </a:pPr>
            <a:r>
              <a:rPr lang="en-US" sz="2400" b="1" dirty="0">
                <a:solidFill>
                  <a:srgbClr val="6AE7FF"/>
                </a:solidFill>
                <a:latin typeface="Microsoft Uighur" panose="02000000000000000000" pitchFamily="2" charset="-78"/>
                <a:ea typeface="微软雅黑" panose="020B0503020204020204" charset="-122"/>
                <a:cs typeface="Microsoft Uighur" panose="02000000000000000000" pitchFamily="2" charset="-78"/>
                <a:sym typeface="+mn-ea"/>
              </a:rPr>
              <a:t>Sharif University of Technology</a:t>
            </a:r>
            <a:endParaRPr sz="1600" b="1" dirty="0">
              <a:solidFill>
                <a:srgbClr val="6AE7FF"/>
              </a:solidFill>
              <a:latin typeface="Microsoft Uighur" panose="02000000000000000000" pitchFamily="2" charset="-78"/>
              <a:ea typeface="微软雅黑" panose="020B0503020204020204" charset="-122"/>
              <a:cs typeface="Microsoft Uighur" panose="02000000000000000000" pitchFamily="2" charset="-78"/>
              <a:sym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4C7EA0-ED2D-97C2-8E3F-1E28F8EC7BDF}"/>
              </a:ext>
            </a:extLst>
          </p:cNvPr>
          <p:cNvSpPr/>
          <p:nvPr/>
        </p:nvSpPr>
        <p:spPr>
          <a:xfrm>
            <a:off x="10254343" y="6106989"/>
            <a:ext cx="1530221" cy="545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  <a:latin typeface="MingLiU-ExtB" panose="02020500000000000000" pitchFamily="18" charset="-120"/>
                <a:ea typeface="MingLiU-ExtB" panose="02020500000000000000" pitchFamily="18" charset="-120"/>
              </a:rPr>
              <a:t>400105433</a:t>
            </a:r>
          </a:p>
        </p:txBody>
      </p:sp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0220" y="456565"/>
            <a:ext cx="11212195" cy="5944235"/>
          </a:xfrm>
          <a:prstGeom prst="rect">
            <a:avLst/>
          </a:prstGeom>
          <a:solidFill>
            <a:schemeClr val="tx1">
              <a:alpha val="50000"/>
            </a:schemeClr>
          </a:solidFill>
          <a:ln w="19050">
            <a:solidFill>
              <a:srgbClr val="6A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110355" y="2141855"/>
            <a:ext cx="7581900" cy="5080"/>
            <a:chOff x="7259" y="3373"/>
            <a:chExt cx="11940" cy="8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485775" y="4707255"/>
            <a:ext cx="8279130" cy="5080"/>
            <a:chOff x="0" y="7413"/>
            <a:chExt cx="13038" cy="8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1876425" y="2644775"/>
            <a:ext cx="1513205" cy="15684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z="9600">
                <a:solidFill>
                  <a:srgbClr val="6AE7FF"/>
                </a:solidFill>
              </a:rPr>
              <a:t>01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110355" y="2760980"/>
            <a:ext cx="3735705" cy="457200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pPr algn="l"/>
            <a:r>
              <a:rPr lang="en-US" altLang="en-US" sz="2400" dirty="0">
                <a:solidFill>
                  <a:srgbClr val="10FBFE"/>
                </a:solidFill>
                <a:latin typeface="Source Han Sans SC"/>
                <a:ea typeface="Source Han Sans SC"/>
              </a:rPr>
              <a:t>Introduction and Background</a:t>
            </a:r>
          </a:p>
        </p:txBody>
      </p:sp>
      <p:sp>
        <p:nvSpPr>
          <p:cNvPr id="359" name="矩形 358"/>
          <p:cNvSpPr/>
          <p:nvPr/>
        </p:nvSpPr>
        <p:spPr>
          <a:xfrm>
            <a:off x="4110355" y="3336290"/>
            <a:ext cx="5001260" cy="645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fontAlgn="base">
              <a:lnSpc>
                <a:spcPct val="150000"/>
              </a:lnSpc>
              <a:buFont typeface="Arial" panose="020B0604020202020204" pitchFamily="34" charset="0"/>
            </a:pPr>
            <a:r>
              <a:rPr lang="en-US" sz="1200" dirty="0">
                <a:solidFill>
                  <a:srgbClr val="6AE7FF"/>
                </a:solidFill>
                <a:latin typeface="Source Han Sans SC"/>
                <a:ea typeface="Source Han Sans SC"/>
                <a:cs typeface="Arial" panose="020B0604020202020204" pitchFamily="34" charset="0"/>
                <a:sym typeface="+mn-ea"/>
              </a:rPr>
              <a:t>In this section, we address the necessity of the problem and review the work that has been done in this field so far.</a:t>
            </a:r>
            <a:endParaRPr lang="zh-CN" altLang="en-US" sz="1200" spc="300" dirty="0">
              <a:solidFill>
                <a:srgbClr val="6AE7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2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4" grpId="0"/>
      <p:bldP spid="3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2735" y="254635"/>
            <a:ext cx="11605895" cy="6348095"/>
          </a:xfrm>
          <a:prstGeom prst="rect">
            <a:avLst/>
          </a:prstGeom>
          <a:solidFill>
            <a:schemeClr val="tx1">
              <a:alpha val="50000"/>
            </a:schemeClr>
          </a:solidFill>
          <a:ln w="19050">
            <a:solidFill>
              <a:srgbClr val="6A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文本框 263"/>
          <p:cNvSpPr txBox="1"/>
          <p:nvPr/>
        </p:nvSpPr>
        <p:spPr>
          <a:xfrm>
            <a:off x="292735" y="254635"/>
            <a:ext cx="2349500" cy="365760"/>
          </a:xfrm>
          <a:prstGeom prst="rect">
            <a:avLst/>
          </a:prstGeom>
          <a:solidFill>
            <a:srgbClr val="6AE7FF"/>
          </a:solidFill>
        </p:spPr>
        <p:txBody>
          <a:bodyPr wrap="square" rtlCol="0">
            <a:normAutofit/>
          </a:bodyPr>
          <a:lstStyle/>
          <a:p>
            <a:pPr algn="ctr"/>
            <a:r>
              <a:rPr lang="en-US" altLang="en-US" b="1" dirty="0">
                <a:solidFill>
                  <a:schemeClr val="tx2">
                    <a:lumMod val="50000"/>
                  </a:schemeClr>
                </a:solidFill>
                <a:latin typeface="Source Han Sans SC"/>
                <a:ea typeface="Source Han Sans SC"/>
              </a:rPr>
              <a:t>01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4714325" y="1958657"/>
            <a:ext cx="0" cy="3613150"/>
          </a:xfrm>
          <a:prstGeom prst="line">
            <a:avLst/>
          </a:prstGeom>
          <a:ln>
            <a:solidFill>
              <a:srgbClr val="6AE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1" name="矩形 34"/>
          <p:cNvSpPr>
            <a:spLocks noChangeArrowheads="1"/>
          </p:cNvSpPr>
          <p:nvPr/>
        </p:nvSpPr>
        <p:spPr bwMode="auto">
          <a:xfrm>
            <a:off x="4785320" y="2086610"/>
            <a:ext cx="2389187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en-US" b="1" dirty="0">
                <a:solidFill>
                  <a:srgbClr val="10FBFE"/>
                </a:solidFill>
                <a:latin typeface="Source Han Sans SC"/>
                <a:ea typeface="Source Han Sans SC"/>
                <a:sym typeface="+mn-ea"/>
              </a:rPr>
              <a:t>Problem Statement</a:t>
            </a:r>
          </a:p>
        </p:txBody>
      </p:sp>
      <p:sp>
        <p:nvSpPr>
          <p:cNvPr id="23562" name="矩形 36"/>
          <p:cNvSpPr>
            <a:spLocks noChangeArrowheads="1"/>
          </p:cNvSpPr>
          <p:nvPr/>
        </p:nvSpPr>
        <p:spPr bwMode="auto">
          <a:xfrm>
            <a:off x="4903237" y="2853270"/>
            <a:ext cx="4984749" cy="2648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9pPr>
          </a:lstStyle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People with or without disabilities have the freedom to carry out any type of task autonomously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Public buildings such as academic centers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Personalization is required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Continuous monitoring and assistance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Sensors and actuators </a:t>
            </a:r>
            <a:r>
              <a:rPr lang="en-US" sz="14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Wingdings" panose="05000000000000000000" pitchFamily="2" charset="2"/>
              </a:rPr>
              <a:t> Internet of Things (IoT)</a:t>
            </a:r>
            <a:endParaRPr lang="en-US" sz="1400" dirty="0">
              <a:solidFill>
                <a:srgbClr val="10FBFE"/>
              </a:solidFill>
              <a:latin typeface="Source Han Sans SC"/>
              <a:ea typeface="Source Han Sans SC"/>
              <a:cs typeface="+mn-ea"/>
              <a:sym typeface="+mn-lt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Wearable devices contain information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Devices throughout the building (Smart Building)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Cannot provide a building-wide response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Robots can solve the problem of movement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Reduce risks by obtaining a prediction</a:t>
            </a:r>
          </a:p>
          <a:p>
            <a:pPr>
              <a:lnSpc>
                <a:spcPct val="120000"/>
              </a:lnSpc>
            </a:pPr>
            <a:endParaRPr lang="en-US" sz="1200" dirty="0">
              <a:solidFill>
                <a:srgbClr val="10FBFE"/>
              </a:solidFill>
              <a:latin typeface="Source Han Sans SC"/>
              <a:ea typeface="Source Han Sans SC"/>
              <a:cs typeface="+mn-ea"/>
              <a:sym typeface="+mn-lt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200" dirty="0">
              <a:solidFill>
                <a:srgbClr val="01C3E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563" name="矩形 37"/>
          <p:cNvSpPr>
            <a:spLocks noChangeArrowheads="1"/>
          </p:cNvSpPr>
          <p:nvPr/>
        </p:nvSpPr>
        <p:spPr bwMode="auto">
          <a:xfrm>
            <a:off x="4794926" y="2452370"/>
            <a:ext cx="5050155" cy="26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0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Importance of a barrier-free environment to perform any task for all individuals</a:t>
            </a:r>
            <a:endParaRPr lang="zh-CN" altLang="en-US" sz="1200" dirty="0">
              <a:solidFill>
                <a:srgbClr val="01C3E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860331" y="2786892"/>
            <a:ext cx="4984750" cy="0"/>
          </a:xfrm>
          <a:prstGeom prst="line">
            <a:avLst/>
          </a:prstGeom>
          <a:ln>
            <a:solidFill>
              <a:srgbClr val="6AE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4525412" y="3050857"/>
            <a:ext cx="377825" cy="377825"/>
          </a:xfrm>
          <a:prstGeom prst="ellipse">
            <a:avLst/>
          </a:prstGeom>
          <a:solidFill>
            <a:srgbClr val="6A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3C88D0-106C-CEEE-4FE0-A269D2E7D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17" y="1958657"/>
            <a:ext cx="3634618" cy="363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4" grpId="0" animBg="1"/>
      <p:bldP spid="23561" grpId="0"/>
      <p:bldP spid="23562" grpId="0"/>
      <p:bldP spid="23563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0A9E7-05A5-518D-81FF-A9E3C742D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FDAB967-F6C3-51AF-8166-E52D9D84DD62}"/>
              </a:ext>
            </a:extLst>
          </p:cNvPr>
          <p:cNvSpPr/>
          <p:nvPr/>
        </p:nvSpPr>
        <p:spPr>
          <a:xfrm>
            <a:off x="292735" y="254635"/>
            <a:ext cx="11605895" cy="6348095"/>
          </a:xfrm>
          <a:prstGeom prst="rect">
            <a:avLst/>
          </a:prstGeom>
          <a:solidFill>
            <a:schemeClr val="tx1">
              <a:alpha val="50000"/>
            </a:schemeClr>
          </a:solidFill>
          <a:ln w="19050">
            <a:solidFill>
              <a:srgbClr val="6A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311F625E-5604-0B1A-E32D-EC1636222406}"/>
              </a:ext>
            </a:extLst>
          </p:cNvPr>
          <p:cNvSpPr txBox="1"/>
          <p:nvPr/>
        </p:nvSpPr>
        <p:spPr>
          <a:xfrm>
            <a:off x="292735" y="254635"/>
            <a:ext cx="2349500" cy="365760"/>
          </a:xfrm>
          <a:prstGeom prst="rect">
            <a:avLst/>
          </a:prstGeom>
          <a:solidFill>
            <a:srgbClr val="6AE7FF"/>
          </a:solidFill>
        </p:spPr>
        <p:txBody>
          <a:bodyPr wrap="square" rtlCol="0">
            <a:normAutofit/>
          </a:bodyPr>
          <a:lstStyle/>
          <a:p>
            <a:pPr algn="ctr"/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latin typeface="Source Han Sans SC"/>
                <a:ea typeface="微软雅黑" panose="020B0503020204020204" charset="-122"/>
                <a:sym typeface="+mn-ea"/>
              </a:rPr>
              <a:t>01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9A81637-9513-121B-6F35-E89DD098EB44}"/>
              </a:ext>
            </a:extLst>
          </p:cNvPr>
          <p:cNvCxnSpPr/>
          <p:nvPr/>
        </p:nvCxnSpPr>
        <p:spPr>
          <a:xfrm flipH="1">
            <a:off x="4714325" y="1958657"/>
            <a:ext cx="0" cy="3613150"/>
          </a:xfrm>
          <a:prstGeom prst="line">
            <a:avLst/>
          </a:prstGeom>
          <a:ln>
            <a:solidFill>
              <a:srgbClr val="6AE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1" name="矩形 34">
            <a:extLst>
              <a:ext uri="{FF2B5EF4-FFF2-40B4-BE49-F238E27FC236}">
                <a16:creationId xmlns:a16="http://schemas.microsoft.com/office/drawing/2014/main" id="{EEAA8601-A1E5-4688-3F59-38B46DCC7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320" y="2086610"/>
            <a:ext cx="2389187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9pPr>
          </a:lstStyle>
          <a:p>
            <a:r>
              <a:rPr lang="en-US" altLang="en-US" b="1" dirty="0">
                <a:solidFill>
                  <a:srgbClr val="10FBFE"/>
                </a:solidFill>
                <a:latin typeface="Source Han Sans SC"/>
                <a:ea typeface="Source Han Sans SC"/>
                <a:sym typeface="+mn-ea"/>
              </a:rPr>
              <a:t>Simulator Necessity</a:t>
            </a:r>
          </a:p>
        </p:txBody>
      </p:sp>
      <p:sp>
        <p:nvSpPr>
          <p:cNvPr id="23562" name="矩形 36">
            <a:extLst>
              <a:ext uri="{FF2B5EF4-FFF2-40B4-BE49-F238E27FC236}">
                <a16:creationId xmlns:a16="http://schemas.microsoft.com/office/drawing/2014/main" id="{6C378E8C-252A-4731-D955-230ECFACD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3237" y="2863893"/>
            <a:ext cx="4984749" cy="2992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92500" lnSpcReduction="20000"/>
          </a:bodyPr>
          <a:lstStyle>
            <a:lvl1pPr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9pPr>
          </a:lstStyle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Virtual representation of complex scenarios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In this case </a:t>
            </a:r>
            <a:r>
              <a:rPr lang="en-US" sz="1400" b="1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Digital Twins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MoSTBuilding</a:t>
            </a:r>
            <a:r>
              <a:rPr lang="en-US" sz="14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 software framework: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Assistant robot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Smart building configuration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Simulation with Digital Twins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Discrete Event Simulation (DES)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Insight into system behavior impact of potential operational strategies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Some resources exhibit expected behavior and others act stochastically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SimEvents</a:t>
            </a:r>
            <a:r>
              <a:rPr lang="en-US" sz="14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 and </a:t>
            </a:r>
            <a:r>
              <a:rPr lang="en-US" sz="1400" dirty="0" err="1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Stateflow</a:t>
            </a:r>
            <a:r>
              <a:rPr lang="en-US" sz="14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 toolboxes from the MATLAB Simulink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Two students’ flows in two buildings of University of Alicante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Evaluate whether or not the use of a robot assistant</a:t>
            </a:r>
            <a:endParaRPr lang="en-US" sz="1200" dirty="0">
              <a:solidFill>
                <a:srgbClr val="10FBFE"/>
              </a:solidFill>
              <a:latin typeface="Source Han Sans SC"/>
              <a:ea typeface="Source Han Sans SC"/>
              <a:cs typeface="+mn-ea"/>
              <a:sym typeface="+mn-lt"/>
            </a:endParaRPr>
          </a:p>
        </p:txBody>
      </p:sp>
      <p:sp>
        <p:nvSpPr>
          <p:cNvPr id="23563" name="矩形 37">
            <a:extLst>
              <a:ext uri="{FF2B5EF4-FFF2-40B4-BE49-F238E27FC236}">
                <a16:creationId xmlns:a16="http://schemas.microsoft.com/office/drawing/2014/main" id="{2E7A1A25-4BF3-739D-49D3-7C395922F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926" y="2452370"/>
            <a:ext cx="5050155" cy="26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0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A prediction as close as possible to the final result</a:t>
            </a:r>
            <a:endParaRPr lang="zh-CN" altLang="en-US" sz="1200" dirty="0">
              <a:solidFill>
                <a:srgbClr val="01C3E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67F901D-EB47-6EE0-372C-50A00E525111}"/>
              </a:ext>
            </a:extLst>
          </p:cNvPr>
          <p:cNvCxnSpPr/>
          <p:nvPr/>
        </p:nvCxnSpPr>
        <p:spPr>
          <a:xfrm>
            <a:off x="4860331" y="2786892"/>
            <a:ext cx="4984750" cy="0"/>
          </a:xfrm>
          <a:prstGeom prst="line">
            <a:avLst/>
          </a:prstGeom>
          <a:ln>
            <a:solidFill>
              <a:srgbClr val="6AE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9B7A4462-0408-FFD9-F2D9-18D2A11A6F2D}"/>
              </a:ext>
            </a:extLst>
          </p:cNvPr>
          <p:cNvSpPr/>
          <p:nvPr/>
        </p:nvSpPr>
        <p:spPr>
          <a:xfrm>
            <a:off x="4525412" y="3050857"/>
            <a:ext cx="377825" cy="377825"/>
          </a:xfrm>
          <a:prstGeom prst="ellipse">
            <a:avLst/>
          </a:prstGeom>
          <a:solidFill>
            <a:srgbClr val="6A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150AD33-061D-9DF1-BD17-252549FF6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88" y="1958657"/>
            <a:ext cx="3668485" cy="366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910386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4" grpId="0" animBg="1"/>
      <p:bldP spid="23561" grpId="0"/>
      <p:bldP spid="23562" grpId="0"/>
      <p:bldP spid="23563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5D805-8521-F09C-60D9-8AD5119EF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905553B-B24D-1B5F-BADA-5C99F803C7C9}"/>
              </a:ext>
            </a:extLst>
          </p:cNvPr>
          <p:cNvSpPr/>
          <p:nvPr/>
        </p:nvSpPr>
        <p:spPr>
          <a:xfrm>
            <a:off x="292735" y="254635"/>
            <a:ext cx="11605895" cy="6348095"/>
          </a:xfrm>
          <a:prstGeom prst="rect">
            <a:avLst/>
          </a:prstGeom>
          <a:solidFill>
            <a:schemeClr val="tx1">
              <a:alpha val="50000"/>
            </a:schemeClr>
          </a:solidFill>
          <a:ln w="19050">
            <a:solidFill>
              <a:srgbClr val="6A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9C88EF83-8126-73E4-904B-9DDA0AEEAA84}"/>
              </a:ext>
            </a:extLst>
          </p:cNvPr>
          <p:cNvSpPr txBox="1"/>
          <p:nvPr/>
        </p:nvSpPr>
        <p:spPr>
          <a:xfrm>
            <a:off x="292735" y="254635"/>
            <a:ext cx="2349500" cy="365760"/>
          </a:xfrm>
          <a:prstGeom prst="rect">
            <a:avLst/>
          </a:prstGeom>
          <a:solidFill>
            <a:srgbClr val="6AE7FF"/>
          </a:solidFill>
        </p:spPr>
        <p:txBody>
          <a:bodyPr wrap="square" rtlCol="0">
            <a:normAutofit/>
          </a:bodyPr>
          <a:lstStyle/>
          <a:p>
            <a:pPr algn="ctr"/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latin typeface="Source Han Sans SC"/>
                <a:ea typeface="微软雅黑" panose="020B0503020204020204" charset="-122"/>
                <a:sym typeface="+mn-ea"/>
              </a:rPr>
              <a:t>01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9ED2D61-47E4-EFBB-AEB3-D1C502E868AD}"/>
              </a:ext>
            </a:extLst>
          </p:cNvPr>
          <p:cNvCxnSpPr/>
          <p:nvPr/>
        </p:nvCxnSpPr>
        <p:spPr>
          <a:xfrm flipH="1">
            <a:off x="4714325" y="1958657"/>
            <a:ext cx="0" cy="3613150"/>
          </a:xfrm>
          <a:prstGeom prst="line">
            <a:avLst/>
          </a:prstGeom>
          <a:ln>
            <a:solidFill>
              <a:srgbClr val="6AE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1" name="矩形 34">
            <a:extLst>
              <a:ext uri="{FF2B5EF4-FFF2-40B4-BE49-F238E27FC236}">
                <a16:creationId xmlns:a16="http://schemas.microsoft.com/office/drawing/2014/main" id="{5AF8343F-4815-B189-5B60-A0615475E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320" y="2086610"/>
            <a:ext cx="2389187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7500" lnSpcReduction="20000"/>
          </a:bodyPr>
          <a:lstStyle>
            <a:lvl1pPr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9pPr>
          </a:lstStyle>
          <a:p>
            <a:r>
              <a:rPr lang="en-US" altLang="en-US" b="1" dirty="0">
                <a:solidFill>
                  <a:srgbClr val="10FBFE"/>
                </a:solidFill>
                <a:latin typeface="Source Han Sans SC"/>
                <a:ea typeface="Source Han Sans SC"/>
                <a:sym typeface="+mn-ea"/>
              </a:rPr>
              <a:t>NON-ROBOTIC APPROACHES</a:t>
            </a:r>
          </a:p>
        </p:txBody>
      </p:sp>
      <p:sp>
        <p:nvSpPr>
          <p:cNvPr id="23562" name="矩形 36">
            <a:extLst>
              <a:ext uri="{FF2B5EF4-FFF2-40B4-BE49-F238E27FC236}">
                <a16:creationId xmlns:a16="http://schemas.microsoft.com/office/drawing/2014/main" id="{6B6A9266-EEA2-280A-CEC3-820E71709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3237" y="2863893"/>
            <a:ext cx="4984749" cy="2992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9pPr>
          </a:lstStyle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Definition of Accessibility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Focus on navigation, wayfinding, and avoiding obstacles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AssistMote</a:t>
            </a:r>
            <a:r>
              <a:rPr lang="en-US" sz="14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 (WSN wayfinding) hand-held PDAs and Bluetooth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Brain-controlled wheelchair including navigation, path </a:t>
            </a:r>
            <a:r>
              <a:rPr lang="en-US" sz="1400" dirty="0" err="1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planning,obstacle</a:t>
            </a:r>
            <a:r>
              <a:rPr lang="en-US" sz="14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 detection, and UI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V-Eye system for visually impaired people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UniSAS</a:t>
            </a:r>
            <a:r>
              <a:rPr lang="en-US" sz="14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 using IoT with Raspberry Pi boards installed on doors and leverages users’ mobile devices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Most studies focus on solutions for only one specific disability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MoSTBuilding</a:t>
            </a:r>
            <a:r>
              <a:rPr lang="en-US" sz="14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 framework for all users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10FBFE"/>
              </a:solidFill>
              <a:latin typeface="Source Han Sans SC"/>
              <a:ea typeface="Source Han Sans SC"/>
              <a:cs typeface="+mn-ea"/>
              <a:sym typeface="+mn-lt"/>
            </a:endParaRPr>
          </a:p>
        </p:txBody>
      </p:sp>
      <p:sp>
        <p:nvSpPr>
          <p:cNvPr id="23563" name="矩形 37">
            <a:extLst>
              <a:ext uri="{FF2B5EF4-FFF2-40B4-BE49-F238E27FC236}">
                <a16:creationId xmlns:a16="http://schemas.microsoft.com/office/drawing/2014/main" id="{E1A2AEC5-CA50-849B-9807-7F735DE9A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926" y="2452370"/>
            <a:ext cx="5050155" cy="26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0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Some general non-robotic approaches to building accessibility</a:t>
            </a:r>
            <a:endParaRPr lang="zh-CN" altLang="en-US" sz="1200" dirty="0">
              <a:solidFill>
                <a:srgbClr val="01C3E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66F44A6-0A2D-7151-B81C-42AB52887247}"/>
              </a:ext>
            </a:extLst>
          </p:cNvPr>
          <p:cNvCxnSpPr/>
          <p:nvPr/>
        </p:nvCxnSpPr>
        <p:spPr>
          <a:xfrm>
            <a:off x="4860331" y="2786892"/>
            <a:ext cx="4984750" cy="0"/>
          </a:xfrm>
          <a:prstGeom prst="line">
            <a:avLst/>
          </a:prstGeom>
          <a:ln>
            <a:solidFill>
              <a:srgbClr val="6AE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08DA5A58-39B2-3B15-8186-2B61D6931032}"/>
              </a:ext>
            </a:extLst>
          </p:cNvPr>
          <p:cNvSpPr/>
          <p:nvPr/>
        </p:nvSpPr>
        <p:spPr>
          <a:xfrm>
            <a:off x="4525412" y="3050857"/>
            <a:ext cx="377825" cy="377825"/>
          </a:xfrm>
          <a:prstGeom prst="ellipse">
            <a:avLst/>
          </a:prstGeom>
          <a:solidFill>
            <a:srgbClr val="6A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F9758F2-F11F-8343-DA08-6505B9258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57" y="1958657"/>
            <a:ext cx="3613150" cy="361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470302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4" grpId="0" animBg="1"/>
      <p:bldP spid="23561" grpId="0"/>
      <p:bldP spid="23562" grpId="0"/>
      <p:bldP spid="23563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97729-C749-00D8-FBC5-D519A960D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7C9C044-1D77-9BFF-6D0B-45AC00130FFB}"/>
              </a:ext>
            </a:extLst>
          </p:cNvPr>
          <p:cNvSpPr/>
          <p:nvPr/>
        </p:nvSpPr>
        <p:spPr>
          <a:xfrm>
            <a:off x="292735" y="254635"/>
            <a:ext cx="11605895" cy="6348095"/>
          </a:xfrm>
          <a:prstGeom prst="rect">
            <a:avLst/>
          </a:prstGeom>
          <a:solidFill>
            <a:schemeClr val="tx1">
              <a:alpha val="50000"/>
            </a:schemeClr>
          </a:solidFill>
          <a:ln w="19050">
            <a:solidFill>
              <a:srgbClr val="6A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434AF341-8FFD-42F2-AFEF-C6DE47873C80}"/>
              </a:ext>
            </a:extLst>
          </p:cNvPr>
          <p:cNvSpPr txBox="1"/>
          <p:nvPr/>
        </p:nvSpPr>
        <p:spPr>
          <a:xfrm>
            <a:off x="292735" y="254635"/>
            <a:ext cx="2349500" cy="365760"/>
          </a:xfrm>
          <a:prstGeom prst="rect">
            <a:avLst/>
          </a:prstGeom>
          <a:solidFill>
            <a:srgbClr val="6AE7FF"/>
          </a:solidFill>
        </p:spPr>
        <p:txBody>
          <a:bodyPr wrap="square" rtlCol="0">
            <a:normAutofit/>
          </a:bodyPr>
          <a:lstStyle/>
          <a:p>
            <a:pPr algn="ctr"/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latin typeface="Source Han Sans SC"/>
                <a:ea typeface="微软雅黑" panose="020B0503020204020204" charset="-122"/>
                <a:sym typeface="+mn-ea"/>
              </a:rPr>
              <a:t>01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72C7BFC-9514-1D25-6C3F-DA25406BF4E9}"/>
              </a:ext>
            </a:extLst>
          </p:cNvPr>
          <p:cNvCxnSpPr/>
          <p:nvPr/>
        </p:nvCxnSpPr>
        <p:spPr>
          <a:xfrm flipH="1">
            <a:off x="4714325" y="1958657"/>
            <a:ext cx="0" cy="3613150"/>
          </a:xfrm>
          <a:prstGeom prst="line">
            <a:avLst/>
          </a:prstGeom>
          <a:ln>
            <a:solidFill>
              <a:srgbClr val="6AE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1" name="矩形 34">
            <a:extLst>
              <a:ext uri="{FF2B5EF4-FFF2-40B4-BE49-F238E27FC236}">
                <a16:creationId xmlns:a16="http://schemas.microsoft.com/office/drawing/2014/main" id="{F26DD335-02F2-898E-966B-D1C957CC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320" y="2086610"/>
            <a:ext cx="2389187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>
            <a:lvl1pPr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9pPr>
          </a:lstStyle>
          <a:p>
            <a:r>
              <a:rPr lang="en-US" altLang="en-US" b="1" dirty="0">
                <a:solidFill>
                  <a:srgbClr val="10FBFE"/>
                </a:solidFill>
                <a:latin typeface="Source Han Sans SC"/>
                <a:ea typeface="Source Han Sans SC"/>
                <a:sym typeface="+mn-ea"/>
              </a:rPr>
              <a:t>ROBOT-ASSISTED APPROACHES</a:t>
            </a:r>
          </a:p>
        </p:txBody>
      </p:sp>
      <p:sp>
        <p:nvSpPr>
          <p:cNvPr id="23562" name="矩形 36">
            <a:extLst>
              <a:ext uri="{FF2B5EF4-FFF2-40B4-BE49-F238E27FC236}">
                <a16:creationId xmlns:a16="http://schemas.microsoft.com/office/drawing/2014/main" id="{A57FE0E4-FF46-1AE3-3BF1-3C511F53E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3237" y="2863893"/>
            <a:ext cx="4984749" cy="2992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9pPr>
          </a:lstStyle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Deep reinforcement learning–based assistive guiding robot for low vision and visually impaired users using designated waypoints in a simulated ward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Wayfinding robot for people with visual impairments in an airport terminal </a:t>
            </a:r>
            <a:r>
              <a:rPr lang="en-US" sz="1400" dirty="0" err="1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useing</a:t>
            </a:r>
            <a:r>
              <a:rPr lang="en-US" sz="14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 a lidar sensor and a camera to detect obstacles and communicates with the user through speech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An innovative system using a camera, a ranging LIDAR, and computer vision to detect possible destinations in an unmapped environment and navigate toward them, avoiding obstacles, tested in a simulated shopping mall environment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10FBFE"/>
              </a:solidFill>
              <a:latin typeface="Source Han Sans SC"/>
              <a:ea typeface="Source Han Sans SC"/>
              <a:cs typeface="+mn-ea"/>
              <a:sym typeface="+mn-lt"/>
            </a:endParaRPr>
          </a:p>
        </p:txBody>
      </p:sp>
      <p:sp>
        <p:nvSpPr>
          <p:cNvPr id="23563" name="矩形 37">
            <a:extLst>
              <a:ext uri="{FF2B5EF4-FFF2-40B4-BE49-F238E27FC236}">
                <a16:creationId xmlns:a16="http://schemas.microsoft.com/office/drawing/2014/main" id="{95C82DE9-DF14-036E-3135-0154B58DB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926" y="2452370"/>
            <a:ext cx="5050155" cy="26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0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Some general Robot-Assisted approaches to building accessibility</a:t>
            </a:r>
            <a:endParaRPr lang="zh-CN" altLang="en-US" sz="1200" dirty="0">
              <a:solidFill>
                <a:srgbClr val="01C3E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071B5D7-9C81-071C-6B12-2EA7A6FDD764}"/>
              </a:ext>
            </a:extLst>
          </p:cNvPr>
          <p:cNvCxnSpPr/>
          <p:nvPr/>
        </p:nvCxnSpPr>
        <p:spPr>
          <a:xfrm>
            <a:off x="4860331" y="2786892"/>
            <a:ext cx="4984750" cy="0"/>
          </a:xfrm>
          <a:prstGeom prst="line">
            <a:avLst/>
          </a:prstGeom>
          <a:ln>
            <a:solidFill>
              <a:srgbClr val="6AE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DEBFB62F-C547-380E-6808-68B8E5FA929C}"/>
              </a:ext>
            </a:extLst>
          </p:cNvPr>
          <p:cNvSpPr/>
          <p:nvPr/>
        </p:nvSpPr>
        <p:spPr>
          <a:xfrm>
            <a:off x="4525412" y="3050857"/>
            <a:ext cx="377825" cy="377825"/>
          </a:xfrm>
          <a:prstGeom prst="ellipse">
            <a:avLst/>
          </a:prstGeom>
          <a:solidFill>
            <a:srgbClr val="6A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DECBEB2-65C5-958B-4C42-B7CCBDE97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57" y="1958657"/>
            <a:ext cx="3613150" cy="361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452807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4" grpId="0" animBg="1"/>
      <p:bldP spid="23561" grpId="0"/>
      <p:bldP spid="23562" grpId="0"/>
      <p:bldP spid="23563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E3FE5-A117-0F05-AC17-1CF606434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A586F62-4A22-5E2F-F8A2-2BF2F130310E}"/>
              </a:ext>
            </a:extLst>
          </p:cNvPr>
          <p:cNvSpPr/>
          <p:nvPr/>
        </p:nvSpPr>
        <p:spPr>
          <a:xfrm>
            <a:off x="292735" y="254635"/>
            <a:ext cx="11605895" cy="6348095"/>
          </a:xfrm>
          <a:prstGeom prst="rect">
            <a:avLst/>
          </a:prstGeom>
          <a:solidFill>
            <a:schemeClr val="tx1">
              <a:alpha val="50000"/>
            </a:schemeClr>
          </a:solidFill>
          <a:ln w="19050">
            <a:solidFill>
              <a:srgbClr val="6A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0528C423-B53D-A35A-1DE7-3A365F37ACD7}"/>
              </a:ext>
            </a:extLst>
          </p:cNvPr>
          <p:cNvSpPr txBox="1"/>
          <p:nvPr/>
        </p:nvSpPr>
        <p:spPr>
          <a:xfrm>
            <a:off x="292735" y="254635"/>
            <a:ext cx="2349500" cy="365760"/>
          </a:xfrm>
          <a:prstGeom prst="rect">
            <a:avLst/>
          </a:prstGeom>
          <a:solidFill>
            <a:srgbClr val="6AE7FF"/>
          </a:solidFill>
        </p:spPr>
        <p:txBody>
          <a:bodyPr wrap="square" rtlCol="0">
            <a:normAutofit/>
          </a:bodyPr>
          <a:lstStyle/>
          <a:p>
            <a:pPr algn="ctr"/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latin typeface="Source Han Sans SC"/>
                <a:ea typeface="微软雅黑" panose="020B0503020204020204" charset="-122"/>
                <a:sym typeface="+mn-ea"/>
              </a:rPr>
              <a:t>01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139BC6D-2764-9CD7-A2F9-A90D8379C513}"/>
              </a:ext>
            </a:extLst>
          </p:cNvPr>
          <p:cNvCxnSpPr/>
          <p:nvPr/>
        </p:nvCxnSpPr>
        <p:spPr>
          <a:xfrm flipH="1">
            <a:off x="4714325" y="1958657"/>
            <a:ext cx="0" cy="3613150"/>
          </a:xfrm>
          <a:prstGeom prst="line">
            <a:avLst/>
          </a:prstGeom>
          <a:ln>
            <a:solidFill>
              <a:srgbClr val="6AE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1" name="矩形 34">
            <a:extLst>
              <a:ext uri="{FF2B5EF4-FFF2-40B4-BE49-F238E27FC236}">
                <a16:creationId xmlns:a16="http://schemas.microsoft.com/office/drawing/2014/main" id="{077E69D7-FA3F-A731-C967-EC3261A08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320" y="2086610"/>
            <a:ext cx="3509594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9pPr>
          </a:lstStyle>
          <a:p>
            <a:r>
              <a:rPr lang="en-US" altLang="en-US" sz="1300" b="1" dirty="0">
                <a:solidFill>
                  <a:srgbClr val="10FBFE"/>
                </a:solidFill>
                <a:latin typeface="Source Han Sans SC"/>
                <a:ea typeface="Source Han Sans SC"/>
                <a:sym typeface="+mn-ea"/>
              </a:rPr>
              <a:t>DES APPLICATION FOR RESOURCE ALLOCATION</a:t>
            </a:r>
          </a:p>
        </p:txBody>
      </p:sp>
      <p:sp>
        <p:nvSpPr>
          <p:cNvPr id="23562" name="矩形 36">
            <a:extLst>
              <a:ext uri="{FF2B5EF4-FFF2-40B4-BE49-F238E27FC236}">
                <a16:creationId xmlns:a16="http://schemas.microsoft.com/office/drawing/2014/main" id="{4B8DB518-CDE6-68D3-25D9-07149F599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3237" y="2863893"/>
            <a:ext cx="4984749" cy="3163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9pPr>
          </a:lstStyle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Need for preliminary prediction to determine the possible risks and reveal the effective scenario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DES for: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Evaluating different scenarios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Identifying bottlenecks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Selecting the most effective strategy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Healthcare: use of physicians and nurses, estimation of utilization of beds, nurses, physicians, and the number of patients waiting for surgery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Manufacturing industry: design of a new production line, worker quantities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So essential for flexibility and cost-effectiveness</a:t>
            </a:r>
          </a:p>
        </p:txBody>
      </p:sp>
      <p:sp>
        <p:nvSpPr>
          <p:cNvPr id="23563" name="矩形 37">
            <a:extLst>
              <a:ext uri="{FF2B5EF4-FFF2-40B4-BE49-F238E27FC236}">
                <a16:creationId xmlns:a16="http://schemas.microsoft.com/office/drawing/2014/main" id="{35F5ADBA-31F6-1C0E-6D2A-2FBAD06D9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926" y="2452370"/>
            <a:ext cx="5050155" cy="26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000" dirty="0">
                <a:solidFill>
                  <a:srgbClr val="10FBFE"/>
                </a:solidFill>
                <a:latin typeface="Source Han Sans SC"/>
                <a:ea typeface="Source Han Sans SC"/>
                <a:cs typeface="+mn-ea"/>
                <a:sym typeface="+mn-lt"/>
              </a:rPr>
              <a:t>How effectively the DES method is utilized to allocate resources in different research areas?</a:t>
            </a:r>
            <a:endParaRPr lang="zh-CN" altLang="en-US" sz="1200" dirty="0">
              <a:solidFill>
                <a:srgbClr val="01C3E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9843E9E-BB80-3E5F-70F3-59F1B18F9D04}"/>
              </a:ext>
            </a:extLst>
          </p:cNvPr>
          <p:cNvCxnSpPr/>
          <p:nvPr/>
        </p:nvCxnSpPr>
        <p:spPr>
          <a:xfrm>
            <a:off x="4860331" y="2786892"/>
            <a:ext cx="4984750" cy="0"/>
          </a:xfrm>
          <a:prstGeom prst="line">
            <a:avLst/>
          </a:prstGeom>
          <a:ln>
            <a:solidFill>
              <a:srgbClr val="6AE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368614C0-A9ED-19DA-E4CC-443C2680136A}"/>
              </a:ext>
            </a:extLst>
          </p:cNvPr>
          <p:cNvSpPr/>
          <p:nvPr/>
        </p:nvSpPr>
        <p:spPr>
          <a:xfrm>
            <a:off x="4525412" y="3050857"/>
            <a:ext cx="377825" cy="377825"/>
          </a:xfrm>
          <a:prstGeom prst="ellipse">
            <a:avLst/>
          </a:prstGeom>
          <a:solidFill>
            <a:srgbClr val="6A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9B8ADFB-4B82-E727-D5EF-F3FBE7950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57" y="1958657"/>
            <a:ext cx="3613150" cy="361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121154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4" grpId="0" animBg="1"/>
      <p:bldP spid="23561" grpId="0"/>
      <p:bldP spid="23562" grpId="0"/>
      <p:bldP spid="23563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0220" y="456565"/>
            <a:ext cx="11212195" cy="5944235"/>
          </a:xfrm>
          <a:prstGeom prst="rect">
            <a:avLst/>
          </a:prstGeom>
          <a:solidFill>
            <a:schemeClr val="tx1">
              <a:alpha val="50000"/>
            </a:schemeClr>
          </a:solidFill>
          <a:ln w="19050">
            <a:solidFill>
              <a:srgbClr val="6A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110355" y="2141855"/>
            <a:ext cx="7581900" cy="5080"/>
            <a:chOff x="7259" y="3373"/>
            <a:chExt cx="11940" cy="8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485775" y="4707255"/>
            <a:ext cx="8279130" cy="5080"/>
            <a:chOff x="0" y="7413"/>
            <a:chExt cx="13038" cy="8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1876425" y="2644775"/>
            <a:ext cx="1513205" cy="15684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z="9600">
                <a:solidFill>
                  <a:srgbClr val="6AE7FF"/>
                </a:solidFill>
              </a:rPr>
              <a:t>02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110355" y="2760980"/>
            <a:ext cx="3735705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en-US" sz="2400" dirty="0">
                <a:solidFill>
                  <a:srgbClr val="10FBFE"/>
                </a:solidFill>
                <a:latin typeface="Source Han Sans SC"/>
                <a:ea typeface="Source Han Sans SC"/>
              </a:rPr>
              <a:t>Discrete-Event Simulation</a:t>
            </a:r>
          </a:p>
        </p:txBody>
      </p:sp>
      <p:sp>
        <p:nvSpPr>
          <p:cNvPr id="359" name="矩形 358"/>
          <p:cNvSpPr/>
          <p:nvPr/>
        </p:nvSpPr>
        <p:spPr>
          <a:xfrm>
            <a:off x="4110355" y="3336289"/>
            <a:ext cx="5001260" cy="876935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fontAlgn="base">
              <a:lnSpc>
                <a:spcPct val="150000"/>
              </a:lnSpc>
              <a:buFont typeface="Arial" panose="020B0604020202020204" pitchFamily="34" charset="0"/>
            </a:pPr>
            <a:r>
              <a:rPr lang="en-US" sz="1200" dirty="0">
                <a:solidFill>
                  <a:srgbClr val="6AE7FF"/>
                </a:solidFill>
                <a:latin typeface="Source Han Sans SC"/>
                <a:ea typeface="Source Han Sans SC"/>
                <a:cs typeface="Arial" panose="020B0604020202020204" pitchFamily="34" charset="0"/>
                <a:sym typeface="+mn-ea"/>
              </a:rPr>
              <a:t>The best approach for simulating our case, which involves student flows, is Discrete-Event Simulation (DES). It enables the analysis of the impact of using assistant robots and the effect of parameter variations on the results.</a:t>
            </a:r>
            <a:endParaRPr lang="zh-CN" altLang="en-US" sz="1200" spc="300" dirty="0">
              <a:solidFill>
                <a:srgbClr val="6AE7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15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4" grpId="0"/>
      <p:bldP spid="35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2.6 unknown"/>
  <p:tag name="AS_RELEASE_DATE" val="2021.11.30"/>
  <p:tag name="AS_TITLE" val="Aspose.Slides for Java"/>
  <p:tag name="AS_VERSION" val="21.11"/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等线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等线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2069</Words>
  <Application>Microsoft Office PowerPoint</Application>
  <PresentationFormat>Widescreen</PresentationFormat>
  <Paragraphs>287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等线</vt:lpstr>
      <vt:lpstr>微软雅黑</vt:lpstr>
      <vt:lpstr>MingLiU-ExtB</vt:lpstr>
      <vt:lpstr>Arial</vt:lpstr>
      <vt:lpstr>Cambria Math</vt:lpstr>
      <vt:lpstr>Microsoft Uighur</vt:lpstr>
      <vt:lpstr>Source Han Sans SC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</dc:creator>
  <cp:lastModifiedBy>sina.bey743@gmail.com</cp:lastModifiedBy>
  <cp:revision>20</cp:revision>
  <dcterms:created xsi:type="dcterms:W3CDTF">2017-08-31T07:00:51Z</dcterms:created>
  <dcterms:modified xsi:type="dcterms:W3CDTF">2024-12-13T14:28:35Z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