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4" autoAdjust="0"/>
    <p:restoredTop sz="83506" autoAdjust="0"/>
  </p:normalViewPr>
  <p:slideViewPr>
    <p:cSldViewPr snapToGrid="0">
      <p:cViewPr varScale="1">
        <p:scale>
          <a:sx n="86" d="100"/>
          <a:sy n="86" d="100"/>
        </p:scale>
        <p:origin x="3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0841-085E-4DEE-8EEB-7DD3E6F80FF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5C87D-96F0-4E2D-A921-3F912625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7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5C87D-96F0-4E2D-A921-3F912625E7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3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5C87D-96F0-4E2D-A921-3F912625E7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to Control the temperature! To control the temperature, we need another configuration that called </a:t>
            </a:r>
            <a:r>
              <a:rPr lang="en-US"/>
              <a:t>“Semi-Batch”.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5C87D-96F0-4E2D-A921-3F912625E7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46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5C87D-96F0-4E2D-A921-3F912625E7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6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1AB18-81C2-E46B-F493-BD1182565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A046B9-A8E5-C646-3036-C70AB96C89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0D1381-B069-AE72-F316-C6D54CDC7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20FCC-E632-2752-2632-F4C0BFD02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5C87D-96F0-4E2D-A921-3F912625E7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8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5A07-E4F6-FDF1-B8E4-8412C4041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143E0-C71E-E3B3-3587-C54A2BC7A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C517-B8A3-4BB5-59AB-580BF7E0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498F4-1829-6235-874C-EF8C6EF4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B01A-F30A-B9EF-F379-63D67988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6989-D966-0B8A-13F4-B21C2C9C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67313-DB95-EE64-25D4-E6DB3FA3E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CDFC8-ED20-8084-DEF2-32F22469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5CE2-64E6-9B7B-B823-A49FA5C2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74D0-F9DA-4EA8-E1C2-FC51F7FF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5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5EB5D-FB85-5D5B-E563-0B7BD0E10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AEC28-94FB-AF5D-B86D-A0729F0EB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734CE-4E75-AEB1-0EA7-FC9D9F3F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74AE-4F06-3AC9-8D8C-9BADC51D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0151D-8DCF-8AC9-4106-76091FD9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9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30FE-B4BD-7311-B0C1-C1BC889F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338A-B0E9-C560-F33F-C45A3691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EC81-3DFB-E85A-047D-673EA874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C90D-39A1-9029-7826-569AD7C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3120-689C-32AC-A115-0AB8F4E7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1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6D43-128E-62C1-8FCA-29939431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EF468-E6AA-AED6-3F07-2C225A6C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5031-E810-B232-C4F8-D10C960D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DDD31-0BEC-E132-C584-2771C8D4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3D5BC-6D51-2E88-A6C6-DB3824CA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F8F2-E09F-0570-9F4A-208FEAFC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2573-E19A-D582-E71E-3980C9D20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B9C35-1975-D1FD-C3D2-71E985243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A0C01-BF6E-B2F0-F0A6-5D67A07B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0FC0B-E63D-92BF-9367-D1B2DEF0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2A8EB-4983-3C73-9F9C-1ED22040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AF06-7389-86C5-18C6-C59C0D2E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F8205-7E64-1288-3179-6B08BC86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8AD0A-3D2B-3694-54AC-0B1C3BF5F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39332-551E-4336-8EC8-174042F58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9B56E-CF0F-8499-2BE6-5A1B6A551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5F521-1D3D-A9FC-3C6C-5C48DC55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D08EB-792E-C0F8-4045-AE8E0A12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CCD08-BE22-D993-BD61-B7B47BC3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1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60DD-8054-378A-0AB4-F9ED0FFC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314A9-73FB-4DAF-2DA3-AD0F12B9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5A497-8403-8559-A2E2-FD86A09A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40E5F-CD3D-0B3A-A5A5-BAD1DF02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49A25-D353-0B5B-EAC1-871C7A1E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72989-7F67-8C9A-DA75-91A60A11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25B3-9677-211D-BC43-AEC25753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A5CE-BBAA-D635-4638-752D6875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CCBB-4967-9D22-6225-A3D8F98B5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F3132-85C0-9757-6637-5216C003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3327B-FB60-8AFF-49EE-969F1B7D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AA027-15BA-F7C7-AC12-FA0926AE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0F9E4-2CE8-ED1E-90F2-651807C8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3E91-C8EB-FB60-615B-E4396985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A24-4A14-32EB-BCF0-27A2467D9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1DA28-EDB8-3B05-D36B-680F2EE02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DD20F-D1AE-9729-CD19-021E25EF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33347-D31A-409B-83DC-AE319B5E0D5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462E-E0C0-B683-5609-DE1070F3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D74A4-FDAC-32D5-18B9-EFD0505D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70482-FFB3-93E9-906C-2961BC3C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79601-497E-2A4B-09A3-B4039D6FC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6CEDB-E106-4607-D039-6D7F816BC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33347-D31A-409B-83DC-AE319B5E0D5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9204-23EC-3B05-3E81-A394FA477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536B-044B-B4D5-4631-A5BFC78DC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3F9B-F0A7-4D40-91C4-ADB76091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F7813-CB73-71D5-7720-48950E85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Batch Lab.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95CE7-0999-85B1-7806-E4B6DC8C1C93}"/>
              </a:ext>
            </a:extLst>
          </p:cNvPr>
          <p:cNvSpPr txBox="1"/>
          <p:nvPr/>
        </p:nvSpPr>
        <p:spPr>
          <a:xfrm>
            <a:off x="597924" y="6047811"/>
            <a:ext cx="4167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effectLst/>
                <a:latin typeface="Menlo"/>
              </a:rPr>
              <a:t>E1=20e3;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E2=100e3;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deltaH1 = -300e3;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deltaH2 = -250e3;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31DC-BBEF-339E-452A-AAF4E8A0F497}"/>
              </a:ext>
            </a:extLst>
          </p:cNvPr>
          <p:cNvSpPr txBox="1"/>
          <p:nvPr/>
        </p:nvSpPr>
        <p:spPr>
          <a:xfrm>
            <a:off x="3942080" y="6170056"/>
            <a:ext cx="1904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Conversion: 93.302380 % </a:t>
            </a:r>
          </a:p>
          <a:p>
            <a:r>
              <a:rPr lang="en-US" sz="1200" dirty="0"/>
              <a:t>Selectivity: 42.200889 % </a:t>
            </a:r>
          </a:p>
          <a:p>
            <a:r>
              <a:rPr lang="en-US" sz="1200" dirty="0"/>
              <a:t>Yield: 39.374434 %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45B12-A035-2581-0705-65D1D7C45138}"/>
              </a:ext>
            </a:extLst>
          </p:cNvPr>
          <p:cNvSpPr txBox="1"/>
          <p:nvPr/>
        </p:nvSpPr>
        <p:spPr>
          <a:xfrm>
            <a:off x="6220582" y="6234321"/>
            <a:ext cx="2798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t_switch</a:t>
            </a:r>
            <a:r>
              <a:rPr lang="en-US" sz="1050" dirty="0"/>
              <a:t> = 3600 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2FF7A3-C6D6-EC31-0E30-BCA29E1F8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87" y="2190433"/>
            <a:ext cx="4772025" cy="37528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F1E374-BD1B-B8C8-CAF7-32EEE25E9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445" y="2092500"/>
            <a:ext cx="4838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9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F7813-CB73-71D5-7720-48950E85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Batch Lab.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95CE7-0999-85B1-7806-E4B6DC8C1C93}"/>
              </a:ext>
            </a:extLst>
          </p:cNvPr>
          <p:cNvSpPr txBox="1"/>
          <p:nvPr/>
        </p:nvSpPr>
        <p:spPr>
          <a:xfrm>
            <a:off x="597924" y="6047811"/>
            <a:ext cx="4167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effectLst/>
                <a:latin typeface="Menlo"/>
              </a:rPr>
              <a:t>E1=20e3;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E2=100e3;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deltaH1 = -300e3;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deltaH2 = -250e3;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31DC-BBEF-339E-452A-AAF4E8A0F497}"/>
              </a:ext>
            </a:extLst>
          </p:cNvPr>
          <p:cNvSpPr txBox="1"/>
          <p:nvPr/>
        </p:nvSpPr>
        <p:spPr>
          <a:xfrm>
            <a:off x="3942080" y="6170056"/>
            <a:ext cx="1904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Conversion: 90.763436 % </a:t>
            </a:r>
          </a:p>
          <a:p>
            <a:r>
              <a:rPr lang="en-US" sz="1200" dirty="0"/>
              <a:t>Selectivity: 57.111351 % </a:t>
            </a:r>
          </a:p>
          <a:p>
            <a:r>
              <a:rPr lang="en-US" sz="1200" dirty="0"/>
              <a:t>Yield: 51.836225 %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45B12-A035-2581-0705-65D1D7C45138}"/>
              </a:ext>
            </a:extLst>
          </p:cNvPr>
          <p:cNvSpPr txBox="1"/>
          <p:nvPr/>
        </p:nvSpPr>
        <p:spPr>
          <a:xfrm>
            <a:off x="6220582" y="6234321"/>
            <a:ext cx="2798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t_switch</a:t>
            </a:r>
            <a:r>
              <a:rPr lang="en-US" sz="1050" dirty="0"/>
              <a:t> = 3000 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6DFB5-A1D8-C7C0-6937-1917A21C6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60" y="2092500"/>
            <a:ext cx="4772025" cy="3752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FABC6-FD0B-5DE4-813A-6F5CE265B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15" y="2092500"/>
            <a:ext cx="4838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9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F7813-CB73-71D5-7720-48950E85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Industrial Lab.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95CE7-0999-85B1-7806-E4B6DC8C1C93}"/>
              </a:ext>
            </a:extLst>
          </p:cNvPr>
          <p:cNvSpPr txBox="1"/>
          <p:nvPr/>
        </p:nvSpPr>
        <p:spPr>
          <a:xfrm>
            <a:off x="597924" y="6047811"/>
            <a:ext cx="4167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effectLst/>
                <a:latin typeface="Menlo"/>
              </a:rPr>
              <a:t>E1=20e3;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E2=100e3;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deltaH1 = -300e3;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deltaH2 = -250e3;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31DC-BBEF-339E-452A-AAF4E8A0F497}"/>
              </a:ext>
            </a:extLst>
          </p:cNvPr>
          <p:cNvSpPr txBox="1"/>
          <p:nvPr/>
        </p:nvSpPr>
        <p:spPr>
          <a:xfrm>
            <a:off x="3942080" y="6170056"/>
            <a:ext cx="1904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Conversion: 90.763436 % </a:t>
            </a:r>
          </a:p>
          <a:p>
            <a:r>
              <a:rPr lang="en-US" sz="1200" dirty="0"/>
              <a:t>Selectivity: 57.111351 % </a:t>
            </a:r>
          </a:p>
          <a:p>
            <a:r>
              <a:rPr lang="en-US" sz="1200" dirty="0"/>
              <a:t>Yield: 51.836225 %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45B12-A035-2581-0705-65D1D7C45138}"/>
              </a:ext>
            </a:extLst>
          </p:cNvPr>
          <p:cNvSpPr txBox="1"/>
          <p:nvPr/>
        </p:nvSpPr>
        <p:spPr>
          <a:xfrm>
            <a:off x="6220582" y="6234321"/>
            <a:ext cx="2798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t_switch</a:t>
            </a:r>
            <a:r>
              <a:rPr lang="en-US" sz="1050" dirty="0"/>
              <a:t> = 3000 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2079E-443F-F130-C52B-185A619B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60" y="2028959"/>
            <a:ext cx="4772025" cy="3752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4EEB42-8AC9-20EB-D478-5278C0480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41" y="2028959"/>
            <a:ext cx="4838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5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F7813-CB73-71D5-7720-48950E85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Industrial Lab.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95CE7-0999-85B1-7806-E4B6DC8C1C93}"/>
              </a:ext>
            </a:extLst>
          </p:cNvPr>
          <p:cNvSpPr txBox="1"/>
          <p:nvPr/>
        </p:nvSpPr>
        <p:spPr>
          <a:xfrm>
            <a:off x="597924" y="6047811"/>
            <a:ext cx="4167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effectLst/>
                <a:latin typeface="Menlo"/>
              </a:rPr>
              <a:t>E1=20e3;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E2=100e3;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deltaH1 = -300e3; </a:t>
            </a:r>
            <a:r>
              <a:rPr lang="it-IT" sz="1100" b="0" i="0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sz="1100" b="0" i="0" dirty="0">
              <a:effectLst/>
              <a:latin typeface="Menlo"/>
            </a:endParaRPr>
          </a:p>
          <a:p>
            <a:r>
              <a:rPr lang="it-IT" sz="1100" b="0" i="0" dirty="0">
                <a:effectLst/>
                <a:latin typeface="Menlo"/>
              </a:rPr>
              <a:t>deltaH2 = -250e3;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31DC-BBEF-339E-452A-AAF4E8A0F497}"/>
              </a:ext>
            </a:extLst>
          </p:cNvPr>
          <p:cNvSpPr txBox="1"/>
          <p:nvPr/>
        </p:nvSpPr>
        <p:spPr>
          <a:xfrm>
            <a:off x="3942080" y="6170056"/>
            <a:ext cx="1904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Conversion: 90.763436 % </a:t>
            </a:r>
          </a:p>
          <a:p>
            <a:r>
              <a:rPr lang="en-US" sz="1200" dirty="0"/>
              <a:t>Selectivity: 57.111351 % </a:t>
            </a:r>
          </a:p>
          <a:p>
            <a:r>
              <a:rPr lang="en-US" sz="1200" dirty="0"/>
              <a:t>Yield: 51.836225 %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45B12-A035-2581-0705-65D1D7C45138}"/>
              </a:ext>
            </a:extLst>
          </p:cNvPr>
          <p:cNvSpPr txBox="1"/>
          <p:nvPr/>
        </p:nvSpPr>
        <p:spPr>
          <a:xfrm>
            <a:off x="10194658" y="6189099"/>
            <a:ext cx="2798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t_switch</a:t>
            </a:r>
            <a:r>
              <a:rPr lang="en-US" sz="1050" dirty="0"/>
              <a:t> = 3000 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2079E-443F-F130-C52B-185A619B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60" y="2028959"/>
            <a:ext cx="4772025" cy="375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60BBF-1BD3-E5F0-A2E0-F3834618B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38" y="2028959"/>
            <a:ext cx="4772025" cy="3752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4F6A91-6339-BCAE-C08D-4A24703486C6}"/>
              </a:ext>
            </a:extLst>
          </p:cNvPr>
          <p:cNvSpPr txBox="1"/>
          <p:nvPr/>
        </p:nvSpPr>
        <p:spPr>
          <a:xfrm>
            <a:off x="6345166" y="6143990"/>
            <a:ext cx="185928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Conversion: 61.065092 % </a:t>
            </a:r>
          </a:p>
          <a:p>
            <a:r>
              <a:rPr lang="en-US" sz="1050" dirty="0"/>
              <a:t>Selectivity: 85.985832 % </a:t>
            </a:r>
          </a:p>
          <a:p>
            <a:r>
              <a:rPr lang="en-US" sz="1050" dirty="0"/>
              <a:t>Yield: 52.507328 % </a:t>
            </a:r>
          </a:p>
        </p:txBody>
      </p:sp>
    </p:spTree>
    <p:extLst>
      <p:ext uri="{BB962C8B-B14F-4D97-AF65-F5344CB8AC3E}">
        <p14:creationId xmlns:p14="http://schemas.microsoft.com/office/powerpoint/2010/main" val="13540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04B4E-0B7B-6934-9A66-C58BB90F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C1678D-5BC7-0C21-00C0-6200AC37A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5DAC8-2579-2E12-F496-793DCBF9A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D17EBB-0E79-038C-2938-560610B84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2C6624-C40E-91BA-C118-25C4D04B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A1F7B6-3445-3AF0-CF2D-E6D3C7095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F200F-F813-A6B4-3A5A-E8310826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Industrial Semi-Batch Lab. Scale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8362C1-F544-3447-688C-B2A4D7A7AE62}"/>
              </a:ext>
            </a:extLst>
          </p:cNvPr>
          <p:cNvSpPr txBox="1"/>
          <p:nvPr/>
        </p:nvSpPr>
        <p:spPr>
          <a:xfrm>
            <a:off x="10194658" y="6189099"/>
            <a:ext cx="2798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t_switch</a:t>
            </a:r>
            <a:r>
              <a:rPr lang="en-US" sz="1050" dirty="0"/>
              <a:t> = 3000 s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7493F3DB-429E-CBE2-7074-C4442D9DE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4" y="2037233"/>
            <a:ext cx="4877325" cy="365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670DC4B-C9BA-25AA-CE77-9EF5E4778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166" y="2031221"/>
            <a:ext cx="4877325" cy="365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41CE8A-DEDC-16A2-344F-621B67832926}"/>
              </a:ext>
            </a:extLst>
          </p:cNvPr>
          <p:cNvSpPr txBox="1"/>
          <p:nvPr/>
        </p:nvSpPr>
        <p:spPr>
          <a:xfrm>
            <a:off x="5098492" y="5808936"/>
            <a:ext cx="64955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Conversion: 61.065092 %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Selectivity: 85.985832 %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/>
              </a:rPr>
              <a:t>Yield: 52.507328 %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87284-5BB6-7A87-95D9-B5FDE2C7C8A7}"/>
              </a:ext>
            </a:extLst>
          </p:cNvPr>
          <p:cNvSpPr txBox="1"/>
          <p:nvPr/>
        </p:nvSpPr>
        <p:spPr>
          <a:xfrm>
            <a:off x="597924" y="5638893"/>
            <a:ext cx="3770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u="none" strike="noStrike" dirty="0">
                <a:solidFill>
                  <a:srgbClr val="027880"/>
                </a:solidFill>
                <a:effectLst/>
                <a:latin typeface="Menlo"/>
              </a:rPr>
              <a:t>E1</a:t>
            </a:r>
            <a:r>
              <a:rPr lang="it-IT" b="0" i="0" dirty="0">
                <a:solidFill>
                  <a:srgbClr val="212121"/>
                </a:solidFill>
                <a:effectLst/>
                <a:latin typeface="Menlo"/>
              </a:rPr>
              <a:t>=20e3; </a:t>
            </a:r>
            <a:r>
              <a:rPr lang="it-IT" b="0" i="0" u="none" strike="noStrike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b="0" i="0" dirty="0">
              <a:solidFill>
                <a:srgbClr val="212121"/>
              </a:solidFill>
              <a:effectLst/>
              <a:latin typeface="Menlo"/>
            </a:endParaRPr>
          </a:p>
          <a:p>
            <a:r>
              <a:rPr lang="it-IT" b="0" i="0" u="none" strike="noStrike" dirty="0">
                <a:solidFill>
                  <a:srgbClr val="027880"/>
                </a:solidFill>
                <a:effectLst/>
                <a:latin typeface="Menlo"/>
              </a:rPr>
              <a:t>E2</a:t>
            </a:r>
            <a:r>
              <a:rPr lang="it-IT" b="0" i="0" dirty="0">
                <a:solidFill>
                  <a:srgbClr val="212121"/>
                </a:solidFill>
                <a:effectLst/>
                <a:latin typeface="Menlo"/>
              </a:rPr>
              <a:t>=100e3; </a:t>
            </a:r>
            <a:r>
              <a:rPr lang="it-IT" b="0" i="0" u="none" strike="noStrike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b="0" i="0" dirty="0">
              <a:solidFill>
                <a:srgbClr val="212121"/>
              </a:solidFill>
              <a:effectLst/>
              <a:latin typeface="Menlo"/>
            </a:endParaRPr>
          </a:p>
          <a:p>
            <a:r>
              <a:rPr lang="it-IT" b="0" i="0" u="none" strike="noStrike" dirty="0">
                <a:solidFill>
                  <a:srgbClr val="027880"/>
                </a:solidFill>
                <a:effectLst/>
                <a:latin typeface="Menlo"/>
              </a:rPr>
              <a:t>deltaH1</a:t>
            </a:r>
            <a:r>
              <a:rPr lang="it-IT" b="0" i="0" dirty="0">
                <a:solidFill>
                  <a:srgbClr val="212121"/>
                </a:solidFill>
                <a:effectLst/>
                <a:latin typeface="Menlo"/>
              </a:rPr>
              <a:t> = -300e3; </a:t>
            </a:r>
            <a:r>
              <a:rPr lang="it-IT" b="0" i="0" u="none" strike="noStrike" dirty="0">
                <a:solidFill>
                  <a:srgbClr val="008013"/>
                </a:solidFill>
                <a:effectLst/>
                <a:latin typeface="Menlo"/>
              </a:rPr>
              <a:t>%J/mol</a:t>
            </a:r>
            <a:endParaRPr lang="it-IT" b="0" i="0" dirty="0">
              <a:solidFill>
                <a:srgbClr val="212121"/>
              </a:solidFill>
              <a:effectLst/>
              <a:latin typeface="Menlo"/>
            </a:endParaRPr>
          </a:p>
          <a:p>
            <a:r>
              <a:rPr lang="it-IT" b="0" i="0" u="none" strike="noStrike" dirty="0">
                <a:solidFill>
                  <a:srgbClr val="027880"/>
                </a:solidFill>
                <a:effectLst/>
                <a:latin typeface="Menlo"/>
              </a:rPr>
              <a:t>deltaH2</a:t>
            </a:r>
            <a:r>
              <a:rPr lang="it-IT" b="0" i="0" dirty="0">
                <a:solidFill>
                  <a:srgbClr val="212121"/>
                </a:solidFill>
                <a:effectLst/>
                <a:latin typeface="Menlo"/>
              </a:rPr>
              <a:t> = -250e3; </a:t>
            </a:r>
          </a:p>
        </p:txBody>
      </p:sp>
    </p:spTree>
    <p:extLst>
      <p:ext uri="{BB962C8B-B14F-4D97-AF65-F5344CB8AC3E}">
        <p14:creationId xmlns:p14="http://schemas.microsoft.com/office/powerpoint/2010/main" val="137900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279</Words>
  <Application>Microsoft Office PowerPoint</Application>
  <PresentationFormat>Widescreen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Batch Lab. Scale</vt:lpstr>
      <vt:lpstr>Batch Lab. Scale</vt:lpstr>
      <vt:lpstr>Industrial Lab. Scale</vt:lpstr>
      <vt:lpstr>Industrial Lab. Scale</vt:lpstr>
      <vt:lpstr>Industrial Semi-Batch Lab. 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Lab. Scale</dc:title>
  <dc:creator>Sina Ghanbari</dc:creator>
  <cp:lastModifiedBy>Mohammadsina Ghanbaripakdehi</cp:lastModifiedBy>
  <cp:revision>3</cp:revision>
  <dcterms:created xsi:type="dcterms:W3CDTF">2024-01-19T14:17:49Z</dcterms:created>
  <dcterms:modified xsi:type="dcterms:W3CDTF">2024-02-06T14:09:43Z</dcterms:modified>
</cp:coreProperties>
</file>